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 id="2147483756" r:id="rId3"/>
  </p:sldMasterIdLst>
  <p:notesMasterIdLst>
    <p:notesMasterId r:id="rId73"/>
  </p:notesMasterIdLst>
  <p:handoutMasterIdLst>
    <p:handoutMasterId r:id="rId74"/>
  </p:handoutMasterIdLst>
  <p:sldIdLst>
    <p:sldId id="256" r:id="rId4"/>
    <p:sldId id="257" r:id="rId5"/>
    <p:sldId id="309" r:id="rId6"/>
    <p:sldId id="259" r:id="rId7"/>
    <p:sldId id="260" r:id="rId8"/>
    <p:sldId id="313" r:id="rId9"/>
    <p:sldId id="263" r:id="rId10"/>
    <p:sldId id="264" r:id="rId11"/>
    <p:sldId id="266" r:id="rId12"/>
    <p:sldId id="354" r:id="rId13"/>
    <p:sldId id="267" r:id="rId14"/>
    <p:sldId id="271" r:id="rId15"/>
    <p:sldId id="269" r:id="rId16"/>
    <p:sldId id="317" r:id="rId17"/>
    <p:sldId id="274" r:id="rId18"/>
    <p:sldId id="275" r:id="rId19"/>
    <p:sldId id="276" r:id="rId20"/>
    <p:sldId id="277" r:id="rId21"/>
    <p:sldId id="278" r:id="rId22"/>
    <p:sldId id="320" r:id="rId23"/>
    <p:sldId id="280" r:id="rId24"/>
    <p:sldId id="281" r:id="rId25"/>
    <p:sldId id="282" r:id="rId26"/>
    <p:sldId id="283" r:id="rId27"/>
    <p:sldId id="284" r:id="rId28"/>
    <p:sldId id="286" r:id="rId29"/>
    <p:sldId id="323" r:id="rId30"/>
    <p:sldId id="325" r:id="rId31"/>
    <p:sldId id="328" r:id="rId32"/>
    <p:sldId id="287" r:id="rId33"/>
    <p:sldId id="288" r:id="rId34"/>
    <p:sldId id="361" r:id="rId35"/>
    <p:sldId id="362" r:id="rId36"/>
    <p:sldId id="291" r:id="rId37"/>
    <p:sldId id="292" r:id="rId38"/>
    <p:sldId id="293" r:id="rId39"/>
    <p:sldId id="294" r:id="rId40"/>
    <p:sldId id="297" r:id="rId41"/>
    <p:sldId id="332" r:id="rId42"/>
    <p:sldId id="333" r:id="rId43"/>
    <p:sldId id="334" r:id="rId44"/>
    <p:sldId id="335" r:id="rId45"/>
    <p:sldId id="336" r:id="rId46"/>
    <p:sldId id="298" r:id="rId47"/>
    <p:sldId id="299" r:id="rId48"/>
    <p:sldId id="337" r:id="rId49"/>
    <p:sldId id="300" r:id="rId50"/>
    <p:sldId id="338" r:id="rId51"/>
    <p:sldId id="302" r:id="rId52"/>
    <p:sldId id="339" r:id="rId53"/>
    <p:sldId id="303" r:id="rId54"/>
    <p:sldId id="340" r:id="rId55"/>
    <p:sldId id="363" r:id="rId56"/>
    <p:sldId id="305" r:id="rId57"/>
    <p:sldId id="306" r:id="rId58"/>
    <p:sldId id="341" r:id="rId59"/>
    <p:sldId id="357" r:id="rId60"/>
    <p:sldId id="342" r:id="rId61"/>
    <p:sldId id="343" r:id="rId62"/>
    <p:sldId id="344" r:id="rId63"/>
    <p:sldId id="346" r:id="rId64"/>
    <p:sldId id="347" r:id="rId65"/>
    <p:sldId id="348" r:id="rId66"/>
    <p:sldId id="349" r:id="rId67"/>
    <p:sldId id="350" r:id="rId68"/>
    <p:sldId id="355" r:id="rId69"/>
    <p:sldId id="359" r:id="rId70"/>
    <p:sldId id="360" r:id="rId71"/>
    <p:sldId id="358"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F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81" autoAdjust="0"/>
    <p:restoredTop sz="82184" autoAdjust="0"/>
  </p:normalViewPr>
  <p:slideViewPr>
    <p:cSldViewPr>
      <p:cViewPr varScale="1">
        <p:scale>
          <a:sx n="95" d="100"/>
          <a:sy n="95" d="100"/>
        </p:scale>
        <p:origin x="229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69595-C8F8-C542-AA06-04537D63260B}"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26383733-9C83-2F4E-AA73-9102FEACE73A}">
      <dgm:prSet phldrT="[Text]" custT="1"/>
      <dgm:spPr>
        <a:solidFill>
          <a:schemeClr val="accent1">
            <a:lumMod val="75000"/>
          </a:schemeClr>
        </a:solidFill>
      </dgm:spPr>
      <dgm:t>
        <a:bodyPr/>
        <a:lstStyle/>
        <a:p>
          <a:r>
            <a:rPr lang="en-NZ" sz="2000" b="1" dirty="0" smtClean="0"/>
            <a:t>Reusable</a:t>
          </a:r>
          <a:endParaRPr lang="en-US" sz="2000" b="1" dirty="0"/>
        </a:p>
      </dgm:t>
    </dgm:pt>
    <dgm:pt modelId="{B8E0DD79-8102-5B47-8E3C-C29A96295326}" type="parTrans" cxnId="{1F8CBAE7-5E4D-B746-A15B-28BCC9F64965}">
      <dgm:prSet/>
      <dgm:spPr/>
      <dgm:t>
        <a:bodyPr/>
        <a:lstStyle/>
        <a:p>
          <a:endParaRPr lang="en-US"/>
        </a:p>
      </dgm:t>
    </dgm:pt>
    <dgm:pt modelId="{606FA574-F26B-524F-8E65-05056BD13BBA}" type="sibTrans" cxnId="{1F8CBAE7-5E4D-B746-A15B-28BCC9F64965}">
      <dgm:prSet/>
      <dgm:spPr>
        <a:solidFill>
          <a:schemeClr val="bg1"/>
        </a:solidFill>
        <a:ln>
          <a:solidFill>
            <a:schemeClr val="accent1">
              <a:lumMod val="60000"/>
              <a:lumOff val="40000"/>
            </a:schemeClr>
          </a:solidFill>
        </a:ln>
      </dgm:spPr>
      <dgm:t>
        <a:bodyPr/>
        <a:lstStyle/>
        <a:p>
          <a:endParaRPr lang="en-US"/>
        </a:p>
      </dgm:t>
    </dgm:pt>
    <dgm:pt modelId="{F794A6D0-159F-1648-B732-77E25AB56B54}">
      <dgm:prSet custT="1"/>
      <dgm:spPr>
        <a:solidFill>
          <a:schemeClr val="accent1">
            <a:lumMod val="75000"/>
          </a:schemeClr>
        </a:solidFill>
      </dgm:spPr>
      <dgm:t>
        <a:bodyPr/>
        <a:lstStyle/>
        <a:p>
          <a:r>
            <a:rPr lang="en-NZ" sz="1600" dirty="0" smtClean="0"/>
            <a:t>Can be safely used by only one process at a time and is not depleted by that use</a:t>
          </a:r>
        </a:p>
      </dgm:t>
    </dgm:pt>
    <dgm:pt modelId="{632F1CE8-9F3F-FB47-A51E-39E4B4D3E3A2}" type="parTrans" cxnId="{0D811623-65F9-C049-9216-9DC1EE4A95DB}">
      <dgm:prSet/>
      <dgm:spPr/>
      <dgm:t>
        <a:bodyPr/>
        <a:lstStyle/>
        <a:p>
          <a:endParaRPr lang="en-US"/>
        </a:p>
      </dgm:t>
    </dgm:pt>
    <dgm:pt modelId="{F12C7981-B93A-D34C-8B5B-6776E7049310}" type="sibTrans" cxnId="{0D811623-65F9-C049-9216-9DC1EE4A95DB}">
      <dgm:prSet/>
      <dgm:spPr/>
      <dgm:t>
        <a:bodyPr/>
        <a:lstStyle/>
        <a:p>
          <a:endParaRPr lang="en-US"/>
        </a:p>
      </dgm:t>
    </dgm:pt>
    <dgm:pt modelId="{9A7E617A-4BED-144C-BA37-F797C39B70C8}">
      <dgm:prSet custT="1"/>
      <dgm:spPr>
        <a:solidFill>
          <a:schemeClr val="accent1">
            <a:lumMod val="75000"/>
          </a:schemeClr>
        </a:solidFill>
      </dgm:spPr>
      <dgm:t>
        <a:bodyPr/>
        <a:lstStyle/>
        <a:p>
          <a:r>
            <a:rPr lang="en-US" sz="1600" dirty="0" smtClean="0"/>
            <a:t>Processors, I/O channels, main and secondary memory, devices, and data structures such as files, databases, and semaphores</a:t>
          </a:r>
        </a:p>
      </dgm:t>
    </dgm:pt>
    <dgm:pt modelId="{6D12ECF2-14C3-6F42-8F5E-3F542083975C}" type="parTrans" cxnId="{F363C5CC-A31A-9748-8E8E-7542E9A8084E}">
      <dgm:prSet/>
      <dgm:spPr/>
      <dgm:t>
        <a:bodyPr/>
        <a:lstStyle/>
        <a:p>
          <a:endParaRPr lang="en-US"/>
        </a:p>
      </dgm:t>
    </dgm:pt>
    <dgm:pt modelId="{F87F6F7F-14F0-EA4D-A74B-2CC1D24459A3}" type="sibTrans" cxnId="{F363C5CC-A31A-9748-8E8E-7542E9A8084E}">
      <dgm:prSet/>
      <dgm:spPr/>
      <dgm:t>
        <a:bodyPr/>
        <a:lstStyle/>
        <a:p>
          <a:endParaRPr lang="en-US"/>
        </a:p>
      </dgm:t>
    </dgm:pt>
    <dgm:pt modelId="{191AB62D-7613-ED44-BF21-05A480174B7A}">
      <dgm:prSet custT="1"/>
      <dgm:spPr>
        <a:solidFill>
          <a:schemeClr val="accent1">
            <a:lumMod val="75000"/>
          </a:schemeClr>
        </a:solidFill>
      </dgm:spPr>
      <dgm:t>
        <a:bodyPr/>
        <a:lstStyle/>
        <a:p>
          <a:r>
            <a:rPr lang="en-NZ" sz="2000" b="1" dirty="0" smtClean="0"/>
            <a:t>Consumable</a:t>
          </a:r>
        </a:p>
      </dgm:t>
    </dgm:pt>
    <dgm:pt modelId="{2C2ADAE6-8AD9-3743-9FB8-ED574BAF6CAD}" type="parTrans" cxnId="{18773EE1-44B8-574F-B98C-3015C0727EFC}">
      <dgm:prSet/>
      <dgm:spPr/>
      <dgm:t>
        <a:bodyPr/>
        <a:lstStyle/>
        <a:p>
          <a:endParaRPr lang="en-US"/>
        </a:p>
      </dgm:t>
    </dgm:pt>
    <dgm:pt modelId="{7C98AAE8-A720-8640-80AC-8219FBEE20FB}" type="sibTrans" cxnId="{18773EE1-44B8-574F-B98C-3015C0727EFC}">
      <dgm:prSet/>
      <dgm:spPr/>
      <dgm:t>
        <a:bodyPr/>
        <a:lstStyle/>
        <a:p>
          <a:endParaRPr lang="en-US"/>
        </a:p>
      </dgm:t>
    </dgm:pt>
    <dgm:pt modelId="{EA30BBB8-30F3-504E-8E0A-4089A7235F4B}">
      <dgm:prSet custT="1"/>
      <dgm:spPr>
        <a:solidFill>
          <a:schemeClr val="accent1">
            <a:lumMod val="75000"/>
          </a:schemeClr>
        </a:solidFill>
      </dgm:spPr>
      <dgm:t>
        <a:bodyPr/>
        <a:lstStyle/>
        <a:p>
          <a:r>
            <a:rPr lang="en-NZ" sz="1600" dirty="0" smtClean="0"/>
            <a:t>One that can be created (produced) and destroyed (consumed)</a:t>
          </a:r>
        </a:p>
      </dgm:t>
    </dgm:pt>
    <dgm:pt modelId="{5E434350-189C-B54F-A946-E8F5E0AD6E11}" type="parTrans" cxnId="{9A42656D-52CD-2F4F-9627-AC09C70BC8E1}">
      <dgm:prSet/>
      <dgm:spPr/>
      <dgm:t>
        <a:bodyPr/>
        <a:lstStyle/>
        <a:p>
          <a:endParaRPr lang="en-US"/>
        </a:p>
      </dgm:t>
    </dgm:pt>
    <dgm:pt modelId="{C1FF72E8-3B30-964C-91A9-95CD5181E4FA}" type="sibTrans" cxnId="{9A42656D-52CD-2F4F-9627-AC09C70BC8E1}">
      <dgm:prSet/>
      <dgm:spPr/>
      <dgm:t>
        <a:bodyPr/>
        <a:lstStyle/>
        <a:p>
          <a:endParaRPr lang="en-US"/>
        </a:p>
      </dgm:t>
    </dgm:pt>
    <dgm:pt modelId="{80314524-DF9D-D142-BDDF-43D86B545F73}">
      <dgm:prSet custT="1"/>
      <dgm:spPr>
        <a:solidFill>
          <a:schemeClr val="accent1">
            <a:lumMod val="75000"/>
          </a:schemeClr>
        </a:solidFill>
      </dgm:spPr>
      <dgm:t>
        <a:bodyPr/>
        <a:lstStyle/>
        <a:p>
          <a:r>
            <a:rPr lang="en-US" sz="1600" dirty="0" smtClean="0"/>
            <a:t>Interrupts, signals, messages, and information</a:t>
          </a:r>
        </a:p>
      </dgm:t>
    </dgm:pt>
    <dgm:pt modelId="{5127AD05-47D3-F542-824B-EAD759E83F28}" type="parTrans" cxnId="{C111ED75-0A8E-2644-A617-C5075307D75F}">
      <dgm:prSet/>
      <dgm:spPr/>
      <dgm:t>
        <a:bodyPr/>
        <a:lstStyle/>
        <a:p>
          <a:endParaRPr lang="en-US"/>
        </a:p>
      </dgm:t>
    </dgm:pt>
    <dgm:pt modelId="{0A349A34-73D3-4A4D-8FC2-0EAF13B7C801}" type="sibTrans" cxnId="{C111ED75-0A8E-2644-A617-C5075307D75F}">
      <dgm:prSet/>
      <dgm:spPr/>
      <dgm:t>
        <a:bodyPr/>
        <a:lstStyle/>
        <a:p>
          <a:endParaRPr lang="en-US"/>
        </a:p>
      </dgm:t>
    </dgm:pt>
    <dgm:pt modelId="{F47FF2D5-1397-ED4B-9E14-2EDE603F5B0A}">
      <dgm:prSet custT="1"/>
      <dgm:spPr>
        <a:solidFill>
          <a:schemeClr val="accent1">
            <a:lumMod val="75000"/>
          </a:schemeClr>
        </a:solidFill>
      </dgm:spPr>
      <dgm:t>
        <a:bodyPr/>
        <a:lstStyle/>
        <a:p>
          <a:r>
            <a:rPr lang="en-US" sz="1600" dirty="0" smtClean="0"/>
            <a:t>In I/O buffers</a:t>
          </a:r>
          <a:endParaRPr lang="en-NZ" sz="1600" dirty="0" smtClean="0"/>
        </a:p>
      </dgm:t>
    </dgm:pt>
    <dgm:pt modelId="{6383B989-E7CD-F649-90C7-862B43FBE5DE}" type="parTrans" cxnId="{FE09AAAF-D065-CD49-A885-078B72DEE0D8}">
      <dgm:prSet/>
      <dgm:spPr/>
      <dgm:t>
        <a:bodyPr/>
        <a:lstStyle/>
        <a:p>
          <a:endParaRPr lang="en-US"/>
        </a:p>
      </dgm:t>
    </dgm:pt>
    <dgm:pt modelId="{34F57EC8-58D5-F349-A172-317749435838}" type="sibTrans" cxnId="{FE09AAAF-D065-CD49-A885-078B72DEE0D8}">
      <dgm:prSet/>
      <dgm:spPr/>
      <dgm:t>
        <a:bodyPr/>
        <a:lstStyle/>
        <a:p>
          <a:endParaRPr lang="en-US"/>
        </a:p>
      </dgm:t>
    </dgm:pt>
    <dgm:pt modelId="{4EC26E6F-C52F-CE42-A8F6-CF14E3CA6C52}" type="pres">
      <dgm:prSet presAssocID="{4B069595-C8F8-C542-AA06-04537D63260B}" presName="outerComposite" presStyleCnt="0">
        <dgm:presLayoutVars>
          <dgm:chMax val="5"/>
          <dgm:dir/>
          <dgm:resizeHandles val="exact"/>
        </dgm:presLayoutVars>
      </dgm:prSet>
      <dgm:spPr/>
      <dgm:t>
        <a:bodyPr/>
        <a:lstStyle/>
        <a:p>
          <a:endParaRPr lang="en-US"/>
        </a:p>
      </dgm:t>
    </dgm:pt>
    <dgm:pt modelId="{D4B683C6-9581-CC48-B17B-FE198341F943}" type="pres">
      <dgm:prSet presAssocID="{4B069595-C8F8-C542-AA06-04537D63260B}" presName="dummyMaxCanvas" presStyleCnt="0">
        <dgm:presLayoutVars/>
      </dgm:prSet>
      <dgm:spPr/>
    </dgm:pt>
    <dgm:pt modelId="{C7F5FE58-0E4F-1448-8B6D-1E52F620776C}" type="pres">
      <dgm:prSet presAssocID="{4B069595-C8F8-C542-AA06-04537D63260B}" presName="TwoNodes_1" presStyleLbl="node1" presStyleIdx="0" presStyleCnt="2">
        <dgm:presLayoutVars>
          <dgm:bulletEnabled val="1"/>
        </dgm:presLayoutVars>
      </dgm:prSet>
      <dgm:spPr/>
      <dgm:t>
        <a:bodyPr/>
        <a:lstStyle/>
        <a:p>
          <a:endParaRPr lang="en-US"/>
        </a:p>
      </dgm:t>
    </dgm:pt>
    <dgm:pt modelId="{FBCB8F57-C548-1C43-A637-8BC0E0917159}" type="pres">
      <dgm:prSet presAssocID="{4B069595-C8F8-C542-AA06-04537D63260B}" presName="TwoNodes_2" presStyleLbl="node1" presStyleIdx="1" presStyleCnt="2">
        <dgm:presLayoutVars>
          <dgm:bulletEnabled val="1"/>
        </dgm:presLayoutVars>
      </dgm:prSet>
      <dgm:spPr/>
      <dgm:t>
        <a:bodyPr/>
        <a:lstStyle/>
        <a:p>
          <a:endParaRPr lang="en-US"/>
        </a:p>
      </dgm:t>
    </dgm:pt>
    <dgm:pt modelId="{22B4735D-FDE9-0F4D-8517-6404F300167D}" type="pres">
      <dgm:prSet presAssocID="{4B069595-C8F8-C542-AA06-04537D63260B}" presName="TwoConn_1-2" presStyleLbl="fgAccFollowNode1" presStyleIdx="0" presStyleCnt="1" custScaleX="98854" custScaleY="89767">
        <dgm:presLayoutVars>
          <dgm:bulletEnabled val="1"/>
        </dgm:presLayoutVars>
      </dgm:prSet>
      <dgm:spPr/>
      <dgm:t>
        <a:bodyPr/>
        <a:lstStyle/>
        <a:p>
          <a:endParaRPr lang="en-US"/>
        </a:p>
      </dgm:t>
    </dgm:pt>
    <dgm:pt modelId="{A26B9EBC-74D7-2A48-BA22-9588CC88354C}" type="pres">
      <dgm:prSet presAssocID="{4B069595-C8F8-C542-AA06-04537D63260B}" presName="TwoNodes_1_text" presStyleLbl="node1" presStyleIdx="1" presStyleCnt="2">
        <dgm:presLayoutVars>
          <dgm:bulletEnabled val="1"/>
        </dgm:presLayoutVars>
      </dgm:prSet>
      <dgm:spPr/>
      <dgm:t>
        <a:bodyPr/>
        <a:lstStyle/>
        <a:p>
          <a:endParaRPr lang="en-US"/>
        </a:p>
      </dgm:t>
    </dgm:pt>
    <dgm:pt modelId="{D6DE09C8-9119-B147-8885-52885619EE92}" type="pres">
      <dgm:prSet presAssocID="{4B069595-C8F8-C542-AA06-04537D63260B}" presName="TwoNodes_2_text" presStyleLbl="node1" presStyleIdx="1" presStyleCnt="2">
        <dgm:presLayoutVars>
          <dgm:bulletEnabled val="1"/>
        </dgm:presLayoutVars>
      </dgm:prSet>
      <dgm:spPr/>
      <dgm:t>
        <a:bodyPr/>
        <a:lstStyle/>
        <a:p>
          <a:endParaRPr lang="en-US"/>
        </a:p>
      </dgm:t>
    </dgm:pt>
  </dgm:ptLst>
  <dgm:cxnLst>
    <dgm:cxn modelId="{C4A3DBED-6FC4-A541-B931-EB60E015B3A9}" type="presOf" srcId="{26383733-9C83-2F4E-AA73-9102FEACE73A}" destId="{C7F5FE58-0E4F-1448-8B6D-1E52F620776C}" srcOrd="0" destOrd="0" presId="urn:microsoft.com/office/officeart/2005/8/layout/vProcess5"/>
    <dgm:cxn modelId="{B28A8268-2359-A54A-A2AA-46FC73828A14}" type="presOf" srcId="{F794A6D0-159F-1648-B732-77E25AB56B54}" destId="{A26B9EBC-74D7-2A48-BA22-9588CC88354C}" srcOrd="1" destOrd="1" presId="urn:microsoft.com/office/officeart/2005/8/layout/vProcess5"/>
    <dgm:cxn modelId="{5966CD22-FDD0-DE4D-BCA4-DB3FA0E58675}" type="presOf" srcId="{9A7E617A-4BED-144C-BA37-F797C39B70C8}" destId="{C7F5FE58-0E4F-1448-8B6D-1E52F620776C}" srcOrd="0" destOrd="2" presId="urn:microsoft.com/office/officeart/2005/8/layout/vProcess5"/>
    <dgm:cxn modelId="{941DD24D-AD4D-BC4D-8CCA-987287C3EB02}" type="presOf" srcId="{191AB62D-7613-ED44-BF21-05A480174B7A}" destId="{FBCB8F57-C548-1C43-A637-8BC0E0917159}" srcOrd="0" destOrd="0" presId="urn:microsoft.com/office/officeart/2005/8/layout/vProcess5"/>
    <dgm:cxn modelId="{1A6B5052-8D0A-F649-8AA2-3F7583CD2A05}" type="presOf" srcId="{F794A6D0-159F-1648-B732-77E25AB56B54}" destId="{C7F5FE58-0E4F-1448-8B6D-1E52F620776C}" srcOrd="0" destOrd="1" presId="urn:microsoft.com/office/officeart/2005/8/layout/vProcess5"/>
    <dgm:cxn modelId="{9A42656D-52CD-2F4F-9627-AC09C70BC8E1}" srcId="{191AB62D-7613-ED44-BF21-05A480174B7A}" destId="{EA30BBB8-30F3-504E-8E0A-4089A7235F4B}" srcOrd="0" destOrd="0" parTransId="{5E434350-189C-B54F-A946-E8F5E0AD6E11}" sibTransId="{C1FF72E8-3B30-964C-91A9-95CD5181E4FA}"/>
    <dgm:cxn modelId="{65C4432C-5250-0640-8A86-B843CB2CE8B8}" type="presOf" srcId="{EA30BBB8-30F3-504E-8E0A-4089A7235F4B}" destId="{D6DE09C8-9119-B147-8885-52885619EE92}" srcOrd="1" destOrd="1" presId="urn:microsoft.com/office/officeart/2005/8/layout/vProcess5"/>
    <dgm:cxn modelId="{0D811623-65F9-C049-9216-9DC1EE4A95DB}" srcId="{26383733-9C83-2F4E-AA73-9102FEACE73A}" destId="{F794A6D0-159F-1648-B732-77E25AB56B54}" srcOrd="0" destOrd="0" parTransId="{632F1CE8-9F3F-FB47-A51E-39E4B4D3E3A2}" sibTransId="{F12C7981-B93A-D34C-8B5B-6776E7049310}"/>
    <dgm:cxn modelId="{C111ED75-0A8E-2644-A617-C5075307D75F}" srcId="{EA30BBB8-30F3-504E-8E0A-4089A7235F4B}" destId="{80314524-DF9D-D142-BDDF-43D86B545F73}" srcOrd="0" destOrd="0" parTransId="{5127AD05-47D3-F542-824B-EAD759E83F28}" sibTransId="{0A349A34-73D3-4A4D-8FC2-0EAF13B7C801}"/>
    <dgm:cxn modelId="{76FE5349-4226-CF43-A802-85086A94EB23}" type="presOf" srcId="{606FA574-F26B-524F-8E65-05056BD13BBA}" destId="{22B4735D-FDE9-0F4D-8517-6404F300167D}" srcOrd="0" destOrd="0" presId="urn:microsoft.com/office/officeart/2005/8/layout/vProcess5"/>
    <dgm:cxn modelId="{3E0F7050-D293-614C-89CB-DC9579EDDD3C}" type="presOf" srcId="{4B069595-C8F8-C542-AA06-04537D63260B}" destId="{4EC26E6F-C52F-CE42-A8F6-CF14E3CA6C52}" srcOrd="0" destOrd="0" presId="urn:microsoft.com/office/officeart/2005/8/layout/vProcess5"/>
    <dgm:cxn modelId="{4C44D5E3-E32F-4C4B-B378-55E5A871BAA1}" type="presOf" srcId="{191AB62D-7613-ED44-BF21-05A480174B7A}" destId="{D6DE09C8-9119-B147-8885-52885619EE92}" srcOrd="1" destOrd="0" presId="urn:microsoft.com/office/officeart/2005/8/layout/vProcess5"/>
    <dgm:cxn modelId="{F363C5CC-A31A-9748-8E8E-7542E9A8084E}" srcId="{F794A6D0-159F-1648-B732-77E25AB56B54}" destId="{9A7E617A-4BED-144C-BA37-F797C39B70C8}" srcOrd="0" destOrd="0" parTransId="{6D12ECF2-14C3-6F42-8F5E-3F542083975C}" sibTransId="{F87F6F7F-14F0-EA4D-A74B-2CC1D24459A3}"/>
    <dgm:cxn modelId="{8A46FA12-3158-C240-B7DF-09C33CE8F711}" type="presOf" srcId="{26383733-9C83-2F4E-AA73-9102FEACE73A}" destId="{A26B9EBC-74D7-2A48-BA22-9588CC88354C}" srcOrd="1" destOrd="0" presId="urn:microsoft.com/office/officeart/2005/8/layout/vProcess5"/>
    <dgm:cxn modelId="{B537B878-6085-D246-BFFF-2D4A7493EEA9}" type="presOf" srcId="{80314524-DF9D-D142-BDDF-43D86B545F73}" destId="{FBCB8F57-C548-1C43-A637-8BC0E0917159}" srcOrd="0" destOrd="2" presId="urn:microsoft.com/office/officeart/2005/8/layout/vProcess5"/>
    <dgm:cxn modelId="{A328853F-1088-A74C-9CA2-86678E43A313}" type="presOf" srcId="{80314524-DF9D-D142-BDDF-43D86B545F73}" destId="{D6DE09C8-9119-B147-8885-52885619EE92}" srcOrd="1" destOrd="2" presId="urn:microsoft.com/office/officeart/2005/8/layout/vProcess5"/>
    <dgm:cxn modelId="{01DA2DF5-8E7F-6C4A-A685-F33147BBB45C}" type="presOf" srcId="{EA30BBB8-30F3-504E-8E0A-4089A7235F4B}" destId="{FBCB8F57-C548-1C43-A637-8BC0E0917159}" srcOrd="0" destOrd="1" presId="urn:microsoft.com/office/officeart/2005/8/layout/vProcess5"/>
    <dgm:cxn modelId="{FE09AAAF-D065-CD49-A885-078B72DEE0D8}" srcId="{EA30BBB8-30F3-504E-8E0A-4089A7235F4B}" destId="{F47FF2D5-1397-ED4B-9E14-2EDE603F5B0A}" srcOrd="1" destOrd="0" parTransId="{6383B989-E7CD-F649-90C7-862B43FBE5DE}" sibTransId="{34F57EC8-58D5-F349-A172-317749435838}"/>
    <dgm:cxn modelId="{4E813E88-9F70-E74A-BFFA-385E2AC4DE04}" type="presOf" srcId="{F47FF2D5-1397-ED4B-9E14-2EDE603F5B0A}" destId="{D6DE09C8-9119-B147-8885-52885619EE92}" srcOrd="1" destOrd="3" presId="urn:microsoft.com/office/officeart/2005/8/layout/vProcess5"/>
    <dgm:cxn modelId="{2EB83243-EBAC-1C40-8B8F-EEB674B4D205}" type="presOf" srcId="{F47FF2D5-1397-ED4B-9E14-2EDE603F5B0A}" destId="{FBCB8F57-C548-1C43-A637-8BC0E0917159}" srcOrd="0" destOrd="3" presId="urn:microsoft.com/office/officeart/2005/8/layout/vProcess5"/>
    <dgm:cxn modelId="{841D6870-4543-2B4B-9A88-866BCA5009AB}" type="presOf" srcId="{9A7E617A-4BED-144C-BA37-F797C39B70C8}" destId="{A26B9EBC-74D7-2A48-BA22-9588CC88354C}" srcOrd="1" destOrd="2" presId="urn:microsoft.com/office/officeart/2005/8/layout/vProcess5"/>
    <dgm:cxn modelId="{18773EE1-44B8-574F-B98C-3015C0727EFC}" srcId="{4B069595-C8F8-C542-AA06-04537D63260B}" destId="{191AB62D-7613-ED44-BF21-05A480174B7A}" srcOrd="1" destOrd="0" parTransId="{2C2ADAE6-8AD9-3743-9FB8-ED574BAF6CAD}" sibTransId="{7C98AAE8-A720-8640-80AC-8219FBEE20FB}"/>
    <dgm:cxn modelId="{1F8CBAE7-5E4D-B746-A15B-28BCC9F64965}" srcId="{4B069595-C8F8-C542-AA06-04537D63260B}" destId="{26383733-9C83-2F4E-AA73-9102FEACE73A}" srcOrd="0" destOrd="0" parTransId="{B8E0DD79-8102-5B47-8E3C-C29A96295326}" sibTransId="{606FA574-F26B-524F-8E65-05056BD13BBA}"/>
    <dgm:cxn modelId="{015911ED-3B2E-1548-9D80-616A76126C6A}" type="presParOf" srcId="{4EC26E6F-C52F-CE42-A8F6-CF14E3CA6C52}" destId="{D4B683C6-9581-CC48-B17B-FE198341F943}" srcOrd="0" destOrd="0" presId="urn:microsoft.com/office/officeart/2005/8/layout/vProcess5"/>
    <dgm:cxn modelId="{0B4F5643-E5DD-744B-974F-37A2A1E07EEF}" type="presParOf" srcId="{4EC26E6F-C52F-CE42-A8F6-CF14E3CA6C52}" destId="{C7F5FE58-0E4F-1448-8B6D-1E52F620776C}" srcOrd="1" destOrd="0" presId="urn:microsoft.com/office/officeart/2005/8/layout/vProcess5"/>
    <dgm:cxn modelId="{CB2B53E1-84D4-164F-9DE1-2086FD1BF4F3}" type="presParOf" srcId="{4EC26E6F-C52F-CE42-A8F6-CF14E3CA6C52}" destId="{FBCB8F57-C548-1C43-A637-8BC0E0917159}" srcOrd="2" destOrd="0" presId="urn:microsoft.com/office/officeart/2005/8/layout/vProcess5"/>
    <dgm:cxn modelId="{4578A8EA-D4A8-E54A-B9BE-FD1554465E57}" type="presParOf" srcId="{4EC26E6F-C52F-CE42-A8F6-CF14E3CA6C52}" destId="{22B4735D-FDE9-0F4D-8517-6404F300167D}" srcOrd="3" destOrd="0" presId="urn:microsoft.com/office/officeart/2005/8/layout/vProcess5"/>
    <dgm:cxn modelId="{BA1148A2-879A-C049-8480-CE4EBD34D288}" type="presParOf" srcId="{4EC26E6F-C52F-CE42-A8F6-CF14E3CA6C52}" destId="{A26B9EBC-74D7-2A48-BA22-9588CC88354C}" srcOrd="4" destOrd="0" presId="urn:microsoft.com/office/officeart/2005/8/layout/vProcess5"/>
    <dgm:cxn modelId="{E9CF799A-CD52-AD44-AB14-F70A18A3B58E}" type="presParOf" srcId="{4EC26E6F-C52F-CE42-A8F6-CF14E3CA6C52}" destId="{D6DE09C8-9119-B147-8885-52885619EE92}"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5D7DD7-E4F4-F54C-AD23-AE26871A1BFF}"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89E38E3D-D99B-0241-ACC0-5CF6D077C66F}">
      <dgm:prSet phldrT="[Text]"/>
      <dgm:spPr>
        <a:solidFill>
          <a:schemeClr val="bg1"/>
        </a:solidFill>
      </dgm:spPr>
      <dgm:t>
        <a:bodyPr/>
        <a:lstStyle/>
        <a:p>
          <a:r>
            <a:rPr lang="en-US" dirty="0" smtClean="0"/>
            <a:t>Integer Operations</a:t>
          </a:r>
          <a:endParaRPr lang="en-US" dirty="0"/>
        </a:p>
      </dgm:t>
    </dgm:pt>
    <dgm:pt modelId="{D64744ED-6736-394A-BEF1-636A6A8AB146}" type="parTrans" cxnId="{43B8E064-FB91-6E42-9E10-6772A0293B87}">
      <dgm:prSet/>
      <dgm:spPr/>
      <dgm:t>
        <a:bodyPr/>
        <a:lstStyle/>
        <a:p>
          <a:endParaRPr lang="en-US"/>
        </a:p>
      </dgm:t>
    </dgm:pt>
    <dgm:pt modelId="{33E4A7A6-ADA8-3343-968F-587DCA06D546}" type="sibTrans" cxnId="{43B8E064-FB91-6E42-9E10-6772A0293B87}">
      <dgm:prSet/>
      <dgm:spPr/>
      <dgm:t>
        <a:bodyPr/>
        <a:lstStyle/>
        <a:p>
          <a:endParaRPr lang="en-US"/>
        </a:p>
      </dgm:t>
    </dgm:pt>
    <dgm:pt modelId="{F89AB1E8-B903-574B-84D4-625F81F5A663}">
      <dgm:prSet/>
      <dgm:spPr/>
      <dgm:t>
        <a:bodyPr/>
        <a:lstStyle/>
        <a:p>
          <a:r>
            <a:rPr lang="en-US" dirty="0" smtClean="0"/>
            <a:t>Operate on an integer variable</a:t>
          </a:r>
        </a:p>
      </dgm:t>
    </dgm:pt>
    <dgm:pt modelId="{A356491F-CA2B-E94A-B76A-B41048F63895}" type="parTrans" cxnId="{18927F94-28BC-1F4B-8137-4DA7D7005D52}">
      <dgm:prSet/>
      <dgm:spPr/>
      <dgm:t>
        <a:bodyPr/>
        <a:lstStyle/>
        <a:p>
          <a:endParaRPr lang="en-US"/>
        </a:p>
      </dgm:t>
    </dgm:pt>
    <dgm:pt modelId="{1C3E2394-A8C9-F045-9304-43C49363503F}" type="sibTrans" cxnId="{18927F94-28BC-1F4B-8137-4DA7D7005D52}">
      <dgm:prSet/>
      <dgm:spPr/>
      <dgm:t>
        <a:bodyPr/>
        <a:lstStyle/>
        <a:p>
          <a:endParaRPr lang="en-US"/>
        </a:p>
      </dgm:t>
    </dgm:pt>
    <dgm:pt modelId="{EE86CA90-03B7-9A43-949E-B2D2F40E39C6}">
      <dgm:prSet/>
      <dgm:spPr/>
      <dgm:t>
        <a:bodyPr/>
        <a:lstStyle/>
        <a:p>
          <a:r>
            <a:rPr lang="en-US" dirty="0" smtClean="0"/>
            <a:t>Typically used to implement counters</a:t>
          </a:r>
        </a:p>
      </dgm:t>
    </dgm:pt>
    <dgm:pt modelId="{AF120FE7-9A26-E34A-A398-71B9093A8E3C}" type="parTrans" cxnId="{0C014E08-17A6-3241-8183-221D0A6BB6AD}">
      <dgm:prSet/>
      <dgm:spPr/>
      <dgm:t>
        <a:bodyPr/>
        <a:lstStyle/>
        <a:p>
          <a:endParaRPr lang="en-US"/>
        </a:p>
      </dgm:t>
    </dgm:pt>
    <dgm:pt modelId="{2907E6C8-D8FF-D643-921C-DE2F4B6113AE}" type="sibTrans" cxnId="{0C014E08-17A6-3241-8183-221D0A6BB6AD}">
      <dgm:prSet/>
      <dgm:spPr/>
      <dgm:t>
        <a:bodyPr/>
        <a:lstStyle/>
        <a:p>
          <a:endParaRPr lang="en-US"/>
        </a:p>
      </dgm:t>
    </dgm:pt>
    <dgm:pt modelId="{02288592-52C1-1746-BF6C-021B07ED76F8}">
      <dgm:prSet/>
      <dgm:spPr>
        <a:solidFill>
          <a:schemeClr val="bg1"/>
        </a:solidFill>
      </dgm:spPr>
      <dgm:t>
        <a:bodyPr/>
        <a:lstStyle/>
        <a:p>
          <a:r>
            <a:rPr lang="en-US" dirty="0" smtClean="0"/>
            <a:t>Bitmap Operations</a:t>
          </a:r>
        </a:p>
      </dgm:t>
    </dgm:pt>
    <dgm:pt modelId="{0DD35F50-8311-D343-A416-6FE929874F34}" type="parTrans" cxnId="{F05777BD-9FDD-EE4A-9F26-15F994DA2DBD}">
      <dgm:prSet/>
      <dgm:spPr/>
      <dgm:t>
        <a:bodyPr/>
        <a:lstStyle/>
        <a:p>
          <a:endParaRPr lang="en-US"/>
        </a:p>
      </dgm:t>
    </dgm:pt>
    <dgm:pt modelId="{FEB73D31-29BA-C847-A589-05A79DE5DF8D}" type="sibTrans" cxnId="{F05777BD-9FDD-EE4A-9F26-15F994DA2DBD}">
      <dgm:prSet/>
      <dgm:spPr/>
      <dgm:t>
        <a:bodyPr/>
        <a:lstStyle/>
        <a:p>
          <a:endParaRPr lang="en-US"/>
        </a:p>
      </dgm:t>
    </dgm:pt>
    <dgm:pt modelId="{BA1B87A2-8D47-2842-B451-0F1126B0F6B7}">
      <dgm:prSet/>
      <dgm:spPr/>
      <dgm:t>
        <a:bodyPr/>
        <a:lstStyle/>
        <a:p>
          <a:r>
            <a:rPr lang="en-US" dirty="0" smtClean="0"/>
            <a:t>Operate on one of a sequence of bits at an arbitrary memory location indicated by a pointer variable</a:t>
          </a:r>
        </a:p>
      </dgm:t>
    </dgm:pt>
    <dgm:pt modelId="{038F57D5-7E73-1241-A039-EA0D03D0AEB9}" type="parTrans" cxnId="{7A38E71E-B129-444C-B9F3-CC2C19D85665}">
      <dgm:prSet/>
      <dgm:spPr/>
      <dgm:t>
        <a:bodyPr/>
        <a:lstStyle/>
        <a:p>
          <a:endParaRPr lang="en-US"/>
        </a:p>
      </dgm:t>
    </dgm:pt>
    <dgm:pt modelId="{859565B7-27F0-914F-A0E1-D5830E2165B1}" type="sibTrans" cxnId="{7A38E71E-B129-444C-B9F3-CC2C19D85665}">
      <dgm:prSet/>
      <dgm:spPr/>
      <dgm:t>
        <a:bodyPr/>
        <a:lstStyle/>
        <a:p>
          <a:endParaRPr lang="en-US"/>
        </a:p>
      </dgm:t>
    </dgm:pt>
    <dgm:pt modelId="{335831A9-6AA3-794F-9BB9-153A3AAF5A75}" type="pres">
      <dgm:prSet presAssocID="{4B5D7DD7-E4F4-F54C-AD23-AE26871A1BFF}" presName="theList" presStyleCnt="0">
        <dgm:presLayoutVars>
          <dgm:dir/>
          <dgm:animLvl val="lvl"/>
          <dgm:resizeHandles val="exact"/>
        </dgm:presLayoutVars>
      </dgm:prSet>
      <dgm:spPr/>
      <dgm:t>
        <a:bodyPr/>
        <a:lstStyle/>
        <a:p>
          <a:endParaRPr lang="en-US"/>
        </a:p>
      </dgm:t>
    </dgm:pt>
    <dgm:pt modelId="{0EEF6EE3-3729-3846-85B0-69F55D86782C}" type="pres">
      <dgm:prSet presAssocID="{89E38E3D-D99B-0241-ACC0-5CF6D077C66F}" presName="compNode" presStyleCnt="0"/>
      <dgm:spPr/>
    </dgm:pt>
    <dgm:pt modelId="{312C2650-513C-9047-89E4-5053DF7EFDD2}" type="pres">
      <dgm:prSet presAssocID="{89E38E3D-D99B-0241-ACC0-5CF6D077C66F}" presName="aNode" presStyleLbl="bgShp" presStyleIdx="0" presStyleCnt="2"/>
      <dgm:spPr/>
      <dgm:t>
        <a:bodyPr/>
        <a:lstStyle/>
        <a:p>
          <a:endParaRPr lang="en-US"/>
        </a:p>
      </dgm:t>
    </dgm:pt>
    <dgm:pt modelId="{2376D43F-8309-FA4E-8386-3FD04A31675C}" type="pres">
      <dgm:prSet presAssocID="{89E38E3D-D99B-0241-ACC0-5CF6D077C66F}" presName="textNode" presStyleLbl="bgShp" presStyleIdx="0" presStyleCnt="2"/>
      <dgm:spPr/>
      <dgm:t>
        <a:bodyPr/>
        <a:lstStyle/>
        <a:p>
          <a:endParaRPr lang="en-US"/>
        </a:p>
      </dgm:t>
    </dgm:pt>
    <dgm:pt modelId="{985EFB01-9205-AF4D-832F-B9D977CAC632}" type="pres">
      <dgm:prSet presAssocID="{89E38E3D-D99B-0241-ACC0-5CF6D077C66F}" presName="compChildNode" presStyleCnt="0"/>
      <dgm:spPr/>
    </dgm:pt>
    <dgm:pt modelId="{DC22C446-BC95-8046-B209-A80DFF3F5426}" type="pres">
      <dgm:prSet presAssocID="{89E38E3D-D99B-0241-ACC0-5CF6D077C66F}" presName="theInnerList" presStyleCnt="0"/>
      <dgm:spPr/>
    </dgm:pt>
    <dgm:pt modelId="{B9898B05-7FDC-4C4F-8B1A-A3E42907094F}" type="pres">
      <dgm:prSet presAssocID="{F89AB1E8-B903-574B-84D4-625F81F5A663}" presName="childNode" presStyleLbl="node1" presStyleIdx="0" presStyleCnt="3">
        <dgm:presLayoutVars>
          <dgm:bulletEnabled val="1"/>
        </dgm:presLayoutVars>
      </dgm:prSet>
      <dgm:spPr/>
      <dgm:t>
        <a:bodyPr/>
        <a:lstStyle/>
        <a:p>
          <a:endParaRPr lang="en-US"/>
        </a:p>
      </dgm:t>
    </dgm:pt>
    <dgm:pt modelId="{1D8A2D56-86C8-6949-8031-DF5A03F7F150}" type="pres">
      <dgm:prSet presAssocID="{F89AB1E8-B903-574B-84D4-625F81F5A663}" presName="aSpace2" presStyleCnt="0"/>
      <dgm:spPr/>
    </dgm:pt>
    <dgm:pt modelId="{9CEFE40A-C584-664B-BBC0-A05A7868161F}" type="pres">
      <dgm:prSet presAssocID="{EE86CA90-03B7-9A43-949E-B2D2F40E39C6}" presName="childNode" presStyleLbl="node1" presStyleIdx="1" presStyleCnt="3">
        <dgm:presLayoutVars>
          <dgm:bulletEnabled val="1"/>
        </dgm:presLayoutVars>
      </dgm:prSet>
      <dgm:spPr/>
      <dgm:t>
        <a:bodyPr/>
        <a:lstStyle/>
        <a:p>
          <a:endParaRPr lang="en-US"/>
        </a:p>
      </dgm:t>
    </dgm:pt>
    <dgm:pt modelId="{D9D046A7-399E-404F-8E10-18B8C7207BC1}" type="pres">
      <dgm:prSet presAssocID="{89E38E3D-D99B-0241-ACC0-5CF6D077C66F}" presName="aSpace" presStyleCnt="0"/>
      <dgm:spPr/>
    </dgm:pt>
    <dgm:pt modelId="{D8797E51-97F3-0143-B324-9E1FC1643400}" type="pres">
      <dgm:prSet presAssocID="{02288592-52C1-1746-BF6C-021B07ED76F8}" presName="compNode" presStyleCnt="0"/>
      <dgm:spPr/>
    </dgm:pt>
    <dgm:pt modelId="{8F906254-A81A-D34D-8901-C3C7A38533AA}" type="pres">
      <dgm:prSet presAssocID="{02288592-52C1-1746-BF6C-021B07ED76F8}" presName="aNode" presStyleLbl="bgShp" presStyleIdx="1" presStyleCnt="2"/>
      <dgm:spPr/>
      <dgm:t>
        <a:bodyPr/>
        <a:lstStyle/>
        <a:p>
          <a:endParaRPr lang="en-US"/>
        </a:p>
      </dgm:t>
    </dgm:pt>
    <dgm:pt modelId="{05BBB2BE-37A6-FC42-8AFC-E5C700062127}" type="pres">
      <dgm:prSet presAssocID="{02288592-52C1-1746-BF6C-021B07ED76F8}" presName="textNode" presStyleLbl="bgShp" presStyleIdx="1" presStyleCnt="2"/>
      <dgm:spPr/>
      <dgm:t>
        <a:bodyPr/>
        <a:lstStyle/>
        <a:p>
          <a:endParaRPr lang="en-US"/>
        </a:p>
      </dgm:t>
    </dgm:pt>
    <dgm:pt modelId="{6C019BFF-A4EF-984E-9A78-0B9DD33FAF91}" type="pres">
      <dgm:prSet presAssocID="{02288592-52C1-1746-BF6C-021B07ED76F8}" presName="compChildNode" presStyleCnt="0"/>
      <dgm:spPr/>
    </dgm:pt>
    <dgm:pt modelId="{7A33FAA3-93F1-BF46-827E-16861592E413}" type="pres">
      <dgm:prSet presAssocID="{02288592-52C1-1746-BF6C-021B07ED76F8}" presName="theInnerList" presStyleCnt="0"/>
      <dgm:spPr/>
    </dgm:pt>
    <dgm:pt modelId="{1B160275-7D4D-9542-AB27-20FD6D8892EF}" type="pres">
      <dgm:prSet presAssocID="{BA1B87A2-8D47-2842-B451-0F1126B0F6B7}" presName="childNode" presStyleLbl="node1" presStyleIdx="2" presStyleCnt="3">
        <dgm:presLayoutVars>
          <dgm:bulletEnabled val="1"/>
        </dgm:presLayoutVars>
      </dgm:prSet>
      <dgm:spPr/>
      <dgm:t>
        <a:bodyPr/>
        <a:lstStyle/>
        <a:p>
          <a:endParaRPr lang="en-US"/>
        </a:p>
      </dgm:t>
    </dgm:pt>
  </dgm:ptLst>
  <dgm:cxnLst>
    <dgm:cxn modelId="{76B50860-7BD9-F949-895E-CDCB6AE05E52}" type="presOf" srcId="{EE86CA90-03B7-9A43-949E-B2D2F40E39C6}" destId="{9CEFE40A-C584-664B-BBC0-A05A7868161F}" srcOrd="0" destOrd="0" presId="urn:microsoft.com/office/officeart/2005/8/layout/lProcess2"/>
    <dgm:cxn modelId="{F05777BD-9FDD-EE4A-9F26-15F994DA2DBD}" srcId="{4B5D7DD7-E4F4-F54C-AD23-AE26871A1BFF}" destId="{02288592-52C1-1746-BF6C-021B07ED76F8}" srcOrd="1" destOrd="0" parTransId="{0DD35F50-8311-D343-A416-6FE929874F34}" sibTransId="{FEB73D31-29BA-C847-A589-05A79DE5DF8D}"/>
    <dgm:cxn modelId="{AF7767CF-12DB-1A4A-8446-37FFA2624852}" type="presOf" srcId="{02288592-52C1-1746-BF6C-021B07ED76F8}" destId="{05BBB2BE-37A6-FC42-8AFC-E5C700062127}" srcOrd="1" destOrd="0" presId="urn:microsoft.com/office/officeart/2005/8/layout/lProcess2"/>
    <dgm:cxn modelId="{18927F94-28BC-1F4B-8137-4DA7D7005D52}" srcId="{89E38E3D-D99B-0241-ACC0-5CF6D077C66F}" destId="{F89AB1E8-B903-574B-84D4-625F81F5A663}" srcOrd="0" destOrd="0" parTransId="{A356491F-CA2B-E94A-B76A-B41048F63895}" sibTransId="{1C3E2394-A8C9-F045-9304-43C49363503F}"/>
    <dgm:cxn modelId="{0C014E08-17A6-3241-8183-221D0A6BB6AD}" srcId="{89E38E3D-D99B-0241-ACC0-5CF6D077C66F}" destId="{EE86CA90-03B7-9A43-949E-B2D2F40E39C6}" srcOrd="1" destOrd="0" parTransId="{AF120FE7-9A26-E34A-A398-71B9093A8E3C}" sibTransId="{2907E6C8-D8FF-D643-921C-DE2F4B6113AE}"/>
    <dgm:cxn modelId="{43B8E064-FB91-6E42-9E10-6772A0293B87}" srcId="{4B5D7DD7-E4F4-F54C-AD23-AE26871A1BFF}" destId="{89E38E3D-D99B-0241-ACC0-5CF6D077C66F}" srcOrd="0" destOrd="0" parTransId="{D64744ED-6736-394A-BEF1-636A6A8AB146}" sibTransId="{33E4A7A6-ADA8-3343-968F-587DCA06D546}"/>
    <dgm:cxn modelId="{BEE2D10B-1F03-4B4B-B813-900D74A82753}" type="presOf" srcId="{4B5D7DD7-E4F4-F54C-AD23-AE26871A1BFF}" destId="{335831A9-6AA3-794F-9BB9-153A3AAF5A75}" srcOrd="0" destOrd="0" presId="urn:microsoft.com/office/officeart/2005/8/layout/lProcess2"/>
    <dgm:cxn modelId="{7A38E71E-B129-444C-B9F3-CC2C19D85665}" srcId="{02288592-52C1-1746-BF6C-021B07ED76F8}" destId="{BA1B87A2-8D47-2842-B451-0F1126B0F6B7}" srcOrd="0" destOrd="0" parTransId="{038F57D5-7E73-1241-A039-EA0D03D0AEB9}" sibTransId="{859565B7-27F0-914F-A0E1-D5830E2165B1}"/>
    <dgm:cxn modelId="{072A9080-A445-C24F-B0C1-E55D08CF13A3}" type="presOf" srcId="{02288592-52C1-1746-BF6C-021B07ED76F8}" destId="{8F906254-A81A-D34D-8901-C3C7A38533AA}" srcOrd="0" destOrd="0" presId="urn:microsoft.com/office/officeart/2005/8/layout/lProcess2"/>
    <dgm:cxn modelId="{C6BE46CB-BB1B-894C-92E1-67FAC8E837D2}" type="presOf" srcId="{89E38E3D-D99B-0241-ACC0-5CF6D077C66F}" destId="{2376D43F-8309-FA4E-8386-3FD04A31675C}" srcOrd="1" destOrd="0" presId="urn:microsoft.com/office/officeart/2005/8/layout/lProcess2"/>
    <dgm:cxn modelId="{DA3721D3-F5FF-8243-B6A0-B2B1F6446C4E}" type="presOf" srcId="{89E38E3D-D99B-0241-ACC0-5CF6D077C66F}" destId="{312C2650-513C-9047-89E4-5053DF7EFDD2}" srcOrd="0" destOrd="0" presId="urn:microsoft.com/office/officeart/2005/8/layout/lProcess2"/>
    <dgm:cxn modelId="{108952F1-66FB-8F44-9693-5DD851F9D482}" type="presOf" srcId="{F89AB1E8-B903-574B-84D4-625F81F5A663}" destId="{B9898B05-7FDC-4C4F-8B1A-A3E42907094F}" srcOrd="0" destOrd="0" presId="urn:microsoft.com/office/officeart/2005/8/layout/lProcess2"/>
    <dgm:cxn modelId="{B9FB54AA-9139-8448-890A-7ED594067E52}" type="presOf" srcId="{BA1B87A2-8D47-2842-B451-0F1126B0F6B7}" destId="{1B160275-7D4D-9542-AB27-20FD6D8892EF}" srcOrd="0" destOrd="0" presId="urn:microsoft.com/office/officeart/2005/8/layout/lProcess2"/>
    <dgm:cxn modelId="{85693EB1-F148-9E4A-BD1C-080D734A74BF}" type="presParOf" srcId="{335831A9-6AA3-794F-9BB9-153A3AAF5A75}" destId="{0EEF6EE3-3729-3846-85B0-69F55D86782C}" srcOrd="0" destOrd="0" presId="urn:microsoft.com/office/officeart/2005/8/layout/lProcess2"/>
    <dgm:cxn modelId="{5B1F84B6-D9F1-A746-9FFC-CFE2E7527EBE}" type="presParOf" srcId="{0EEF6EE3-3729-3846-85B0-69F55D86782C}" destId="{312C2650-513C-9047-89E4-5053DF7EFDD2}" srcOrd="0" destOrd="0" presId="urn:microsoft.com/office/officeart/2005/8/layout/lProcess2"/>
    <dgm:cxn modelId="{CEE5FEB3-D2B8-634C-ABBB-8A11B5C44530}" type="presParOf" srcId="{0EEF6EE3-3729-3846-85B0-69F55D86782C}" destId="{2376D43F-8309-FA4E-8386-3FD04A31675C}" srcOrd="1" destOrd="0" presId="urn:microsoft.com/office/officeart/2005/8/layout/lProcess2"/>
    <dgm:cxn modelId="{66AD91F6-8D41-A045-A6DA-7DF8782A9FC4}" type="presParOf" srcId="{0EEF6EE3-3729-3846-85B0-69F55D86782C}" destId="{985EFB01-9205-AF4D-832F-B9D977CAC632}" srcOrd="2" destOrd="0" presId="urn:microsoft.com/office/officeart/2005/8/layout/lProcess2"/>
    <dgm:cxn modelId="{C5CEDEED-B849-3440-A1C5-C7F20B430993}" type="presParOf" srcId="{985EFB01-9205-AF4D-832F-B9D977CAC632}" destId="{DC22C446-BC95-8046-B209-A80DFF3F5426}" srcOrd="0" destOrd="0" presId="urn:microsoft.com/office/officeart/2005/8/layout/lProcess2"/>
    <dgm:cxn modelId="{320750F5-C1CB-3041-937E-71F55BB77213}" type="presParOf" srcId="{DC22C446-BC95-8046-B209-A80DFF3F5426}" destId="{B9898B05-7FDC-4C4F-8B1A-A3E42907094F}" srcOrd="0" destOrd="0" presId="urn:microsoft.com/office/officeart/2005/8/layout/lProcess2"/>
    <dgm:cxn modelId="{22EF3834-60A5-B947-ACD3-8E8C6AA3E03F}" type="presParOf" srcId="{DC22C446-BC95-8046-B209-A80DFF3F5426}" destId="{1D8A2D56-86C8-6949-8031-DF5A03F7F150}" srcOrd="1" destOrd="0" presId="urn:microsoft.com/office/officeart/2005/8/layout/lProcess2"/>
    <dgm:cxn modelId="{BA773264-A1CA-BC4C-A3AC-5B0FB337C5CA}" type="presParOf" srcId="{DC22C446-BC95-8046-B209-A80DFF3F5426}" destId="{9CEFE40A-C584-664B-BBC0-A05A7868161F}" srcOrd="2" destOrd="0" presId="urn:microsoft.com/office/officeart/2005/8/layout/lProcess2"/>
    <dgm:cxn modelId="{3E74C51D-CBE2-9042-9A13-6A98CED1F11A}" type="presParOf" srcId="{335831A9-6AA3-794F-9BB9-153A3AAF5A75}" destId="{D9D046A7-399E-404F-8E10-18B8C7207BC1}" srcOrd="1" destOrd="0" presId="urn:microsoft.com/office/officeart/2005/8/layout/lProcess2"/>
    <dgm:cxn modelId="{B5A5FD32-0039-FA46-8F10-E4DBB977CDF1}" type="presParOf" srcId="{335831A9-6AA3-794F-9BB9-153A3AAF5A75}" destId="{D8797E51-97F3-0143-B324-9E1FC1643400}" srcOrd="2" destOrd="0" presId="urn:microsoft.com/office/officeart/2005/8/layout/lProcess2"/>
    <dgm:cxn modelId="{E1F793D0-4A6A-FB4D-9191-3A5D5C58B10E}" type="presParOf" srcId="{D8797E51-97F3-0143-B324-9E1FC1643400}" destId="{8F906254-A81A-D34D-8901-C3C7A38533AA}" srcOrd="0" destOrd="0" presId="urn:microsoft.com/office/officeart/2005/8/layout/lProcess2"/>
    <dgm:cxn modelId="{1DF1A4EC-AAA0-904F-A2DD-AFBE444BA587}" type="presParOf" srcId="{D8797E51-97F3-0143-B324-9E1FC1643400}" destId="{05BBB2BE-37A6-FC42-8AFC-E5C700062127}" srcOrd="1" destOrd="0" presId="urn:microsoft.com/office/officeart/2005/8/layout/lProcess2"/>
    <dgm:cxn modelId="{6DF0C508-1C35-D441-A045-3B08C5E90E24}" type="presParOf" srcId="{D8797E51-97F3-0143-B324-9E1FC1643400}" destId="{6C019BFF-A4EF-984E-9A78-0B9DD33FAF91}" srcOrd="2" destOrd="0" presId="urn:microsoft.com/office/officeart/2005/8/layout/lProcess2"/>
    <dgm:cxn modelId="{09549258-10A9-F94C-A2B8-6BC381370D14}" type="presParOf" srcId="{6C019BFF-A4EF-984E-9A78-0B9DD33FAF91}" destId="{7A33FAA3-93F1-BF46-827E-16861592E413}" srcOrd="0" destOrd="0" presId="urn:microsoft.com/office/officeart/2005/8/layout/lProcess2"/>
    <dgm:cxn modelId="{9A0C3275-E3A1-CC4D-9BE8-12405DD16735}" type="presParOf" srcId="{7A33FAA3-93F1-BF46-827E-16861592E413}" destId="{1B160275-7D4D-9542-AB27-20FD6D8892E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5ABBC5-BFEE-C349-B54F-BF81ED64BEE1}" type="doc">
      <dgm:prSet loTypeId="urn:microsoft.com/office/officeart/2005/8/layout/radial5" loCatId="relationship" qsTypeId="urn:microsoft.com/office/officeart/2005/8/quickstyle/simple4" qsCatId="simple" csTypeId="urn:microsoft.com/office/officeart/2005/8/colors/accent1_2" csCatId="accent1" phldr="1"/>
      <dgm:spPr/>
      <dgm:t>
        <a:bodyPr/>
        <a:lstStyle/>
        <a:p>
          <a:endParaRPr lang="en-US"/>
        </a:p>
      </dgm:t>
    </dgm:pt>
    <dgm:pt modelId="{630874F6-72A0-4649-8590-90A3E03DB4BD}">
      <dgm:prSet custT="1"/>
      <dgm:spPr>
        <a:solidFill>
          <a:schemeClr val="bg1"/>
        </a:solidFill>
        <a:ln>
          <a:solidFill>
            <a:schemeClr val="accent6">
              <a:alpha val="90000"/>
            </a:schemeClr>
          </a:solidFill>
        </a:ln>
        <a:effectLst>
          <a:glow rad="101600">
            <a:schemeClr val="accent6">
              <a:alpha val="75000"/>
            </a:schemeClr>
          </a:glow>
          <a:softEdge rad="88900"/>
        </a:effectLst>
      </dgm:spPr>
      <dgm:t>
        <a:bodyPr/>
        <a:lstStyle/>
        <a:p>
          <a:pPr rtl="0"/>
          <a:r>
            <a:rPr lang="en-US" sz="1800" dirty="0" smtClean="0">
              <a:solidFill>
                <a:schemeClr val="tx1"/>
              </a:solidFill>
            </a:rPr>
            <a:t>In addition to the concurrency mechanisms of UNIX SVR4, Solaris supports four thread synchronization primitives:</a:t>
          </a:r>
          <a:endParaRPr lang="en-US" sz="1800" dirty="0">
            <a:solidFill>
              <a:schemeClr val="tx1"/>
            </a:solidFill>
          </a:endParaRPr>
        </a:p>
      </dgm:t>
    </dgm:pt>
    <dgm:pt modelId="{F809AB24-1D85-8540-ACC4-378870452528}" type="parTrans" cxnId="{5839C123-6369-2E44-9BA9-D9F93DFA1933}">
      <dgm:prSet/>
      <dgm:spPr/>
      <dgm:t>
        <a:bodyPr/>
        <a:lstStyle/>
        <a:p>
          <a:endParaRPr lang="en-US"/>
        </a:p>
      </dgm:t>
    </dgm:pt>
    <dgm:pt modelId="{2B385AC2-9C31-614D-A506-F9436A35D429}" type="sibTrans" cxnId="{5839C123-6369-2E44-9BA9-D9F93DFA1933}">
      <dgm:prSet/>
      <dgm:spPr/>
      <dgm:t>
        <a:bodyPr/>
        <a:lstStyle/>
        <a:p>
          <a:endParaRPr lang="en-US"/>
        </a:p>
      </dgm:t>
    </dgm:pt>
    <dgm:pt modelId="{1E4A614A-D24D-2449-BCF0-8596406D53E6}">
      <dgm:prSet custT="1"/>
      <dgm:spPr>
        <a:solidFill>
          <a:schemeClr val="bg1"/>
        </a:solidFill>
        <a:ln>
          <a:solidFill>
            <a:schemeClr val="accent6">
              <a:alpha val="90000"/>
            </a:schemeClr>
          </a:solidFill>
        </a:ln>
        <a:effectLst>
          <a:glow rad="101600">
            <a:schemeClr val="accent6">
              <a:alpha val="75000"/>
            </a:schemeClr>
          </a:glow>
          <a:softEdge rad="88900"/>
        </a:effectLst>
      </dgm:spPr>
      <dgm:t>
        <a:bodyPr/>
        <a:lstStyle/>
        <a:p>
          <a:pPr rtl="0"/>
          <a:r>
            <a:rPr lang="en-US" sz="1800" dirty="0" smtClean="0">
              <a:solidFill>
                <a:schemeClr val="tx1"/>
              </a:solidFill>
            </a:rPr>
            <a:t>Mutual exclusion (</a:t>
          </a:r>
          <a:r>
            <a:rPr lang="en-US" sz="1800" dirty="0" err="1" smtClean="0">
              <a:solidFill>
                <a:schemeClr val="tx1"/>
              </a:solidFill>
            </a:rPr>
            <a:t>mutex</a:t>
          </a:r>
          <a:r>
            <a:rPr lang="en-US" sz="1800" dirty="0" smtClean="0">
              <a:solidFill>
                <a:schemeClr val="tx1"/>
              </a:solidFill>
            </a:rPr>
            <a:t>) locks</a:t>
          </a:r>
          <a:endParaRPr lang="en-US" sz="1800" dirty="0">
            <a:solidFill>
              <a:schemeClr val="tx1"/>
            </a:solidFill>
          </a:endParaRPr>
        </a:p>
      </dgm:t>
    </dgm:pt>
    <dgm:pt modelId="{E95DBAEB-D1F5-B74D-A939-54DE265D9F19}" type="parTrans" cxnId="{56A841C9-F250-DE45-82B4-36147EB247D6}">
      <dgm:prSet/>
      <dgm:spPr>
        <a:solidFill>
          <a:schemeClr val="accent1"/>
        </a:solidFill>
        <a:ln>
          <a:solidFill>
            <a:schemeClr val="bg1">
              <a:alpha val="90000"/>
            </a:schemeClr>
          </a:solidFill>
        </a:ln>
      </dgm:spPr>
      <dgm:t>
        <a:bodyPr/>
        <a:lstStyle/>
        <a:p>
          <a:endParaRPr lang="en-US"/>
        </a:p>
      </dgm:t>
    </dgm:pt>
    <dgm:pt modelId="{BCB00CF2-DBEE-1B4A-8B26-C13AEED7B86C}" type="sibTrans" cxnId="{56A841C9-F250-DE45-82B4-36147EB247D6}">
      <dgm:prSet/>
      <dgm:spPr/>
      <dgm:t>
        <a:bodyPr/>
        <a:lstStyle/>
        <a:p>
          <a:endParaRPr lang="en-US"/>
        </a:p>
      </dgm:t>
    </dgm:pt>
    <dgm:pt modelId="{F69D6E65-3049-CF48-A55A-47A0504B957E}">
      <dgm:prSet custT="1"/>
      <dgm:spPr>
        <a:solidFill>
          <a:schemeClr val="bg1"/>
        </a:solidFill>
        <a:ln>
          <a:solidFill>
            <a:schemeClr val="accent6">
              <a:alpha val="90000"/>
            </a:schemeClr>
          </a:solidFill>
        </a:ln>
        <a:effectLst>
          <a:glow rad="101600">
            <a:schemeClr val="accent6">
              <a:alpha val="75000"/>
            </a:schemeClr>
          </a:glow>
          <a:softEdge rad="88900"/>
        </a:effectLst>
      </dgm:spPr>
      <dgm:t>
        <a:bodyPr/>
        <a:lstStyle/>
        <a:p>
          <a:pPr rtl="0"/>
          <a:r>
            <a:rPr lang="en-US" sz="1800" dirty="0" smtClean="0">
              <a:solidFill>
                <a:schemeClr val="tx1"/>
              </a:solidFill>
            </a:rPr>
            <a:t>Semaphores</a:t>
          </a:r>
          <a:endParaRPr lang="en-US" sz="1800" dirty="0">
            <a:solidFill>
              <a:schemeClr val="tx1"/>
            </a:solidFill>
          </a:endParaRPr>
        </a:p>
      </dgm:t>
    </dgm:pt>
    <dgm:pt modelId="{8CBD3802-42AA-0B48-8A4F-EE6CC2030BDC}" type="parTrans" cxnId="{F119B2F9-9CC0-1342-980F-02A28705F76B}">
      <dgm:prSet/>
      <dgm:spPr>
        <a:solidFill>
          <a:schemeClr val="accent1"/>
        </a:solidFill>
        <a:ln>
          <a:solidFill>
            <a:schemeClr val="bg1">
              <a:alpha val="90000"/>
            </a:schemeClr>
          </a:solidFill>
        </a:ln>
      </dgm:spPr>
      <dgm:t>
        <a:bodyPr/>
        <a:lstStyle/>
        <a:p>
          <a:endParaRPr lang="en-US"/>
        </a:p>
      </dgm:t>
    </dgm:pt>
    <dgm:pt modelId="{69947891-AA38-CE4D-B9FE-12E3C5E34E99}" type="sibTrans" cxnId="{F119B2F9-9CC0-1342-980F-02A28705F76B}">
      <dgm:prSet/>
      <dgm:spPr/>
      <dgm:t>
        <a:bodyPr/>
        <a:lstStyle/>
        <a:p>
          <a:endParaRPr lang="en-US"/>
        </a:p>
      </dgm:t>
    </dgm:pt>
    <dgm:pt modelId="{99562C1E-CC8E-454F-A505-515833D6AA03}">
      <dgm:prSet custT="1"/>
      <dgm:spPr>
        <a:solidFill>
          <a:schemeClr val="bg1"/>
        </a:solidFill>
        <a:ln>
          <a:solidFill>
            <a:schemeClr val="accent6">
              <a:alpha val="90000"/>
            </a:schemeClr>
          </a:solidFill>
        </a:ln>
        <a:effectLst>
          <a:glow rad="101600">
            <a:schemeClr val="accent6">
              <a:alpha val="75000"/>
            </a:schemeClr>
          </a:glow>
          <a:softEdge rad="88900"/>
        </a:effectLst>
      </dgm:spPr>
      <dgm:t>
        <a:bodyPr/>
        <a:lstStyle/>
        <a:p>
          <a:pPr rtl="0"/>
          <a:r>
            <a:rPr lang="en-US" sz="1800" dirty="0" smtClean="0">
              <a:solidFill>
                <a:schemeClr val="tx1"/>
              </a:solidFill>
            </a:rPr>
            <a:t>Readers/writer locks</a:t>
          </a:r>
          <a:endParaRPr lang="en-US" sz="1800" dirty="0">
            <a:solidFill>
              <a:schemeClr val="tx1"/>
            </a:solidFill>
          </a:endParaRPr>
        </a:p>
      </dgm:t>
    </dgm:pt>
    <dgm:pt modelId="{9C683144-00C7-AC48-B9A7-2E353ADC9A07}" type="parTrans" cxnId="{A691FF1A-4246-6540-8330-822063244D53}">
      <dgm:prSet/>
      <dgm:spPr>
        <a:solidFill>
          <a:schemeClr val="accent1"/>
        </a:solidFill>
        <a:ln>
          <a:solidFill>
            <a:schemeClr val="bg1">
              <a:alpha val="90000"/>
            </a:schemeClr>
          </a:solidFill>
        </a:ln>
      </dgm:spPr>
      <dgm:t>
        <a:bodyPr/>
        <a:lstStyle/>
        <a:p>
          <a:endParaRPr lang="en-US"/>
        </a:p>
      </dgm:t>
    </dgm:pt>
    <dgm:pt modelId="{95160254-85F7-4F4B-989E-057C39269E2A}" type="sibTrans" cxnId="{A691FF1A-4246-6540-8330-822063244D53}">
      <dgm:prSet/>
      <dgm:spPr/>
      <dgm:t>
        <a:bodyPr/>
        <a:lstStyle/>
        <a:p>
          <a:endParaRPr lang="en-US"/>
        </a:p>
      </dgm:t>
    </dgm:pt>
    <dgm:pt modelId="{FBDAF995-F164-4F4A-AD32-2C93708A0C75}">
      <dgm:prSet custT="1"/>
      <dgm:spPr>
        <a:solidFill>
          <a:schemeClr val="bg1"/>
        </a:solidFill>
        <a:ln>
          <a:solidFill>
            <a:schemeClr val="accent6">
              <a:alpha val="90000"/>
            </a:schemeClr>
          </a:solidFill>
        </a:ln>
        <a:effectLst>
          <a:glow rad="101600">
            <a:schemeClr val="accent6">
              <a:alpha val="75000"/>
            </a:schemeClr>
          </a:glow>
          <a:softEdge rad="88900"/>
        </a:effectLst>
      </dgm:spPr>
      <dgm:t>
        <a:bodyPr/>
        <a:lstStyle/>
        <a:p>
          <a:pPr rtl="0"/>
          <a:r>
            <a:rPr lang="en-US" sz="1800" dirty="0" smtClean="0">
              <a:solidFill>
                <a:schemeClr val="tx1"/>
              </a:solidFill>
            </a:rPr>
            <a:t>Condition variables</a:t>
          </a:r>
          <a:endParaRPr lang="en-US" sz="1800" dirty="0">
            <a:solidFill>
              <a:schemeClr val="tx1"/>
            </a:solidFill>
          </a:endParaRPr>
        </a:p>
      </dgm:t>
    </dgm:pt>
    <dgm:pt modelId="{F919C916-DBF2-7445-ACBC-F4A61C89BD9C}" type="parTrans" cxnId="{FFA2F066-6237-D448-9D46-3515E94C4BF8}">
      <dgm:prSet/>
      <dgm:spPr>
        <a:solidFill>
          <a:schemeClr val="accent1"/>
        </a:solidFill>
        <a:ln>
          <a:solidFill>
            <a:schemeClr val="bg1">
              <a:alpha val="90000"/>
            </a:schemeClr>
          </a:solidFill>
        </a:ln>
      </dgm:spPr>
      <dgm:t>
        <a:bodyPr/>
        <a:lstStyle/>
        <a:p>
          <a:endParaRPr lang="en-US"/>
        </a:p>
      </dgm:t>
    </dgm:pt>
    <dgm:pt modelId="{C0B13ACB-F315-3344-A13E-6C162428D4F0}" type="sibTrans" cxnId="{FFA2F066-6237-D448-9D46-3515E94C4BF8}">
      <dgm:prSet/>
      <dgm:spPr/>
      <dgm:t>
        <a:bodyPr/>
        <a:lstStyle/>
        <a:p>
          <a:endParaRPr lang="en-US"/>
        </a:p>
      </dgm:t>
    </dgm:pt>
    <dgm:pt modelId="{4AF4456B-3D8D-8542-A1FE-32B0F546181B}" type="pres">
      <dgm:prSet presAssocID="{0D5ABBC5-BFEE-C349-B54F-BF81ED64BEE1}" presName="Name0" presStyleCnt="0">
        <dgm:presLayoutVars>
          <dgm:chMax val="1"/>
          <dgm:dir/>
          <dgm:animLvl val="ctr"/>
          <dgm:resizeHandles val="exact"/>
        </dgm:presLayoutVars>
      </dgm:prSet>
      <dgm:spPr/>
      <dgm:t>
        <a:bodyPr/>
        <a:lstStyle/>
        <a:p>
          <a:endParaRPr lang="en-US"/>
        </a:p>
      </dgm:t>
    </dgm:pt>
    <dgm:pt modelId="{E6741CA4-A900-D74C-904C-A6A318A35E75}" type="pres">
      <dgm:prSet presAssocID="{630874F6-72A0-4649-8590-90A3E03DB4BD}" presName="centerShape" presStyleLbl="node0" presStyleIdx="0" presStyleCnt="1" custScaleX="244377" custScaleY="242216"/>
      <dgm:spPr/>
      <dgm:t>
        <a:bodyPr/>
        <a:lstStyle/>
        <a:p>
          <a:endParaRPr lang="en-US"/>
        </a:p>
      </dgm:t>
    </dgm:pt>
    <dgm:pt modelId="{E2D56B4A-232E-F44C-91C1-EEF975A2C0ED}" type="pres">
      <dgm:prSet presAssocID="{E95DBAEB-D1F5-B74D-A939-54DE265D9F19}" presName="parTrans" presStyleLbl="sibTrans2D1" presStyleIdx="0" presStyleCnt="4"/>
      <dgm:spPr/>
      <dgm:t>
        <a:bodyPr/>
        <a:lstStyle/>
        <a:p>
          <a:endParaRPr lang="en-US"/>
        </a:p>
      </dgm:t>
    </dgm:pt>
    <dgm:pt modelId="{1113BD3E-1526-E64D-BB22-EE11ECE7C682}" type="pres">
      <dgm:prSet presAssocID="{E95DBAEB-D1F5-B74D-A939-54DE265D9F19}" presName="connectorText" presStyleLbl="sibTrans2D1" presStyleIdx="0" presStyleCnt="4"/>
      <dgm:spPr/>
      <dgm:t>
        <a:bodyPr/>
        <a:lstStyle/>
        <a:p>
          <a:endParaRPr lang="en-US"/>
        </a:p>
      </dgm:t>
    </dgm:pt>
    <dgm:pt modelId="{DD2F4401-92D3-D94D-B526-C06C266CA1AF}" type="pres">
      <dgm:prSet presAssocID="{1E4A614A-D24D-2449-BCF0-8596406D53E6}" presName="node" presStyleLbl="node1" presStyleIdx="0" presStyleCnt="4" custScaleX="120456" custScaleY="110720" custRadScaleRad="141388" custRadScaleInc="-128191">
        <dgm:presLayoutVars>
          <dgm:bulletEnabled val="1"/>
        </dgm:presLayoutVars>
      </dgm:prSet>
      <dgm:spPr/>
      <dgm:t>
        <a:bodyPr/>
        <a:lstStyle/>
        <a:p>
          <a:endParaRPr lang="en-US"/>
        </a:p>
      </dgm:t>
    </dgm:pt>
    <dgm:pt modelId="{87B0977C-1196-1643-B675-83945350A60B}" type="pres">
      <dgm:prSet presAssocID="{8CBD3802-42AA-0B48-8A4F-EE6CC2030BDC}" presName="parTrans" presStyleLbl="sibTrans2D1" presStyleIdx="1" presStyleCnt="4"/>
      <dgm:spPr/>
      <dgm:t>
        <a:bodyPr/>
        <a:lstStyle/>
        <a:p>
          <a:endParaRPr lang="en-US"/>
        </a:p>
      </dgm:t>
    </dgm:pt>
    <dgm:pt modelId="{C562D455-70C3-B447-9B65-D897C2293AA7}" type="pres">
      <dgm:prSet presAssocID="{8CBD3802-42AA-0B48-8A4F-EE6CC2030BDC}" presName="connectorText" presStyleLbl="sibTrans2D1" presStyleIdx="1" presStyleCnt="4"/>
      <dgm:spPr/>
      <dgm:t>
        <a:bodyPr/>
        <a:lstStyle/>
        <a:p>
          <a:endParaRPr lang="en-US"/>
        </a:p>
      </dgm:t>
    </dgm:pt>
    <dgm:pt modelId="{9A4048A4-CFE3-284A-B746-4C9671CC34FB}" type="pres">
      <dgm:prSet presAssocID="{F69D6E65-3049-CF48-A55A-47A0504B957E}" presName="node" presStyleLbl="node1" presStyleIdx="1" presStyleCnt="4" custScaleX="137655" custScaleY="91081" custRadScaleRad="142480" custRadScaleInc="-60423">
        <dgm:presLayoutVars>
          <dgm:bulletEnabled val="1"/>
        </dgm:presLayoutVars>
      </dgm:prSet>
      <dgm:spPr/>
      <dgm:t>
        <a:bodyPr/>
        <a:lstStyle/>
        <a:p>
          <a:endParaRPr lang="en-US"/>
        </a:p>
      </dgm:t>
    </dgm:pt>
    <dgm:pt modelId="{8ADEA8A8-3754-344E-8F1C-FB2B245EF490}" type="pres">
      <dgm:prSet presAssocID="{9C683144-00C7-AC48-B9A7-2E353ADC9A07}" presName="parTrans" presStyleLbl="sibTrans2D1" presStyleIdx="2" presStyleCnt="4"/>
      <dgm:spPr/>
      <dgm:t>
        <a:bodyPr/>
        <a:lstStyle/>
        <a:p>
          <a:endParaRPr lang="en-US"/>
        </a:p>
      </dgm:t>
    </dgm:pt>
    <dgm:pt modelId="{F500FCE9-C252-824B-90B0-57794FEA2EE0}" type="pres">
      <dgm:prSet presAssocID="{9C683144-00C7-AC48-B9A7-2E353ADC9A07}" presName="connectorText" presStyleLbl="sibTrans2D1" presStyleIdx="2" presStyleCnt="4"/>
      <dgm:spPr/>
      <dgm:t>
        <a:bodyPr/>
        <a:lstStyle/>
        <a:p>
          <a:endParaRPr lang="en-US"/>
        </a:p>
      </dgm:t>
    </dgm:pt>
    <dgm:pt modelId="{03AB536B-70BB-1F42-A68A-7924AEA2D57D}" type="pres">
      <dgm:prSet presAssocID="{99562C1E-CC8E-454F-A505-515833D6AA03}" presName="node" presStyleLbl="node1" presStyleIdx="2" presStyleCnt="4" custScaleX="154747" custScaleY="98309" custRadScaleRad="152865" custRadScaleInc="-150656">
        <dgm:presLayoutVars>
          <dgm:bulletEnabled val="1"/>
        </dgm:presLayoutVars>
      </dgm:prSet>
      <dgm:spPr/>
      <dgm:t>
        <a:bodyPr/>
        <a:lstStyle/>
        <a:p>
          <a:endParaRPr lang="en-US"/>
        </a:p>
      </dgm:t>
    </dgm:pt>
    <dgm:pt modelId="{84E1B005-AAB0-7141-ABFD-A9983F3B347C}" type="pres">
      <dgm:prSet presAssocID="{F919C916-DBF2-7445-ACBC-F4A61C89BD9C}" presName="parTrans" presStyleLbl="sibTrans2D1" presStyleIdx="3" presStyleCnt="4"/>
      <dgm:spPr/>
      <dgm:t>
        <a:bodyPr/>
        <a:lstStyle/>
        <a:p>
          <a:endParaRPr lang="en-US"/>
        </a:p>
      </dgm:t>
    </dgm:pt>
    <dgm:pt modelId="{45616E99-64A8-B341-80AD-B0CF59B3B57A}" type="pres">
      <dgm:prSet presAssocID="{F919C916-DBF2-7445-ACBC-F4A61C89BD9C}" presName="connectorText" presStyleLbl="sibTrans2D1" presStyleIdx="3" presStyleCnt="4"/>
      <dgm:spPr/>
      <dgm:t>
        <a:bodyPr/>
        <a:lstStyle/>
        <a:p>
          <a:endParaRPr lang="en-US"/>
        </a:p>
      </dgm:t>
    </dgm:pt>
    <dgm:pt modelId="{04E1BAB1-D673-724D-90B0-6D62492DE6C9}" type="pres">
      <dgm:prSet presAssocID="{FBDAF995-F164-4F4A-AD32-2C93708A0C75}" presName="node" presStyleLbl="node1" presStyleIdx="3" presStyleCnt="4" custScaleX="126096" custScaleY="105359" custRadScaleRad="145369" custRadScaleInc="-41553">
        <dgm:presLayoutVars>
          <dgm:bulletEnabled val="1"/>
        </dgm:presLayoutVars>
      </dgm:prSet>
      <dgm:spPr/>
      <dgm:t>
        <a:bodyPr/>
        <a:lstStyle/>
        <a:p>
          <a:endParaRPr lang="en-US"/>
        </a:p>
      </dgm:t>
    </dgm:pt>
  </dgm:ptLst>
  <dgm:cxnLst>
    <dgm:cxn modelId="{F119B2F9-9CC0-1342-980F-02A28705F76B}" srcId="{630874F6-72A0-4649-8590-90A3E03DB4BD}" destId="{F69D6E65-3049-CF48-A55A-47A0504B957E}" srcOrd="1" destOrd="0" parTransId="{8CBD3802-42AA-0B48-8A4F-EE6CC2030BDC}" sibTransId="{69947891-AA38-CE4D-B9FE-12E3C5E34E99}"/>
    <dgm:cxn modelId="{88F401A7-4654-864E-B72A-4BF61A0E6206}" type="presOf" srcId="{F919C916-DBF2-7445-ACBC-F4A61C89BD9C}" destId="{45616E99-64A8-B341-80AD-B0CF59B3B57A}" srcOrd="1" destOrd="0" presId="urn:microsoft.com/office/officeart/2005/8/layout/radial5"/>
    <dgm:cxn modelId="{764F862E-21CD-F94E-94B5-5BFAC6E7F012}" type="presOf" srcId="{9C683144-00C7-AC48-B9A7-2E353ADC9A07}" destId="{F500FCE9-C252-824B-90B0-57794FEA2EE0}" srcOrd="1" destOrd="0" presId="urn:microsoft.com/office/officeart/2005/8/layout/radial5"/>
    <dgm:cxn modelId="{56A841C9-F250-DE45-82B4-36147EB247D6}" srcId="{630874F6-72A0-4649-8590-90A3E03DB4BD}" destId="{1E4A614A-D24D-2449-BCF0-8596406D53E6}" srcOrd="0" destOrd="0" parTransId="{E95DBAEB-D1F5-B74D-A939-54DE265D9F19}" sibTransId="{BCB00CF2-DBEE-1B4A-8B26-C13AEED7B86C}"/>
    <dgm:cxn modelId="{A691FF1A-4246-6540-8330-822063244D53}" srcId="{630874F6-72A0-4649-8590-90A3E03DB4BD}" destId="{99562C1E-CC8E-454F-A505-515833D6AA03}" srcOrd="2" destOrd="0" parTransId="{9C683144-00C7-AC48-B9A7-2E353ADC9A07}" sibTransId="{95160254-85F7-4F4B-989E-057C39269E2A}"/>
    <dgm:cxn modelId="{006478CA-AD5D-844B-A461-71E499179DF9}" type="presOf" srcId="{9C683144-00C7-AC48-B9A7-2E353ADC9A07}" destId="{8ADEA8A8-3754-344E-8F1C-FB2B245EF490}" srcOrd="0" destOrd="0" presId="urn:microsoft.com/office/officeart/2005/8/layout/radial5"/>
    <dgm:cxn modelId="{6C02D50D-CF30-664E-9ABC-E8315F61A968}" type="presOf" srcId="{E95DBAEB-D1F5-B74D-A939-54DE265D9F19}" destId="{E2D56B4A-232E-F44C-91C1-EEF975A2C0ED}" srcOrd="0" destOrd="0" presId="urn:microsoft.com/office/officeart/2005/8/layout/radial5"/>
    <dgm:cxn modelId="{CE225548-2C39-3749-A447-A9DE453B8ACE}" type="presOf" srcId="{0D5ABBC5-BFEE-C349-B54F-BF81ED64BEE1}" destId="{4AF4456B-3D8D-8542-A1FE-32B0F546181B}" srcOrd="0" destOrd="0" presId="urn:microsoft.com/office/officeart/2005/8/layout/radial5"/>
    <dgm:cxn modelId="{3FFED5F0-087E-0C45-8285-BFAB95B4ADCD}" type="presOf" srcId="{E95DBAEB-D1F5-B74D-A939-54DE265D9F19}" destId="{1113BD3E-1526-E64D-BB22-EE11ECE7C682}" srcOrd="1" destOrd="0" presId="urn:microsoft.com/office/officeart/2005/8/layout/radial5"/>
    <dgm:cxn modelId="{A8E033C0-ADBF-B84C-9443-7D64A0204F5E}" type="presOf" srcId="{F919C916-DBF2-7445-ACBC-F4A61C89BD9C}" destId="{84E1B005-AAB0-7141-ABFD-A9983F3B347C}" srcOrd="0" destOrd="0" presId="urn:microsoft.com/office/officeart/2005/8/layout/radial5"/>
    <dgm:cxn modelId="{717DDEE9-46E8-484D-B5B2-A8B61FE4D28E}" type="presOf" srcId="{1E4A614A-D24D-2449-BCF0-8596406D53E6}" destId="{DD2F4401-92D3-D94D-B526-C06C266CA1AF}" srcOrd="0" destOrd="0" presId="urn:microsoft.com/office/officeart/2005/8/layout/radial5"/>
    <dgm:cxn modelId="{9C8A8AE4-7FB4-144D-AB84-6141AB3A1E44}" type="presOf" srcId="{F69D6E65-3049-CF48-A55A-47A0504B957E}" destId="{9A4048A4-CFE3-284A-B746-4C9671CC34FB}" srcOrd="0" destOrd="0" presId="urn:microsoft.com/office/officeart/2005/8/layout/radial5"/>
    <dgm:cxn modelId="{95CE1057-2F11-4E44-ACEE-F08F686A6924}" type="presOf" srcId="{630874F6-72A0-4649-8590-90A3E03DB4BD}" destId="{E6741CA4-A900-D74C-904C-A6A318A35E75}" srcOrd="0" destOrd="0" presId="urn:microsoft.com/office/officeart/2005/8/layout/radial5"/>
    <dgm:cxn modelId="{5839C123-6369-2E44-9BA9-D9F93DFA1933}" srcId="{0D5ABBC5-BFEE-C349-B54F-BF81ED64BEE1}" destId="{630874F6-72A0-4649-8590-90A3E03DB4BD}" srcOrd="0" destOrd="0" parTransId="{F809AB24-1D85-8540-ACC4-378870452528}" sibTransId="{2B385AC2-9C31-614D-A506-F9436A35D429}"/>
    <dgm:cxn modelId="{A1B1BBD6-EC42-1343-887A-1195501E0E02}" type="presOf" srcId="{99562C1E-CC8E-454F-A505-515833D6AA03}" destId="{03AB536B-70BB-1F42-A68A-7924AEA2D57D}" srcOrd="0" destOrd="0" presId="urn:microsoft.com/office/officeart/2005/8/layout/radial5"/>
    <dgm:cxn modelId="{34C59A8F-ECF9-BF41-8833-320B65008966}" type="presOf" srcId="{8CBD3802-42AA-0B48-8A4F-EE6CC2030BDC}" destId="{87B0977C-1196-1643-B675-83945350A60B}" srcOrd="0" destOrd="0" presId="urn:microsoft.com/office/officeart/2005/8/layout/radial5"/>
    <dgm:cxn modelId="{FFA2F066-6237-D448-9D46-3515E94C4BF8}" srcId="{630874F6-72A0-4649-8590-90A3E03DB4BD}" destId="{FBDAF995-F164-4F4A-AD32-2C93708A0C75}" srcOrd="3" destOrd="0" parTransId="{F919C916-DBF2-7445-ACBC-F4A61C89BD9C}" sibTransId="{C0B13ACB-F315-3344-A13E-6C162428D4F0}"/>
    <dgm:cxn modelId="{3D81CED0-5C88-F74A-A9AF-43009ACBB305}" type="presOf" srcId="{FBDAF995-F164-4F4A-AD32-2C93708A0C75}" destId="{04E1BAB1-D673-724D-90B0-6D62492DE6C9}" srcOrd="0" destOrd="0" presId="urn:microsoft.com/office/officeart/2005/8/layout/radial5"/>
    <dgm:cxn modelId="{58A48536-7CA4-2C45-BBE2-D97E0910CF8F}" type="presOf" srcId="{8CBD3802-42AA-0B48-8A4F-EE6CC2030BDC}" destId="{C562D455-70C3-B447-9B65-D897C2293AA7}" srcOrd="1" destOrd="0" presId="urn:microsoft.com/office/officeart/2005/8/layout/radial5"/>
    <dgm:cxn modelId="{988F8FAC-0F39-3B42-9F3C-3D50507E26BE}" type="presParOf" srcId="{4AF4456B-3D8D-8542-A1FE-32B0F546181B}" destId="{E6741CA4-A900-D74C-904C-A6A318A35E75}" srcOrd="0" destOrd="0" presId="urn:microsoft.com/office/officeart/2005/8/layout/radial5"/>
    <dgm:cxn modelId="{50063615-C6AE-844D-9F33-0A7DFB56E623}" type="presParOf" srcId="{4AF4456B-3D8D-8542-A1FE-32B0F546181B}" destId="{E2D56B4A-232E-F44C-91C1-EEF975A2C0ED}" srcOrd="1" destOrd="0" presId="urn:microsoft.com/office/officeart/2005/8/layout/radial5"/>
    <dgm:cxn modelId="{33A5E7F2-3115-994A-985B-2D8BAED87027}" type="presParOf" srcId="{E2D56B4A-232E-F44C-91C1-EEF975A2C0ED}" destId="{1113BD3E-1526-E64D-BB22-EE11ECE7C682}" srcOrd="0" destOrd="0" presId="urn:microsoft.com/office/officeart/2005/8/layout/radial5"/>
    <dgm:cxn modelId="{5EFE8EEE-422A-6A41-94EB-3C7D6AC8EE8B}" type="presParOf" srcId="{4AF4456B-3D8D-8542-A1FE-32B0F546181B}" destId="{DD2F4401-92D3-D94D-B526-C06C266CA1AF}" srcOrd="2" destOrd="0" presId="urn:microsoft.com/office/officeart/2005/8/layout/radial5"/>
    <dgm:cxn modelId="{6A65CC3B-626E-4045-B552-878435C7EC94}" type="presParOf" srcId="{4AF4456B-3D8D-8542-A1FE-32B0F546181B}" destId="{87B0977C-1196-1643-B675-83945350A60B}" srcOrd="3" destOrd="0" presId="urn:microsoft.com/office/officeart/2005/8/layout/radial5"/>
    <dgm:cxn modelId="{1E2DA091-EF14-3C47-AADF-FD12BA45457E}" type="presParOf" srcId="{87B0977C-1196-1643-B675-83945350A60B}" destId="{C562D455-70C3-B447-9B65-D897C2293AA7}" srcOrd="0" destOrd="0" presId="urn:microsoft.com/office/officeart/2005/8/layout/radial5"/>
    <dgm:cxn modelId="{EC47EF69-FA7F-E04E-A69E-3A96450FF445}" type="presParOf" srcId="{4AF4456B-3D8D-8542-A1FE-32B0F546181B}" destId="{9A4048A4-CFE3-284A-B746-4C9671CC34FB}" srcOrd="4" destOrd="0" presId="urn:microsoft.com/office/officeart/2005/8/layout/radial5"/>
    <dgm:cxn modelId="{C7F2B59F-3FC3-3D4B-886C-BF691067BCC6}" type="presParOf" srcId="{4AF4456B-3D8D-8542-A1FE-32B0F546181B}" destId="{8ADEA8A8-3754-344E-8F1C-FB2B245EF490}" srcOrd="5" destOrd="0" presId="urn:microsoft.com/office/officeart/2005/8/layout/radial5"/>
    <dgm:cxn modelId="{878A2F55-65EB-D541-A141-BC4FD11BF71D}" type="presParOf" srcId="{8ADEA8A8-3754-344E-8F1C-FB2B245EF490}" destId="{F500FCE9-C252-824B-90B0-57794FEA2EE0}" srcOrd="0" destOrd="0" presId="urn:microsoft.com/office/officeart/2005/8/layout/radial5"/>
    <dgm:cxn modelId="{ABEF319C-BFE9-6349-9F44-9AB886656B79}" type="presParOf" srcId="{4AF4456B-3D8D-8542-A1FE-32B0F546181B}" destId="{03AB536B-70BB-1F42-A68A-7924AEA2D57D}" srcOrd="6" destOrd="0" presId="urn:microsoft.com/office/officeart/2005/8/layout/radial5"/>
    <dgm:cxn modelId="{6C10135E-D881-5140-82CD-D1BC10BE82BB}" type="presParOf" srcId="{4AF4456B-3D8D-8542-A1FE-32B0F546181B}" destId="{84E1B005-AAB0-7141-ABFD-A9983F3B347C}" srcOrd="7" destOrd="0" presId="urn:microsoft.com/office/officeart/2005/8/layout/radial5"/>
    <dgm:cxn modelId="{81469CED-4CCD-EE41-8796-307D5B99EC32}" type="presParOf" srcId="{84E1B005-AAB0-7141-ABFD-A9983F3B347C}" destId="{45616E99-64A8-B341-80AD-B0CF59B3B57A}" srcOrd="0" destOrd="0" presId="urn:microsoft.com/office/officeart/2005/8/layout/radial5"/>
    <dgm:cxn modelId="{686A2008-7E3E-514E-9852-7A23F0F093E6}" type="presParOf" srcId="{4AF4456B-3D8D-8542-A1FE-32B0F546181B}" destId="{04E1BAB1-D673-724D-90B0-6D62492DE6C9}"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272FED-F4EF-A24A-844E-7E4C36BA37E9}" type="doc">
      <dgm:prSet loTypeId="urn:microsoft.com/office/officeart/2005/8/layout/process3" loCatId="process" qsTypeId="urn:microsoft.com/office/officeart/2005/8/quickstyle/simple4" qsCatId="simple" csTypeId="urn:microsoft.com/office/officeart/2005/8/colors/accent1_2" csCatId="accent1"/>
      <dgm:spPr/>
      <dgm:t>
        <a:bodyPr/>
        <a:lstStyle/>
        <a:p>
          <a:endParaRPr lang="en-US"/>
        </a:p>
      </dgm:t>
    </dgm:pt>
    <dgm:pt modelId="{3F58E406-545D-7940-B1F1-531326D9FFF9}">
      <dgm:prSet/>
      <dgm:spPr/>
      <dgm:t>
        <a:bodyPr/>
        <a:lstStyle/>
        <a:p>
          <a:pPr rtl="0"/>
          <a:r>
            <a:rPr lang="en-US" dirty="0" smtClean="0"/>
            <a:t>Solaris provides classic counting semaphores with the following primitives:</a:t>
          </a:r>
          <a:endParaRPr lang="en-US" dirty="0"/>
        </a:p>
      </dgm:t>
    </dgm:pt>
    <dgm:pt modelId="{8D6617F4-5822-A143-9023-A10654D7AFD2}" type="parTrans" cxnId="{E51DE4CE-0C25-CA4F-8AA6-86D2619ECA4B}">
      <dgm:prSet/>
      <dgm:spPr/>
      <dgm:t>
        <a:bodyPr/>
        <a:lstStyle/>
        <a:p>
          <a:endParaRPr lang="en-US"/>
        </a:p>
      </dgm:t>
    </dgm:pt>
    <dgm:pt modelId="{132F9521-6C1E-8F4A-959E-0ACA52C2B6B0}" type="sibTrans" cxnId="{E51DE4CE-0C25-CA4F-8AA6-86D2619ECA4B}">
      <dgm:prSet/>
      <dgm:spPr/>
      <dgm:t>
        <a:bodyPr/>
        <a:lstStyle/>
        <a:p>
          <a:endParaRPr lang="en-US"/>
        </a:p>
      </dgm:t>
    </dgm:pt>
    <dgm:pt modelId="{EE01E116-8106-6E42-A91A-460B26229F9A}">
      <dgm:prSet/>
      <dgm:spPr/>
      <dgm:t>
        <a:bodyPr/>
        <a:lstStyle/>
        <a:p>
          <a:pPr rtl="0"/>
          <a:r>
            <a:rPr lang="en-US" dirty="0" err="1" smtClean="0"/>
            <a:t>sema_p</a:t>
          </a:r>
          <a:r>
            <a:rPr lang="en-US" dirty="0" smtClean="0"/>
            <a:t>() Decrements the semaphore, potentially blocking the thread</a:t>
          </a:r>
          <a:endParaRPr lang="en-US" dirty="0"/>
        </a:p>
      </dgm:t>
    </dgm:pt>
    <dgm:pt modelId="{06F4FABC-5061-2648-9768-B9CFEBFCE030}" type="parTrans" cxnId="{D61A8B94-9369-C74C-AB04-F008761F6239}">
      <dgm:prSet/>
      <dgm:spPr/>
      <dgm:t>
        <a:bodyPr/>
        <a:lstStyle/>
        <a:p>
          <a:endParaRPr lang="en-US"/>
        </a:p>
      </dgm:t>
    </dgm:pt>
    <dgm:pt modelId="{DFCABBAF-96F6-E649-9179-5573F9349E66}" type="sibTrans" cxnId="{D61A8B94-9369-C74C-AB04-F008761F6239}">
      <dgm:prSet/>
      <dgm:spPr/>
      <dgm:t>
        <a:bodyPr/>
        <a:lstStyle/>
        <a:p>
          <a:endParaRPr lang="en-US"/>
        </a:p>
      </dgm:t>
    </dgm:pt>
    <dgm:pt modelId="{BE8C72FF-E541-3645-B8D9-755343360A26}">
      <dgm:prSet/>
      <dgm:spPr/>
      <dgm:t>
        <a:bodyPr/>
        <a:lstStyle/>
        <a:p>
          <a:pPr rtl="0"/>
          <a:r>
            <a:rPr lang="en-US" dirty="0" err="1" smtClean="0"/>
            <a:t>sema_v</a:t>
          </a:r>
          <a:r>
            <a:rPr lang="en-US" dirty="0" smtClean="0"/>
            <a:t>() Increments the semaphore, potentially unblocking a waiting thread</a:t>
          </a:r>
          <a:endParaRPr lang="en-US" dirty="0"/>
        </a:p>
      </dgm:t>
    </dgm:pt>
    <dgm:pt modelId="{31FA824D-4869-6946-9546-817FCF6921B6}" type="parTrans" cxnId="{E80AB1A3-D99B-C240-87EB-78645B4E28F3}">
      <dgm:prSet/>
      <dgm:spPr/>
      <dgm:t>
        <a:bodyPr/>
        <a:lstStyle/>
        <a:p>
          <a:endParaRPr lang="en-US"/>
        </a:p>
      </dgm:t>
    </dgm:pt>
    <dgm:pt modelId="{6423258D-9434-A14F-88F7-0C2FCB94E600}" type="sibTrans" cxnId="{E80AB1A3-D99B-C240-87EB-78645B4E28F3}">
      <dgm:prSet/>
      <dgm:spPr/>
      <dgm:t>
        <a:bodyPr/>
        <a:lstStyle/>
        <a:p>
          <a:endParaRPr lang="en-US"/>
        </a:p>
      </dgm:t>
    </dgm:pt>
    <dgm:pt modelId="{423A85A6-C17B-9643-AFCE-DB17E4C8DF8E}">
      <dgm:prSet/>
      <dgm:spPr/>
      <dgm:t>
        <a:bodyPr/>
        <a:lstStyle/>
        <a:p>
          <a:pPr rtl="0"/>
          <a:r>
            <a:rPr lang="en-US" dirty="0" err="1" smtClean="0"/>
            <a:t>sema_tryp</a:t>
          </a:r>
          <a:r>
            <a:rPr lang="en-US" dirty="0" smtClean="0"/>
            <a:t>() Decrements the semaphore if blocking is not required</a:t>
          </a:r>
          <a:endParaRPr lang="en-US" dirty="0"/>
        </a:p>
      </dgm:t>
    </dgm:pt>
    <dgm:pt modelId="{E4C13C67-A3B4-564A-AA62-48A4ECDB1F5D}" type="parTrans" cxnId="{AE50FBFF-1582-0948-B78B-F757E76F62D7}">
      <dgm:prSet/>
      <dgm:spPr/>
      <dgm:t>
        <a:bodyPr/>
        <a:lstStyle/>
        <a:p>
          <a:endParaRPr lang="en-US"/>
        </a:p>
      </dgm:t>
    </dgm:pt>
    <dgm:pt modelId="{220E23D5-4E8A-7949-8D7C-3435FAC1E7C0}" type="sibTrans" cxnId="{AE50FBFF-1582-0948-B78B-F757E76F62D7}">
      <dgm:prSet/>
      <dgm:spPr/>
      <dgm:t>
        <a:bodyPr/>
        <a:lstStyle/>
        <a:p>
          <a:endParaRPr lang="en-US"/>
        </a:p>
      </dgm:t>
    </dgm:pt>
    <dgm:pt modelId="{9AE3E226-20E6-8844-AF5C-309A69E3DFCD}" type="pres">
      <dgm:prSet presAssocID="{96272FED-F4EF-A24A-844E-7E4C36BA37E9}" presName="linearFlow" presStyleCnt="0">
        <dgm:presLayoutVars>
          <dgm:dir/>
          <dgm:animLvl val="lvl"/>
          <dgm:resizeHandles val="exact"/>
        </dgm:presLayoutVars>
      </dgm:prSet>
      <dgm:spPr/>
      <dgm:t>
        <a:bodyPr/>
        <a:lstStyle/>
        <a:p>
          <a:endParaRPr lang="en-US"/>
        </a:p>
      </dgm:t>
    </dgm:pt>
    <dgm:pt modelId="{3E8CEC71-0528-534B-B3AC-8AB4B1E9A9FD}" type="pres">
      <dgm:prSet presAssocID="{3F58E406-545D-7940-B1F1-531326D9FFF9}" presName="composite" presStyleCnt="0"/>
      <dgm:spPr/>
    </dgm:pt>
    <dgm:pt modelId="{0F99B6E8-0086-7642-A556-96B7AC7B80ED}" type="pres">
      <dgm:prSet presAssocID="{3F58E406-545D-7940-B1F1-531326D9FFF9}" presName="parTx" presStyleLbl="node1" presStyleIdx="0" presStyleCnt="1">
        <dgm:presLayoutVars>
          <dgm:chMax val="0"/>
          <dgm:chPref val="0"/>
          <dgm:bulletEnabled val="1"/>
        </dgm:presLayoutVars>
      </dgm:prSet>
      <dgm:spPr/>
      <dgm:t>
        <a:bodyPr/>
        <a:lstStyle/>
        <a:p>
          <a:endParaRPr lang="en-US"/>
        </a:p>
      </dgm:t>
    </dgm:pt>
    <dgm:pt modelId="{437050D9-2C09-494F-92A1-0C78D5204974}" type="pres">
      <dgm:prSet presAssocID="{3F58E406-545D-7940-B1F1-531326D9FFF9}" presName="parSh" presStyleLbl="node1" presStyleIdx="0" presStyleCnt="1"/>
      <dgm:spPr/>
      <dgm:t>
        <a:bodyPr/>
        <a:lstStyle/>
        <a:p>
          <a:endParaRPr lang="en-US"/>
        </a:p>
      </dgm:t>
    </dgm:pt>
    <dgm:pt modelId="{6B672842-0B19-9143-BC12-2C589F32971C}" type="pres">
      <dgm:prSet presAssocID="{3F58E406-545D-7940-B1F1-531326D9FFF9}" presName="desTx" presStyleLbl="fgAcc1" presStyleIdx="0" presStyleCnt="1">
        <dgm:presLayoutVars>
          <dgm:bulletEnabled val="1"/>
        </dgm:presLayoutVars>
      </dgm:prSet>
      <dgm:spPr/>
      <dgm:t>
        <a:bodyPr/>
        <a:lstStyle/>
        <a:p>
          <a:endParaRPr lang="en-US"/>
        </a:p>
      </dgm:t>
    </dgm:pt>
  </dgm:ptLst>
  <dgm:cxnLst>
    <dgm:cxn modelId="{16792741-6FE6-F644-8E2A-313EBBC7089B}" type="presOf" srcId="{3F58E406-545D-7940-B1F1-531326D9FFF9}" destId="{0F99B6E8-0086-7642-A556-96B7AC7B80ED}" srcOrd="0" destOrd="0" presId="urn:microsoft.com/office/officeart/2005/8/layout/process3"/>
    <dgm:cxn modelId="{FF987DC2-2AF9-2B4E-8856-F2CFD87759A8}" type="presOf" srcId="{3F58E406-545D-7940-B1F1-531326D9FFF9}" destId="{437050D9-2C09-494F-92A1-0C78D5204974}" srcOrd="1" destOrd="0" presId="urn:microsoft.com/office/officeart/2005/8/layout/process3"/>
    <dgm:cxn modelId="{D61A8B94-9369-C74C-AB04-F008761F6239}" srcId="{3F58E406-545D-7940-B1F1-531326D9FFF9}" destId="{EE01E116-8106-6E42-A91A-460B26229F9A}" srcOrd="0" destOrd="0" parTransId="{06F4FABC-5061-2648-9768-B9CFEBFCE030}" sibTransId="{DFCABBAF-96F6-E649-9179-5573F9349E66}"/>
    <dgm:cxn modelId="{5F94DCEC-4397-224B-B621-6E65E4322DED}" type="presOf" srcId="{EE01E116-8106-6E42-A91A-460B26229F9A}" destId="{6B672842-0B19-9143-BC12-2C589F32971C}" srcOrd="0" destOrd="0" presId="urn:microsoft.com/office/officeart/2005/8/layout/process3"/>
    <dgm:cxn modelId="{040BEE3E-6C77-8E4E-A367-0B2F130676C2}" type="presOf" srcId="{423A85A6-C17B-9643-AFCE-DB17E4C8DF8E}" destId="{6B672842-0B19-9143-BC12-2C589F32971C}" srcOrd="0" destOrd="2" presId="urn:microsoft.com/office/officeart/2005/8/layout/process3"/>
    <dgm:cxn modelId="{9BAD96F0-029A-FB46-81A8-666B263E609C}" type="presOf" srcId="{BE8C72FF-E541-3645-B8D9-755343360A26}" destId="{6B672842-0B19-9143-BC12-2C589F32971C}" srcOrd="0" destOrd="1" presId="urn:microsoft.com/office/officeart/2005/8/layout/process3"/>
    <dgm:cxn modelId="{AE50FBFF-1582-0948-B78B-F757E76F62D7}" srcId="{3F58E406-545D-7940-B1F1-531326D9FFF9}" destId="{423A85A6-C17B-9643-AFCE-DB17E4C8DF8E}" srcOrd="2" destOrd="0" parTransId="{E4C13C67-A3B4-564A-AA62-48A4ECDB1F5D}" sibTransId="{220E23D5-4E8A-7949-8D7C-3435FAC1E7C0}"/>
    <dgm:cxn modelId="{E80AB1A3-D99B-C240-87EB-78645B4E28F3}" srcId="{3F58E406-545D-7940-B1F1-531326D9FFF9}" destId="{BE8C72FF-E541-3645-B8D9-755343360A26}" srcOrd="1" destOrd="0" parTransId="{31FA824D-4869-6946-9546-817FCF6921B6}" sibTransId="{6423258D-9434-A14F-88F7-0C2FCB94E600}"/>
    <dgm:cxn modelId="{E51DE4CE-0C25-CA4F-8AA6-86D2619ECA4B}" srcId="{96272FED-F4EF-A24A-844E-7E4C36BA37E9}" destId="{3F58E406-545D-7940-B1F1-531326D9FFF9}" srcOrd="0" destOrd="0" parTransId="{8D6617F4-5822-A143-9023-A10654D7AFD2}" sibTransId="{132F9521-6C1E-8F4A-959E-0ACA52C2B6B0}"/>
    <dgm:cxn modelId="{929C1CBB-4E63-C547-8010-24E32EF05FC5}" type="presOf" srcId="{96272FED-F4EF-A24A-844E-7E4C36BA37E9}" destId="{9AE3E226-20E6-8844-AF5C-309A69E3DFCD}" srcOrd="0" destOrd="0" presId="urn:microsoft.com/office/officeart/2005/8/layout/process3"/>
    <dgm:cxn modelId="{FBC1A405-3E89-1447-9584-F422D603219A}" type="presParOf" srcId="{9AE3E226-20E6-8844-AF5C-309A69E3DFCD}" destId="{3E8CEC71-0528-534B-B3AC-8AB4B1E9A9FD}" srcOrd="0" destOrd="0" presId="urn:microsoft.com/office/officeart/2005/8/layout/process3"/>
    <dgm:cxn modelId="{2C68A1B0-BD25-D84E-8B1D-8A856AC4CC58}" type="presParOf" srcId="{3E8CEC71-0528-534B-B3AC-8AB4B1E9A9FD}" destId="{0F99B6E8-0086-7642-A556-96B7AC7B80ED}" srcOrd="0" destOrd="0" presId="urn:microsoft.com/office/officeart/2005/8/layout/process3"/>
    <dgm:cxn modelId="{6DBCC3F6-4772-AD4F-BCA3-36C6D7C8A5BA}" type="presParOf" srcId="{3E8CEC71-0528-534B-B3AC-8AB4B1E9A9FD}" destId="{437050D9-2C09-494F-92A1-0C78D5204974}" srcOrd="1" destOrd="0" presId="urn:microsoft.com/office/officeart/2005/8/layout/process3"/>
    <dgm:cxn modelId="{FF8EC176-A524-EC4D-A8D6-7D2D9D2F26C8}" type="presParOf" srcId="{3E8CEC71-0528-534B-B3AC-8AB4B1E9A9FD}" destId="{6B672842-0B19-9143-BC12-2C589F32971C}"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BF7BE7-1703-0D44-9948-10540887BBAA}"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98AC15BF-483E-B44D-9332-6C717FB0B38F}">
      <dgm:prSet/>
      <dgm:spPr>
        <a:solidFill>
          <a:schemeClr val="accent2">
            <a:lumMod val="50000"/>
          </a:schemeClr>
        </a:solidFill>
      </dgm:spPr>
      <dgm:t>
        <a:bodyPr/>
        <a:lstStyle/>
        <a:p>
          <a:pPr rtl="0"/>
          <a:r>
            <a:rPr lang="en-US" dirty="0" smtClean="0"/>
            <a:t>A condition variable is used to wait until a particular condition is true </a:t>
          </a:r>
          <a:endParaRPr lang="en-US" dirty="0"/>
        </a:p>
      </dgm:t>
    </dgm:pt>
    <dgm:pt modelId="{280CA860-40B4-BB4B-A5F2-6EF3BF092EFA}" type="parTrans" cxnId="{08D7BFE3-B05D-144E-8A56-FB20CA593E01}">
      <dgm:prSet/>
      <dgm:spPr/>
      <dgm:t>
        <a:bodyPr/>
        <a:lstStyle/>
        <a:p>
          <a:endParaRPr lang="en-US"/>
        </a:p>
      </dgm:t>
    </dgm:pt>
    <dgm:pt modelId="{6236CFA7-FA16-894A-BC2F-14225AACF57D}" type="sibTrans" cxnId="{08D7BFE3-B05D-144E-8A56-FB20CA593E01}">
      <dgm:prSet/>
      <dgm:spPr/>
      <dgm:t>
        <a:bodyPr/>
        <a:lstStyle/>
        <a:p>
          <a:endParaRPr lang="en-US"/>
        </a:p>
      </dgm:t>
    </dgm:pt>
    <dgm:pt modelId="{7B455062-9525-8148-AA78-C5AA0E9FC184}">
      <dgm:prSet/>
      <dgm:spPr/>
      <dgm:t>
        <a:bodyPr/>
        <a:lstStyle/>
        <a:p>
          <a:pPr rtl="0"/>
          <a:r>
            <a:rPr lang="en-NZ" dirty="0" smtClean="0"/>
            <a:t>Condition variables must be used in conjunction with a mutex lock</a:t>
          </a:r>
          <a:endParaRPr lang="en-NZ" dirty="0"/>
        </a:p>
      </dgm:t>
    </dgm:pt>
    <dgm:pt modelId="{5702508A-6C4C-884F-9AD6-6B8BFAC85A24}" type="parTrans" cxnId="{81B07680-117E-4040-85D8-A83A13425711}">
      <dgm:prSet/>
      <dgm:spPr/>
      <dgm:t>
        <a:bodyPr/>
        <a:lstStyle/>
        <a:p>
          <a:endParaRPr lang="en-US"/>
        </a:p>
      </dgm:t>
    </dgm:pt>
    <dgm:pt modelId="{F4AFD4AD-B0AC-434E-ACD3-58D1AF519D47}" type="sibTrans" cxnId="{81B07680-117E-4040-85D8-A83A13425711}">
      <dgm:prSet/>
      <dgm:spPr/>
      <dgm:t>
        <a:bodyPr/>
        <a:lstStyle/>
        <a:p>
          <a:endParaRPr lang="en-US"/>
        </a:p>
      </dgm:t>
    </dgm:pt>
    <dgm:pt modelId="{D77FC992-8D42-E04F-9839-C3CD4B2F006F}" type="pres">
      <dgm:prSet presAssocID="{6FBF7BE7-1703-0D44-9948-10540887BBAA}" presName="diagram" presStyleCnt="0">
        <dgm:presLayoutVars>
          <dgm:dir/>
          <dgm:resizeHandles val="exact"/>
        </dgm:presLayoutVars>
      </dgm:prSet>
      <dgm:spPr/>
      <dgm:t>
        <a:bodyPr/>
        <a:lstStyle/>
        <a:p>
          <a:endParaRPr lang="en-US"/>
        </a:p>
      </dgm:t>
    </dgm:pt>
    <dgm:pt modelId="{F175F481-F24D-3F45-B3E7-CAAE7CDE6C67}" type="pres">
      <dgm:prSet presAssocID="{98AC15BF-483E-B44D-9332-6C717FB0B38F}" presName="arrow" presStyleLbl="node1" presStyleIdx="0" presStyleCnt="2" custRadScaleRad="92659" custRadScaleInc="8579">
        <dgm:presLayoutVars>
          <dgm:bulletEnabled val="1"/>
        </dgm:presLayoutVars>
      </dgm:prSet>
      <dgm:spPr/>
      <dgm:t>
        <a:bodyPr/>
        <a:lstStyle/>
        <a:p>
          <a:endParaRPr lang="en-US"/>
        </a:p>
      </dgm:t>
    </dgm:pt>
    <dgm:pt modelId="{C2B4E743-3F74-9E47-A51C-B0A92BB7DE47}" type="pres">
      <dgm:prSet presAssocID="{7B455062-9525-8148-AA78-C5AA0E9FC184}" presName="arrow" presStyleLbl="node1" presStyleIdx="1" presStyleCnt="2" custRadScaleRad="90248" custRadScaleInc="165">
        <dgm:presLayoutVars>
          <dgm:bulletEnabled val="1"/>
        </dgm:presLayoutVars>
      </dgm:prSet>
      <dgm:spPr/>
      <dgm:t>
        <a:bodyPr/>
        <a:lstStyle/>
        <a:p>
          <a:endParaRPr lang="en-US"/>
        </a:p>
      </dgm:t>
    </dgm:pt>
  </dgm:ptLst>
  <dgm:cxnLst>
    <dgm:cxn modelId="{08D7BFE3-B05D-144E-8A56-FB20CA593E01}" srcId="{6FBF7BE7-1703-0D44-9948-10540887BBAA}" destId="{98AC15BF-483E-B44D-9332-6C717FB0B38F}" srcOrd="0" destOrd="0" parTransId="{280CA860-40B4-BB4B-A5F2-6EF3BF092EFA}" sibTransId="{6236CFA7-FA16-894A-BC2F-14225AACF57D}"/>
    <dgm:cxn modelId="{81B07680-117E-4040-85D8-A83A13425711}" srcId="{6FBF7BE7-1703-0D44-9948-10540887BBAA}" destId="{7B455062-9525-8148-AA78-C5AA0E9FC184}" srcOrd="1" destOrd="0" parTransId="{5702508A-6C4C-884F-9AD6-6B8BFAC85A24}" sibTransId="{F4AFD4AD-B0AC-434E-ACD3-58D1AF519D47}"/>
    <dgm:cxn modelId="{5830B3A1-7889-1449-863C-14E2353A3085}" type="presOf" srcId="{7B455062-9525-8148-AA78-C5AA0E9FC184}" destId="{C2B4E743-3F74-9E47-A51C-B0A92BB7DE47}" srcOrd="0" destOrd="0" presId="urn:microsoft.com/office/officeart/2005/8/layout/arrow5"/>
    <dgm:cxn modelId="{F26CB863-4831-B645-9BAB-128C108E659E}" type="presOf" srcId="{98AC15BF-483E-B44D-9332-6C717FB0B38F}" destId="{F175F481-F24D-3F45-B3E7-CAAE7CDE6C67}" srcOrd="0" destOrd="0" presId="urn:microsoft.com/office/officeart/2005/8/layout/arrow5"/>
    <dgm:cxn modelId="{EB3BCDB8-9C13-D745-96C1-C08718C85DE1}" type="presOf" srcId="{6FBF7BE7-1703-0D44-9948-10540887BBAA}" destId="{D77FC992-8D42-E04F-9839-C3CD4B2F006F}" srcOrd="0" destOrd="0" presId="urn:microsoft.com/office/officeart/2005/8/layout/arrow5"/>
    <dgm:cxn modelId="{F5AC69E9-C933-CD45-A2C7-661C433B4507}" type="presParOf" srcId="{D77FC992-8D42-E04F-9839-C3CD4B2F006F}" destId="{F175F481-F24D-3F45-B3E7-CAAE7CDE6C67}" srcOrd="0" destOrd="0" presId="urn:microsoft.com/office/officeart/2005/8/layout/arrow5"/>
    <dgm:cxn modelId="{10C0EF75-51E1-5347-9304-B569A9EE63FA}" type="presParOf" srcId="{D77FC992-8D42-E04F-9839-C3CD4B2F006F}" destId="{C2B4E743-3F74-9E47-A51C-B0A92BB7DE47}"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EA5F07-A602-F644-8A25-DABC05341491}"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6E1CFE21-A2F5-F943-AE7F-B5F322F52B31}">
      <dgm:prSet phldrT="[Text]"/>
      <dgm:spPr>
        <a:solidFill>
          <a:schemeClr val="accent2">
            <a:lumMod val="50000"/>
          </a:schemeClr>
        </a:solidFill>
      </dgm:spPr>
      <dgm:t>
        <a:bodyPr/>
        <a:lstStyle/>
        <a:p>
          <a:r>
            <a:rPr lang="en-NZ" dirty="0" smtClean="0"/>
            <a:t>Most important methods are: </a:t>
          </a:r>
          <a:endParaRPr lang="en-US" dirty="0"/>
        </a:p>
      </dgm:t>
    </dgm:pt>
    <dgm:pt modelId="{71BD3047-C822-5240-9D8D-7C2A24B34A35}" type="parTrans" cxnId="{75230B82-B733-CB45-832B-38D1137E296A}">
      <dgm:prSet/>
      <dgm:spPr/>
      <dgm:t>
        <a:bodyPr/>
        <a:lstStyle/>
        <a:p>
          <a:endParaRPr lang="en-US"/>
        </a:p>
      </dgm:t>
    </dgm:pt>
    <dgm:pt modelId="{88CBC188-BEE6-EF40-B74D-CE5C7B2C0605}" type="sibTrans" cxnId="{75230B82-B733-CB45-832B-38D1137E296A}">
      <dgm:prSet/>
      <dgm:spPr/>
      <dgm:t>
        <a:bodyPr/>
        <a:lstStyle/>
        <a:p>
          <a:endParaRPr lang="en-US"/>
        </a:p>
      </dgm:t>
    </dgm:pt>
    <dgm:pt modelId="{37179F47-A1D6-6C40-9CA0-924B6CA1CECD}">
      <dgm:prSet/>
      <dgm:spPr/>
      <dgm:t>
        <a:bodyPr/>
        <a:lstStyle/>
        <a:p>
          <a:r>
            <a:rPr lang="en-NZ" dirty="0" smtClean="0"/>
            <a:t>Executive dispatcher objects</a:t>
          </a:r>
        </a:p>
      </dgm:t>
    </dgm:pt>
    <dgm:pt modelId="{1104EF7B-B04C-EA49-AECE-3EE7887878CB}" type="parTrans" cxnId="{A60F61A0-584B-2444-BC70-0099C71D8A52}">
      <dgm:prSet/>
      <dgm:spPr/>
      <dgm:t>
        <a:bodyPr/>
        <a:lstStyle/>
        <a:p>
          <a:endParaRPr lang="en-US"/>
        </a:p>
      </dgm:t>
    </dgm:pt>
    <dgm:pt modelId="{339F2CDD-1157-8249-8CC4-4BF800E41C2C}" type="sibTrans" cxnId="{A60F61A0-584B-2444-BC70-0099C71D8A52}">
      <dgm:prSet/>
      <dgm:spPr/>
      <dgm:t>
        <a:bodyPr/>
        <a:lstStyle/>
        <a:p>
          <a:endParaRPr lang="en-US"/>
        </a:p>
      </dgm:t>
    </dgm:pt>
    <dgm:pt modelId="{5CD2AEF1-C361-2046-A951-C236531DDD29}">
      <dgm:prSet/>
      <dgm:spPr/>
      <dgm:t>
        <a:bodyPr/>
        <a:lstStyle/>
        <a:p>
          <a:r>
            <a:rPr lang="en-NZ" dirty="0" smtClean="0"/>
            <a:t>User mode critical sections</a:t>
          </a:r>
        </a:p>
      </dgm:t>
    </dgm:pt>
    <dgm:pt modelId="{182A6415-FD8A-BA4B-86D0-FD9CFD4F716C}" type="parTrans" cxnId="{D763E069-7D69-BA47-9EB6-4C97F60115EA}">
      <dgm:prSet/>
      <dgm:spPr/>
      <dgm:t>
        <a:bodyPr/>
        <a:lstStyle/>
        <a:p>
          <a:endParaRPr lang="en-US"/>
        </a:p>
      </dgm:t>
    </dgm:pt>
    <dgm:pt modelId="{1C7D52FC-4CF7-AB47-89C9-74222EAD4ADE}" type="sibTrans" cxnId="{D763E069-7D69-BA47-9EB6-4C97F60115EA}">
      <dgm:prSet/>
      <dgm:spPr/>
      <dgm:t>
        <a:bodyPr/>
        <a:lstStyle/>
        <a:p>
          <a:endParaRPr lang="en-US"/>
        </a:p>
      </dgm:t>
    </dgm:pt>
    <dgm:pt modelId="{0A6AF95F-3057-F14D-82D8-92C0AF1EEEF9}">
      <dgm:prSet/>
      <dgm:spPr/>
      <dgm:t>
        <a:bodyPr/>
        <a:lstStyle/>
        <a:p>
          <a:r>
            <a:rPr lang="en-NZ" dirty="0" smtClean="0"/>
            <a:t>Slim reader-writer locks</a:t>
          </a:r>
        </a:p>
      </dgm:t>
    </dgm:pt>
    <dgm:pt modelId="{A3A18527-0D90-2A44-9C98-67796840EB47}" type="parTrans" cxnId="{0625CA66-47B9-9049-899F-2C3562F87086}">
      <dgm:prSet/>
      <dgm:spPr/>
      <dgm:t>
        <a:bodyPr/>
        <a:lstStyle/>
        <a:p>
          <a:endParaRPr lang="en-US"/>
        </a:p>
      </dgm:t>
    </dgm:pt>
    <dgm:pt modelId="{2180D037-F885-E344-8844-7C9CADF892AD}" type="sibTrans" cxnId="{0625CA66-47B9-9049-899F-2C3562F87086}">
      <dgm:prSet/>
      <dgm:spPr/>
      <dgm:t>
        <a:bodyPr/>
        <a:lstStyle/>
        <a:p>
          <a:endParaRPr lang="en-US"/>
        </a:p>
      </dgm:t>
    </dgm:pt>
    <dgm:pt modelId="{EAA7A4A2-6684-7D4F-87B5-5BBC6A5770D7}">
      <dgm:prSet/>
      <dgm:spPr/>
      <dgm:t>
        <a:bodyPr/>
        <a:lstStyle/>
        <a:p>
          <a:r>
            <a:rPr lang="en-NZ" dirty="0" smtClean="0"/>
            <a:t>Condition variables</a:t>
          </a:r>
        </a:p>
      </dgm:t>
    </dgm:pt>
    <dgm:pt modelId="{7ED979BA-1B4C-024A-8379-A3941E6108ED}" type="parTrans" cxnId="{E27840C6-22D1-4B40-A912-D391860CDEAB}">
      <dgm:prSet/>
      <dgm:spPr/>
      <dgm:t>
        <a:bodyPr/>
        <a:lstStyle/>
        <a:p>
          <a:endParaRPr lang="en-US"/>
        </a:p>
      </dgm:t>
    </dgm:pt>
    <dgm:pt modelId="{672CEEE0-E4C9-5846-B879-13661817CF94}" type="sibTrans" cxnId="{E27840C6-22D1-4B40-A912-D391860CDEAB}">
      <dgm:prSet/>
      <dgm:spPr/>
      <dgm:t>
        <a:bodyPr/>
        <a:lstStyle/>
        <a:p>
          <a:endParaRPr lang="en-US"/>
        </a:p>
      </dgm:t>
    </dgm:pt>
    <dgm:pt modelId="{B5ED94E4-B86A-0A48-9CA6-27D06150615A}">
      <dgm:prSet/>
      <dgm:spPr/>
      <dgm:t>
        <a:bodyPr/>
        <a:lstStyle/>
        <a:p>
          <a:r>
            <a:rPr lang="en-NZ" dirty="0" smtClean="0"/>
            <a:t>Lock-free operations</a:t>
          </a:r>
        </a:p>
      </dgm:t>
    </dgm:pt>
    <dgm:pt modelId="{754CCB3F-CABE-AE4E-B0AE-AE226975D5F4}" type="parTrans" cxnId="{7FD4F145-D57C-0E48-9A3D-60A4023E6B6C}">
      <dgm:prSet/>
      <dgm:spPr/>
      <dgm:t>
        <a:bodyPr/>
        <a:lstStyle/>
        <a:p>
          <a:endParaRPr lang="en-US"/>
        </a:p>
      </dgm:t>
    </dgm:pt>
    <dgm:pt modelId="{C0222109-2F26-B640-A12A-914AE30FB6DA}" type="sibTrans" cxnId="{7FD4F145-D57C-0E48-9A3D-60A4023E6B6C}">
      <dgm:prSet/>
      <dgm:spPr/>
      <dgm:t>
        <a:bodyPr/>
        <a:lstStyle/>
        <a:p>
          <a:endParaRPr lang="en-US"/>
        </a:p>
      </dgm:t>
    </dgm:pt>
    <dgm:pt modelId="{B65A697C-6A9E-9D4A-94AE-A846F52C3C15}" type="pres">
      <dgm:prSet presAssocID="{3DEA5F07-A602-F644-8A25-DABC05341491}" presName="linear" presStyleCnt="0">
        <dgm:presLayoutVars>
          <dgm:dir/>
          <dgm:animLvl val="lvl"/>
          <dgm:resizeHandles val="exact"/>
        </dgm:presLayoutVars>
      </dgm:prSet>
      <dgm:spPr/>
      <dgm:t>
        <a:bodyPr/>
        <a:lstStyle/>
        <a:p>
          <a:endParaRPr lang="en-US"/>
        </a:p>
      </dgm:t>
    </dgm:pt>
    <dgm:pt modelId="{597EA466-05AD-2044-8C45-7C7198AD4472}" type="pres">
      <dgm:prSet presAssocID="{6E1CFE21-A2F5-F943-AE7F-B5F322F52B31}" presName="parentLin" presStyleCnt="0"/>
      <dgm:spPr/>
    </dgm:pt>
    <dgm:pt modelId="{7F95210B-4C05-1B4E-9A43-B0AD66A97276}" type="pres">
      <dgm:prSet presAssocID="{6E1CFE21-A2F5-F943-AE7F-B5F322F52B31}" presName="parentLeftMargin" presStyleLbl="node1" presStyleIdx="0" presStyleCnt="1"/>
      <dgm:spPr/>
      <dgm:t>
        <a:bodyPr/>
        <a:lstStyle/>
        <a:p>
          <a:endParaRPr lang="en-US"/>
        </a:p>
      </dgm:t>
    </dgm:pt>
    <dgm:pt modelId="{DDD7F632-96A1-2243-8D11-09EA33CD276B}" type="pres">
      <dgm:prSet presAssocID="{6E1CFE21-A2F5-F943-AE7F-B5F322F52B31}" presName="parentText" presStyleLbl="node1" presStyleIdx="0" presStyleCnt="1" custLinFactNeighborX="-990" custLinFactNeighborY="15386">
        <dgm:presLayoutVars>
          <dgm:chMax val="0"/>
          <dgm:bulletEnabled val="1"/>
        </dgm:presLayoutVars>
      </dgm:prSet>
      <dgm:spPr/>
      <dgm:t>
        <a:bodyPr/>
        <a:lstStyle/>
        <a:p>
          <a:endParaRPr lang="en-US"/>
        </a:p>
      </dgm:t>
    </dgm:pt>
    <dgm:pt modelId="{E2DADADB-16CD-3147-9500-C45466A7A789}" type="pres">
      <dgm:prSet presAssocID="{6E1CFE21-A2F5-F943-AE7F-B5F322F52B31}" presName="negativeSpace" presStyleCnt="0"/>
      <dgm:spPr/>
    </dgm:pt>
    <dgm:pt modelId="{F80FB650-57DF-5A45-8669-EB5B034AD16C}" type="pres">
      <dgm:prSet presAssocID="{6E1CFE21-A2F5-F943-AE7F-B5F322F52B31}" presName="childText" presStyleLbl="conFgAcc1" presStyleIdx="0" presStyleCnt="1" custLinFactNeighborY="95976">
        <dgm:presLayoutVars>
          <dgm:bulletEnabled val="1"/>
        </dgm:presLayoutVars>
      </dgm:prSet>
      <dgm:spPr/>
      <dgm:t>
        <a:bodyPr/>
        <a:lstStyle/>
        <a:p>
          <a:endParaRPr lang="en-US"/>
        </a:p>
      </dgm:t>
    </dgm:pt>
  </dgm:ptLst>
  <dgm:cxnLst>
    <dgm:cxn modelId="{26D78359-202A-0F47-B5F2-34EB2FBC22A7}" type="presOf" srcId="{6E1CFE21-A2F5-F943-AE7F-B5F322F52B31}" destId="{7F95210B-4C05-1B4E-9A43-B0AD66A97276}" srcOrd="0" destOrd="0" presId="urn:microsoft.com/office/officeart/2005/8/layout/list1"/>
    <dgm:cxn modelId="{E27840C6-22D1-4B40-A912-D391860CDEAB}" srcId="{6E1CFE21-A2F5-F943-AE7F-B5F322F52B31}" destId="{EAA7A4A2-6684-7D4F-87B5-5BBC6A5770D7}" srcOrd="3" destOrd="0" parTransId="{7ED979BA-1B4C-024A-8379-A3941E6108ED}" sibTransId="{672CEEE0-E4C9-5846-B879-13661817CF94}"/>
    <dgm:cxn modelId="{D700ADC2-05E7-C747-8AEF-6C11F818C37B}" type="presOf" srcId="{0A6AF95F-3057-F14D-82D8-92C0AF1EEEF9}" destId="{F80FB650-57DF-5A45-8669-EB5B034AD16C}" srcOrd="0" destOrd="2" presId="urn:microsoft.com/office/officeart/2005/8/layout/list1"/>
    <dgm:cxn modelId="{7FD4F145-D57C-0E48-9A3D-60A4023E6B6C}" srcId="{6E1CFE21-A2F5-F943-AE7F-B5F322F52B31}" destId="{B5ED94E4-B86A-0A48-9CA6-27D06150615A}" srcOrd="4" destOrd="0" parTransId="{754CCB3F-CABE-AE4E-B0AE-AE226975D5F4}" sibTransId="{C0222109-2F26-B640-A12A-914AE30FB6DA}"/>
    <dgm:cxn modelId="{562A8FD4-555F-FB4A-9BDF-D2251F98E98C}" type="presOf" srcId="{6E1CFE21-A2F5-F943-AE7F-B5F322F52B31}" destId="{DDD7F632-96A1-2243-8D11-09EA33CD276B}" srcOrd="1" destOrd="0" presId="urn:microsoft.com/office/officeart/2005/8/layout/list1"/>
    <dgm:cxn modelId="{A60F61A0-584B-2444-BC70-0099C71D8A52}" srcId="{6E1CFE21-A2F5-F943-AE7F-B5F322F52B31}" destId="{37179F47-A1D6-6C40-9CA0-924B6CA1CECD}" srcOrd="0" destOrd="0" parTransId="{1104EF7B-B04C-EA49-AECE-3EE7887878CB}" sibTransId="{339F2CDD-1157-8249-8CC4-4BF800E41C2C}"/>
    <dgm:cxn modelId="{83219FAD-2821-3945-BBA3-F6B2CE80998F}" type="presOf" srcId="{3DEA5F07-A602-F644-8A25-DABC05341491}" destId="{B65A697C-6A9E-9D4A-94AE-A846F52C3C15}" srcOrd="0" destOrd="0" presId="urn:microsoft.com/office/officeart/2005/8/layout/list1"/>
    <dgm:cxn modelId="{9D88B0D3-3258-6041-83D3-2E3D8B431C70}" type="presOf" srcId="{37179F47-A1D6-6C40-9CA0-924B6CA1CECD}" destId="{F80FB650-57DF-5A45-8669-EB5B034AD16C}" srcOrd="0" destOrd="0" presId="urn:microsoft.com/office/officeart/2005/8/layout/list1"/>
    <dgm:cxn modelId="{2F1C01EA-5295-764A-B989-63923E11B964}" type="presOf" srcId="{5CD2AEF1-C361-2046-A951-C236531DDD29}" destId="{F80FB650-57DF-5A45-8669-EB5B034AD16C}" srcOrd="0" destOrd="1" presId="urn:microsoft.com/office/officeart/2005/8/layout/list1"/>
    <dgm:cxn modelId="{75230B82-B733-CB45-832B-38D1137E296A}" srcId="{3DEA5F07-A602-F644-8A25-DABC05341491}" destId="{6E1CFE21-A2F5-F943-AE7F-B5F322F52B31}" srcOrd="0" destOrd="0" parTransId="{71BD3047-C822-5240-9D8D-7C2A24B34A35}" sibTransId="{88CBC188-BEE6-EF40-B74D-CE5C7B2C0605}"/>
    <dgm:cxn modelId="{8B07450E-B846-FF4F-A227-40B2F2FD9557}" type="presOf" srcId="{EAA7A4A2-6684-7D4F-87B5-5BBC6A5770D7}" destId="{F80FB650-57DF-5A45-8669-EB5B034AD16C}" srcOrd="0" destOrd="3" presId="urn:microsoft.com/office/officeart/2005/8/layout/list1"/>
    <dgm:cxn modelId="{D763E069-7D69-BA47-9EB6-4C97F60115EA}" srcId="{6E1CFE21-A2F5-F943-AE7F-B5F322F52B31}" destId="{5CD2AEF1-C361-2046-A951-C236531DDD29}" srcOrd="1" destOrd="0" parTransId="{182A6415-FD8A-BA4B-86D0-FD9CFD4F716C}" sibTransId="{1C7D52FC-4CF7-AB47-89C9-74222EAD4ADE}"/>
    <dgm:cxn modelId="{0625CA66-47B9-9049-899F-2C3562F87086}" srcId="{6E1CFE21-A2F5-F943-AE7F-B5F322F52B31}" destId="{0A6AF95F-3057-F14D-82D8-92C0AF1EEEF9}" srcOrd="2" destOrd="0" parTransId="{A3A18527-0D90-2A44-9C98-67796840EB47}" sibTransId="{2180D037-F885-E344-8844-7C9CADF892AD}"/>
    <dgm:cxn modelId="{D9A76D55-577A-3B49-8398-5E29B2C787BE}" type="presOf" srcId="{B5ED94E4-B86A-0A48-9CA6-27D06150615A}" destId="{F80FB650-57DF-5A45-8669-EB5B034AD16C}" srcOrd="0" destOrd="4" presId="urn:microsoft.com/office/officeart/2005/8/layout/list1"/>
    <dgm:cxn modelId="{C45C8CE4-FAFD-DA4E-BA33-9730C72EDB77}" type="presParOf" srcId="{B65A697C-6A9E-9D4A-94AE-A846F52C3C15}" destId="{597EA466-05AD-2044-8C45-7C7198AD4472}" srcOrd="0" destOrd="0" presId="urn:microsoft.com/office/officeart/2005/8/layout/list1"/>
    <dgm:cxn modelId="{1803B802-6276-094B-8A42-3C9ADFABE320}" type="presParOf" srcId="{597EA466-05AD-2044-8C45-7C7198AD4472}" destId="{7F95210B-4C05-1B4E-9A43-B0AD66A97276}" srcOrd="0" destOrd="0" presId="urn:microsoft.com/office/officeart/2005/8/layout/list1"/>
    <dgm:cxn modelId="{63B70AB2-77C2-FE40-AB95-A73FB1E1FD97}" type="presParOf" srcId="{597EA466-05AD-2044-8C45-7C7198AD4472}" destId="{DDD7F632-96A1-2243-8D11-09EA33CD276B}" srcOrd="1" destOrd="0" presId="urn:microsoft.com/office/officeart/2005/8/layout/list1"/>
    <dgm:cxn modelId="{0EAC9F90-94D1-194D-B955-7A02916085AF}" type="presParOf" srcId="{B65A697C-6A9E-9D4A-94AE-A846F52C3C15}" destId="{E2DADADB-16CD-3147-9500-C45466A7A789}" srcOrd="1" destOrd="0" presId="urn:microsoft.com/office/officeart/2005/8/layout/list1"/>
    <dgm:cxn modelId="{2FC15D13-3299-1947-B911-B19C1BE7334E}" type="presParOf" srcId="{B65A697C-6A9E-9D4A-94AE-A846F52C3C15}" destId="{F80FB650-57DF-5A45-8669-EB5B034AD16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4AEF598-BB8B-6340-9738-1D256506553A}"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1AC19958-E88E-7742-A58A-CFC62C9457E6}">
      <dgm:prSet/>
      <dgm:spPr>
        <a:solidFill>
          <a:schemeClr val="accent3">
            <a:lumMod val="50000"/>
          </a:schemeClr>
        </a:solidFill>
      </dgm:spPr>
      <dgm:t>
        <a:bodyPr/>
        <a:lstStyle/>
        <a:p>
          <a:pPr rtl="0"/>
          <a:r>
            <a:rPr lang="en-NZ" dirty="0" smtClean="0"/>
            <a:t>Allow a thread to block its own execution </a:t>
          </a:r>
          <a:endParaRPr lang="en-NZ" dirty="0"/>
        </a:p>
      </dgm:t>
    </dgm:pt>
    <dgm:pt modelId="{19EE434F-A3B9-9648-82B2-15675DC9C702}" type="parTrans" cxnId="{FA1C6C58-9D8D-6248-9C5F-B129841A94CE}">
      <dgm:prSet/>
      <dgm:spPr/>
      <dgm:t>
        <a:bodyPr/>
        <a:lstStyle/>
        <a:p>
          <a:endParaRPr lang="en-US"/>
        </a:p>
      </dgm:t>
    </dgm:pt>
    <dgm:pt modelId="{73C4EBD5-6305-9A42-BBA0-F1A8ED4D3FC7}" type="sibTrans" cxnId="{FA1C6C58-9D8D-6248-9C5F-B129841A94CE}">
      <dgm:prSet/>
      <dgm:spPr/>
      <dgm:t>
        <a:bodyPr/>
        <a:lstStyle/>
        <a:p>
          <a:endParaRPr lang="en-US"/>
        </a:p>
      </dgm:t>
    </dgm:pt>
    <dgm:pt modelId="{AC4C8C8E-C834-064C-B39B-EA35166FEC09}">
      <dgm:prSet/>
      <dgm:spPr/>
      <dgm:t>
        <a:bodyPr/>
        <a:lstStyle/>
        <a:p>
          <a:pPr rtl="0"/>
          <a:r>
            <a:rPr lang="en-US" dirty="0" smtClean="0"/>
            <a:t>Do not return until the specified criteria have been met</a:t>
          </a:r>
          <a:endParaRPr lang="en-US" dirty="0"/>
        </a:p>
      </dgm:t>
    </dgm:pt>
    <dgm:pt modelId="{43E8995A-9514-D847-A2AF-634E42CD2E91}" type="parTrans" cxnId="{CCD4ABA4-8FE0-1E40-BA9F-773F7ED2B984}">
      <dgm:prSet/>
      <dgm:spPr/>
      <dgm:t>
        <a:bodyPr/>
        <a:lstStyle/>
        <a:p>
          <a:endParaRPr lang="en-US"/>
        </a:p>
      </dgm:t>
    </dgm:pt>
    <dgm:pt modelId="{7E9B54B3-D99D-5B4A-9711-16445C4D6A50}" type="sibTrans" cxnId="{CCD4ABA4-8FE0-1E40-BA9F-773F7ED2B984}">
      <dgm:prSet/>
      <dgm:spPr/>
      <dgm:t>
        <a:bodyPr/>
        <a:lstStyle/>
        <a:p>
          <a:endParaRPr lang="en-US"/>
        </a:p>
      </dgm:t>
    </dgm:pt>
    <dgm:pt modelId="{2F49E664-7101-A54D-BA02-3B7C62BFF514}">
      <dgm:prSet/>
      <dgm:spPr>
        <a:solidFill>
          <a:schemeClr val="accent2">
            <a:lumMod val="50000"/>
          </a:schemeClr>
        </a:solidFill>
      </dgm:spPr>
      <dgm:t>
        <a:bodyPr/>
        <a:lstStyle/>
        <a:p>
          <a:pPr rtl="0"/>
          <a:r>
            <a:rPr lang="en-US" dirty="0" smtClean="0"/>
            <a:t>The type of wait function determines the set of criteria used</a:t>
          </a:r>
          <a:endParaRPr lang="en-US" dirty="0"/>
        </a:p>
      </dgm:t>
    </dgm:pt>
    <dgm:pt modelId="{5E087ED0-70DE-B744-B3AC-53D8CC5C3D83}" type="parTrans" cxnId="{F6850D7B-828A-9040-80FB-DE31378628E4}">
      <dgm:prSet/>
      <dgm:spPr/>
      <dgm:t>
        <a:bodyPr/>
        <a:lstStyle/>
        <a:p>
          <a:endParaRPr lang="en-US"/>
        </a:p>
      </dgm:t>
    </dgm:pt>
    <dgm:pt modelId="{3DAF7969-6066-0847-A8E2-A360309018BC}" type="sibTrans" cxnId="{F6850D7B-828A-9040-80FB-DE31378628E4}">
      <dgm:prSet/>
      <dgm:spPr/>
      <dgm:t>
        <a:bodyPr/>
        <a:lstStyle/>
        <a:p>
          <a:endParaRPr lang="en-US"/>
        </a:p>
      </dgm:t>
    </dgm:pt>
    <dgm:pt modelId="{BA7AFA4C-4F03-F74D-A365-DA62417C60A2}" type="pres">
      <dgm:prSet presAssocID="{24AEF598-BB8B-6340-9738-1D256506553A}" presName="Name0" presStyleCnt="0">
        <dgm:presLayoutVars>
          <dgm:chPref val="1"/>
          <dgm:dir/>
          <dgm:animOne val="branch"/>
          <dgm:animLvl val="lvl"/>
          <dgm:resizeHandles/>
        </dgm:presLayoutVars>
      </dgm:prSet>
      <dgm:spPr/>
      <dgm:t>
        <a:bodyPr/>
        <a:lstStyle/>
        <a:p>
          <a:endParaRPr lang="en-US"/>
        </a:p>
      </dgm:t>
    </dgm:pt>
    <dgm:pt modelId="{F603B2F8-BFFA-8D43-ACCD-B710C62D778D}" type="pres">
      <dgm:prSet presAssocID="{1AC19958-E88E-7742-A58A-CFC62C9457E6}" presName="vertOne" presStyleCnt="0"/>
      <dgm:spPr/>
    </dgm:pt>
    <dgm:pt modelId="{0D8831B7-713E-534A-8A54-1B594E36FB19}" type="pres">
      <dgm:prSet presAssocID="{1AC19958-E88E-7742-A58A-CFC62C9457E6}" presName="txOne" presStyleLbl="node0" presStyleIdx="0" presStyleCnt="3">
        <dgm:presLayoutVars>
          <dgm:chPref val="3"/>
        </dgm:presLayoutVars>
      </dgm:prSet>
      <dgm:spPr/>
      <dgm:t>
        <a:bodyPr/>
        <a:lstStyle/>
        <a:p>
          <a:endParaRPr lang="en-US"/>
        </a:p>
      </dgm:t>
    </dgm:pt>
    <dgm:pt modelId="{A4F491D9-8200-624D-810E-F80656449D51}" type="pres">
      <dgm:prSet presAssocID="{1AC19958-E88E-7742-A58A-CFC62C9457E6}" presName="horzOne" presStyleCnt="0"/>
      <dgm:spPr/>
    </dgm:pt>
    <dgm:pt modelId="{5374B25F-1124-3A4C-A121-D01FC1BF3544}" type="pres">
      <dgm:prSet presAssocID="{73C4EBD5-6305-9A42-BBA0-F1A8ED4D3FC7}" presName="sibSpaceOne" presStyleCnt="0"/>
      <dgm:spPr/>
    </dgm:pt>
    <dgm:pt modelId="{0D068AF0-8D5C-0147-B5B4-91EF0E7281F1}" type="pres">
      <dgm:prSet presAssocID="{AC4C8C8E-C834-064C-B39B-EA35166FEC09}" presName="vertOne" presStyleCnt="0"/>
      <dgm:spPr/>
    </dgm:pt>
    <dgm:pt modelId="{4FBC0A68-28B8-C94C-8F19-29AE75B03550}" type="pres">
      <dgm:prSet presAssocID="{AC4C8C8E-C834-064C-B39B-EA35166FEC09}" presName="txOne" presStyleLbl="node0" presStyleIdx="1" presStyleCnt="3">
        <dgm:presLayoutVars>
          <dgm:chPref val="3"/>
        </dgm:presLayoutVars>
      </dgm:prSet>
      <dgm:spPr/>
      <dgm:t>
        <a:bodyPr/>
        <a:lstStyle/>
        <a:p>
          <a:endParaRPr lang="en-US"/>
        </a:p>
      </dgm:t>
    </dgm:pt>
    <dgm:pt modelId="{C1BE1215-6138-7243-AA7E-61598432FCB8}" type="pres">
      <dgm:prSet presAssocID="{AC4C8C8E-C834-064C-B39B-EA35166FEC09}" presName="horzOne" presStyleCnt="0"/>
      <dgm:spPr/>
    </dgm:pt>
    <dgm:pt modelId="{1B10BBE7-D415-EE4A-BCC5-DDAF22F16558}" type="pres">
      <dgm:prSet presAssocID="{7E9B54B3-D99D-5B4A-9711-16445C4D6A50}" presName="sibSpaceOne" presStyleCnt="0"/>
      <dgm:spPr/>
    </dgm:pt>
    <dgm:pt modelId="{E34F3723-AD45-7F46-8153-0BE94E21CE93}" type="pres">
      <dgm:prSet presAssocID="{2F49E664-7101-A54D-BA02-3B7C62BFF514}" presName="vertOne" presStyleCnt="0"/>
      <dgm:spPr/>
    </dgm:pt>
    <dgm:pt modelId="{BEC7DA99-0514-634D-9563-0343B11D563D}" type="pres">
      <dgm:prSet presAssocID="{2F49E664-7101-A54D-BA02-3B7C62BFF514}" presName="txOne" presStyleLbl="node0" presStyleIdx="2" presStyleCnt="3">
        <dgm:presLayoutVars>
          <dgm:chPref val="3"/>
        </dgm:presLayoutVars>
      </dgm:prSet>
      <dgm:spPr/>
      <dgm:t>
        <a:bodyPr/>
        <a:lstStyle/>
        <a:p>
          <a:endParaRPr lang="en-US"/>
        </a:p>
      </dgm:t>
    </dgm:pt>
    <dgm:pt modelId="{297A70D2-C2E3-4C41-A35F-73B0D95D9767}" type="pres">
      <dgm:prSet presAssocID="{2F49E664-7101-A54D-BA02-3B7C62BFF514}" presName="horzOne" presStyleCnt="0"/>
      <dgm:spPr/>
    </dgm:pt>
  </dgm:ptLst>
  <dgm:cxnLst>
    <dgm:cxn modelId="{0632B9C6-5E61-014F-941E-784DC1A0E322}" type="presOf" srcId="{1AC19958-E88E-7742-A58A-CFC62C9457E6}" destId="{0D8831B7-713E-534A-8A54-1B594E36FB19}" srcOrd="0" destOrd="0" presId="urn:microsoft.com/office/officeart/2005/8/layout/hierarchy4"/>
    <dgm:cxn modelId="{9856BC15-7DDB-E64F-B02B-82FCB6DDEBFD}" type="presOf" srcId="{24AEF598-BB8B-6340-9738-1D256506553A}" destId="{BA7AFA4C-4F03-F74D-A365-DA62417C60A2}" srcOrd="0" destOrd="0" presId="urn:microsoft.com/office/officeart/2005/8/layout/hierarchy4"/>
    <dgm:cxn modelId="{F6850D7B-828A-9040-80FB-DE31378628E4}" srcId="{24AEF598-BB8B-6340-9738-1D256506553A}" destId="{2F49E664-7101-A54D-BA02-3B7C62BFF514}" srcOrd="2" destOrd="0" parTransId="{5E087ED0-70DE-B744-B3AC-53D8CC5C3D83}" sibTransId="{3DAF7969-6066-0847-A8E2-A360309018BC}"/>
    <dgm:cxn modelId="{46A0AB51-9929-BB44-ADBD-376B61BE81D5}" type="presOf" srcId="{2F49E664-7101-A54D-BA02-3B7C62BFF514}" destId="{BEC7DA99-0514-634D-9563-0343B11D563D}" srcOrd="0" destOrd="0" presId="urn:microsoft.com/office/officeart/2005/8/layout/hierarchy4"/>
    <dgm:cxn modelId="{CCD4ABA4-8FE0-1E40-BA9F-773F7ED2B984}" srcId="{24AEF598-BB8B-6340-9738-1D256506553A}" destId="{AC4C8C8E-C834-064C-B39B-EA35166FEC09}" srcOrd="1" destOrd="0" parTransId="{43E8995A-9514-D847-A2AF-634E42CD2E91}" sibTransId="{7E9B54B3-D99D-5B4A-9711-16445C4D6A50}"/>
    <dgm:cxn modelId="{DCB2C9B4-1EDF-F44F-92B7-24293EC00037}" type="presOf" srcId="{AC4C8C8E-C834-064C-B39B-EA35166FEC09}" destId="{4FBC0A68-28B8-C94C-8F19-29AE75B03550}" srcOrd="0" destOrd="0" presId="urn:microsoft.com/office/officeart/2005/8/layout/hierarchy4"/>
    <dgm:cxn modelId="{FA1C6C58-9D8D-6248-9C5F-B129841A94CE}" srcId="{24AEF598-BB8B-6340-9738-1D256506553A}" destId="{1AC19958-E88E-7742-A58A-CFC62C9457E6}" srcOrd="0" destOrd="0" parTransId="{19EE434F-A3B9-9648-82B2-15675DC9C702}" sibTransId="{73C4EBD5-6305-9A42-BBA0-F1A8ED4D3FC7}"/>
    <dgm:cxn modelId="{841B676C-78D7-9844-B812-A36C86087CBC}" type="presParOf" srcId="{BA7AFA4C-4F03-F74D-A365-DA62417C60A2}" destId="{F603B2F8-BFFA-8D43-ACCD-B710C62D778D}" srcOrd="0" destOrd="0" presId="urn:microsoft.com/office/officeart/2005/8/layout/hierarchy4"/>
    <dgm:cxn modelId="{CEDF3D35-764E-284C-8D9B-1BC3AE00EDA5}" type="presParOf" srcId="{F603B2F8-BFFA-8D43-ACCD-B710C62D778D}" destId="{0D8831B7-713E-534A-8A54-1B594E36FB19}" srcOrd="0" destOrd="0" presId="urn:microsoft.com/office/officeart/2005/8/layout/hierarchy4"/>
    <dgm:cxn modelId="{782E6A1E-4CE6-F641-A4BD-EB685684D8A4}" type="presParOf" srcId="{F603B2F8-BFFA-8D43-ACCD-B710C62D778D}" destId="{A4F491D9-8200-624D-810E-F80656449D51}" srcOrd="1" destOrd="0" presId="urn:microsoft.com/office/officeart/2005/8/layout/hierarchy4"/>
    <dgm:cxn modelId="{D18CC73F-EA68-5C46-82BA-14A3349A991E}" type="presParOf" srcId="{BA7AFA4C-4F03-F74D-A365-DA62417C60A2}" destId="{5374B25F-1124-3A4C-A121-D01FC1BF3544}" srcOrd="1" destOrd="0" presId="urn:microsoft.com/office/officeart/2005/8/layout/hierarchy4"/>
    <dgm:cxn modelId="{A6D4D188-F022-C542-8BA0-74D148621D80}" type="presParOf" srcId="{BA7AFA4C-4F03-F74D-A365-DA62417C60A2}" destId="{0D068AF0-8D5C-0147-B5B4-91EF0E7281F1}" srcOrd="2" destOrd="0" presId="urn:microsoft.com/office/officeart/2005/8/layout/hierarchy4"/>
    <dgm:cxn modelId="{58E89915-EF92-1E43-B196-27729C0E6D52}" type="presParOf" srcId="{0D068AF0-8D5C-0147-B5B4-91EF0E7281F1}" destId="{4FBC0A68-28B8-C94C-8F19-29AE75B03550}" srcOrd="0" destOrd="0" presId="urn:microsoft.com/office/officeart/2005/8/layout/hierarchy4"/>
    <dgm:cxn modelId="{F073FEB9-A2B4-994E-AA0E-4B13FD78BC3D}" type="presParOf" srcId="{0D068AF0-8D5C-0147-B5B4-91EF0E7281F1}" destId="{C1BE1215-6138-7243-AA7E-61598432FCB8}" srcOrd="1" destOrd="0" presId="urn:microsoft.com/office/officeart/2005/8/layout/hierarchy4"/>
    <dgm:cxn modelId="{86F0264F-55EB-5944-98E4-9B30C8334A30}" type="presParOf" srcId="{BA7AFA4C-4F03-F74D-A365-DA62417C60A2}" destId="{1B10BBE7-D415-EE4A-BCC5-DDAF22F16558}" srcOrd="3" destOrd="0" presId="urn:microsoft.com/office/officeart/2005/8/layout/hierarchy4"/>
    <dgm:cxn modelId="{8D237039-7E0C-2242-8A90-B072A39C0021}" type="presParOf" srcId="{BA7AFA4C-4F03-F74D-A365-DA62417C60A2}" destId="{E34F3723-AD45-7F46-8153-0BE94E21CE93}" srcOrd="4" destOrd="0" presId="urn:microsoft.com/office/officeart/2005/8/layout/hierarchy4"/>
    <dgm:cxn modelId="{72C30D38-2ED1-2945-B969-9A7C8CE15F54}" type="presParOf" srcId="{E34F3723-AD45-7F46-8153-0BE94E21CE93}" destId="{BEC7DA99-0514-634D-9563-0343B11D563D}" srcOrd="0" destOrd="0" presId="urn:microsoft.com/office/officeart/2005/8/layout/hierarchy4"/>
    <dgm:cxn modelId="{9283DE7F-25EB-7C43-B9D3-53090D745083}" type="presParOf" srcId="{E34F3723-AD45-7F46-8153-0BE94E21CE93}" destId="{297A70D2-C2E3-4C41-A35F-73B0D95D976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BB8966-7343-6141-9C49-D4994724C82F}"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8DABF4FA-9365-D440-9DA9-71FCD6B35409}">
      <dgm:prSet phldrT="[Text]"/>
      <dgm:spPr/>
      <dgm:t>
        <a:bodyPr/>
        <a:lstStyle/>
        <a:p>
          <a:r>
            <a:rPr lang="en-US" dirty="0" smtClean="0"/>
            <a:t>“Lock-free”</a:t>
          </a:r>
          <a:endParaRPr lang="en-US" dirty="0"/>
        </a:p>
      </dgm:t>
    </dgm:pt>
    <dgm:pt modelId="{C0FE4778-7F4B-9243-B731-C64C17256765}" type="parTrans" cxnId="{692FCB12-CB8C-574E-995A-7883AB7690AE}">
      <dgm:prSet/>
      <dgm:spPr/>
      <dgm:t>
        <a:bodyPr/>
        <a:lstStyle/>
        <a:p>
          <a:endParaRPr lang="en-US"/>
        </a:p>
      </dgm:t>
    </dgm:pt>
    <dgm:pt modelId="{DD5F8A2C-0446-9C49-9BC2-F52604F412C6}" type="sibTrans" cxnId="{692FCB12-CB8C-574E-995A-7883AB7690AE}">
      <dgm:prSet/>
      <dgm:spPr/>
      <dgm:t>
        <a:bodyPr/>
        <a:lstStyle/>
        <a:p>
          <a:endParaRPr lang="en-US"/>
        </a:p>
      </dgm:t>
    </dgm:pt>
    <dgm:pt modelId="{F8270C85-13D1-F14F-B21A-8995C6688DBF}">
      <dgm:prSet/>
      <dgm:spPr>
        <a:solidFill>
          <a:schemeClr val="bg1"/>
        </a:solidFill>
      </dgm:spPr>
      <dgm:t>
        <a:bodyPr/>
        <a:lstStyle/>
        <a:p>
          <a:r>
            <a:rPr lang="en-US" dirty="0" smtClean="0"/>
            <a:t>Synchronizing without taking a software lock</a:t>
          </a:r>
        </a:p>
      </dgm:t>
    </dgm:pt>
    <dgm:pt modelId="{D7864B08-FE03-D941-BAE0-F9D285C7ED64}" type="parTrans" cxnId="{5C3A4234-0C49-5D4D-B90C-A6883F6FB426}">
      <dgm:prSet/>
      <dgm:spPr/>
      <dgm:t>
        <a:bodyPr/>
        <a:lstStyle/>
        <a:p>
          <a:endParaRPr lang="en-US"/>
        </a:p>
      </dgm:t>
    </dgm:pt>
    <dgm:pt modelId="{49496E9A-40A8-FE42-B65D-07EEF757F935}" type="sibTrans" cxnId="{5C3A4234-0C49-5D4D-B90C-A6883F6FB426}">
      <dgm:prSet/>
      <dgm:spPr/>
      <dgm:t>
        <a:bodyPr/>
        <a:lstStyle/>
        <a:p>
          <a:endParaRPr lang="en-US"/>
        </a:p>
      </dgm:t>
    </dgm:pt>
    <dgm:pt modelId="{3A400C91-D9EA-4D40-8D00-7CB09422E925}">
      <dgm:prSet/>
      <dgm:spPr>
        <a:solidFill>
          <a:schemeClr val="bg1"/>
        </a:solidFill>
      </dgm:spPr>
      <dgm:t>
        <a:bodyPr/>
        <a:lstStyle/>
        <a:p>
          <a:r>
            <a:rPr lang="en-US" dirty="0" smtClean="0"/>
            <a:t>A thread can never be switched away from a processor while still holding a lock</a:t>
          </a:r>
        </a:p>
      </dgm:t>
    </dgm:pt>
    <dgm:pt modelId="{62CFE10E-9BA1-8242-86ED-46EB0A0FD5E6}" type="parTrans" cxnId="{1F255838-8A1E-2140-9F49-7B088A17C3E9}">
      <dgm:prSet/>
      <dgm:spPr/>
      <dgm:t>
        <a:bodyPr/>
        <a:lstStyle/>
        <a:p>
          <a:endParaRPr lang="en-US"/>
        </a:p>
      </dgm:t>
    </dgm:pt>
    <dgm:pt modelId="{D6F91D98-5EBE-5E4A-80DC-53FE3B924559}" type="sibTrans" cxnId="{1F255838-8A1E-2140-9F49-7B088A17C3E9}">
      <dgm:prSet/>
      <dgm:spPr/>
      <dgm:t>
        <a:bodyPr/>
        <a:lstStyle/>
        <a:p>
          <a:endParaRPr lang="en-US"/>
        </a:p>
      </dgm:t>
    </dgm:pt>
    <dgm:pt modelId="{CD357538-4F9D-F348-A658-516D0F37F3F6}" type="pres">
      <dgm:prSet presAssocID="{07BB8966-7343-6141-9C49-D4994724C82F}" presName="Name0" presStyleCnt="0">
        <dgm:presLayoutVars>
          <dgm:dir/>
          <dgm:animLvl val="lvl"/>
          <dgm:resizeHandles val="exact"/>
        </dgm:presLayoutVars>
      </dgm:prSet>
      <dgm:spPr/>
      <dgm:t>
        <a:bodyPr/>
        <a:lstStyle/>
        <a:p>
          <a:endParaRPr lang="en-US"/>
        </a:p>
      </dgm:t>
    </dgm:pt>
    <dgm:pt modelId="{73AD65A6-10EC-CE4F-BE01-5E21E265A350}" type="pres">
      <dgm:prSet presAssocID="{8DABF4FA-9365-D440-9DA9-71FCD6B35409}" presName="composite" presStyleCnt="0"/>
      <dgm:spPr/>
    </dgm:pt>
    <dgm:pt modelId="{2831DB18-0D80-4A42-B1C6-41462532C69E}" type="pres">
      <dgm:prSet presAssocID="{8DABF4FA-9365-D440-9DA9-71FCD6B35409}" presName="parTx" presStyleLbl="alignNode1" presStyleIdx="0" presStyleCnt="1">
        <dgm:presLayoutVars>
          <dgm:chMax val="0"/>
          <dgm:chPref val="0"/>
          <dgm:bulletEnabled val="1"/>
        </dgm:presLayoutVars>
      </dgm:prSet>
      <dgm:spPr/>
      <dgm:t>
        <a:bodyPr/>
        <a:lstStyle/>
        <a:p>
          <a:endParaRPr lang="en-US"/>
        </a:p>
      </dgm:t>
    </dgm:pt>
    <dgm:pt modelId="{5FE6709E-5BBD-E543-BD93-08D9B7CAAB5C}" type="pres">
      <dgm:prSet presAssocID="{8DABF4FA-9365-D440-9DA9-71FCD6B35409}" presName="desTx" presStyleLbl="alignAccFollowNode1" presStyleIdx="0" presStyleCnt="1">
        <dgm:presLayoutVars>
          <dgm:bulletEnabled val="1"/>
        </dgm:presLayoutVars>
      </dgm:prSet>
      <dgm:spPr/>
      <dgm:t>
        <a:bodyPr/>
        <a:lstStyle/>
        <a:p>
          <a:endParaRPr lang="en-US"/>
        </a:p>
      </dgm:t>
    </dgm:pt>
  </dgm:ptLst>
  <dgm:cxnLst>
    <dgm:cxn modelId="{692FCB12-CB8C-574E-995A-7883AB7690AE}" srcId="{07BB8966-7343-6141-9C49-D4994724C82F}" destId="{8DABF4FA-9365-D440-9DA9-71FCD6B35409}" srcOrd="0" destOrd="0" parTransId="{C0FE4778-7F4B-9243-B731-C64C17256765}" sibTransId="{DD5F8A2C-0446-9C49-9BC2-F52604F412C6}"/>
    <dgm:cxn modelId="{1F255838-8A1E-2140-9F49-7B088A17C3E9}" srcId="{8DABF4FA-9365-D440-9DA9-71FCD6B35409}" destId="{3A400C91-D9EA-4D40-8D00-7CB09422E925}" srcOrd="1" destOrd="0" parTransId="{62CFE10E-9BA1-8242-86ED-46EB0A0FD5E6}" sibTransId="{D6F91D98-5EBE-5E4A-80DC-53FE3B924559}"/>
    <dgm:cxn modelId="{8588682C-A48F-7C4D-9597-1FB88A5D5D0D}" type="presOf" srcId="{3A400C91-D9EA-4D40-8D00-7CB09422E925}" destId="{5FE6709E-5BBD-E543-BD93-08D9B7CAAB5C}" srcOrd="0" destOrd="1" presId="urn:microsoft.com/office/officeart/2005/8/layout/hList1"/>
    <dgm:cxn modelId="{ABED9B4D-6F56-F24C-96BE-990A096A0903}" type="presOf" srcId="{07BB8966-7343-6141-9C49-D4994724C82F}" destId="{CD357538-4F9D-F348-A658-516D0F37F3F6}" srcOrd="0" destOrd="0" presId="urn:microsoft.com/office/officeart/2005/8/layout/hList1"/>
    <dgm:cxn modelId="{F4905007-ED07-1946-B175-7387F144F4C2}" type="presOf" srcId="{8DABF4FA-9365-D440-9DA9-71FCD6B35409}" destId="{2831DB18-0D80-4A42-B1C6-41462532C69E}" srcOrd="0" destOrd="0" presId="urn:microsoft.com/office/officeart/2005/8/layout/hList1"/>
    <dgm:cxn modelId="{7F32F9AF-E42B-F74B-8F3E-4D84C76028E4}" type="presOf" srcId="{F8270C85-13D1-F14F-B21A-8995C6688DBF}" destId="{5FE6709E-5BBD-E543-BD93-08D9B7CAAB5C}" srcOrd="0" destOrd="0" presId="urn:microsoft.com/office/officeart/2005/8/layout/hList1"/>
    <dgm:cxn modelId="{5C3A4234-0C49-5D4D-B90C-A6883F6FB426}" srcId="{8DABF4FA-9365-D440-9DA9-71FCD6B35409}" destId="{F8270C85-13D1-F14F-B21A-8995C6688DBF}" srcOrd="0" destOrd="0" parTransId="{D7864B08-FE03-D941-BAE0-F9D285C7ED64}" sibTransId="{49496E9A-40A8-FE42-B65D-07EEF757F935}"/>
    <dgm:cxn modelId="{3E68D0E7-ACC4-3F4D-ADC7-1243AFD8EF0A}" type="presParOf" srcId="{CD357538-4F9D-F348-A658-516D0F37F3F6}" destId="{73AD65A6-10EC-CE4F-BE01-5E21E265A350}" srcOrd="0" destOrd="0" presId="urn:microsoft.com/office/officeart/2005/8/layout/hList1"/>
    <dgm:cxn modelId="{F79EF8E5-0CB1-6E48-96D6-09FB12A20398}" type="presParOf" srcId="{73AD65A6-10EC-CE4F-BE01-5E21E265A350}" destId="{2831DB18-0D80-4A42-B1C6-41462532C69E}" srcOrd="0" destOrd="0" presId="urn:microsoft.com/office/officeart/2005/8/layout/hList1"/>
    <dgm:cxn modelId="{F9A96BF7-21E8-3246-93A6-94419265ECAE}" type="presParOf" srcId="{73AD65A6-10EC-CE4F-BE01-5E21E265A350}" destId="{5FE6709E-5BBD-E543-BD93-08D9B7CAAB5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F28E27-31E0-B34F-BC9F-4CDE7B8EDC8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FAADB5D8-2D9B-7A46-8864-3E76632DF242}">
      <dgm:prSet phldrT="[Text]"/>
      <dgm:spPr/>
      <dgm:t>
        <a:bodyPr/>
        <a:lstStyle/>
        <a:p>
          <a:r>
            <a:rPr lang="en-US" dirty="0" smtClean="0"/>
            <a:t>Mutual Exclusion</a:t>
          </a:r>
          <a:endParaRPr lang="en-US" dirty="0"/>
        </a:p>
      </dgm:t>
    </dgm:pt>
    <dgm:pt modelId="{13107E0E-EAEB-E249-A700-4C5354826476}" type="parTrans" cxnId="{7E36EEB6-8273-DB4E-ABCE-384C7CC38C43}">
      <dgm:prSet/>
      <dgm:spPr/>
      <dgm:t>
        <a:bodyPr/>
        <a:lstStyle/>
        <a:p>
          <a:endParaRPr lang="en-US"/>
        </a:p>
      </dgm:t>
    </dgm:pt>
    <dgm:pt modelId="{1E2D3B4A-6DB0-1A45-A8F9-7D186F04B72A}" type="sibTrans" cxnId="{7E36EEB6-8273-DB4E-ABCE-384C7CC38C43}">
      <dgm:prSet/>
      <dgm:spPr/>
      <dgm:t>
        <a:bodyPr/>
        <a:lstStyle/>
        <a:p>
          <a:endParaRPr lang="en-US"/>
        </a:p>
      </dgm:t>
    </dgm:pt>
    <dgm:pt modelId="{C30027CC-F546-2244-ADC4-F1E1D604EBBF}">
      <dgm:prSet/>
      <dgm:spPr>
        <a:solidFill>
          <a:schemeClr val="bg1"/>
        </a:solidFill>
        <a:ln>
          <a:solidFill>
            <a:schemeClr val="accent1"/>
          </a:solidFill>
        </a:ln>
      </dgm:spPr>
      <dgm:t>
        <a:bodyPr/>
        <a:lstStyle/>
        <a:p>
          <a:r>
            <a:rPr lang="en-US" dirty="0" smtClean="0"/>
            <a:t>Only one process may use a resource at a time</a:t>
          </a:r>
        </a:p>
      </dgm:t>
    </dgm:pt>
    <dgm:pt modelId="{66FA7D5D-B901-D048-B7EA-F239C1B39F7D}" type="parTrans" cxnId="{4CE91DD5-DBA7-3848-B2E2-A63BBB97D862}">
      <dgm:prSet/>
      <dgm:spPr/>
      <dgm:t>
        <a:bodyPr/>
        <a:lstStyle/>
        <a:p>
          <a:endParaRPr lang="en-US"/>
        </a:p>
      </dgm:t>
    </dgm:pt>
    <dgm:pt modelId="{D75C275F-F007-3946-9381-CBA55B14D844}" type="sibTrans" cxnId="{4CE91DD5-DBA7-3848-B2E2-A63BBB97D862}">
      <dgm:prSet/>
      <dgm:spPr/>
      <dgm:t>
        <a:bodyPr/>
        <a:lstStyle/>
        <a:p>
          <a:endParaRPr lang="en-US"/>
        </a:p>
      </dgm:t>
    </dgm:pt>
    <dgm:pt modelId="{89770E3B-DCA7-3848-9303-28CD4251107C}">
      <dgm:prSet/>
      <dgm:spPr/>
      <dgm:t>
        <a:bodyPr/>
        <a:lstStyle/>
        <a:p>
          <a:r>
            <a:rPr lang="en-US" dirty="0" smtClean="0"/>
            <a:t>Hold-and-Wait</a:t>
          </a:r>
        </a:p>
      </dgm:t>
    </dgm:pt>
    <dgm:pt modelId="{95FE122D-516D-1640-8DB2-434AA9FACA8E}" type="parTrans" cxnId="{123391C1-8758-AA4A-B13D-7307D65CD3BD}">
      <dgm:prSet/>
      <dgm:spPr/>
      <dgm:t>
        <a:bodyPr/>
        <a:lstStyle/>
        <a:p>
          <a:endParaRPr lang="en-US"/>
        </a:p>
      </dgm:t>
    </dgm:pt>
    <dgm:pt modelId="{A5BA5E1B-CDE3-A64B-8989-CA5B097F5E14}" type="sibTrans" cxnId="{123391C1-8758-AA4A-B13D-7307D65CD3BD}">
      <dgm:prSet/>
      <dgm:spPr/>
      <dgm:t>
        <a:bodyPr/>
        <a:lstStyle/>
        <a:p>
          <a:endParaRPr lang="en-US"/>
        </a:p>
      </dgm:t>
    </dgm:pt>
    <dgm:pt modelId="{33F6D4F0-07C2-9144-899C-AF212DC0E361}">
      <dgm:prSet/>
      <dgm:spPr>
        <a:solidFill>
          <a:schemeClr val="bg1"/>
        </a:solidFill>
        <a:ln>
          <a:solidFill>
            <a:schemeClr val="accent1"/>
          </a:solidFill>
        </a:ln>
      </dgm:spPr>
      <dgm:t>
        <a:bodyPr/>
        <a:lstStyle/>
        <a:p>
          <a:r>
            <a:rPr lang="en-US" dirty="0" smtClean="0"/>
            <a:t>A process may hold allocated resources while awaiting assignment of other resources</a:t>
          </a:r>
        </a:p>
      </dgm:t>
    </dgm:pt>
    <dgm:pt modelId="{A6F1A6C4-1D48-A242-B4D6-B8AB0D00400E}" type="parTrans" cxnId="{125BFD47-6D4C-EE45-A734-44602B3AC7B4}">
      <dgm:prSet/>
      <dgm:spPr/>
      <dgm:t>
        <a:bodyPr/>
        <a:lstStyle/>
        <a:p>
          <a:endParaRPr lang="en-US"/>
        </a:p>
      </dgm:t>
    </dgm:pt>
    <dgm:pt modelId="{79ADCD33-D91A-074A-B772-C0A69F1A8551}" type="sibTrans" cxnId="{125BFD47-6D4C-EE45-A734-44602B3AC7B4}">
      <dgm:prSet/>
      <dgm:spPr/>
      <dgm:t>
        <a:bodyPr/>
        <a:lstStyle/>
        <a:p>
          <a:endParaRPr lang="en-US"/>
        </a:p>
      </dgm:t>
    </dgm:pt>
    <dgm:pt modelId="{6A10E3E3-FA6D-1E4B-BB49-89AF70B7997E}">
      <dgm:prSet/>
      <dgm:spPr/>
      <dgm:t>
        <a:bodyPr/>
        <a:lstStyle/>
        <a:p>
          <a:r>
            <a:rPr lang="en-NZ" dirty="0" smtClean="0"/>
            <a:t>No Pre-emption</a:t>
          </a:r>
        </a:p>
      </dgm:t>
    </dgm:pt>
    <dgm:pt modelId="{D92BC7C8-121B-5E4E-B4EA-8EA596186D1A}" type="parTrans" cxnId="{9557A739-C567-4B47-835E-E95D0E455BE2}">
      <dgm:prSet/>
      <dgm:spPr/>
      <dgm:t>
        <a:bodyPr/>
        <a:lstStyle/>
        <a:p>
          <a:endParaRPr lang="en-US"/>
        </a:p>
      </dgm:t>
    </dgm:pt>
    <dgm:pt modelId="{0D7DD324-772D-6D48-8659-E26C3B195677}" type="sibTrans" cxnId="{9557A739-C567-4B47-835E-E95D0E455BE2}">
      <dgm:prSet/>
      <dgm:spPr/>
      <dgm:t>
        <a:bodyPr/>
        <a:lstStyle/>
        <a:p>
          <a:endParaRPr lang="en-US"/>
        </a:p>
      </dgm:t>
    </dgm:pt>
    <dgm:pt modelId="{E95D73AA-1155-2340-AF50-F162A8F43417}">
      <dgm:prSet/>
      <dgm:spPr>
        <a:solidFill>
          <a:schemeClr val="bg1"/>
        </a:solidFill>
        <a:ln>
          <a:solidFill>
            <a:schemeClr val="accent1"/>
          </a:solidFill>
        </a:ln>
      </dgm:spPr>
      <dgm:t>
        <a:bodyPr/>
        <a:lstStyle/>
        <a:p>
          <a:r>
            <a:rPr lang="en-NZ" dirty="0" smtClean="0"/>
            <a:t>No resource can be forcibly removed from a process holding it</a:t>
          </a:r>
        </a:p>
      </dgm:t>
    </dgm:pt>
    <dgm:pt modelId="{881C6D5D-13D3-5540-A4EA-3435188C29DC}" type="parTrans" cxnId="{78A4C2CD-62DA-8B49-9DD4-4CE9E5A4EA8D}">
      <dgm:prSet/>
      <dgm:spPr/>
      <dgm:t>
        <a:bodyPr/>
        <a:lstStyle/>
        <a:p>
          <a:endParaRPr lang="en-US"/>
        </a:p>
      </dgm:t>
    </dgm:pt>
    <dgm:pt modelId="{63EDF2B7-6064-844B-AF4D-0F7ED29F70A6}" type="sibTrans" cxnId="{78A4C2CD-62DA-8B49-9DD4-4CE9E5A4EA8D}">
      <dgm:prSet/>
      <dgm:spPr/>
      <dgm:t>
        <a:bodyPr/>
        <a:lstStyle/>
        <a:p>
          <a:endParaRPr lang="en-US"/>
        </a:p>
      </dgm:t>
    </dgm:pt>
    <dgm:pt modelId="{6B6C2A78-FD5F-CE4B-9E66-DD0EF754F5D6}">
      <dgm:prSet/>
      <dgm:spPr/>
      <dgm:t>
        <a:bodyPr/>
        <a:lstStyle/>
        <a:p>
          <a:r>
            <a:rPr lang="en-NZ" dirty="0" smtClean="0"/>
            <a:t>Circular Wait</a:t>
          </a:r>
        </a:p>
      </dgm:t>
    </dgm:pt>
    <dgm:pt modelId="{B36329CF-E242-DD43-BA9C-76956EB1A060}" type="parTrans" cxnId="{D8BB821A-3CFE-F849-ABEA-12A2AECC5259}">
      <dgm:prSet/>
      <dgm:spPr/>
      <dgm:t>
        <a:bodyPr/>
        <a:lstStyle/>
        <a:p>
          <a:endParaRPr lang="en-US"/>
        </a:p>
      </dgm:t>
    </dgm:pt>
    <dgm:pt modelId="{6909B805-475A-3A4E-B8F6-1AC694A2E2CA}" type="sibTrans" cxnId="{D8BB821A-3CFE-F849-ABEA-12A2AECC5259}">
      <dgm:prSet/>
      <dgm:spPr/>
      <dgm:t>
        <a:bodyPr/>
        <a:lstStyle/>
        <a:p>
          <a:endParaRPr lang="en-US"/>
        </a:p>
      </dgm:t>
    </dgm:pt>
    <dgm:pt modelId="{67B3BA71-261C-0447-8E65-09D9621C2928}">
      <dgm:prSet/>
      <dgm:spPr>
        <a:solidFill>
          <a:schemeClr val="bg1"/>
        </a:solidFill>
        <a:ln>
          <a:solidFill>
            <a:schemeClr val="accent1"/>
          </a:solidFill>
        </a:ln>
      </dgm:spPr>
      <dgm:t>
        <a:bodyPr/>
        <a:lstStyle/>
        <a:p>
          <a:r>
            <a:rPr lang="en-NZ" dirty="0" smtClean="0"/>
            <a:t>A closed chain of processes exists, such that each process holds at least one resource needed by the next process in  the chain</a:t>
          </a:r>
        </a:p>
      </dgm:t>
    </dgm:pt>
    <dgm:pt modelId="{EB73C5F2-38C9-5C48-AC82-1F52FEC517EE}" type="parTrans" cxnId="{27FE7EC4-86B9-7147-9A11-95D7B8115E2C}">
      <dgm:prSet/>
      <dgm:spPr/>
      <dgm:t>
        <a:bodyPr/>
        <a:lstStyle/>
        <a:p>
          <a:endParaRPr lang="en-US"/>
        </a:p>
      </dgm:t>
    </dgm:pt>
    <dgm:pt modelId="{4439AB72-52A8-3A44-A050-74E1F8A8450E}" type="sibTrans" cxnId="{27FE7EC4-86B9-7147-9A11-95D7B8115E2C}">
      <dgm:prSet/>
      <dgm:spPr/>
      <dgm:t>
        <a:bodyPr/>
        <a:lstStyle/>
        <a:p>
          <a:endParaRPr lang="en-US"/>
        </a:p>
      </dgm:t>
    </dgm:pt>
    <dgm:pt modelId="{8163C908-9BEE-4C4C-8650-16351E6DD242}">
      <dgm:prSet/>
      <dgm:spPr>
        <a:solidFill>
          <a:schemeClr val="bg1"/>
        </a:solidFill>
        <a:ln>
          <a:solidFill>
            <a:schemeClr val="accent1"/>
          </a:solidFill>
        </a:ln>
      </dgm:spPr>
      <dgm:t>
        <a:bodyPr/>
        <a:lstStyle/>
        <a:p>
          <a:r>
            <a:rPr lang="en-US" dirty="0" smtClean="0"/>
            <a:t>No process may access a resource until that has been allocated to another process</a:t>
          </a:r>
        </a:p>
      </dgm:t>
    </dgm:pt>
    <dgm:pt modelId="{F1485ABC-C368-C841-B1C1-D23D86FB8623}" type="parTrans" cxnId="{F19EB496-5C51-114D-8021-F980A374B08F}">
      <dgm:prSet/>
      <dgm:spPr/>
    </dgm:pt>
    <dgm:pt modelId="{3E44614A-9FB9-9643-8F36-1EB596A703EF}" type="sibTrans" cxnId="{F19EB496-5C51-114D-8021-F980A374B08F}">
      <dgm:prSet/>
      <dgm:spPr/>
    </dgm:pt>
    <dgm:pt modelId="{595A4C02-9C50-5D44-97C1-61C5F1D39956}" type="pres">
      <dgm:prSet presAssocID="{D5F28E27-31E0-B34F-BC9F-4CDE7B8EDC8B}" presName="Name0" presStyleCnt="0">
        <dgm:presLayoutVars>
          <dgm:dir/>
          <dgm:animLvl val="lvl"/>
          <dgm:resizeHandles val="exact"/>
        </dgm:presLayoutVars>
      </dgm:prSet>
      <dgm:spPr/>
      <dgm:t>
        <a:bodyPr/>
        <a:lstStyle/>
        <a:p>
          <a:endParaRPr lang="en-US"/>
        </a:p>
      </dgm:t>
    </dgm:pt>
    <dgm:pt modelId="{70B573EF-205F-1842-8CCC-1BBEA43FF364}" type="pres">
      <dgm:prSet presAssocID="{FAADB5D8-2D9B-7A46-8864-3E76632DF242}" presName="composite" presStyleCnt="0"/>
      <dgm:spPr/>
    </dgm:pt>
    <dgm:pt modelId="{910692A2-8C4F-0545-98A7-FD5743A081D9}" type="pres">
      <dgm:prSet presAssocID="{FAADB5D8-2D9B-7A46-8864-3E76632DF242}" presName="parTx" presStyleLbl="alignNode1" presStyleIdx="0" presStyleCnt="4">
        <dgm:presLayoutVars>
          <dgm:chMax val="0"/>
          <dgm:chPref val="0"/>
          <dgm:bulletEnabled val="1"/>
        </dgm:presLayoutVars>
      </dgm:prSet>
      <dgm:spPr/>
      <dgm:t>
        <a:bodyPr/>
        <a:lstStyle/>
        <a:p>
          <a:endParaRPr lang="en-US"/>
        </a:p>
      </dgm:t>
    </dgm:pt>
    <dgm:pt modelId="{613BAD88-1300-C64D-8478-28BDFCA247EE}" type="pres">
      <dgm:prSet presAssocID="{FAADB5D8-2D9B-7A46-8864-3E76632DF242}" presName="desTx" presStyleLbl="alignAccFollowNode1" presStyleIdx="0" presStyleCnt="4" custLinFactNeighborX="-78" custLinFactNeighborY="1405">
        <dgm:presLayoutVars>
          <dgm:bulletEnabled val="1"/>
        </dgm:presLayoutVars>
      </dgm:prSet>
      <dgm:spPr/>
      <dgm:t>
        <a:bodyPr/>
        <a:lstStyle/>
        <a:p>
          <a:endParaRPr lang="en-US"/>
        </a:p>
      </dgm:t>
    </dgm:pt>
    <dgm:pt modelId="{830B52BF-56C9-0947-9FFF-A0BAF664FCA6}" type="pres">
      <dgm:prSet presAssocID="{1E2D3B4A-6DB0-1A45-A8F9-7D186F04B72A}" presName="space" presStyleCnt="0"/>
      <dgm:spPr/>
    </dgm:pt>
    <dgm:pt modelId="{E46CE980-0576-7746-B52C-14F313BD605A}" type="pres">
      <dgm:prSet presAssocID="{89770E3B-DCA7-3848-9303-28CD4251107C}" presName="composite" presStyleCnt="0"/>
      <dgm:spPr/>
    </dgm:pt>
    <dgm:pt modelId="{F7B771C4-1781-334A-A9CC-6AB6388019C2}" type="pres">
      <dgm:prSet presAssocID="{89770E3B-DCA7-3848-9303-28CD4251107C}" presName="parTx" presStyleLbl="alignNode1" presStyleIdx="1" presStyleCnt="4">
        <dgm:presLayoutVars>
          <dgm:chMax val="0"/>
          <dgm:chPref val="0"/>
          <dgm:bulletEnabled val="1"/>
        </dgm:presLayoutVars>
      </dgm:prSet>
      <dgm:spPr/>
      <dgm:t>
        <a:bodyPr/>
        <a:lstStyle/>
        <a:p>
          <a:endParaRPr lang="en-US"/>
        </a:p>
      </dgm:t>
    </dgm:pt>
    <dgm:pt modelId="{CE427A8D-A2CB-E34E-B99B-527B0A4E0DC8}" type="pres">
      <dgm:prSet presAssocID="{89770E3B-DCA7-3848-9303-28CD4251107C}" presName="desTx" presStyleLbl="alignAccFollowNode1" presStyleIdx="1" presStyleCnt="4" custLinFactNeighborX="3" custLinFactNeighborY="1405">
        <dgm:presLayoutVars>
          <dgm:bulletEnabled val="1"/>
        </dgm:presLayoutVars>
      </dgm:prSet>
      <dgm:spPr/>
      <dgm:t>
        <a:bodyPr/>
        <a:lstStyle/>
        <a:p>
          <a:endParaRPr lang="en-US"/>
        </a:p>
      </dgm:t>
    </dgm:pt>
    <dgm:pt modelId="{9DD92D25-166F-0B42-A9CE-269E7FD9CEB2}" type="pres">
      <dgm:prSet presAssocID="{A5BA5E1B-CDE3-A64B-8989-CA5B097F5E14}" presName="space" presStyleCnt="0"/>
      <dgm:spPr/>
    </dgm:pt>
    <dgm:pt modelId="{08A86BD8-8382-6244-8E45-BF8DF4211F66}" type="pres">
      <dgm:prSet presAssocID="{6A10E3E3-FA6D-1E4B-BB49-89AF70B7997E}" presName="composite" presStyleCnt="0"/>
      <dgm:spPr/>
    </dgm:pt>
    <dgm:pt modelId="{8AD7747F-C6FB-8D40-8D93-2E53B586D4AB}" type="pres">
      <dgm:prSet presAssocID="{6A10E3E3-FA6D-1E4B-BB49-89AF70B7997E}" presName="parTx" presStyleLbl="alignNode1" presStyleIdx="2" presStyleCnt="4" custScaleX="109942">
        <dgm:presLayoutVars>
          <dgm:chMax val="0"/>
          <dgm:chPref val="0"/>
          <dgm:bulletEnabled val="1"/>
        </dgm:presLayoutVars>
      </dgm:prSet>
      <dgm:spPr/>
      <dgm:t>
        <a:bodyPr/>
        <a:lstStyle/>
        <a:p>
          <a:endParaRPr lang="en-US"/>
        </a:p>
      </dgm:t>
    </dgm:pt>
    <dgm:pt modelId="{F1B2B33B-D78F-B548-832F-D31F12C1AEA8}" type="pres">
      <dgm:prSet presAssocID="{6A10E3E3-FA6D-1E4B-BB49-89AF70B7997E}" presName="desTx" presStyleLbl="alignAccFollowNode1" presStyleIdx="2" presStyleCnt="4" custLinFactNeighborX="-662" custLinFactNeighborY="1405">
        <dgm:presLayoutVars>
          <dgm:bulletEnabled val="1"/>
        </dgm:presLayoutVars>
      </dgm:prSet>
      <dgm:spPr/>
      <dgm:t>
        <a:bodyPr/>
        <a:lstStyle/>
        <a:p>
          <a:endParaRPr lang="en-US"/>
        </a:p>
      </dgm:t>
    </dgm:pt>
    <dgm:pt modelId="{EC1137E5-1FDC-2E44-80C2-815E763752B0}" type="pres">
      <dgm:prSet presAssocID="{0D7DD324-772D-6D48-8659-E26C3B195677}" presName="space" presStyleCnt="0"/>
      <dgm:spPr/>
    </dgm:pt>
    <dgm:pt modelId="{EDB3DE01-69DE-634E-A1D3-A796506F10FE}" type="pres">
      <dgm:prSet presAssocID="{6B6C2A78-FD5F-CE4B-9E66-DD0EF754F5D6}" presName="composite" presStyleCnt="0"/>
      <dgm:spPr/>
    </dgm:pt>
    <dgm:pt modelId="{92B94131-7DF3-D247-8535-7A1175868520}" type="pres">
      <dgm:prSet presAssocID="{6B6C2A78-FD5F-CE4B-9E66-DD0EF754F5D6}" presName="parTx" presStyleLbl="alignNode1" presStyleIdx="3" presStyleCnt="4">
        <dgm:presLayoutVars>
          <dgm:chMax val="0"/>
          <dgm:chPref val="0"/>
          <dgm:bulletEnabled val="1"/>
        </dgm:presLayoutVars>
      </dgm:prSet>
      <dgm:spPr/>
      <dgm:t>
        <a:bodyPr/>
        <a:lstStyle/>
        <a:p>
          <a:endParaRPr lang="en-US"/>
        </a:p>
      </dgm:t>
    </dgm:pt>
    <dgm:pt modelId="{583D7356-1B1B-AD42-925D-161669EB54CA}" type="pres">
      <dgm:prSet presAssocID="{6B6C2A78-FD5F-CE4B-9E66-DD0EF754F5D6}" presName="desTx" presStyleLbl="alignAccFollowNode1" presStyleIdx="3" presStyleCnt="4" custLinFactNeighborX="2898" custLinFactNeighborY="1405">
        <dgm:presLayoutVars>
          <dgm:bulletEnabled val="1"/>
        </dgm:presLayoutVars>
      </dgm:prSet>
      <dgm:spPr/>
      <dgm:t>
        <a:bodyPr/>
        <a:lstStyle/>
        <a:p>
          <a:endParaRPr lang="en-US"/>
        </a:p>
      </dgm:t>
    </dgm:pt>
  </dgm:ptLst>
  <dgm:cxnLst>
    <dgm:cxn modelId="{E077D79B-2B93-0643-B81F-566481F49DE9}" type="presOf" srcId="{67B3BA71-261C-0447-8E65-09D9621C2928}" destId="{583D7356-1B1B-AD42-925D-161669EB54CA}" srcOrd="0" destOrd="0" presId="urn:microsoft.com/office/officeart/2005/8/layout/hList1"/>
    <dgm:cxn modelId="{125BFD47-6D4C-EE45-A734-44602B3AC7B4}" srcId="{89770E3B-DCA7-3848-9303-28CD4251107C}" destId="{33F6D4F0-07C2-9144-899C-AF212DC0E361}" srcOrd="0" destOrd="0" parTransId="{A6F1A6C4-1D48-A242-B4D6-B8AB0D00400E}" sibTransId="{79ADCD33-D91A-074A-B772-C0A69F1A8551}"/>
    <dgm:cxn modelId="{474D0289-9549-D74C-B3AF-455E916BC5CD}" type="presOf" srcId="{D5F28E27-31E0-B34F-BC9F-4CDE7B8EDC8B}" destId="{595A4C02-9C50-5D44-97C1-61C5F1D39956}" srcOrd="0" destOrd="0" presId="urn:microsoft.com/office/officeart/2005/8/layout/hList1"/>
    <dgm:cxn modelId="{27FE7EC4-86B9-7147-9A11-95D7B8115E2C}" srcId="{6B6C2A78-FD5F-CE4B-9E66-DD0EF754F5D6}" destId="{67B3BA71-261C-0447-8E65-09D9621C2928}" srcOrd="0" destOrd="0" parTransId="{EB73C5F2-38C9-5C48-AC82-1F52FEC517EE}" sibTransId="{4439AB72-52A8-3A44-A050-74E1F8A8450E}"/>
    <dgm:cxn modelId="{5CD4395C-D247-034C-875A-2D4F5C2EAC6F}" type="presOf" srcId="{6A10E3E3-FA6D-1E4B-BB49-89AF70B7997E}" destId="{8AD7747F-C6FB-8D40-8D93-2E53B586D4AB}" srcOrd="0" destOrd="0" presId="urn:microsoft.com/office/officeart/2005/8/layout/hList1"/>
    <dgm:cxn modelId="{123391C1-8758-AA4A-B13D-7307D65CD3BD}" srcId="{D5F28E27-31E0-B34F-BC9F-4CDE7B8EDC8B}" destId="{89770E3B-DCA7-3848-9303-28CD4251107C}" srcOrd="1" destOrd="0" parTransId="{95FE122D-516D-1640-8DB2-434AA9FACA8E}" sibTransId="{A5BA5E1B-CDE3-A64B-8989-CA5B097F5E14}"/>
    <dgm:cxn modelId="{4CE91DD5-DBA7-3848-B2E2-A63BBB97D862}" srcId="{FAADB5D8-2D9B-7A46-8864-3E76632DF242}" destId="{C30027CC-F546-2244-ADC4-F1E1D604EBBF}" srcOrd="0" destOrd="0" parTransId="{66FA7D5D-B901-D048-B7EA-F239C1B39F7D}" sibTransId="{D75C275F-F007-3946-9381-CBA55B14D844}"/>
    <dgm:cxn modelId="{35809AE4-CB61-C14A-8658-C5D858084927}" type="presOf" srcId="{6B6C2A78-FD5F-CE4B-9E66-DD0EF754F5D6}" destId="{92B94131-7DF3-D247-8535-7A1175868520}" srcOrd="0" destOrd="0" presId="urn:microsoft.com/office/officeart/2005/8/layout/hList1"/>
    <dgm:cxn modelId="{3A46419D-B9F7-8E4D-A096-6C9B9C7E2155}" type="presOf" srcId="{C30027CC-F546-2244-ADC4-F1E1D604EBBF}" destId="{613BAD88-1300-C64D-8478-28BDFCA247EE}" srcOrd="0" destOrd="0" presId="urn:microsoft.com/office/officeart/2005/8/layout/hList1"/>
    <dgm:cxn modelId="{9E98ED75-5928-494D-A8D8-9AC145B367E4}" type="presOf" srcId="{89770E3B-DCA7-3848-9303-28CD4251107C}" destId="{F7B771C4-1781-334A-A9CC-6AB6388019C2}" srcOrd="0" destOrd="0" presId="urn:microsoft.com/office/officeart/2005/8/layout/hList1"/>
    <dgm:cxn modelId="{E9BDDA44-50F1-0D4E-B7CF-17D0E3507DA6}" type="presOf" srcId="{8163C908-9BEE-4C4C-8650-16351E6DD242}" destId="{613BAD88-1300-C64D-8478-28BDFCA247EE}" srcOrd="0" destOrd="1" presId="urn:microsoft.com/office/officeart/2005/8/layout/hList1"/>
    <dgm:cxn modelId="{78A4C2CD-62DA-8B49-9DD4-4CE9E5A4EA8D}" srcId="{6A10E3E3-FA6D-1E4B-BB49-89AF70B7997E}" destId="{E95D73AA-1155-2340-AF50-F162A8F43417}" srcOrd="0" destOrd="0" parTransId="{881C6D5D-13D3-5540-A4EA-3435188C29DC}" sibTransId="{63EDF2B7-6064-844B-AF4D-0F7ED29F70A6}"/>
    <dgm:cxn modelId="{7E36EEB6-8273-DB4E-ABCE-384C7CC38C43}" srcId="{D5F28E27-31E0-B34F-BC9F-4CDE7B8EDC8B}" destId="{FAADB5D8-2D9B-7A46-8864-3E76632DF242}" srcOrd="0" destOrd="0" parTransId="{13107E0E-EAEB-E249-A700-4C5354826476}" sibTransId="{1E2D3B4A-6DB0-1A45-A8F9-7D186F04B72A}"/>
    <dgm:cxn modelId="{D8BB821A-3CFE-F849-ABEA-12A2AECC5259}" srcId="{D5F28E27-31E0-B34F-BC9F-4CDE7B8EDC8B}" destId="{6B6C2A78-FD5F-CE4B-9E66-DD0EF754F5D6}" srcOrd="3" destOrd="0" parTransId="{B36329CF-E242-DD43-BA9C-76956EB1A060}" sibTransId="{6909B805-475A-3A4E-B8F6-1AC694A2E2CA}"/>
    <dgm:cxn modelId="{590339CD-B15F-A84F-A1B6-7F51111A1A1F}" type="presOf" srcId="{33F6D4F0-07C2-9144-899C-AF212DC0E361}" destId="{CE427A8D-A2CB-E34E-B99B-527B0A4E0DC8}" srcOrd="0" destOrd="0" presId="urn:microsoft.com/office/officeart/2005/8/layout/hList1"/>
    <dgm:cxn modelId="{54040C74-765E-AF49-B658-ED8C8667CE91}" type="presOf" srcId="{FAADB5D8-2D9B-7A46-8864-3E76632DF242}" destId="{910692A2-8C4F-0545-98A7-FD5743A081D9}" srcOrd="0" destOrd="0" presId="urn:microsoft.com/office/officeart/2005/8/layout/hList1"/>
    <dgm:cxn modelId="{9557A739-C567-4B47-835E-E95D0E455BE2}" srcId="{D5F28E27-31E0-B34F-BC9F-4CDE7B8EDC8B}" destId="{6A10E3E3-FA6D-1E4B-BB49-89AF70B7997E}" srcOrd="2" destOrd="0" parTransId="{D92BC7C8-121B-5E4E-B4EA-8EA596186D1A}" sibTransId="{0D7DD324-772D-6D48-8659-E26C3B195677}"/>
    <dgm:cxn modelId="{1AF8B760-9BBC-2340-98DF-255F15D69140}" type="presOf" srcId="{E95D73AA-1155-2340-AF50-F162A8F43417}" destId="{F1B2B33B-D78F-B548-832F-D31F12C1AEA8}" srcOrd="0" destOrd="0" presId="urn:microsoft.com/office/officeart/2005/8/layout/hList1"/>
    <dgm:cxn modelId="{F19EB496-5C51-114D-8021-F980A374B08F}" srcId="{FAADB5D8-2D9B-7A46-8864-3E76632DF242}" destId="{8163C908-9BEE-4C4C-8650-16351E6DD242}" srcOrd="1" destOrd="0" parTransId="{F1485ABC-C368-C841-B1C1-D23D86FB8623}" sibTransId="{3E44614A-9FB9-9643-8F36-1EB596A703EF}"/>
    <dgm:cxn modelId="{2BCB9632-0847-3642-A900-5B8B874F0DCE}" type="presParOf" srcId="{595A4C02-9C50-5D44-97C1-61C5F1D39956}" destId="{70B573EF-205F-1842-8CCC-1BBEA43FF364}" srcOrd="0" destOrd="0" presId="urn:microsoft.com/office/officeart/2005/8/layout/hList1"/>
    <dgm:cxn modelId="{EECAA8DC-EF49-A64C-92EC-A1A81E2F3B03}" type="presParOf" srcId="{70B573EF-205F-1842-8CCC-1BBEA43FF364}" destId="{910692A2-8C4F-0545-98A7-FD5743A081D9}" srcOrd="0" destOrd="0" presId="urn:microsoft.com/office/officeart/2005/8/layout/hList1"/>
    <dgm:cxn modelId="{9EB2D697-F7F0-DE4F-BB68-5D1957079659}" type="presParOf" srcId="{70B573EF-205F-1842-8CCC-1BBEA43FF364}" destId="{613BAD88-1300-C64D-8478-28BDFCA247EE}" srcOrd="1" destOrd="0" presId="urn:microsoft.com/office/officeart/2005/8/layout/hList1"/>
    <dgm:cxn modelId="{A5970AF5-4FEC-7346-9DDD-96353198F167}" type="presParOf" srcId="{595A4C02-9C50-5D44-97C1-61C5F1D39956}" destId="{830B52BF-56C9-0947-9FFF-A0BAF664FCA6}" srcOrd="1" destOrd="0" presId="urn:microsoft.com/office/officeart/2005/8/layout/hList1"/>
    <dgm:cxn modelId="{2FC4215E-2693-C54B-B328-E7C525A7F08D}" type="presParOf" srcId="{595A4C02-9C50-5D44-97C1-61C5F1D39956}" destId="{E46CE980-0576-7746-B52C-14F313BD605A}" srcOrd="2" destOrd="0" presId="urn:microsoft.com/office/officeart/2005/8/layout/hList1"/>
    <dgm:cxn modelId="{AE98F5C7-E9CC-1B4B-BAD6-67A98143B08D}" type="presParOf" srcId="{E46CE980-0576-7746-B52C-14F313BD605A}" destId="{F7B771C4-1781-334A-A9CC-6AB6388019C2}" srcOrd="0" destOrd="0" presId="urn:microsoft.com/office/officeart/2005/8/layout/hList1"/>
    <dgm:cxn modelId="{505B052C-DFFE-934F-8E32-AED6E4EB7473}" type="presParOf" srcId="{E46CE980-0576-7746-B52C-14F313BD605A}" destId="{CE427A8D-A2CB-E34E-B99B-527B0A4E0DC8}" srcOrd="1" destOrd="0" presId="urn:microsoft.com/office/officeart/2005/8/layout/hList1"/>
    <dgm:cxn modelId="{D17E8163-D8A7-604D-B51B-DD3E3779038D}" type="presParOf" srcId="{595A4C02-9C50-5D44-97C1-61C5F1D39956}" destId="{9DD92D25-166F-0B42-A9CE-269E7FD9CEB2}" srcOrd="3" destOrd="0" presId="urn:microsoft.com/office/officeart/2005/8/layout/hList1"/>
    <dgm:cxn modelId="{3E33C355-2AE5-0C4C-A596-D001B38574EB}" type="presParOf" srcId="{595A4C02-9C50-5D44-97C1-61C5F1D39956}" destId="{08A86BD8-8382-6244-8E45-BF8DF4211F66}" srcOrd="4" destOrd="0" presId="urn:microsoft.com/office/officeart/2005/8/layout/hList1"/>
    <dgm:cxn modelId="{00F7FFCC-C20B-E444-B403-850BEAAB1987}" type="presParOf" srcId="{08A86BD8-8382-6244-8E45-BF8DF4211F66}" destId="{8AD7747F-C6FB-8D40-8D93-2E53B586D4AB}" srcOrd="0" destOrd="0" presId="urn:microsoft.com/office/officeart/2005/8/layout/hList1"/>
    <dgm:cxn modelId="{4D40F94D-D19E-164E-81E8-39A5091EEC22}" type="presParOf" srcId="{08A86BD8-8382-6244-8E45-BF8DF4211F66}" destId="{F1B2B33B-D78F-B548-832F-D31F12C1AEA8}" srcOrd="1" destOrd="0" presId="urn:microsoft.com/office/officeart/2005/8/layout/hList1"/>
    <dgm:cxn modelId="{D16C06C4-DE6E-F442-AD97-7D25A6949088}" type="presParOf" srcId="{595A4C02-9C50-5D44-97C1-61C5F1D39956}" destId="{EC1137E5-1FDC-2E44-80C2-815E763752B0}" srcOrd="5" destOrd="0" presId="urn:microsoft.com/office/officeart/2005/8/layout/hList1"/>
    <dgm:cxn modelId="{0B7A03DA-456E-C744-A6CF-DA9856D8BBF5}" type="presParOf" srcId="{595A4C02-9C50-5D44-97C1-61C5F1D39956}" destId="{EDB3DE01-69DE-634E-A1D3-A796506F10FE}" srcOrd="6" destOrd="0" presId="urn:microsoft.com/office/officeart/2005/8/layout/hList1"/>
    <dgm:cxn modelId="{55667A7A-9E56-C64A-BEE2-7A5B74066E52}" type="presParOf" srcId="{EDB3DE01-69DE-634E-A1D3-A796506F10FE}" destId="{92B94131-7DF3-D247-8535-7A1175868520}" srcOrd="0" destOrd="0" presId="urn:microsoft.com/office/officeart/2005/8/layout/hList1"/>
    <dgm:cxn modelId="{B5B6C98B-55D7-8F46-80D2-7B9C68BCCFAA}" type="presParOf" srcId="{EDB3DE01-69DE-634E-A1D3-A796506F10FE}" destId="{583D7356-1B1B-AD42-925D-161669EB54C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7F3D1-00E5-A844-9B9B-E8949A19C561}"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US"/>
        </a:p>
      </dgm:t>
    </dgm:pt>
    <dgm:pt modelId="{3729A948-E60F-B544-8E88-22E92FB36AFB}">
      <dgm:prSet phldrT="[Text]" custT="1"/>
      <dgm:spPr>
        <a:solidFill>
          <a:schemeClr val="accent6">
            <a:alpha val="76000"/>
          </a:schemeClr>
        </a:solidFill>
      </dgm:spPr>
      <dgm:t>
        <a:bodyPr/>
        <a:lstStyle/>
        <a:p>
          <a:r>
            <a:rPr lang="en-US" sz="2600" dirty="0" smtClean="0"/>
            <a:t>Deadlock Avoidance</a:t>
          </a:r>
          <a:endParaRPr lang="en-US" sz="2600" dirty="0"/>
        </a:p>
      </dgm:t>
    </dgm:pt>
    <dgm:pt modelId="{1C56D178-35F1-AA4C-AB32-A81B70A68A80}" type="parTrans" cxnId="{95A57133-729E-6449-AE42-9094B8E404E8}">
      <dgm:prSet/>
      <dgm:spPr/>
      <dgm:t>
        <a:bodyPr/>
        <a:lstStyle/>
        <a:p>
          <a:endParaRPr lang="en-US"/>
        </a:p>
      </dgm:t>
    </dgm:pt>
    <dgm:pt modelId="{D4B67213-9F0E-A149-9486-D0161B0E714B}" type="sibTrans" cxnId="{95A57133-729E-6449-AE42-9094B8E404E8}">
      <dgm:prSet/>
      <dgm:spPr/>
      <dgm:t>
        <a:bodyPr/>
        <a:lstStyle/>
        <a:p>
          <a:endParaRPr lang="en-US"/>
        </a:p>
      </dgm:t>
    </dgm:pt>
    <dgm:pt modelId="{F062EC3C-6EFC-E549-B0A6-36A5EF2F31B8}">
      <dgm:prSet phldrT="[Text]" custT="1"/>
      <dgm:spPr/>
      <dgm:t>
        <a:bodyPr/>
        <a:lstStyle/>
        <a:p>
          <a:r>
            <a:rPr lang="en-US" sz="2200" b="1" dirty="0" smtClean="0"/>
            <a:t>Process Initiation Denial</a:t>
          </a:r>
          <a:endParaRPr lang="en-US" sz="2200" b="1" dirty="0"/>
        </a:p>
      </dgm:t>
    </dgm:pt>
    <dgm:pt modelId="{C3196ED2-479E-7141-93AC-F6A89FA2C6ED}" type="parTrans" cxnId="{365D9A90-0310-664C-957B-92412EC2F4DE}">
      <dgm:prSet/>
      <dgm:spPr/>
      <dgm:t>
        <a:bodyPr/>
        <a:lstStyle/>
        <a:p>
          <a:endParaRPr lang="en-US"/>
        </a:p>
      </dgm:t>
    </dgm:pt>
    <dgm:pt modelId="{E2889486-61D9-7E4B-AF3C-E41B87D58131}" type="sibTrans" cxnId="{365D9A90-0310-664C-957B-92412EC2F4DE}">
      <dgm:prSet/>
      <dgm:spPr/>
      <dgm:t>
        <a:bodyPr/>
        <a:lstStyle/>
        <a:p>
          <a:endParaRPr lang="en-US"/>
        </a:p>
      </dgm:t>
    </dgm:pt>
    <dgm:pt modelId="{58D67F14-4061-DE48-85BD-34BBC8A13C18}">
      <dgm:prSet phldrT="[Text]" custT="1"/>
      <dgm:spPr/>
      <dgm:t>
        <a:bodyPr/>
        <a:lstStyle/>
        <a:p>
          <a:r>
            <a:rPr lang="en-US" sz="2200" b="1" dirty="0" smtClean="0"/>
            <a:t>Resource Allocation Denial</a:t>
          </a:r>
          <a:endParaRPr lang="en-US" sz="2200" b="1" dirty="0"/>
        </a:p>
      </dgm:t>
    </dgm:pt>
    <dgm:pt modelId="{B5FA1B05-BE5A-B048-B56B-8D581D15F0E3}" type="parTrans" cxnId="{F29EA5CE-4F67-0241-9A91-EFEEDE3432A4}">
      <dgm:prSet/>
      <dgm:spPr/>
      <dgm:t>
        <a:bodyPr/>
        <a:lstStyle/>
        <a:p>
          <a:endParaRPr lang="en-US"/>
        </a:p>
      </dgm:t>
    </dgm:pt>
    <dgm:pt modelId="{5747ED66-9B3C-4145-936F-DB7D4A95957F}" type="sibTrans" cxnId="{F29EA5CE-4F67-0241-9A91-EFEEDE3432A4}">
      <dgm:prSet/>
      <dgm:spPr/>
      <dgm:t>
        <a:bodyPr/>
        <a:lstStyle/>
        <a:p>
          <a:endParaRPr lang="en-US"/>
        </a:p>
      </dgm:t>
    </dgm:pt>
    <dgm:pt modelId="{F6D919FA-8043-1648-9435-3B044C874DF4}">
      <dgm:prSet custT="1"/>
      <dgm:spPr/>
      <dgm:t>
        <a:bodyPr/>
        <a:lstStyle/>
        <a:p>
          <a:r>
            <a:rPr lang="en-US" sz="1800" dirty="0" smtClean="0"/>
            <a:t>Do not start a process if its demands might lead to deadlock</a:t>
          </a:r>
        </a:p>
      </dgm:t>
    </dgm:pt>
    <dgm:pt modelId="{34BBCD0B-09C0-5C40-985D-722C6A8B8D4A}" type="parTrans" cxnId="{12064706-20F2-D544-AD8A-354D74175A74}">
      <dgm:prSet/>
      <dgm:spPr/>
      <dgm:t>
        <a:bodyPr/>
        <a:lstStyle/>
        <a:p>
          <a:endParaRPr lang="en-US"/>
        </a:p>
      </dgm:t>
    </dgm:pt>
    <dgm:pt modelId="{1BEA73A2-B2F5-744E-A0A4-92D6B3CBFC0C}" type="sibTrans" cxnId="{12064706-20F2-D544-AD8A-354D74175A74}">
      <dgm:prSet/>
      <dgm:spPr/>
      <dgm:t>
        <a:bodyPr/>
        <a:lstStyle/>
        <a:p>
          <a:endParaRPr lang="en-US"/>
        </a:p>
      </dgm:t>
    </dgm:pt>
    <dgm:pt modelId="{7DCF3586-AFD8-8F4A-B7BD-6F0866B52735}">
      <dgm:prSet custT="1"/>
      <dgm:spPr/>
      <dgm:t>
        <a:bodyPr/>
        <a:lstStyle/>
        <a:p>
          <a:r>
            <a:rPr lang="en-US" sz="1800" dirty="0" smtClean="0"/>
            <a:t>Do not grant an incremental resource request to a process if this allocation might lead to deadlock</a:t>
          </a:r>
        </a:p>
      </dgm:t>
    </dgm:pt>
    <dgm:pt modelId="{B7BE8777-84B3-E143-A280-3211AF91B6DD}" type="parTrans" cxnId="{7D626A3E-19C6-2A40-A03A-A04A860F1287}">
      <dgm:prSet/>
      <dgm:spPr/>
      <dgm:t>
        <a:bodyPr/>
        <a:lstStyle/>
        <a:p>
          <a:endParaRPr lang="en-US"/>
        </a:p>
      </dgm:t>
    </dgm:pt>
    <dgm:pt modelId="{5C6E8599-4CCA-8A4F-B7DB-D7B260D92DE7}" type="sibTrans" cxnId="{7D626A3E-19C6-2A40-A03A-A04A860F1287}">
      <dgm:prSet/>
      <dgm:spPr/>
      <dgm:t>
        <a:bodyPr/>
        <a:lstStyle/>
        <a:p>
          <a:endParaRPr lang="en-US"/>
        </a:p>
      </dgm:t>
    </dgm:pt>
    <dgm:pt modelId="{BD37C29E-7B23-4A4E-A1DC-E66BDFE0426D}" type="pres">
      <dgm:prSet presAssocID="{8157F3D1-00E5-A844-9B9B-E8949A19C561}" presName="cycle" presStyleCnt="0">
        <dgm:presLayoutVars>
          <dgm:chMax val="1"/>
          <dgm:dir/>
          <dgm:animLvl val="ctr"/>
          <dgm:resizeHandles val="exact"/>
        </dgm:presLayoutVars>
      </dgm:prSet>
      <dgm:spPr/>
      <dgm:t>
        <a:bodyPr/>
        <a:lstStyle/>
        <a:p>
          <a:endParaRPr lang="en-US"/>
        </a:p>
      </dgm:t>
    </dgm:pt>
    <dgm:pt modelId="{33750716-0DAC-BC40-8E79-75B3BD9B9C84}" type="pres">
      <dgm:prSet presAssocID="{3729A948-E60F-B544-8E88-22E92FB36AFB}" presName="centerShape" presStyleLbl="node0" presStyleIdx="0" presStyleCnt="1" custScaleX="176560" custScaleY="139158" custLinFactNeighborX="3522" custLinFactNeighborY="-28132"/>
      <dgm:spPr/>
      <dgm:t>
        <a:bodyPr/>
        <a:lstStyle/>
        <a:p>
          <a:endParaRPr lang="en-US"/>
        </a:p>
      </dgm:t>
    </dgm:pt>
    <dgm:pt modelId="{4E01D2EE-6258-AD44-9D8B-05B084D8A730}" type="pres">
      <dgm:prSet presAssocID="{C3196ED2-479E-7141-93AC-F6A89FA2C6ED}" presName="Name9" presStyleLbl="parChTrans1D2" presStyleIdx="0" presStyleCnt="2"/>
      <dgm:spPr/>
      <dgm:t>
        <a:bodyPr/>
        <a:lstStyle/>
        <a:p>
          <a:endParaRPr lang="en-US"/>
        </a:p>
      </dgm:t>
    </dgm:pt>
    <dgm:pt modelId="{B6E620A8-3870-184F-A4DF-FE9D56D0980F}" type="pres">
      <dgm:prSet presAssocID="{C3196ED2-479E-7141-93AC-F6A89FA2C6ED}" presName="connTx" presStyleLbl="parChTrans1D2" presStyleIdx="0" presStyleCnt="2"/>
      <dgm:spPr/>
      <dgm:t>
        <a:bodyPr/>
        <a:lstStyle/>
        <a:p>
          <a:endParaRPr lang="en-US"/>
        </a:p>
      </dgm:t>
    </dgm:pt>
    <dgm:pt modelId="{79B14E63-805C-DE41-B89C-2B3688158754}" type="pres">
      <dgm:prSet presAssocID="{F062EC3C-6EFC-E549-B0A6-36A5EF2F31B8}" presName="node" presStyleLbl="node1" presStyleIdx="0" presStyleCnt="2" custScaleX="239476" custScaleY="210379" custRadScaleRad="153984" custRadScaleInc="117555">
        <dgm:presLayoutVars>
          <dgm:bulletEnabled val="1"/>
        </dgm:presLayoutVars>
      </dgm:prSet>
      <dgm:spPr/>
      <dgm:t>
        <a:bodyPr/>
        <a:lstStyle/>
        <a:p>
          <a:endParaRPr lang="en-US"/>
        </a:p>
      </dgm:t>
    </dgm:pt>
    <dgm:pt modelId="{9B94989B-A7B3-AC47-8930-E2D0EEEB1BF1}" type="pres">
      <dgm:prSet presAssocID="{B5FA1B05-BE5A-B048-B56B-8D581D15F0E3}" presName="Name9" presStyleLbl="parChTrans1D2" presStyleIdx="1" presStyleCnt="2"/>
      <dgm:spPr/>
      <dgm:t>
        <a:bodyPr/>
        <a:lstStyle/>
        <a:p>
          <a:endParaRPr lang="en-US"/>
        </a:p>
      </dgm:t>
    </dgm:pt>
    <dgm:pt modelId="{37EF3EA1-0525-9443-B14B-E7519F79A5FD}" type="pres">
      <dgm:prSet presAssocID="{B5FA1B05-BE5A-B048-B56B-8D581D15F0E3}" presName="connTx" presStyleLbl="parChTrans1D2" presStyleIdx="1" presStyleCnt="2"/>
      <dgm:spPr/>
      <dgm:t>
        <a:bodyPr/>
        <a:lstStyle/>
        <a:p>
          <a:endParaRPr lang="en-US"/>
        </a:p>
      </dgm:t>
    </dgm:pt>
    <dgm:pt modelId="{215F23CF-03EA-F24E-BC55-33B92E2BE58F}" type="pres">
      <dgm:prSet presAssocID="{58D67F14-4061-DE48-85BD-34BBC8A13C18}" presName="node" presStyleLbl="node1" presStyleIdx="1" presStyleCnt="2" custScaleX="266803" custScaleY="219002" custRadScaleRad="128497" custRadScaleInc="77098">
        <dgm:presLayoutVars>
          <dgm:bulletEnabled val="1"/>
        </dgm:presLayoutVars>
      </dgm:prSet>
      <dgm:spPr/>
      <dgm:t>
        <a:bodyPr/>
        <a:lstStyle/>
        <a:p>
          <a:endParaRPr lang="en-US"/>
        </a:p>
      </dgm:t>
    </dgm:pt>
  </dgm:ptLst>
  <dgm:cxnLst>
    <dgm:cxn modelId="{12064706-20F2-D544-AD8A-354D74175A74}" srcId="{F062EC3C-6EFC-E549-B0A6-36A5EF2F31B8}" destId="{F6D919FA-8043-1648-9435-3B044C874DF4}" srcOrd="0" destOrd="0" parTransId="{34BBCD0B-09C0-5C40-985D-722C6A8B8D4A}" sibTransId="{1BEA73A2-B2F5-744E-A0A4-92D6B3CBFC0C}"/>
    <dgm:cxn modelId="{34F2E961-D244-4D43-A4A1-955F3C2DA5A2}" type="presOf" srcId="{F6D919FA-8043-1648-9435-3B044C874DF4}" destId="{79B14E63-805C-DE41-B89C-2B3688158754}" srcOrd="0" destOrd="1" presId="urn:microsoft.com/office/officeart/2005/8/layout/radial1"/>
    <dgm:cxn modelId="{B95D468E-E127-104C-B7FB-9918187EC789}" type="presOf" srcId="{B5FA1B05-BE5A-B048-B56B-8D581D15F0E3}" destId="{9B94989B-A7B3-AC47-8930-E2D0EEEB1BF1}" srcOrd="0" destOrd="0" presId="urn:microsoft.com/office/officeart/2005/8/layout/radial1"/>
    <dgm:cxn modelId="{9053543A-13DB-E14F-849E-166660EADE3B}" type="presOf" srcId="{C3196ED2-479E-7141-93AC-F6A89FA2C6ED}" destId="{B6E620A8-3870-184F-A4DF-FE9D56D0980F}" srcOrd="1" destOrd="0" presId="urn:microsoft.com/office/officeart/2005/8/layout/radial1"/>
    <dgm:cxn modelId="{7D626A3E-19C6-2A40-A03A-A04A860F1287}" srcId="{58D67F14-4061-DE48-85BD-34BBC8A13C18}" destId="{7DCF3586-AFD8-8F4A-B7BD-6F0866B52735}" srcOrd="0" destOrd="0" parTransId="{B7BE8777-84B3-E143-A280-3211AF91B6DD}" sibTransId="{5C6E8599-4CCA-8A4F-B7DB-D7B260D92DE7}"/>
    <dgm:cxn modelId="{12DBE0A5-CA25-6345-99B4-C024AAA3A7FB}" type="presOf" srcId="{F062EC3C-6EFC-E549-B0A6-36A5EF2F31B8}" destId="{79B14E63-805C-DE41-B89C-2B3688158754}" srcOrd="0" destOrd="0" presId="urn:microsoft.com/office/officeart/2005/8/layout/radial1"/>
    <dgm:cxn modelId="{95A57133-729E-6449-AE42-9094B8E404E8}" srcId="{8157F3D1-00E5-A844-9B9B-E8949A19C561}" destId="{3729A948-E60F-B544-8E88-22E92FB36AFB}" srcOrd="0" destOrd="0" parTransId="{1C56D178-35F1-AA4C-AB32-A81B70A68A80}" sibTransId="{D4B67213-9F0E-A149-9486-D0161B0E714B}"/>
    <dgm:cxn modelId="{8944B358-411D-EC4D-97D8-D76732BADC3F}" type="presOf" srcId="{3729A948-E60F-B544-8E88-22E92FB36AFB}" destId="{33750716-0DAC-BC40-8E79-75B3BD9B9C84}" srcOrd="0" destOrd="0" presId="urn:microsoft.com/office/officeart/2005/8/layout/radial1"/>
    <dgm:cxn modelId="{7DBD08C9-3C5A-FB40-B495-DBC06EFAA4BB}" type="presOf" srcId="{C3196ED2-479E-7141-93AC-F6A89FA2C6ED}" destId="{4E01D2EE-6258-AD44-9D8B-05B084D8A730}" srcOrd="0" destOrd="0" presId="urn:microsoft.com/office/officeart/2005/8/layout/radial1"/>
    <dgm:cxn modelId="{79EA00EA-254F-C643-AF1F-A0C9D5C06EFD}" type="presOf" srcId="{B5FA1B05-BE5A-B048-B56B-8D581D15F0E3}" destId="{37EF3EA1-0525-9443-B14B-E7519F79A5FD}" srcOrd="1" destOrd="0" presId="urn:microsoft.com/office/officeart/2005/8/layout/radial1"/>
    <dgm:cxn modelId="{770E0DB4-776E-E34E-8F13-3455B0864DA4}" type="presOf" srcId="{58D67F14-4061-DE48-85BD-34BBC8A13C18}" destId="{215F23CF-03EA-F24E-BC55-33B92E2BE58F}" srcOrd="0" destOrd="0" presId="urn:microsoft.com/office/officeart/2005/8/layout/radial1"/>
    <dgm:cxn modelId="{F29EA5CE-4F67-0241-9A91-EFEEDE3432A4}" srcId="{3729A948-E60F-B544-8E88-22E92FB36AFB}" destId="{58D67F14-4061-DE48-85BD-34BBC8A13C18}" srcOrd="1" destOrd="0" parTransId="{B5FA1B05-BE5A-B048-B56B-8D581D15F0E3}" sibTransId="{5747ED66-9B3C-4145-936F-DB7D4A95957F}"/>
    <dgm:cxn modelId="{365D9A90-0310-664C-957B-92412EC2F4DE}" srcId="{3729A948-E60F-B544-8E88-22E92FB36AFB}" destId="{F062EC3C-6EFC-E549-B0A6-36A5EF2F31B8}" srcOrd="0" destOrd="0" parTransId="{C3196ED2-479E-7141-93AC-F6A89FA2C6ED}" sibTransId="{E2889486-61D9-7E4B-AF3C-E41B87D58131}"/>
    <dgm:cxn modelId="{735A05B4-98F6-1149-87CC-CA4D12C14BA7}" type="presOf" srcId="{7DCF3586-AFD8-8F4A-B7BD-6F0866B52735}" destId="{215F23CF-03EA-F24E-BC55-33B92E2BE58F}" srcOrd="0" destOrd="1" presId="urn:microsoft.com/office/officeart/2005/8/layout/radial1"/>
    <dgm:cxn modelId="{438D10AD-8023-E64F-AA11-9AB2327729EB}" type="presOf" srcId="{8157F3D1-00E5-A844-9B9B-E8949A19C561}" destId="{BD37C29E-7B23-4A4E-A1DC-E66BDFE0426D}" srcOrd="0" destOrd="0" presId="urn:microsoft.com/office/officeart/2005/8/layout/radial1"/>
    <dgm:cxn modelId="{8E5ABC4F-015A-5A45-8AC7-48E2219A4A6F}" type="presParOf" srcId="{BD37C29E-7B23-4A4E-A1DC-E66BDFE0426D}" destId="{33750716-0DAC-BC40-8E79-75B3BD9B9C84}" srcOrd="0" destOrd="0" presId="urn:microsoft.com/office/officeart/2005/8/layout/radial1"/>
    <dgm:cxn modelId="{6F453491-A51B-704B-A6BD-F652817E283D}" type="presParOf" srcId="{BD37C29E-7B23-4A4E-A1DC-E66BDFE0426D}" destId="{4E01D2EE-6258-AD44-9D8B-05B084D8A730}" srcOrd="1" destOrd="0" presId="urn:microsoft.com/office/officeart/2005/8/layout/radial1"/>
    <dgm:cxn modelId="{D2E3A1EC-9BC9-5243-9D2F-AF1621BADA08}" type="presParOf" srcId="{4E01D2EE-6258-AD44-9D8B-05B084D8A730}" destId="{B6E620A8-3870-184F-A4DF-FE9D56D0980F}" srcOrd="0" destOrd="0" presId="urn:microsoft.com/office/officeart/2005/8/layout/radial1"/>
    <dgm:cxn modelId="{DE855B89-12A3-DE4B-8062-2CD514E5D402}" type="presParOf" srcId="{BD37C29E-7B23-4A4E-A1DC-E66BDFE0426D}" destId="{79B14E63-805C-DE41-B89C-2B3688158754}" srcOrd="2" destOrd="0" presId="urn:microsoft.com/office/officeart/2005/8/layout/radial1"/>
    <dgm:cxn modelId="{DD55680E-8A33-6745-9C4B-1323F3B28265}" type="presParOf" srcId="{BD37C29E-7B23-4A4E-A1DC-E66BDFE0426D}" destId="{9B94989B-A7B3-AC47-8930-E2D0EEEB1BF1}" srcOrd="3" destOrd="0" presId="urn:microsoft.com/office/officeart/2005/8/layout/radial1"/>
    <dgm:cxn modelId="{1C7BC84F-98B3-FE42-8BDF-8F07D3E9D1A8}" type="presParOf" srcId="{9B94989B-A7B3-AC47-8930-E2D0EEEB1BF1}" destId="{37EF3EA1-0525-9443-B14B-E7519F79A5FD}" srcOrd="0" destOrd="0" presId="urn:microsoft.com/office/officeart/2005/8/layout/radial1"/>
    <dgm:cxn modelId="{5AA59411-EE02-6048-930A-5E0611C8B198}" type="presParOf" srcId="{BD37C29E-7B23-4A4E-A1DC-E66BDFE0426D}" destId="{215F23CF-03EA-F24E-BC55-33B92E2BE58F}" srcOrd="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0C3E38-7628-754A-980E-882097F46041}"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F498C5BD-68DA-4644-ADF8-69D1A63D68BB}">
      <dgm:prSet/>
      <dgm:spPr/>
      <dgm:t>
        <a:bodyPr/>
        <a:lstStyle/>
        <a:p>
          <a:pPr rtl="0"/>
          <a:endParaRPr lang="en-US" dirty="0"/>
        </a:p>
      </dgm:t>
    </dgm:pt>
    <dgm:pt modelId="{29E3E288-8D65-5F46-8C7B-2F92E875D348}" type="parTrans" cxnId="{47BFAF70-0282-F440-952B-EA3CEE6DCAD5}">
      <dgm:prSet/>
      <dgm:spPr/>
      <dgm:t>
        <a:bodyPr/>
        <a:lstStyle/>
        <a:p>
          <a:endParaRPr lang="en-US"/>
        </a:p>
      </dgm:t>
    </dgm:pt>
    <dgm:pt modelId="{5168AC7E-D9F2-E44C-8529-39B0FAD3D942}" type="sibTrans" cxnId="{47BFAF70-0282-F440-952B-EA3CEE6DCAD5}">
      <dgm:prSet/>
      <dgm:spPr/>
      <dgm:t>
        <a:bodyPr/>
        <a:lstStyle/>
        <a:p>
          <a:endParaRPr lang="en-US"/>
        </a:p>
      </dgm:t>
    </dgm:pt>
    <dgm:pt modelId="{CB1FD666-9D8B-7246-94F6-E227643FDED2}">
      <dgm:prSet/>
      <dgm:spPr/>
      <dgm:t>
        <a:bodyPr/>
        <a:lstStyle/>
        <a:p>
          <a:pPr rtl="0"/>
          <a:r>
            <a:rPr lang="en-US" dirty="0" smtClean="0"/>
            <a:t>Processes under consideration must be independent and with no synchronization requirements</a:t>
          </a:r>
          <a:endParaRPr lang="en-US" dirty="0"/>
        </a:p>
      </dgm:t>
    </dgm:pt>
    <dgm:pt modelId="{571E01D5-80A9-7E4E-A7F5-5D07FB011303}" type="parTrans" cxnId="{4ED4F9A1-AD76-A141-8DB0-2722E6306061}">
      <dgm:prSet/>
      <dgm:spPr/>
      <dgm:t>
        <a:bodyPr/>
        <a:lstStyle/>
        <a:p>
          <a:endParaRPr lang="en-US"/>
        </a:p>
      </dgm:t>
    </dgm:pt>
    <dgm:pt modelId="{A6D14A05-AD8F-9148-80ED-5A72D5AD1D98}" type="sibTrans" cxnId="{4ED4F9A1-AD76-A141-8DB0-2722E6306061}">
      <dgm:prSet/>
      <dgm:spPr/>
      <dgm:t>
        <a:bodyPr/>
        <a:lstStyle/>
        <a:p>
          <a:endParaRPr lang="en-US"/>
        </a:p>
      </dgm:t>
    </dgm:pt>
    <dgm:pt modelId="{77919EC8-D1BF-754D-AA52-9A9730069C75}">
      <dgm:prSet/>
      <dgm:spPr/>
      <dgm:t>
        <a:bodyPr/>
        <a:lstStyle/>
        <a:p>
          <a:pPr rtl="0"/>
          <a:r>
            <a:rPr lang="en-US" dirty="0" smtClean="0"/>
            <a:t>There must be a fixed number of resources to allocate</a:t>
          </a:r>
          <a:endParaRPr lang="en-US" dirty="0"/>
        </a:p>
      </dgm:t>
    </dgm:pt>
    <dgm:pt modelId="{CE5ECDFD-3943-0043-A8A1-DA11019EB8C5}" type="parTrans" cxnId="{BF90DD4B-23EE-1041-9294-696F4022A283}">
      <dgm:prSet/>
      <dgm:spPr/>
      <dgm:t>
        <a:bodyPr/>
        <a:lstStyle/>
        <a:p>
          <a:endParaRPr lang="en-US"/>
        </a:p>
      </dgm:t>
    </dgm:pt>
    <dgm:pt modelId="{B58D0624-F25C-8245-B7E0-5D6F14921B46}" type="sibTrans" cxnId="{BF90DD4B-23EE-1041-9294-696F4022A283}">
      <dgm:prSet/>
      <dgm:spPr/>
      <dgm:t>
        <a:bodyPr/>
        <a:lstStyle/>
        <a:p>
          <a:endParaRPr lang="en-US"/>
        </a:p>
      </dgm:t>
    </dgm:pt>
    <dgm:pt modelId="{78014E2F-2802-EA4D-80DA-FB88FB99B6D2}">
      <dgm:prSet/>
      <dgm:spPr/>
      <dgm:t>
        <a:bodyPr/>
        <a:lstStyle/>
        <a:p>
          <a:pPr rtl="0"/>
          <a:r>
            <a:rPr lang="en-US" dirty="0" smtClean="0"/>
            <a:t>No process may exit while holding resources</a:t>
          </a:r>
          <a:endParaRPr lang="en-US" dirty="0"/>
        </a:p>
      </dgm:t>
    </dgm:pt>
    <dgm:pt modelId="{9F1E4E15-2A07-864E-A693-6BCD1359F82C}" type="parTrans" cxnId="{3F87C0DB-4B4B-1449-A0AA-809FA9049073}">
      <dgm:prSet/>
      <dgm:spPr/>
      <dgm:t>
        <a:bodyPr/>
        <a:lstStyle/>
        <a:p>
          <a:endParaRPr lang="en-US"/>
        </a:p>
      </dgm:t>
    </dgm:pt>
    <dgm:pt modelId="{9033B088-BEA9-4F47-8421-056D82DA8AA3}" type="sibTrans" cxnId="{3F87C0DB-4B4B-1449-A0AA-809FA9049073}">
      <dgm:prSet/>
      <dgm:spPr/>
      <dgm:t>
        <a:bodyPr/>
        <a:lstStyle/>
        <a:p>
          <a:endParaRPr lang="en-US"/>
        </a:p>
      </dgm:t>
    </dgm:pt>
    <dgm:pt modelId="{449E5D40-D041-EB42-802E-C7F9A0D8FCDF}">
      <dgm:prSet/>
      <dgm:spPr/>
      <dgm:t>
        <a:bodyPr/>
        <a:lstStyle/>
        <a:p>
          <a:pPr rtl="0"/>
          <a:r>
            <a:rPr lang="en-US" dirty="0" smtClean="0"/>
            <a:t>Maximum resource requirement for each process must be stated in advance</a:t>
          </a:r>
          <a:endParaRPr lang="en-US" dirty="0"/>
        </a:p>
      </dgm:t>
    </dgm:pt>
    <dgm:pt modelId="{0EF30AD3-585C-FC46-AABF-FE74C3801BBB}" type="parTrans" cxnId="{59EE8102-1F0D-914F-9EF7-5761E3C9A086}">
      <dgm:prSet/>
      <dgm:spPr/>
      <dgm:t>
        <a:bodyPr/>
        <a:lstStyle/>
        <a:p>
          <a:endParaRPr lang="en-US"/>
        </a:p>
      </dgm:t>
    </dgm:pt>
    <dgm:pt modelId="{9688F282-654D-8A48-8F14-955F03FEDFAC}" type="sibTrans" cxnId="{59EE8102-1F0D-914F-9EF7-5761E3C9A086}">
      <dgm:prSet/>
      <dgm:spPr/>
      <dgm:t>
        <a:bodyPr/>
        <a:lstStyle/>
        <a:p>
          <a:endParaRPr lang="en-US"/>
        </a:p>
      </dgm:t>
    </dgm:pt>
    <dgm:pt modelId="{7BA4C079-623C-3B42-A60D-A6DC56F6CB5E}">
      <dgm:prSet/>
      <dgm:spPr/>
      <dgm:t>
        <a:bodyPr/>
        <a:lstStyle/>
        <a:p>
          <a:pPr rtl="0"/>
          <a:endParaRPr lang="en-US"/>
        </a:p>
      </dgm:t>
    </dgm:pt>
    <dgm:pt modelId="{43F93D5B-408E-1F49-8891-C8B40402E56E}" type="parTrans" cxnId="{7CA93F8D-8BF9-BD46-B7F6-EB3CC311CD2D}">
      <dgm:prSet/>
      <dgm:spPr/>
      <dgm:t>
        <a:bodyPr/>
        <a:lstStyle/>
        <a:p>
          <a:endParaRPr lang="en-US"/>
        </a:p>
      </dgm:t>
    </dgm:pt>
    <dgm:pt modelId="{9E807F25-041A-FB4C-BE1E-3A55EF5A361B}" type="sibTrans" cxnId="{7CA93F8D-8BF9-BD46-B7F6-EB3CC311CD2D}">
      <dgm:prSet/>
      <dgm:spPr/>
      <dgm:t>
        <a:bodyPr/>
        <a:lstStyle/>
        <a:p>
          <a:endParaRPr lang="en-US"/>
        </a:p>
      </dgm:t>
    </dgm:pt>
    <dgm:pt modelId="{A7505343-D836-E44E-9650-CB024324F175}">
      <dgm:prSet/>
      <dgm:spPr/>
      <dgm:t>
        <a:bodyPr/>
        <a:lstStyle/>
        <a:p>
          <a:pPr rtl="0"/>
          <a:endParaRPr lang="en-US"/>
        </a:p>
      </dgm:t>
    </dgm:pt>
    <dgm:pt modelId="{54EDBEB6-49C3-E040-9076-741DC008BDEE}" type="parTrans" cxnId="{FAFFB8F7-7C5F-9F45-9F78-2F1D7157434E}">
      <dgm:prSet/>
      <dgm:spPr/>
      <dgm:t>
        <a:bodyPr/>
        <a:lstStyle/>
        <a:p>
          <a:endParaRPr lang="en-US"/>
        </a:p>
      </dgm:t>
    </dgm:pt>
    <dgm:pt modelId="{37721873-C57E-8145-A051-A06CD28530ED}" type="sibTrans" cxnId="{FAFFB8F7-7C5F-9F45-9F78-2F1D7157434E}">
      <dgm:prSet/>
      <dgm:spPr/>
      <dgm:t>
        <a:bodyPr/>
        <a:lstStyle/>
        <a:p>
          <a:endParaRPr lang="en-US"/>
        </a:p>
      </dgm:t>
    </dgm:pt>
    <dgm:pt modelId="{277072A7-DCFC-3647-BE8A-740DF8B40947}">
      <dgm:prSet/>
      <dgm:spPr/>
      <dgm:t>
        <a:bodyPr/>
        <a:lstStyle/>
        <a:p>
          <a:pPr rtl="0"/>
          <a:endParaRPr lang="en-US"/>
        </a:p>
      </dgm:t>
    </dgm:pt>
    <dgm:pt modelId="{B76EE4B9-E6E8-5F45-9460-9E8865F44C4F}" type="parTrans" cxnId="{6B738D77-85B4-5646-8B09-4005C6AFA13C}">
      <dgm:prSet/>
      <dgm:spPr/>
      <dgm:t>
        <a:bodyPr/>
        <a:lstStyle/>
        <a:p>
          <a:endParaRPr lang="en-US"/>
        </a:p>
      </dgm:t>
    </dgm:pt>
    <dgm:pt modelId="{29923069-B7BC-9F46-92FC-DB2A4530760C}" type="sibTrans" cxnId="{6B738D77-85B4-5646-8B09-4005C6AFA13C}">
      <dgm:prSet/>
      <dgm:spPr/>
      <dgm:t>
        <a:bodyPr/>
        <a:lstStyle/>
        <a:p>
          <a:endParaRPr lang="en-US"/>
        </a:p>
      </dgm:t>
    </dgm:pt>
    <dgm:pt modelId="{69E6B447-FD70-B34F-A8BD-43DD0BD3B500}" type="pres">
      <dgm:prSet presAssocID="{F60C3E38-7628-754A-980E-882097F46041}" presName="linearFlow" presStyleCnt="0">
        <dgm:presLayoutVars>
          <dgm:dir/>
          <dgm:animLvl val="lvl"/>
          <dgm:resizeHandles val="exact"/>
        </dgm:presLayoutVars>
      </dgm:prSet>
      <dgm:spPr/>
      <dgm:t>
        <a:bodyPr/>
        <a:lstStyle/>
        <a:p>
          <a:endParaRPr lang="en-US"/>
        </a:p>
      </dgm:t>
    </dgm:pt>
    <dgm:pt modelId="{D12E86A7-5C3B-5040-8BAC-63C241E8E693}" type="pres">
      <dgm:prSet presAssocID="{F498C5BD-68DA-4644-ADF8-69D1A63D68BB}" presName="composite" presStyleCnt="0"/>
      <dgm:spPr/>
    </dgm:pt>
    <dgm:pt modelId="{F2FD9A1D-1B89-E544-B4DF-B4127F21AFD9}" type="pres">
      <dgm:prSet presAssocID="{F498C5BD-68DA-4644-ADF8-69D1A63D68BB}" presName="parentText" presStyleLbl="alignNode1" presStyleIdx="0" presStyleCnt="4">
        <dgm:presLayoutVars>
          <dgm:chMax val="1"/>
          <dgm:bulletEnabled val="1"/>
        </dgm:presLayoutVars>
      </dgm:prSet>
      <dgm:spPr/>
      <dgm:t>
        <a:bodyPr/>
        <a:lstStyle/>
        <a:p>
          <a:endParaRPr lang="en-US"/>
        </a:p>
      </dgm:t>
    </dgm:pt>
    <dgm:pt modelId="{886D23ED-3637-CE46-A6CB-B865BE255F23}" type="pres">
      <dgm:prSet presAssocID="{F498C5BD-68DA-4644-ADF8-69D1A63D68BB}" presName="descendantText" presStyleLbl="alignAcc1" presStyleIdx="0" presStyleCnt="4">
        <dgm:presLayoutVars>
          <dgm:bulletEnabled val="1"/>
        </dgm:presLayoutVars>
      </dgm:prSet>
      <dgm:spPr/>
      <dgm:t>
        <a:bodyPr/>
        <a:lstStyle/>
        <a:p>
          <a:endParaRPr lang="en-US"/>
        </a:p>
      </dgm:t>
    </dgm:pt>
    <dgm:pt modelId="{989F3082-86ED-3341-B1FD-D97D3A9E1505}" type="pres">
      <dgm:prSet presAssocID="{5168AC7E-D9F2-E44C-8529-39B0FAD3D942}" presName="sp" presStyleCnt="0"/>
      <dgm:spPr/>
    </dgm:pt>
    <dgm:pt modelId="{CF248533-43DA-3442-8086-05AB94FE9DD9}" type="pres">
      <dgm:prSet presAssocID="{7BA4C079-623C-3B42-A60D-A6DC56F6CB5E}" presName="composite" presStyleCnt="0"/>
      <dgm:spPr/>
    </dgm:pt>
    <dgm:pt modelId="{D0F31248-269F-D144-92AD-ECFD3E15F677}" type="pres">
      <dgm:prSet presAssocID="{7BA4C079-623C-3B42-A60D-A6DC56F6CB5E}" presName="parentText" presStyleLbl="alignNode1" presStyleIdx="1" presStyleCnt="4">
        <dgm:presLayoutVars>
          <dgm:chMax val="1"/>
          <dgm:bulletEnabled val="1"/>
        </dgm:presLayoutVars>
      </dgm:prSet>
      <dgm:spPr/>
      <dgm:t>
        <a:bodyPr/>
        <a:lstStyle/>
        <a:p>
          <a:endParaRPr lang="en-US"/>
        </a:p>
      </dgm:t>
    </dgm:pt>
    <dgm:pt modelId="{6A4A87EE-4AEE-E34C-A2C3-582622EF7A13}" type="pres">
      <dgm:prSet presAssocID="{7BA4C079-623C-3B42-A60D-A6DC56F6CB5E}" presName="descendantText" presStyleLbl="alignAcc1" presStyleIdx="1" presStyleCnt="4">
        <dgm:presLayoutVars>
          <dgm:bulletEnabled val="1"/>
        </dgm:presLayoutVars>
      </dgm:prSet>
      <dgm:spPr/>
      <dgm:t>
        <a:bodyPr/>
        <a:lstStyle/>
        <a:p>
          <a:endParaRPr lang="en-US"/>
        </a:p>
      </dgm:t>
    </dgm:pt>
    <dgm:pt modelId="{CE806F0D-54BE-8B46-9C76-F8CB77C2CA95}" type="pres">
      <dgm:prSet presAssocID="{9E807F25-041A-FB4C-BE1E-3A55EF5A361B}" presName="sp" presStyleCnt="0"/>
      <dgm:spPr/>
    </dgm:pt>
    <dgm:pt modelId="{9D3F376B-8533-5147-82A7-C3E4DA425B10}" type="pres">
      <dgm:prSet presAssocID="{A7505343-D836-E44E-9650-CB024324F175}" presName="composite" presStyleCnt="0"/>
      <dgm:spPr/>
    </dgm:pt>
    <dgm:pt modelId="{C24DDD8C-FAEC-B949-B77E-7F9CA3B1AFED}" type="pres">
      <dgm:prSet presAssocID="{A7505343-D836-E44E-9650-CB024324F175}" presName="parentText" presStyleLbl="alignNode1" presStyleIdx="2" presStyleCnt="4">
        <dgm:presLayoutVars>
          <dgm:chMax val="1"/>
          <dgm:bulletEnabled val="1"/>
        </dgm:presLayoutVars>
      </dgm:prSet>
      <dgm:spPr/>
      <dgm:t>
        <a:bodyPr/>
        <a:lstStyle/>
        <a:p>
          <a:endParaRPr lang="en-US"/>
        </a:p>
      </dgm:t>
    </dgm:pt>
    <dgm:pt modelId="{EF7FB46F-9225-9141-B86D-BAF1B5E8EB3A}" type="pres">
      <dgm:prSet presAssocID="{A7505343-D836-E44E-9650-CB024324F175}" presName="descendantText" presStyleLbl="alignAcc1" presStyleIdx="2" presStyleCnt="4">
        <dgm:presLayoutVars>
          <dgm:bulletEnabled val="1"/>
        </dgm:presLayoutVars>
      </dgm:prSet>
      <dgm:spPr/>
      <dgm:t>
        <a:bodyPr/>
        <a:lstStyle/>
        <a:p>
          <a:endParaRPr lang="en-US"/>
        </a:p>
      </dgm:t>
    </dgm:pt>
    <dgm:pt modelId="{659D02F9-EE13-914E-892B-F281C782DF32}" type="pres">
      <dgm:prSet presAssocID="{37721873-C57E-8145-A051-A06CD28530ED}" presName="sp" presStyleCnt="0"/>
      <dgm:spPr/>
    </dgm:pt>
    <dgm:pt modelId="{C2C325FF-F592-DB46-B726-C528D1F2AF6F}" type="pres">
      <dgm:prSet presAssocID="{277072A7-DCFC-3647-BE8A-740DF8B40947}" presName="composite" presStyleCnt="0"/>
      <dgm:spPr/>
    </dgm:pt>
    <dgm:pt modelId="{855FF90E-CFAE-894E-9582-97B231362680}" type="pres">
      <dgm:prSet presAssocID="{277072A7-DCFC-3647-BE8A-740DF8B40947}" presName="parentText" presStyleLbl="alignNode1" presStyleIdx="3" presStyleCnt="4">
        <dgm:presLayoutVars>
          <dgm:chMax val="1"/>
          <dgm:bulletEnabled val="1"/>
        </dgm:presLayoutVars>
      </dgm:prSet>
      <dgm:spPr/>
      <dgm:t>
        <a:bodyPr/>
        <a:lstStyle/>
        <a:p>
          <a:endParaRPr lang="en-US"/>
        </a:p>
      </dgm:t>
    </dgm:pt>
    <dgm:pt modelId="{8D2DD4D3-1A75-7C4F-A25D-BD10D88794DD}" type="pres">
      <dgm:prSet presAssocID="{277072A7-DCFC-3647-BE8A-740DF8B40947}" presName="descendantText" presStyleLbl="alignAcc1" presStyleIdx="3" presStyleCnt="4">
        <dgm:presLayoutVars>
          <dgm:bulletEnabled val="1"/>
        </dgm:presLayoutVars>
      </dgm:prSet>
      <dgm:spPr/>
      <dgm:t>
        <a:bodyPr/>
        <a:lstStyle/>
        <a:p>
          <a:endParaRPr lang="en-US"/>
        </a:p>
      </dgm:t>
    </dgm:pt>
  </dgm:ptLst>
  <dgm:cxnLst>
    <dgm:cxn modelId="{7CA93F8D-8BF9-BD46-B7F6-EB3CC311CD2D}" srcId="{F60C3E38-7628-754A-980E-882097F46041}" destId="{7BA4C079-623C-3B42-A60D-A6DC56F6CB5E}" srcOrd="1" destOrd="0" parTransId="{43F93D5B-408E-1F49-8891-C8B40402E56E}" sibTransId="{9E807F25-041A-FB4C-BE1E-3A55EF5A361B}"/>
    <dgm:cxn modelId="{6B738D77-85B4-5646-8B09-4005C6AFA13C}" srcId="{F60C3E38-7628-754A-980E-882097F46041}" destId="{277072A7-DCFC-3647-BE8A-740DF8B40947}" srcOrd="3" destOrd="0" parTransId="{B76EE4B9-E6E8-5F45-9460-9E8865F44C4F}" sibTransId="{29923069-B7BC-9F46-92FC-DB2A4530760C}"/>
    <dgm:cxn modelId="{3F87C0DB-4B4B-1449-A0AA-809FA9049073}" srcId="{277072A7-DCFC-3647-BE8A-740DF8B40947}" destId="{78014E2F-2802-EA4D-80DA-FB88FB99B6D2}" srcOrd="0" destOrd="0" parTransId="{9F1E4E15-2A07-864E-A693-6BCD1359F82C}" sibTransId="{9033B088-BEA9-4F47-8421-056D82DA8AA3}"/>
    <dgm:cxn modelId="{47BFAF70-0282-F440-952B-EA3CEE6DCAD5}" srcId="{F60C3E38-7628-754A-980E-882097F46041}" destId="{F498C5BD-68DA-4644-ADF8-69D1A63D68BB}" srcOrd="0" destOrd="0" parTransId="{29E3E288-8D65-5F46-8C7B-2F92E875D348}" sibTransId="{5168AC7E-D9F2-E44C-8529-39B0FAD3D942}"/>
    <dgm:cxn modelId="{C012555C-5839-424A-BCA9-2FBBBDE4C159}" type="presOf" srcId="{77919EC8-D1BF-754D-AA52-9A9730069C75}" destId="{EF7FB46F-9225-9141-B86D-BAF1B5E8EB3A}" srcOrd="0" destOrd="0" presId="urn:microsoft.com/office/officeart/2005/8/layout/chevron2"/>
    <dgm:cxn modelId="{17592ADB-34F9-9F43-8620-DECFAEC357D7}" type="presOf" srcId="{A7505343-D836-E44E-9650-CB024324F175}" destId="{C24DDD8C-FAEC-B949-B77E-7F9CA3B1AFED}" srcOrd="0" destOrd="0" presId="urn:microsoft.com/office/officeart/2005/8/layout/chevron2"/>
    <dgm:cxn modelId="{BF90DD4B-23EE-1041-9294-696F4022A283}" srcId="{A7505343-D836-E44E-9650-CB024324F175}" destId="{77919EC8-D1BF-754D-AA52-9A9730069C75}" srcOrd="0" destOrd="0" parTransId="{CE5ECDFD-3943-0043-A8A1-DA11019EB8C5}" sibTransId="{B58D0624-F25C-8245-B7E0-5D6F14921B46}"/>
    <dgm:cxn modelId="{EB201151-FF13-FA43-9AC4-9DF3E2EF0062}" type="presOf" srcId="{CB1FD666-9D8B-7246-94F6-E227643FDED2}" destId="{6A4A87EE-4AEE-E34C-A2C3-582622EF7A13}" srcOrd="0" destOrd="0" presId="urn:microsoft.com/office/officeart/2005/8/layout/chevron2"/>
    <dgm:cxn modelId="{4ED4F9A1-AD76-A141-8DB0-2722E6306061}" srcId="{7BA4C079-623C-3B42-A60D-A6DC56F6CB5E}" destId="{CB1FD666-9D8B-7246-94F6-E227643FDED2}" srcOrd="0" destOrd="0" parTransId="{571E01D5-80A9-7E4E-A7F5-5D07FB011303}" sibTransId="{A6D14A05-AD8F-9148-80ED-5A72D5AD1D98}"/>
    <dgm:cxn modelId="{FAFFB8F7-7C5F-9F45-9F78-2F1D7157434E}" srcId="{F60C3E38-7628-754A-980E-882097F46041}" destId="{A7505343-D836-E44E-9650-CB024324F175}" srcOrd="2" destOrd="0" parTransId="{54EDBEB6-49C3-E040-9076-741DC008BDEE}" sibTransId="{37721873-C57E-8145-A051-A06CD28530ED}"/>
    <dgm:cxn modelId="{7E0C55CD-8F08-864E-B749-EBEAB756E8A3}" type="presOf" srcId="{F60C3E38-7628-754A-980E-882097F46041}" destId="{69E6B447-FD70-B34F-A8BD-43DD0BD3B500}" srcOrd="0" destOrd="0" presId="urn:microsoft.com/office/officeart/2005/8/layout/chevron2"/>
    <dgm:cxn modelId="{08666E9E-E541-794C-A0D2-47822D0C8F5B}" type="presOf" srcId="{7BA4C079-623C-3B42-A60D-A6DC56F6CB5E}" destId="{D0F31248-269F-D144-92AD-ECFD3E15F677}" srcOrd="0" destOrd="0" presId="urn:microsoft.com/office/officeart/2005/8/layout/chevron2"/>
    <dgm:cxn modelId="{69B75B66-C560-0842-957D-8CA53BC224C3}" type="presOf" srcId="{F498C5BD-68DA-4644-ADF8-69D1A63D68BB}" destId="{F2FD9A1D-1B89-E544-B4DF-B4127F21AFD9}" srcOrd="0" destOrd="0" presId="urn:microsoft.com/office/officeart/2005/8/layout/chevron2"/>
    <dgm:cxn modelId="{59EE8102-1F0D-914F-9EF7-5761E3C9A086}" srcId="{F498C5BD-68DA-4644-ADF8-69D1A63D68BB}" destId="{449E5D40-D041-EB42-802E-C7F9A0D8FCDF}" srcOrd="0" destOrd="0" parTransId="{0EF30AD3-585C-FC46-AABF-FE74C3801BBB}" sibTransId="{9688F282-654D-8A48-8F14-955F03FEDFAC}"/>
    <dgm:cxn modelId="{869C5B3A-5F39-8945-B0C3-92759F87B036}" type="presOf" srcId="{277072A7-DCFC-3647-BE8A-740DF8B40947}" destId="{855FF90E-CFAE-894E-9582-97B231362680}" srcOrd="0" destOrd="0" presId="urn:microsoft.com/office/officeart/2005/8/layout/chevron2"/>
    <dgm:cxn modelId="{477D6E6D-1524-404D-AF92-413F8B1F4651}" type="presOf" srcId="{449E5D40-D041-EB42-802E-C7F9A0D8FCDF}" destId="{886D23ED-3637-CE46-A6CB-B865BE255F23}" srcOrd="0" destOrd="0" presId="urn:microsoft.com/office/officeart/2005/8/layout/chevron2"/>
    <dgm:cxn modelId="{D028B73B-39B9-304E-8B1B-BD57BC05CE8C}" type="presOf" srcId="{78014E2F-2802-EA4D-80DA-FB88FB99B6D2}" destId="{8D2DD4D3-1A75-7C4F-A25D-BD10D88794DD}" srcOrd="0" destOrd="0" presId="urn:microsoft.com/office/officeart/2005/8/layout/chevron2"/>
    <dgm:cxn modelId="{B7A169B3-BE19-1643-B6F7-F8559AD45CF9}" type="presParOf" srcId="{69E6B447-FD70-B34F-A8BD-43DD0BD3B500}" destId="{D12E86A7-5C3B-5040-8BAC-63C241E8E693}" srcOrd="0" destOrd="0" presId="urn:microsoft.com/office/officeart/2005/8/layout/chevron2"/>
    <dgm:cxn modelId="{9EC9DC79-9D49-0744-9806-5DADDF594BA4}" type="presParOf" srcId="{D12E86A7-5C3B-5040-8BAC-63C241E8E693}" destId="{F2FD9A1D-1B89-E544-B4DF-B4127F21AFD9}" srcOrd="0" destOrd="0" presId="urn:microsoft.com/office/officeart/2005/8/layout/chevron2"/>
    <dgm:cxn modelId="{B529714B-8E24-5E43-AD43-3E5B93D44AD4}" type="presParOf" srcId="{D12E86A7-5C3B-5040-8BAC-63C241E8E693}" destId="{886D23ED-3637-CE46-A6CB-B865BE255F23}" srcOrd="1" destOrd="0" presId="urn:microsoft.com/office/officeart/2005/8/layout/chevron2"/>
    <dgm:cxn modelId="{5B73136E-2A8A-7E42-B24F-AAF940A327B0}" type="presParOf" srcId="{69E6B447-FD70-B34F-A8BD-43DD0BD3B500}" destId="{989F3082-86ED-3341-B1FD-D97D3A9E1505}" srcOrd="1" destOrd="0" presId="urn:microsoft.com/office/officeart/2005/8/layout/chevron2"/>
    <dgm:cxn modelId="{400E46BE-A3F8-9F48-93A2-CF0DACFB190F}" type="presParOf" srcId="{69E6B447-FD70-B34F-A8BD-43DD0BD3B500}" destId="{CF248533-43DA-3442-8086-05AB94FE9DD9}" srcOrd="2" destOrd="0" presId="urn:microsoft.com/office/officeart/2005/8/layout/chevron2"/>
    <dgm:cxn modelId="{F4B51477-5B3F-4148-9175-EE8905FCF32D}" type="presParOf" srcId="{CF248533-43DA-3442-8086-05AB94FE9DD9}" destId="{D0F31248-269F-D144-92AD-ECFD3E15F677}" srcOrd="0" destOrd="0" presId="urn:microsoft.com/office/officeart/2005/8/layout/chevron2"/>
    <dgm:cxn modelId="{7CAEBD45-A9C6-4943-A141-912CBF756C9E}" type="presParOf" srcId="{CF248533-43DA-3442-8086-05AB94FE9DD9}" destId="{6A4A87EE-4AEE-E34C-A2C3-582622EF7A13}" srcOrd="1" destOrd="0" presId="urn:microsoft.com/office/officeart/2005/8/layout/chevron2"/>
    <dgm:cxn modelId="{8B9E1CEB-C008-D24A-A251-1893491B77E1}" type="presParOf" srcId="{69E6B447-FD70-B34F-A8BD-43DD0BD3B500}" destId="{CE806F0D-54BE-8B46-9C76-F8CB77C2CA95}" srcOrd="3" destOrd="0" presId="urn:microsoft.com/office/officeart/2005/8/layout/chevron2"/>
    <dgm:cxn modelId="{C7D4888B-722B-344E-9A69-621CB60C9FD1}" type="presParOf" srcId="{69E6B447-FD70-B34F-A8BD-43DD0BD3B500}" destId="{9D3F376B-8533-5147-82A7-C3E4DA425B10}" srcOrd="4" destOrd="0" presId="urn:microsoft.com/office/officeart/2005/8/layout/chevron2"/>
    <dgm:cxn modelId="{A69909A1-A7A1-514C-916E-DD21587577E3}" type="presParOf" srcId="{9D3F376B-8533-5147-82A7-C3E4DA425B10}" destId="{C24DDD8C-FAEC-B949-B77E-7F9CA3B1AFED}" srcOrd="0" destOrd="0" presId="urn:microsoft.com/office/officeart/2005/8/layout/chevron2"/>
    <dgm:cxn modelId="{AA27B707-33B1-E542-8E78-2EB02BD4AD85}" type="presParOf" srcId="{9D3F376B-8533-5147-82A7-C3E4DA425B10}" destId="{EF7FB46F-9225-9141-B86D-BAF1B5E8EB3A}" srcOrd="1" destOrd="0" presId="urn:microsoft.com/office/officeart/2005/8/layout/chevron2"/>
    <dgm:cxn modelId="{3A98BBF1-EE54-204C-B425-A4035FB8348F}" type="presParOf" srcId="{69E6B447-FD70-B34F-A8BD-43DD0BD3B500}" destId="{659D02F9-EE13-914E-892B-F281C782DF32}" srcOrd="5" destOrd="0" presId="urn:microsoft.com/office/officeart/2005/8/layout/chevron2"/>
    <dgm:cxn modelId="{23DE7940-FEEF-9144-A8F7-A993A0F08B6C}" type="presParOf" srcId="{69E6B447-FD70-B34F-A8BD-43DD0BD3B500}" destId="{C2C325FF-F592-DB46-B726-C528D1F2AF6F}" srcOrd="6" destOrd="0" presId="urn:microsoft.com/office/officeart/2005/8/layout/chevron2"/>
    <dgm:cxn modelId="{4770962F-F80F-574D-A8E6-11F52EE5B6BD}" type="presParOf" srcId="{C2C325FF-F592-DB46-B726-C528D1F2AF6F}" destId="{855FF90E-CFAE-894E-9582-97B231362680}" srcOrd="0" destOrd="0" presId="urn:microsoft.com/office/officeart/2005/8/layout/chevron2"/>
    <dgm:cxn modelId="{0BF857EA-AE56-0742-871A-50AF401C7F2D}" type="presParOf" srcId="{C2C325FF-F592-DB46-B726-C528D1F2AF6F}" destId="{8D2DD4D3-1A75-7C4F-A25D-BD10D88794D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982EA1-1697-BB4A-962F-C690979B5CA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0AB1442D-F7B0-E942-9A45-FD45BB7014C2}">
      <dgm:prSet phldrT="[Text]"/>
      <dgm:spPr/>
      <dgm:t>
        <a:bodyPr/>
        <a:lstStyle/>
        <a:p>
          <a:r>
            <a:rPr lang="en-NZ" dirty="0" smtClean="0"/>
            <a:t>Deadlock prevention strategies are very conservative </a:t>
          </a:r>
          <a:endParaRPr lang="en-US" dirty="0"/>
        </a:p>
      </dgm:t>
    </dgm:pt>
    <dgm:pt modelId="{5C3232EA-EF5A-B543-AA34-F5EA22451935}" type="parTrans" cxnId="{B5E981DF-CB83-664E-8C44-59CE0161DEF1}">
      <dgm:prSet/>
      <dgm:spPr/>
      <dgm:t>
        <a:bodyPr/>
        <a:lstStyle/>
        <a:p>
          <a:endParaRPr lang="en-US"/>
        </a:p>
      </dgm:t>
    </dgm:pt>
    <dgm:pt modelId="{71F6A3BE-C94D-5545-B2EA-0383E28509F0}" type="sibTrans" cxnId="{B5E981DF-CB83-664E-8C44-59CE0161DEF1}">
      <dgm:prSet/>
      <dgm:spPr/>
      <dgm:t>
        <a:bodyPr/>
        <a:lstStyle/>
        <a:p>
          <a:endParaRPr lang="en-US"/>
        </a:p>
      </dgm:t>
    </dgm:pt>
    <dgm:pt modelId="{41116F9D-1093-C541-8F24-AF923714F38C}">
      <dgm:prSet/>
      <dgm:spPr/>
      <dgm:t>
        <a:bodyPr/>
        <a:lstStyle/>
        <a:p>
          <a:r>
            <a:rPr lang="en-NZ" dirty="0" smtClean="0"/>
            <a:t>Limit access to resources by imposing restrictions on processes</a:t>
          </a:r>
        </a:p>
      </dgm:t>
    </dgm:pt>
    <dgm:pt modelId="{3F92352A-7F66-B447-B744-93E870DD631A}" type="parTrans" cxnId="{CBFAC14B-D317-954E-BCFE-91AE11A29E6B}">
      <dgm:prSet/>
      <dgm:spPr/>
      <dgm:t>
        <a:bodyPr/>
        <a:lstStyle/>
        <a:p>
          <a:endParaRPr lang="en-US"/>
        </a:p>
      </dgm:t>
    </dgm:pt>
    <dgm:pt modelId="{7B1B513D-36B5-4A43-B336-4B67BFB3508D}" type="sibTrans" cxnId="{CBFAC14B-D317-954E-BCFE-91AE11A29E6B}">
      <dgm:prSet/>
      <dgm:spPr/>
      <dgm:t>
        <a:bodyPr/>
        <a:lstStyle/>
        <a:p>
          <a:endParaRPr lang="en-US"/>
        </a:p>
      </dgm:t>
    </dgm:pt>
    <dgm:pt modelId="{A05E3648-D5D8-884B-B502-F041268A61FA}">
      <dgm:prSet/>
      <dgm:spPr>
        <a:solidFill>
          <a:schemeClr val="accent2">
            <a:lumMod val="50000"/>
          </a:schemeClr>
        </a:solidFill>
      </dgm:spPr>
      <dgm:t>
        <a:bodyPr/>
        <a:lstStyle/>
        <a:p>
          <a:r>
            <a:rPr lang="en-NZ" smtClean="0"/>
            <a:t>Deadlock detection strategies do the opposite</a:t>
          </a:r>
          <a:endParaRPr lang="en-NZ" dirty="0" smtClean="0"/>
        </a:p>
      </dgm:t>
    </dgm:pt>
    <dgm:pt modelId="{ED0AD63D-3D5B-6241-A915-A44324621227}" type="parTrans" cxnId="{58BB09FB-99DF-6848-B8E7-F0CA2EE73C58}">
      <dgm:prSet/>
      <dgm:spPr/>
      <dgm:t>
        <a:bodyPr/>
        <a:lstStyle/>
        <a:p>
          <a:endParaRPr lang="en-US"/>
        </a:p>
      </dgm:t>
    </dgm:pt>
    <dgm:pt modelId="{CACE43C1-E9E0-7D40-A855-F893DDB38B68}" type="sibTrans" cxnId="{58BB09FB-99DF-6848-B8E7-F0CA2EE73C58}">
      <dgm:prSet/>
      <dgm:spPr/>
      <dgm:t>
        <a:bodyPr/>
        <a:lstStyle/>
        <a:p>
          <a:endParaRPr lang="en-US"/>
        </a:p>
      </dgm:t>
    </dgm:pt>
    <dgm:pt modelId="{5380344C-DA25-CD4C-B915-F3E83DF92C05}">
      <dgm:prSet/>
      <dgm:spPr/>
      <dgm:t>
        <a:bodyPr/>
        <a:lstStyle/>
        <a:p>
          <a:r>
            <a:rPr lang="en-NZ" dirty="0" smtClean="0"/>
            <a:t>Resource requests are granted whenever possible</a:t>
          </a:r>
        </a:p>
      </dgm:t>
    </dgm:pt>
    <dgm:pt modelId="{CDAE4444-319E-E945-B28D-A5173018DFF8}" type="parTrans" cxnId="{6F329487-9DDD-7C49-A768-83BC556C2E9A}">
      <dgm:prSet/>
      <dgm:spPr/>
      <dgm:t>
        <a:bodyPr/>
        <a:lstStyle/>
        <a:p>
          <a:endParaRPr lang="en-US"/>
        </a:p>
      </dgm:t>
    </dgm:pt>
    <dgm:pt modelId="{4C57FB35-CC7B-6B4E-B88F-83E2BBAD4667}" type="sibTrans" cxnId="{6F329487-9DDD-7C49-A768-83BC556C2E9A}">
      <dgm:prSet/>
      <dgm:spPr/>
      <dgm:t>
        <a:bodyPr/>
        <a:lstStyle/>
        <a:p>
          <a:endParaRPr lang="en-US"/>
        </a:p>
      </dgm:t>
    </dgm:pt>
    <dgm:pt modelId="{C1DDCA54-C9A0-A94D-8D3C-914551118621}" type="pres">
      <dgm:prSet presAssocID="{A4982EA1-1697-BB4A-962F-C690979B5CA8}" presName="linear" presStyleCnt="0">
        <dgm:presLayoutVars>
          <dgm:animLvl val="lvl"/>
          <dgm:resizeHandles val="exact"/>
        </dgm:presLayoutVars>
      </dgm:prSet>
      <dgm:spPr/>
      <dgm:t>
        <a:bodyPr/>
        <a:lstStyle/>
        <a:p>
          <a:endParaRPr lang="en-US"/>
        </a:p>
      </dgm:t>
    </dgm:pt>
    <dgm:pt modelId="{69A1457E-6F82-714B-9684-358489247C06}" type="pres">
      <dgm:prSet presAssocID="{0AB1442D-F7B0-E942-9A45-FD45BB7014C2}" presName="parentText" presStyleLbl="node1" presStyleIdx="0" presStyleCnt="2">
        <dgm:presLayoutVars>
          <dgm:chMax val="0"/>
          <dgm:bulletEnabled val="1"/>
        </dgm:presLayoutVars>
      </dgm:prSet>
      <dgm:spPr/>
      <dgm:t>
        <a:bodyPr/>
        <a:lstStyle/>
        <a:p>
          <a:endParaRPr lang="en-US"/>
        </a:p>
      </dgm:t>
    </dgm:pt>
    <dgm:pt modelId="{D2A3FB79-225F-F645-9263-70FD35EA9D07}" type="pres">
      <dgm:prSet presAssocID="{0AB1442D-F7B0-E942-9A45-FD45BB7014C2}" presName="childText" presStyleLbl="revTx" presStyleIdx="0" presStyleCnt="2">
        <dgm:presLayoutVars>
          <dgm:bulletEnabled val="1"/>
        </dgm:presLayoutVars>
      </dgm:prSet>
      <dgm:spPr/>
      <dgm:t>
        <a:bodyPr/>
        <a:lstStyle/>
        <a:p>
          <a:endParaRPr lang="en-US"/>
        </a:p>
      </dgm:t>
    </dgm:pt>
    <dgm:pt modelId="{08A9A630-6BC3-5044-A148-A2D3991B226A}" type="pres">
      <dgm:prSet presAssocID="{A05E3648-D5D8-884B-B502-F041268A61FA}" presName="parentText" presStyleLbl="node1" presStyleIdx="1" presStyleCnt="2">
        <dgm:presLayoutVars>
          <dgm:chMax val="0"/>
          <dgm:bulletEnabled val="1"/>
        </dgm:presLayoutVars>
      </dgm:prSet>
      <dgm:spPr/>
      <dgm:t>
        <a:bodyPr/>
        <a:lstStyle/>
        <a:p>
          <a:endParaRPr lang="en-US"/>
        </a:p>
      </dgm:t>
    </dgm:pt>
    <dgm:pt modelId="{106A0A9A-EAED-1142-8E93-D86999C38394}" type="pres">
      <dgm:prSet presAssocID="{A05E3648-D5D8-884B-B502-F041268A61FA}" presName="childText" presStyleLbl="revTx" presStyleIdx="1" presStyleCnt="2">
        <dgm:presLayoutVars>
          <dgm:bulletEnabled val="1"/>
        </dgm:presLayoutVars>
      </dgm:prSet>
      <dgm:spPr/>
      <dgm:t>
        <a:bodyPr/>
        <a:lstStyle/>
        <a:p>
          <a:endParaRPr lang="en-US"/>
        </a:p>
      </dgm:t>
    </dgm:pt>
  </dgm:ptLst>
  <dgm:cxnLst>
    <dgm:cxn modelId="{58BB09FB-99DF-6848-B8E7-F0CA2EE73C58}" srcId="{A4982EA1-1697-BB4A-962F-C690979B5CA8}" destId="{A05E3648-D5D8-884B-B502-F041268A61FA}" srcOrd="1" destOrd="0" parTransId="{ED0AD63D-3D5B-6241-A915-A44324621227}" sibTransId="{CACE43C1-E9E0-7D40-A855-F893DDB38B68}"/>
    <dgm:cxn modelId="{DB6E02F9-ED0C-1D40-B758-FCF9E0FE16DE}" type="presOf" srcId="{A4982EA1-1697-BB4A-962F-C690979B5CA8}" destId="{C1DDCA54-C9A0-A94D-8D3C-914551118621}" srcOrd="0" destOrd="0" presId="urn:microsoft.com/office/officeart/2005/8/layout/vList2"/>
    <dgm:cxn modelId="{B5E981DF-CB83-664E-8C44-59CE0161DEF1}" srcId="{A4982EA1-1697-BB4A-962F-C690979B5CA8}" destId="{0AB1442D-F7B0-E942-9A45-FD45BB7014C2}" srcOrd="0" destOrd="0" parTransId="{5C3232EA-EF5A-B543-AA34-F5EA22451935}" sibTransId="{71F6A3BE-C94D-5545-B2EA-0383E28509F0}"/>
    <dgm:cxn modelId="{1B2D8102-6F51-BE4E-A021-1476754105FB}" type="presOf" srcId="{5380344C-DA25-CD4C-B915-F3E83DF92C05}" destId="{106A0A9A-EAED-1142-8E93-D86999C38394}" srcOrd="0" destOrd="0" presId="urn:microsoft.com/office/officeart/2005/8/layout/vList2"/>
    <dgm:cxn modelId="{194BDF17-623D-514C-99C5-248B8906FF0C}" type="presOf" srcId="{0AB1442D-F7B0-E942-9A45-FD45BB7014C2}" destId="{69A1457E-6F82-714B-9684-358489247C06}" srcOrd="0" destOrd="0" presId="urn:microsoft.com/office/officeart/2005/8/layout/vList2"/>
    <dgm:cxn modelId="{125C7265-353C-CD41-BBB9-7A4CF0D99034}" type="presOf" srcId="{A05E3648-D5D8-884B-B502-F041268A61FA}" destId="{08A9A630-6BC3-5044-A148-A2D3991B226A}" srcOrd="0" destOrd="0" presId="urn:microsoft.com/office/officeart/2005/8/layout/vList2"/>
    <dgm:cxn modelId="{6F329487-9DDD-7C49-A768-83BC556C2E9A}" srcId="{A05E3648-D5D8-884B-B502-F041268A61FA}" destId="{5380344C-DA25-CD4C-B915-F3E83DF92C05}" srcOrd="0" destOrd="0" parTransId="{CDAE4444-319E-E945-B28D-A5173018DFF8}" sibTransId="{4C57FB35-CC7B-6B4E-B88F-83E2BBAD4667}"/>
    <dgm:cxn modelId="{CBFAC14B-D317-954E-BCFE-91AE11A29E6B}" srcId="{0AB1442D-F7B0-E942-9A45-FD45BB7014C2}" destId="{41116F9D-1093-C541-8F24-AF923714F38C}" srcOrd="0" destOrd="0" parTransId="{3F92352A-7F66-B447-B744-93E870DD631A}" sibTransId="{7B1B513D-36B5-4A43-B336-4B67BFB3508D}"/>
    <dgm:cxn modelId="{5F75CBA0-771A-9148-8413-52ADC87F5509}" type="presOf" srcId="{41116F9D-1093-C541-8F24-AF923714F38C}" destId="{D2A3FB79-225F-F645-9263-70FD35EA9D07}" srcOrd="0" destOrd="0" presId="urn:microsoft.com/office/officeart/2005/8/layout/vList2"/>
    <dgm:cxn modelId="{A9CA8283-D107-DE44-9AF2-AA0F69A05CA9}" type="presParOf" srcId="{C1DDCA54-C9A0-A94D-8D3C-914551118621}" destId="{69A1457E-6F82-714B-9684-358489247C06}" srcOrd="0" destOrd="0" presId="urn:microsoft.com/office/officeart/2005/8/layout/vList2"/>
    <dgm:cxn modelId="{6347209F-2DD0-244F-949E-A5585F7F8F06}" type="presParOf" srcId="{C1DDCA54-C9A0-A94D-8D3C-914551118621}" destId="{D2A3FB79-225F-F645-9263-70FD35EA9D07}" srcOrd="1" destOrd="0" presId="urn:microsoft.com/office/officeart/2005/8/layout/vList2"/>
    <dgm:cxn modelId="{1A93334C-1F46-B145-99BC-A9F26C1A3AC3}" type="presParOf" srcId="{C1DDCA54-C9A0-A94D-8D3C-914551118621}" destId="{08A9A630-6BC3-5044-A148-A2D3991B226A}" srcOrd="2" destOrd="0" presId="urn:microsoft.com/office/officeart/2005/8/layout/vList2"/>
    <dgm:cxn modelId="{8241538C-77F4-7447-8B92-2A7CDC7D9224}" type="presParOf" srcId="{C1DDCA54-C9A0-A94D-8D3C-914551118621}" destId="{106A0A9A-EAED-1142-8E93-D86999C3839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513320-B510-7246-B38E-888B30FCCCB1}"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542ADEA3-DD61-8846-9F75-8E1F4846D843}">
      <dgm:prSet phldrT="[Text]"/>
      <dgm:spPr/>
      <dgm:t>
        <a:bodyPr/>
        <a:lstStyle/>
        <a:p>
          <a:r>
            <a:rPr lang="en-NZ" smtClean="0"/>
            <a:t>Advantages:</a:t>
          </a:r>
          <a:endParaRPr lang="en-US"/>
        </a:p>
      </dgm:t>
    </dgm:pt>
    <dgm:pt modelId="{07DC4457-50FF-A14F-864A-0E86F277E3B9}" type="parTrans" cxnId="{4C41D010-5F2C-1846-8D6C-2418AD200283}">
      <dgm:prSet/>
      <dgm:spPr/>
      <dgm:t>
        <a:bodyPr/>
        <a:lstStyle/>
        <a:p>
          <a:endParaRPr lang="en-US"/>
        </a:p>
      </dgm:t>
    </dgm:pt>
    <dgm:pt modelId="{491C7949-4184-B34F-8664-D7D6CED92DDF}" type="sibTrans" cxnId="{4C41D010-5F2C-1846-8D6C-2418AD200283}">
      <dgm:prSet/>
      <dgm:spPr/>
      <dgm:t>
        <a:bodyPr/>
        <a:lstStyle/>
        <a:p>
          <a:endParaRPr lang="en-US"/>
        </a:p>
      </dgm:t>
    </dgm:pt>
    <dgm:pt modelId="{192623A6-B749-D940-A5F6-2FEB4377FAC6}">
      <dgm:prSet/>
      <dgm:spPr/>
      <dgm:t>
        <a:bodyPr/>
        <a:lstStyle/>
        <a:p>
          <a:r>
            <a:rPr lang="en-NZ" dirty="0" smtClean="0"/>
            <a:t>It leads to early detection</a:t>
          </a:r>
        </a:p>
      </dgm:t>
    </dgm:pt>
    <dgm:pt modelId="{4D851669-A260-E441-98C6-D85C02547742}" type="parTrans" cxnId="{B87D94E0-781D-A041-B80C-6DF5D1DD814A}">
      <dgm:prSet/>
      <dgm:spPr/>
      <dgm:t>
        <a:bodyPr/>
        <a:lstStyle/>
        <a:p>
          <a:endParaRPr lang="en-US"/>
        </a:p>
      </dgm:t>
    </dgm:pt>
    <dgm:pt modelId="{B657F5D2-7391-9443-B7E1-2E0E57A00F4F}" type="sibTrans" cxnId="{B87D94E0-781D-A041-B80C-6DF5D1DD814A}">
      <dgm:prSet/>
      <dgm:spPr/>
      <dgm:t>
        <a:bodyPr/>
        <a:lstStyle/>
        <a:p>
          <a:endParaRPr lang="en-US"/>
        </a:p>
      </dgm:t>
    </dgm:pt>
    <dgm:pt modelId="{3A8468E8-4E83-BF44-A60E-FC399A63CFB7}">
      <dgm:prSet/>
      <dgm:spPr/>
      <dgm:t>
        <a:bodyPr/>
        <a:lstStyle/>
        <a:p>
          <a:r>
            <a:rPr lang="en-NZ" dirty="0" smtClean="0"/>
            <a:t>The algorithm is relatively simple</a:t>
          </a:r>
        </a:p>
      </dgm:t>
    </dgm:pt>
    <dgm:pt modelId="{E3511754-634B-0D46-BEE8-FF0A57ECC231}" type="parTrans" cxnId="{C9C7837E-F27F-1A40-BF05-AE8A35774B01}">
      <dgm:prSet/>
      <dgm:spPr/>
      <dgm:t>
        <a:bodyPr/>
        <a:lstStyle/>
        <a:p>
          <a:endParaRPr lang="en-US"/>
        </a:p>
      </dgm:t>
    </dgm:pt>
    <dgm:pt modelId="{692BC71E-1C1E-FB40-A37E-B28DDC746130}" type="sibTrans" cxnId="{C9C7837E-F27F-1A40-BF05-AE8A35774B01}">
      <dgm:prSet/>
      <dgm:spPr/>
      <dgm:t>
        <a:bodyPr/>
        <a:lstStyle/>
        <a:p>
          <a:endParaRPr lang="en-US"/>
        </a:p>
      </dgm:t>
    </dgm:pt>
    <dgm:pt modelId="{5EC62C39-5D1E-0947-9967-ED4094E6F336}">
      <dgm:prSet/>
      <dgm:spPr/>
      <dgm:t>
        <a:bodyPr/>
        <a:lstStyle/>
        <a:p>
          <a:r>
            <a:rPr lang="en-NZ" smtClean="0"/>
            <a:t>Disadvantage</a:t>
          </a:r>
          <a:endParaRPr lang="en-NZ" dirty="0" smtClean="0"/>
        </a:p>
      </dgm:t>
    </dgm:pt>
    <dgm:pt modelId="{C254CA92-4214-D645-8337-CFA2B2E7293E}" type="parTrans" cxnId="{EBD3AC82-1214-E544-9809-7F94DAD99501}">
      <dgm:prSet/>
      <dgm:spPr/>
      <dgm:t>
        <a:bodyPr/>
        <a:lstStyle/>
        <a:p>
          <a:endParaRPr lang="en-US"/>
        </a:p>
      </dgm:t>
    </dgm:pt>
    <dgm:pt modelId="{F3441977-EAA4-7845-AA70-3EBAB23C1AAA}" type="sibTrans" cxnId="{EBD3AC82-1214-E544-9809-7F94DAD99501}">
      <dgm:prSet/>
      <dgm:spPr/>
      <dgm:t>
        <a:bodyPr/>
        <a:lstStyle/>
        <a:p>
          <a:endParaRPr lang="en-US"/>
        </a:p>
      </dgm:t>
    </dgm:pt>
    <dgm:pt modelId="{483DF84F-B392-CE44-9BC1-22C81E8A67DC}">
      <dgm:prSet/>
      <dgm:spPr/>
      <dgm:t>
        <a:bodyPr/>
        <a:lstStyle/>
        <a:p>
          <a:r>
            <a:rPr lang="en-NZ" dirty="0" smtClean="0"/>
            <a:t>Frequent checks consume considerable processor time</a:t>
          </a:r>
        </a:p>
      </dgm:t>
    </dgm:pt>
    <dgm:pt modelId="{74D7CA43-654D-944C-B5E8-327FEB1A949B}" type="parTrans" cxnId="{DC378C70-05BA-A84C-8F6E-7567B823FCE3}">
      <dgm:prSet/>
      <dgm:spPr/>
      <dgm:t>
        <a:bodyPr/>
        <a:lstStyle/>
        <a:p>
          <a:endParaRPr lang="en-US"/>
        </a:p>
      </dgm:t>
    </dgm:pt>
    <dgm:pt modelId="{41666786-992A-E041-9F08-3EE06FFB0A5F}" type="sibTrans" cxnId="{DC378C70-05BA-A84C-8F6E-7567B823FCE3}">
      <dgm:prSet/>
      <dgm:spPr/>
      <dgm:t>
        <a:bodyPr/>
        <a:lstStyle/>
        <a:p>
          <a:endParaRPr lang="en-US"/>
        </a:p>
      </dgm:t>
    </dgm:pt>
    <dgm:pt modelId="{6B4E353E-7815-0C4E-A2AC-66663DBC748F}" type="pres">
      <dgm:prSet presAssocID="{8C513320-B510-7246-B38E-888B30FCCCB1}" presName="compositeShape" presStyleCnt="0">
        <dgm:presLayoutVars>
          <dgm:chMax val="2"/>
          <dgm:dir/>
          <dgm:resizeHandles val="exact"/>
        </dgm:presLayoutVars>
      </dgm:prSet>
      <dgm:spPr/>
      <dgm:t>
        <a:bodyPr/>
        <a:lstStyle/>
        <a:p>
          <a:endParaRPr lang="en-US"/>
        </a:p>
      </dgm:t>
    </dgm:pt>
    <dgm:pt modelId="{8F05821B-8690-3643-AEC1-64B51AC1545C}" type="pres">
      <dgm:prSet presAssocID="{542ADEA3-DD61-8846-9F75-8E1F4846D843}" presName="upArrow" presStyleLbl="node1" presStyleIdx="0" presStyleCnt="2"/>
      <dgm:spPr/>
    </dgm:pt>
    <dgm:pt modelId="{4AF069EA-EC98-CA45-A086-7FA7E99EA8A6}" type="pres">
      <dgm:prSet presAssocID="{542ADEA3-DD61-8846-9F75-8E1F4846D843}" presName="upArrowText" presStyleLbl="revTx" presStyleIdx="0" presStyleCnt="2">
        <dgm:presLayoutVars>
          <dgm:chMax val="0"/>
          <dgm:bulletEnabled val="1"/>
        </dgm:presLayoutVars>
      </dgm:prSet>
      <dgm:spPr/>
      <dgm:t>
        <a:bodyPr/>
        <a:lstStyle/>
        <a:p>
          <a:endParaRPr lang="en-US"/>
        </a:p>
      </dgm:t>
    </dgm:pt>
    <dgm:pt modelId="{6DD9CEB5-DFB1-8348-9CA6-D5671ECD380A}" type="pres">
      <dgm:prSet presAssocID="{5EC62C39-5D1E-0947-9967-ED4094E6F336}" presName="downArrow" presStyleLbl="node1" presStyleIdx="1" presStyleCnt="2"/>
      <dgm:spPr>
        <a:solidFill>
          <a:schemeClr val="accent6">
            <a:lumMod val="50000"/>
            <a:alpha val="76000"/>
          </a:schemeClr>
        </a:solidFill>
      </dgm:spPr>
    </dgm:pt>
    <dgm:pt modelId="{5B807A66-FA4A-EA45-9E62-5BAF4765C594}" type="pres">
      <dgm:prSet presAssocID="{5EC62C39-5D1E-0947-9967-ED4094E6F336}" presName="downArrowText" presStyleLbl="revTx" presStyleIdx="1" presStyleCnt="2">
        <dgm:presLayoutVars>
          <dgm:chMax val="0"/>
          <dgm:bulletEnabled val="1"/>
        </dgm:presLayoutVars>
      </dgm:prSet>
      <dgm:spPr/>
      <dgm:t>
        <a:bodyPr/>
        <a:lstStyle/>
        <a:p>
          <a:endParaRPr lang="en-US"/>
        </a:p>
      </dgm:t>
    </dgm:pt>
  </dgm:ptLst>
  <dgm:cxnLst>
    <dgm:cxn modelId="{DAE6E0AE-7E33-6043-AB2F-E8E868A7E7D7}" type="presOf" srcId="{5EC62C39-5D1E-0947-9967-ED4094E6F336}" destId="{5B807A66-FA4A-EA45-9E62-5BAF4765C594}" srcOrd="0" destOrd="0" presId="urn:microsoft.com/office/officeart/2005/8/layout/arrow4"/>
    <dgm:cxn modelId="{BC6B853C-7B02-CE4E-8368-D6B8D0D16C77}" type="presOf" srcId="{3A8468E8-4E83-BF44-A60E-FC399A63CFB7}" destId="{4AF069EA-EC98-CA45-A086-7FA7E99EA8A6}" srcOrd="0" destOrd="2" presId="urn:microsoft.com/office/officeart/2005/8/layout/arrow4"/>
    <dgm:cxn modelId="{0B2BC5B8-54AD-CD4E-9072-1F0972CD9DB8}" type="presOf" srcId="{192623A6-B749-D940-A5F6-2FEB4377FAC6}" destId="{4AF069EA-EC98-CA45-A086-7FA7E99EA8A6}" srcOrd="0" destOrd="1" presId="urn:microsoft.com/office/officeart/2005/8/layout/arrow4"/>
    <dgm:cxn modelId="{4C41D010-5F2C-1846-8D6C-2418AD200283}" srcId="{8C513320-B510-7246-B38E-888B30FCCCB1}" destId="{542ADEA3-DD61-8846-9F75-8E1F4846D843}" srcOrd="0" destOrd="0" parTransId="{07DC4457-50FF-A14F-864A-0E86F277E3B9}" sibTransId="{491C7949-4184-B34F-8664-D7D6CED92DDF}"/>
    <dgm:cxn modelId="{B4102671-FB45-6D47-B949-BFDBDC678A3C}" type="presOf" srcId="{483DF84F-B392-CE44-9BC1-22C81E8A67DC}" destId="{5B807A66-FA4A-EA45-9E62-5BAF4765C594}" srcOrd="0" destOrd="1" presId="urn:microsoft.com/office/officeart/2005/8/layout/arrow4"/>
    <dgm:cxn modelId="{0760CA54-2EF0-6243-9A84-3022330E37A3}" type="presOf" srcId="{8C513320-B510-7246-B38E-888B30FCCCB1}" destId="{6B4E353E-7815-0C4E-A2AC-66663DBC748F}" srcOrd="0" destOrd="0" presId="urn:microsoft.com/office/officeart/2005/8/layout/arrow4"/>
    <dgm:cxn modelId="{EBD3AC82-1214-E544-9809-7F94DAD99501}" srcId="{8C513320-B510-7246-B38E-888B30FCCCB1}" destId="{5EC62C39-5D1E-0947-9967-ED4094E6F336}" srcOrd="1" destOrd="0" parTransId="{C254CA92-4214-D645-8337-CFA2B2E7293E}" sibTransId="{F3441977-EAA4-7845-AA70-3EBAB23C1AAA}"/>
    <dgm:cxn modelId="{DC378C70-05BA-A84C-8F6E-7567B823FCE3}" srcId="{5EC62C39-5D1E-0947-9967-ED4094E6F336}" destId="{483DF84F-B392-CE44-9BC1-22C81E8A67DC}" srcOrd="0" destOrd="0" parTransId="{74D7CA43-654D-944C-B5E8-327FEB1A949B}" sibTransId="{41666786-992A-E041-9F08-3EE06FFB0A5F}"/>
    <dgm:cxn modelId="{B87D94E0-781D-A041-B80C-6DF5D1DD814A}" srcId="{542ADEA3-DD61-8846-9F75-8E1F4846D843}" destId="{192623A6-B749-D940-A5F6-2FEB4377FAC6}" srcOrd="0" destOrd="0" parTransId="{4D851669-A260-E441-98C6-D85C02547742}" sibTransId="{B657F5D2-7391-9443-B7E1-2E0E57A00F4F}"/>
    <dgm:cxn modelId="{4D976160-B68C-F94E-A528-99CE280422EA}" type="presOf" srcId="{542ADEA3-DD61-8846-9F75-8E1F4846D843}" destId="{4AF069EA-EC98-CA45-A086-7FA7E99EA8A6}" srcOrd="0" destOrd="0" presId="urn:microsoft.com/office/officeart/2005/8/layout/arrow4"/>
    <dgm:cxn modelId="{C9C7837E-F27F-1A40-BF05-AE8A35774B01}" srcId="{542ADEA3-DD61-8846-9F75-8E1F4846D843}" destId="{3A8468E8-4E83-BF44-A60E-FC399A63CFB7}" srcOrd="1" destOrd="0" parTransId="{E3511754-634B-0D46-BEE8-FF0A57ECC231}" sibTransId="{692BC71E-1C1E-FB40-A37E-B28DDC746130}"/>
    <dgm:cxn modelId="{30B004C7-81CC-2C4D-BD04-44A4AE4CD4B5}" type="presParOf" srcId="{6B4E353E-7815-0C4E-A2AC-66663DBC748F}" destId="{8F05821B-8690-3643-AEC1-64B51AC1545C}" srcOrd="0" destOrd="0" presId="urn:microsoft.com/office/officeart/2005/8/layout/arrow4"/>
    <dgm:cxn modelId="{A1025AAD-5303-C146-B4CB-8E4408CD11E1}" type="presParOf" srcId="{6B4E353E-7815-0C4E-A2AC-66663DBC748F}" destId="{4AF069EA-EC98-CA45-A086-7FA7E99EA8A6}" srcOrd="1" destOrd="0" presId="urn:microsoft.com/office/officeart/2005/8/layout/arrow4"/>
    <dgm:cxn modelId="{EB2A47F8-9261-3447-9BDA-1DFABD2ED529}" type="presParOf" srcId="{6B4E353E-7815-0C4E-A2AC-66663DBC748F}" destId="{6DD9CEB5-DFB1-8348-9CA6-D5671ECD380A}" srcOrd="2" destOrd="0" presId="urn:microsoft.com/office/officeart/2005/8/layout/arrow4"/>
    <dgm:cxn modelId="{D4C0807B-6F2E-8C43-844F-AB43976293F3}" type="presParOf" srcId="{6B4E353E-7815-0C4E-A2AC-66663DBC748F}" destId="{5B807A66-FA4A-EA45-9E62-5BAF4765C594}"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EDBC49-6D44-E147-8620-79A295852D13}" type="doc">
      <dgm:prSet loTypeId="urn:microsoft.com/office/officeart/2005/8/layout/default#2" loCatId="list" qsTypeId="urn:microsoft.com/office/officeart/2005/8/quickstyle/simple4" qsCatId="simple" csTypeId="urn:microsoft.com/office/officeart/2005/8/colors/accent1_2" csCatId="accent1" phldr="1"/>
      <dgm:spPr/>
      <dgm:t>
        <a:bodyPr/>
        <a:lstStyle/>
        <a:p>
          <a:endParaRPr lang="en-US"/>
        </a:p>
      </dgm:t>
    </dgm:pt>
    <dgm:pt modelId="{92240CCF-F6D4-DA43-A2C2-CA2A7D1C9B90}">
      <dgm:prSet phldrT="[Text]"/>
      <dgm:spPr>
        <a:solidFill>
          <a:schemeClr val="accent6">
            <a:lumMod val="75000"/>
          </a:schemeClr>
        </a:solidFill>
      </dgm:spPr>
      <dgm:t>
        <a:bodyPr/>
        <a:lstStyle/>
        <a:p>
          <a:r>
            <a:rPr lang="en-US" dirty="0" smtClean="0"/>
            <a:t>Pipes</a:t>
          </a:r>
          <a:endParaRPr lang="en-US" dirty="0"/>
        </a:p>
      </dgm:t>
    </dgm:pt>
    <dgm:pt modelId="{A0EC922B-310E-BE43-BDCA-04353E56F358}" type="parTrans" cxnId="{CB039045-4306-694B-86D7-282B9F97A27E}">
      <dgm:prSet/>
      <dgm:spPr/>
      <dgm:t>
        <a:bodyPr/>
        <a:lstStyle/>
        <a:p>
          <a:endParaRPr lang="en-US"/>
        </a:p>
      </dgm:t>
    </dgm:pt>
    <dgm:pt modelId="{E6267118-ECC9-4642-9707-A0C8991BB26B}" type="sibTrans" cxnId="{CB039045-4306-694B-86D7-282B9F97A27E}">
      <dgm:prSet/>
      <dgm:spPr/>
      <dgm:t>
        <a:bodyPr/>
        <a:lstStyle/>
        <a:p>
          <a:endParaRPr lang="en-US"/>
        </a:p>
      </dgm:t>
    </dgm:pt>
    <dgm:pt modelId="{B9466294-7200-8F41-BC4E-95B69D11B9CD}">
      <dgm:prSet/>
      <dgm:spPr>
        <a:solidFill>
          <a:schemeClr val="accent5">
            <a:lumMod val="75000"/>
          </a:schemeClr>
        </a:solidFill>
      </dgm:spPr>
      <dgm:t>
        <a:bodyPr/>
        <a:lstStyle/>
        <a:p>
          <a:r>
            <a:rPr lang="en-US" dirty="0" smtClean="0"/>
            <a:t>Messages</a:t>
          </a:r>
        </a:p>
      </dgm:t>
    </dgm:pt>
    <dgm:pt modelId="{1105F59D-017C-C349-B586-FAF5ED33D663}" type="parTrans" cxnId="{F55F780F-CC6D-FB4C-AA87-C5367C6C9B11}">
      <dgm:prSet/>
      <dgm:spPr/>
      <dgm:t>
        <a:bodyPr/>
        <a:lstStyle/>
        <a:p>
          <a:endParaRPr lang="en-US"/>
        </a:p>
      </dgm:t>
    </dgm:pt>
    <dgm:pt modelId="{1BADF5C2-97F7-B14B-8C69-E9BA5F5A6F97}" type="sibTrans" cxnId="{F55F780F-CC6D-FB4C-AA87-C5367C6C9B11}">
      <dgm:prSet/>
      <dgm:spPr/>
      <dgm:t>
        <a:bodyPr/>
        <a:lstStyle/>
        <a:p>
          <a:endParaRPr lang="en-US"/>
        </a:p>
      </dgm:t>
    </dgm:pt>
    <dgm:pt modelId="{E7B4D9E1-14B6-3E45-92D3-00192AED8A34}">
      <dgm:prSet/>
      <dgm:spPr>
        <a:solidFill>
          <a:schemeClr val="accent4">
            <a:lumMod val="75000"/>
          </a:schemeClr>
        </a:solidFill>
      </dgm:spPr>
      <dgm:t>
        <a:bodyPr/>
        <a:lstStyle/>
        <a:p>
          <a:r>
            <a:rPr lang="en-US" smtClean="0"/>
            <a:t>Shared memory</a:t>
          </a:r>
          <a:endParaRPr lang="en-US" dirty="0" smtClean="0"/>
        </a:p>
      </dgm:t>
    </dgm:pt>
    <dgm:pt modelId="{B269E861-D5F9-7B42-86D1-94BF915B799A}" type="parTrans" cxnId="{A18AF1C6-FC6B-3643-B69E-B5E8512C9C60}">
      <dgm:prSet/>
      <dgm:spPr/>
      <dgm:t>
        <a:bodyPr/>
        <a:lstStyle/>
        <a:p>
          <a:endParaRPr lang="en-US"/>
        </a:p>
      </dgm:t>
    </dgm:pt>
    <dgm:pt modelId="{5135B2C8-9B14-2A40-9B01-BB13B67E3A80}" type="sibTrans" cxnId="{A18AF1C6-FC6B-3643-B69E-B5E8512C9C60}">
      <dgm:prSet/>
      <dgm:spPr/>
      <dgm:t>
        <a:bodyPr/>
        <a:lstStyle/>
        <a:p>
          <a:endParaRPr lang="en-US"/>
        </a:p>
      </dgm:t>
    </dgm:pt>
    <dgm:pt modelId="{E90C5E7A-D98A-BB44-8616-719FB4AEA32F}">
      <dgm:prSet/>
      <dgm:spPr>
        <a:solidFill>
          <a:schemeClr val="accent3">
            <a:lumMod val="75000"/>
          </a:schemeClr>
        </a:solidFill>
      </dgm:spPr>
      <dgm:t>
        <a:bodyPr/>
        <a:lstStyle/>
        <a:p>
          <a:r>
            <a:rPr lang="en-US" smtClean="0"/>
            <a:t>Semaphores</a:t>
          </a:r>
          <a:endParaRPr lang="en-US" dirty="0" smtClean="0"/>
        </a:p>
      </dgm:t>
    </dgm:pt>
    <dgm:pt modelId="{90DEFEF9-3DB8-1647-BE70-6CCAB0003566}" type="parTrans" cxnId="{C9626C6E-6776-564E-97A3-ED3C89DE33DF}">
      <dgm:prSet/>
      <dgm:spPr/>
      <dgm:t>
        <a:bodyPr/>
        <a:lstStyle/>
        <a:p>
          <a:endParaRPr lang="en-US"/>
        </a:p>
      </dgm:t>
    </dgm:pt>
    <dgm:pt modelId="{BB11574D-B607-914F-93E2-1B272094BADD}" type="sibTrans" cxnId="{C9626C6E-6776-564E-97A3-ED3C89DE33DF}">
      <dgm:prSet/>
      <dgm:spPr/>
      <dgm:t>
        <a:bodyPr/>
        <a:lstStyle/>
        <a:p>
          <a:endParaRPr lang="en-US"/>
        </a:p>
      </dgm:t>
    </dgm:pt>
    <dgm:pt modelId="{A12DCCDD-4DA4-654A-A7ED-4EBF0B3F2E2E}">
      <dgm:prSet/>
      <dgm:spPr>
        <a:solidFill>
          <a:schemeClr val="accent2">
            <a:lumMod val="75000"/>
          </a:schemeClr>
        </a:solidFill>
      </dgm:spPr>
      <dgm:t>
        <a:bodyPr/>
        <a:lstStyle/>
        <a:p>
          <a:r>
            <a:rPr lang="en-US" smtClean="0"/>
            <a:t>Signals</a:t>
          </a:r>
          <a:endParaRPr lang="en-US" dirty="0" smtClean="0"/>
        </a:p>
      </dgm:t>
    </dgm:pt>
    <dgm:pt modelId="{23778743-B86C-7F4B-AE48-CD60585B4FE7}" type="parTrans" cxnId="{8F1EEDFC-DED2-D944-9C76-39D09F0731C2}">
      <dgm:prSet/>
      <dgm:spPr/>
      <dgm:t>
        <a:bodyPr/>
        <a:lstStyle/>
        <a:p>
          <a:endParaRPr lang="en-US"/>
        </a:p>
      </dgm:t>
    </dgm:pt>
    <dgm:pt modelId="{2088DD7E-FBA8-3E42-953F-0AFCC218DF76}" type="sibTrans" cxnId="{8F1EEDFC-DED2-D944-9C76-39D09F0731C2}">
      <dgm:prSet/>
      <dgm:spPr/>
      <dgm:t>
        <a:bodyPr/>
        <a:lstStyle/>
        <a:p>
          <a:endParaRPr lang="en-US"/>
        </a:p>
      </dgm:t>
    </dgm:pt>
    <dgm:pt modelId="{899ECADF-026A-4D44-BD95-C86A2123C7E8}" type="pres">
      <dgm:prSet presAssocID="{A2EDBC49-6D44-E147-8620-79A295852D13}" presName="diagram" presStyleCnt="0">
        <dgm:presLayoutVars>
          <dgm:dir/>
          <dgm:resizeHandles val="exact"/>
        </dgm:presLayoutVars>
      </dgm:prSet>
      <dgm:spPr/>
      <dgm:t>
        <a:bodyPr/>
        <a:lstStyle/>
        <a:p>
          <a:endParaRPr lang="en-US"/>
        </a:p>
      </dgm:t>
    </dgm:pt>
    <dgm:pt modelId="{B47CD3AA-D0A7-0A42-ADAA-6344FF3728D6}" type="pres">
      <dgm:prSet presAssocID="{92240CCF-F6D4-DA43-A2C2-CA2A7D1C9B90}" presName="node" presStyleLbl="node1" presStyleIdx="0" presStyleCnt="5">
        <dgm:presLayoutVars>
          <dgm:bulletEnabled val="1"/>
        </dgm:presLayoutVars>
      </dgm:prSet>
      <dgm:spPr/>
      <dgm:t>
        <a:bodyPr/>
        <a:lstStyle/>
        <a:p>
          <a:endParaRPr lang="en-US"/>
        </a:p>
      </dgm:t>
    </dgm:pt>
    <dgm:pt modelId="{88F7A27B-9411-8D4A-8FB0-31D0C58356CC}" type="pres">
      <dgm:prSet presAssocID="{E6267118-ECC9-4642-9707-A0C8991BB26B}" presName="sibTrans" presStyleCnt="0"/>
      <dgm:spPr/>
    </dgm:pt>
    <dgm:pt modelId="{E18E6AC2-BB21-2043-ABDE-7764D5BD9243}" type="pres">
      <dgm:prSet presAssocID="{B9466294-7200-8F41-BC4E-95B69D11B9CD}" presName="node" presStyleLbl="node1" presStyleIdx="1" presStyleCnt="5">
        <dgm:presLayoutVars>
          <dgm:bulletEnabled val="1"/>
        </dgm:presLayoutVars>
      </dgm:prSet>
      <dgm:spPr/>
      <dgm:t>
        <a:bodyPr/>
        <a:lstStyle/>
        <a:p>
          <a:endParaRPr lang="en-US"/>
        </a:p>
      </dgm:t>
    </dgm:pt>
    <dgm:pt modelId="{A82FE68C-FC17-5048-8BBC-56AF3B00920F}" type="pres">
      <dgm:prSet presAssocID="{1BADF5C2-97F7-B14B-8C69-E9BA5F5A6F97}" presName="sibTrans" presStyleCnt="0"/>
      <dgm:spPr/>
    </dgm:pt>
    <dgm:pt modelId="{C705BE14-8110-9546-A326-B28476739A01}" type="pres">
      <dgm:prSet presAssocID="{E7B4D9E1-14B6-3E45-92D3-00192AED8A34}" presName="node" presStyleLbl="node1" presStyleIdx="2" presStyleCnt="5">
        <dgm:presLayoutVars>
          <dgm:bulletEnabled val="1"/>
        </dgm:presLayoutVars>
      </dgm:prSet>
      <dgm:spPr/>
      <dgm:t>
        <a:bodyPr/>
        <a:lstStyle/>
        <a:p>
          <a:endParaRPr lang="en-US"/>
        </a:p>
      </dgm:t>
    </dgm:pt>
    <dgm:pt modelId="{8A19A1C0-69E0-3844-AA8F-30C79C1C6DA1}" type="pres">
      <dgm:prSet presAssocID="{5135B2C8-9B14-2A40-9B01-BB13B67E3A80}" presName="sibTrans" presStyleCnt="0"/>
      <dgm:spPr/>
    </dgm:pt>
    <dgm:pt modelId="{86B0300C-490F-BB45-AA82-07F49CE6997B}" type="pres">
      <dgm:prSet presAssocID="{E90C5E7A-D98A-BB44-8616-719FB4AEA32F}" presName="node" presStyleLbl="node1" presStyleIdx="3" presStyleCnt="5" custLinFactNeighborX="1637" custLinFactNeighborY="-20919">
        <dgm:presLayoutVars>
          <dgm:bulletEnabled val="1"/>
        </dgm:presLayoutVars>
      </dgm:prSet>
      <dgm:spPr/>
      <dgm:t>
        <a:bodyPr/>
        <a:lstStyle/>
        <a:p>
          <a:endParaRPr lang="en-US"/>
        </a:p>
      </dgm:t>
    </dgm:pt>
    <dgm:pt modelId="{20BD047E-FD72-A346-A01D-C4EEABFB1770}" type="pres">
      <dgm:prSet presAssocID="{BB11574D-B607-914F-93E2-1B272094BADD}" presName="sibTrans" presStyleCnt="0"/>
      <dgm:spPr/>
    </dgm:pt>
    <dgm:pt modelId="{78D68AD7-7052-1A4C-881C-02ECB2A5EF4E}" type="pres">
      <dgm:prSet presAssocID="{A12DCCDD-4DA4-654A-A7ED-4EBF0B3F2E2E}" presName="node" presStyleLbl="node1" presStyleIdx="4" presStyleCnt="5" custLinFactNeighborX="5467" custLinFactNeighborY="-19133">
        <dgm:presLayoutVars>
          <dgm:bulletEnabled val="1"/>
        </dgm:presLayoutVars>
      </dgm:prSet>
      <dgm:spPr/>
      <dgm:t>
        <a:bodyPr/>
        <a:lstStyle/>
        <a:p>
          <a:endParaRPr lang="en-US"/>
        </a:p>
      </dgm:t>
    </dgm:pt>
  </dgm:ptLst>
  <dgm:cxnLst>
    <dgm:cxn modelId="{8F1EEDFC-DED2-D944-9C76-39D09F0731C2}" srcId="{A2EDBC49-6D44-E147-8620-79A295852D13}" destId="{A12DCCDD-4DA4-654A-A7ED-4EBF0B3F2E2E}" srcOrd="4" destOrd="0" parTransId="{23778743-B86C-7F4B-AE48-CD60585B4FE7}" sibTransId="{2088DD7E-FBA8-3E42-953F-0AFCC218DF76}"/>
    <dgm:cxn modelId="{F55F780F-CC6D-FB4C-AA87-C5367C6C9B11}" srcId="{A2EDBC49-6D44-E147-8620-79A295852D13}" destId="{B9466294-7200-8F41-BC4E-95B69D11B9CD}" srcOrd="1" destOrd="0" parTransId="{1105F59D-017C-C349-B586-FAF5ED33D663}" sibTransId="{1BADF5C2-97F7-B14B-8C69-E9BA5F5A6F97}"/>
    <dgm:cxn modelId="{36896A93-D4A5-2D42-81C0-B7E5FB2C3BF6}" type="presOf" srcId="{92240CCF-F6D4-DA43-A2C2-CA2A7D1C9B90}" destId="{B47CD3AA-D0A7-0A42-ADAA-6344FF3728D6}" srcOrd="0" destOrd="0" presId="urn:microsoft.com/office/officeart/2005/8/layout/default#2"/>
    <dgm:cxn modelId="{C9626C6E-6776-564E-97A3-ED3C89DE33DF}" srcId="{A2EDBC49-6D44-E147-8620-79A295852D13}" destId="{E90C5E7A-D98A-BB44-8616-719FB4AEA32F}" srcOrd="3" destOrd="0" parTransId="{90DEFEF9-3DB8-1647-BE70-6CCAB0003566}" sibTransId="{BB11574D-B607-914F-93E2-1B272094BADD}"/>
    <dgm:cxn modelId="{A18AF1C6-FC6B-3643-B69E-B5E8512C9C60}" srcId="{A2EDBC49-6D44-E147-8620-79A295852D13}" destId="{E7B4D9E1-14B6-3E45-92D3-00192AED8A34}" srcOrd="2" destOrd="0" parTransId="{B269E861-D5F9-7B42-86D1-94BF915B799A}" sibTransId="{5135B2C8-9B14-2A40-9B01-BB13B67E3A80}"/>
    <dgm:cxn modelId="{CD88C8B0-BF91-3948-A04E-D14864663C16}" type="presOf" srcId="{B9466294-7200-8F41-BC4E-95B69D11B9CD}" destId="{E18E6AC2-BB21-2043-ABDE-7764D5BD9243}" srcOrd="0" destOrd="0" presId="urn:microsoft.com/office/officeart/2005/8/layout/default#2"/>
    <dgm:cxn modelId="{CB039045-4306-694B-86D7-282B9F97A27E}" srcId="{A2EDBC49-6D44-E147-8620-79A295852D13}" destId="{92240CCF-F6D4-DA43-A2C2-CA2A7D1C9B90}" srcOrd="0" destOrd="0" parTransId="{A0EC922B-310E-BE43-BDCA-04353E56F358}" sibTransId="{E6267118-ECC9-4642-9707-A0C8991BB26B}"/>
    <dgm:cxn modelId="{C6C6373D-A78A-464D-80A5-DB5A16536B1E}" type="presOf" srcId="{A2EDBC49-6D44-E147-8620-79A295852D13}" destId="{899ECADF-026A-4D44-BD95-C86A2123C7E8}" srcOrd="0" destOrd="0" presId="urn:microsoft.com/office/officeart/2005/8/layout/default#2"/>
    <dgm:cxn modelId="{3EFADC87-56C6-664F-9467-E5521817CB45}" type="presOf" srcId="{E90C5E7A-D98A-BB44-8616-719FB4AEA32F}" destId="{86B0300C-490F-BB45-AA82-07F49CE6997B}" srcOrd="0" destOrd="0" presId="urn:microsoft.com/office/officeart/2005/8/layout/default#2"/>
    <dgm:cxn modelId="{126A6149-F94B-0443-9371-FB90E0462AA9}" type="presOf" srcId="{E7B4D9E1-14B6-3E45-92D3-00192AED8A34}" destId="{C705BE14-8110-9546-A326-B28476739A01}" srcOrd="0" destOrd="0" presId="urn:microsoft.com/office/officeart/2005/8/layout/default#2"/>
    <dgm:cxn modelId="{415EC870-A707-3B44-819C-4A5BE81DBA89}" type="presOf" srcId="{A12DCCDD-4DA4-654A-A7ED-4EBF0B3F2E2E}" destId="{78D68AD7-7052-1A4C-881C-02ECB2A5EF4E}" srcOrd="0" destOrd="0" presId="urn:microsoft.com/office/officeart/2005/8/layout/default#2"/>
    <dgm:cxn modelId="{B683A058-B253-0647-9154-B9164A1B5C4A}" type="presParOf" srcId="{899ECADF-026A-4D44-BD95-C86A2123C7E8}" destId="{B47CD3AA-D0A7-0A42-ADAA-6344FF3728D6}" srcOrd="0" destOrd="0" presId="urn:microsoft.com/office/officeart/2005/8/layout/default#2"/>
    <dgm:cxn modelId="{C66AFC3E-D702-DF40-AE95-088A4D8E938A}" type="presParOf" srcId="{899ECADF-026A-4D44-BD95-C86A2123C7E8}" destId="{88F7A27B-9411-8D4A-8FB0-31D0C58356CC}" srcOrd="1" destOrd="0" presId="urn:microsoft.com/office/officeart/2005/8/layout/default#2"/>
    <dgm:cxn modelId="{3AEA57C4-A1F3-D244-9275-E5D1C8F2EDA4}" type="presParOf" srcId="{899ECADF-026A-4D44-BD95-C86A2123C7E8}" destId="{E18E6AC2-BB21-2043-ABDE-7764D5BD9243}" srcOrd="2" destOrd="0" presId="urn:microsoft.com/office/officeart/2005/8/layout/default#2"/>
    <dgm:cxn modelId="{B60DF48D-461A-C04A-A2D8-EB143E425747}" type="presParOf" srcId="{899ECADF-026A-4D44-BD95-C86A2123C7E8}" destId="{A82FE68C-FC17-5048-8BBC-56AF3B00920F}" srcOrd="3" destOrd="0" presId="urn:microsoft.com/office/officeart/2005/8/layout/default#2"/>
    <dgm:cxn modelId="{64B8DCEC-54B5-1A47-9F15-5395A673588E}" type="presParOf" srcId="{899ECADF-026A-4D44-BD95-C86A2123C7E8}" destId="{C705BE14-8110-9546-A326-B28476739A01}" srcOrd="4" destOrd="0" presId="urn:microsoft.com/office/officeart/2005/8/layout/default#2"/>
    <dgm:cxn modelId="{4494B51E-1B84-8642-81DB-C6943EDC6749}" type="presParOf" srcId="{899ECADF-026A-4D44-BD95-C86A2123C7E8}" destId="{8A19A1C0-69E0-3844-AA8F-30C79C1C6DA1}" srcOrd="5" destOrd="0" presId="urn:microsoft.com/office/officeart/2005/8/layout/default#2"/>
    <dgm:cxn modelId="{988FD0AE-F678-B545-A93B-7C277AB490A9}" type="presParOf" srcId="{899ECADF-026A-4D44-BD95-C86A2123C7E8}" destId="{86B0300C-490F-BB45-AA82-07F49CE6997B}" srcOrd="6" destOrd="0" presId="urn:microsoft.com/office/officeart/2005/8/layout/default#2"/>
    <dgm:cxn modelId="{BACF3BC4-D222-4943-B98C-E9223CB6BB94}" type="presParOf" srcId="{899ECADF-026A-4D44-BD95-C86A2123C7E8}" destId="{20BD047E-FD72-A346-A01D-C4EEABFB1770}" srcOrd="7" destOrd="0" presId="urn:microsoft.com/office/officeart/2005/8/layout/default#2"/>
    <dgm:cxn modelId="{EF5D2A7A-5AA3-EA4A-A304-2CD08DF65FCD}" type="presParOf" srcId="{899ECADF-026A-4D44-BD95-C86A2123C7E8}" destId="{78D68AD7-7052-1A4C-881C-02ECB2A5EF4E}"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AAD9A2-4BA3-D048-80BF-05575D95203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DE9CEE22-1A98-3B4A-99D3-75FBC3F58F80}">
      <dgm:prSet phldrT="[Text]"/>
      <dgm:spPr>
        <a:solidFill>
          <a:schemeClr val="accent6">
            <a:lumMod val="75000"/>
          </a:schemeClr>
        </a:solidFill>
      </dgm:spPr>
      <dgm:t>
        <a:bodyPr/>
        <a:lstStyle/>
        <a:p>
          <a:r>
            <a:rPr lang="en-NZ" dirty="0" smtClean="0"/>
            <a:t>Two types:</a:t>
          </a:r>
          <a:endParaRPr lang="en-US" dirty="0"/>
        </a:p>
      </dgm:t>
    </dgm:pt>
    <dgm:pt modelId="{EF7183E2-DB27-AD4B-8F33-4C27E56EF1AB}" type="parTrans" cxnId="{62DD2DF2-D521-C948-A192-538C30E56BBE}">
      <dgm:prSet/>
      <dgm:spPr/>
      <dgm:t>
        <a:bodyPr/>
        <a:lstStyle/>
        <a:p>
          <a:endParaRPr lang="en-US"/>
        </a:p>
      </dgm:t>
    </dgm:pt>
    <dgm:pt modelId="{7150AED0-4E2F-B049-BAD9-7891E1604AFC}" type="sibTrans" cxnId="{62DD2DF2-D521-C948-A192-538C30E56BBE}">
      <dgm:prSet/>
      <dgm:spPr/>
      <dgm:t>
        <a:bodyPr/>
        <a:lstStyle/>
        <a:p>
          <a:endParaRPr lang="en-US"/>
        </a:p>
      </dgm:t>
    </dgm:pt>
    <dgm:pt modelId="{FDFD5A5C-7323-A049-858A-1DE12B54747A}">
      <dgm:prSet/>
      <dgm:spPr/>
      <dgm:t>
        <a:bodyPr/>
        <a:lstStyle/>
        <a:p>
          <a:r>
            <a:rPr lang="en-NZ" dirty="0" smtClean="0"/>
            <a:t>Named</a:t>
          </a:r>
        </a:p>
      </dgm:t>
    </dgm:pt>
    <dgm:pt modelId="{4DE189B1-EFF9-1C46-BD99-EA290A490E36}" type="parTrans" cxnId="{33396D75-2779-1847-815E-0E931EBD5737}">
      <dgm:prSet/>
      <dgm:spPr/>
      <dgm:t>
        <a:bodyPr/>
        <a:lstStyle/>
        <a:p>
          <a:endParaRPr lang="en-US"/>
        </a:p>
      </dgm:t>
    </dgm:pt>
    <dgm:pt modelId="{70E7576E-FB8D-A347-87D3-3125A5F67F33}" type="sibTrans" cxnId="{33396D75-2779-1847-815E-0E931EBD5737}">
      <dgm:prSet/>
      <dgm:spPr/>
      <dgm:t>
        <a:bodyPr/>
        <a:lstStyle/>
        <a:p>
          <a:endParaRPr lang="en-US"/>
        </a:p>
      </dgm:t>
    </dgm:pt>
    <dgm:pt modelId="{11D64C4C-970C-984E-A0FE-113CD7CC3AA4}">
      <dgm:prSet/>
      <dgm:spPr/>
      <dgm:t>
        <a:bodyPr/>
        <a:lstStyle/>
        <a:p>
          <a:r>
            <a:rPr lang="en-NZ" dirty="0" smtClean="0"/>
            <a:t>Unnamed</a:t>
          </a:r>
        </a:p>
      </dgm:t>
    </dgm:pt>
    <dgm:pt modelId="{A758BBC9-6BE8-CA47-AE9D-39AC7D30AA9B}" type="parTrans" cxnId="{366FB289-7E81-804C-AFDD-46DE7E0D5AA9}">
      <dgm:prSet/>
      <dgm:spPr/>
      <dgm:t>
        <a:bodyPr/>
        <a:lstStyle/>
        <a:p>
          <a:endParaRPr lang="en-US"/>
        </a:p>
      </dgm:t>
    </dgm:pt>
    <dgm:pt modelId="{34A4195E-C82D-BE47-99E4-487417A71764}" type="sibTrans" cxnId="{366FB289-7E81-804C-AFDD-46DE7E0D5AA9}">
      <dgm:prSet/>
      <dgm:spPr/>
      <dgm:t>
        <a:bodyPr/>
        <a:lstStyle/>
        <a:p>
          <a:endParaRPr lang="en-US"/>
        </a:p>
      </dgm:t>
    </dgm:pt>
    <dgm:pt modelId="{E7210990-1E3B-FA4C-9C41-4267F40A30A1}" type="pres">
      <dgm:prSet presAssocID="{BDAAD9A2-4BA3-D048-80BF-05575D952037}" presName="linear" presStyleCnt="0">
        <dgm:presLayoutVars>
          <dgm:dir/>
          <dgm:animLvl val="lvl"/>
          <dgm:resizeHandles val="exact"/>
        </dgm:presLayoutVars>
      </dgm:prSet>
      <dgm:spPr/>
      <dgm:t>
        <a:bodyPr/>
        <a:lstStyle/>
        <a:p>
          <a:endParaRPr lang="en-US"/>
        </a:p>
      </dgm:t>
    </dgm:pt>
    <dgm:pt modelId="{90E96EE9-957E-C44A-A640-8C7A2BA473C8}" type="pres">
      <dgm:prSet presAssocID="{DE9CEE22-1A98-3B4A-99D3-75FBC3F58F80}" presName="parentLin" presStyleCnt="0"/>
      <dgm:spPr/>
    </dgm:pt>
    <dgm:pt modelId="{37D75D86-5F39-5048-A5B5-F3C8448395C9}" type="pres">
      <dgm:prSet presAssocID="{DE9CEE22-1A98-3B4A-99D3-75FBC3F58F80}" presName="parentLeftMargin" presStyleLbl="node1" presStyleIdx="0" presStyleCnt="1"/>
      <dgm:spPr/>
      <dgm:t>
        <a:bodyPr/>
        <a:lstStyle/>
        <a:p>
          <a:endParaRPr lang="en-US"/>
        </a:p>
      </dgm:t>
    </dgm:pt>
    <dgm:pt modelId="{0FD15BB3-3A9E-C34E-B84F-B78FE5CB5701}" type="pres">
      <dgm:prSet presAssocID="{DE9CEE22-1A98-3B4A-99D3-75FBC3F58F80}" presName="parentText" presStyleLbl="node1" presStyleIdx="0" presStyleCnt="1">
        <dgm:presLayoutVars>
          <dgm:chMax val="0"/>
          <dgm:bulletEnabled val="1"/>
        </dgm:presLayoutVars>
      </dgm:prSet>
      <dgm:spPr/>
      <dgm:t>
        <a:bodyPr/>
        <a:lstStyle/>
        <a:p>
          <a:endParaRPr lang="en-US"/>
        </a:p>
      </dgm:t>
    </dgm:pt>
    <dgm:pt modelId="{9C61CCAA-E31D-BD44-9870-37DF1B37145C}" type="pres">
      <dgm:prSet presAssocID="{DE9CEE22-1A98-3B4A-99D3-75FBC3F58F80}" presName="negativeSpace" presStyleCnt="0"/>
      <dgm:spPr/>
    </dgm:pt>
    <dgm:pt modelId="{AE01EA99-9A0B-2046-8BCE-D1BB7B14E477}" type="pres">
      <dgm:prSet presAssocID="{DE9CEE22-1A98-3B4A-99D3-75FBC3F58F80}" presName="childText" presStyleLbl="conFgAcc1" presStyleIdx="0" presStyleCnt="1">
        <dgm:presLayoutVars>
          <dgm:bulletEnabled val="1"/>
        </dgm:presLayoutVars>
      </dgm:prSet>
      <dgm:spPr/>
      <dgm:t>
        <a:bodyPr/>
        <a:lstStyle/>
        <a:p>
          <a:endParaRPr lang="en-US"/>
        </a:p>
      </dgm:t>
    </dgm:pt>
  </dgm:ptLst>
  <dgm:cxnLst>
    <dgm:cxn modelId="{C2401242-1158-5E4D-B144-CF1C8381ED35}" type="presOf" srcId="{DE9CEE22-1A98-3B4A-99D3-75FBC3F58F80}" destId="{37D75D86-5F39-5048-A5B5-F3C8448395C9}" srcOrd="0" destOrd="0" presId="urn:microsoft.com/office/officeart/2005/8/layout/list1"/>
    <dgm:cxn modelId="{55B047B3-B8F9-A94A-8656-E5DDD0F19327}" type="presOf" srcId="{DE9CEE22-1A98-3B4A-99D3-75FBC3F58F80}" destId="{0FD15BB3-3A9E-C34E-B84F-B78FE5CB5701}" srcOrd="1" destOrd="0" presId="urn:microsoft.com/office/officeart/2005/8/layout/list1"/>
    <dgm:cxn modelId="{D4DD26B2-CBF6-524E-96CC-ED7A2EBDB1ED}" type="presOf" srcId="{FDFD5A5C-7323-A049-858A-1DE12B54747A}" destId="{AE01EA99-9A0B-2046-8BCE-D1BB7B14E477}" srcOrd="0" destOrd="0" presId="urn:microsoft.com/office/officeart/2005/8/layout/list1"/>
    <dgm:cxn modelId="{33396D75-2779-1847-815E-0E931EBD5737}" srcId="{DE9CEE22-1A98-3B4A-99D3-75FBC3F58F80}" destId="{FDFD5A5C-7323-A049-858A-1DE12B54747A}" srcOrd="0" destOrd="0" parTransId="{4DE189B1-EFF9-1C46-BD99-EA290A490E36}" sibTransId="{70E7576E-FB8D-A347-87D3-3125A5F67F33}"/>
    <dgm:cxn modelId="{C4CBCBD9-2EF0-ED41-8F73-CBE5AC66F066}" type="presOf" srcId="{BDAAD9A2-4BA3-D048-80BF-05575D952037}" destId="{E7210990-1E3B-FA4C-9C41-4267F40A30A1}" srcOrd="0" destOrd="0" presId="urn:microsoft.com/office/officeart/2005/8/layout/list1"/>
    <dgm:cxn modelId="{62DD2DF2-D521-C948-A192-538C30E56BBE}" srcId="{BDAAD9A2-4BA3-D048-80BF-05575D952037}" destId="{DE9CEE22-1A98-3B4A-99D3-75FBC3F58F80}" srcOrd="0" destOrd="0" parTransId="{EF7183E2-DB27-AD4B-8F33-4C27E56EF1AB}" sibTransId="{7150AED0-4E2F-B049-BAD9-7891E1604AFC}"/>
    <dgm:cxn modelId="{D77EF953-A367-4248-BF0F-956206B5CBA2}" type="presOf" srcId="{11D64C4C-970C-984E-A0FE-113CD7CC3AA4}" destId="{AE01EA99-9A0B-2046-8BCE-D1BB7B14E477}" srcOrd="0" destOrd="1" presId="urn:microsoft.com/office/officeart/2005/8/layout/list1"/>
    <dgm:cxn modelId="{366FB289-7E81-804C-AFDD-46DE7E0D5AA9}" srcId="{DE9CEE22-1A98-3B4A-99D3-75FBC3F58F80}" destId="{11D64C4C-970C-984E-A0FE-113CD7CC3AA4}" srcOrd="1" destOrd="0" parTransId="{A758BBC9-6BE8-CA47-AE9D-39AC7D30AA9B}" sibTransId="{34A4195E-C82D-BE47-99E4-487417A71764}"/>
    <dgm:cxn modelId="{3655FF8A-F85F-7043-AF3C-6F6617AD85E1}" type="presParOf" srcId="{E7210990-1E3B-FA4C-9C41-4267F40A30A1}" destId="{90E96EE9-957E-C44A-A640-8C7A2BA473C8}" srcOrd="0" destOrd="0" presId="urn:microsoft.com/office/officeart/2005/8/layout/list1"/>
    <dgm:cxn modelId="{95AF6083-F53F-5B41-ACE0-303C66FE86A5}" type="presParOf" srcId="{90E96EE9-957E-C44A-A640-8C7A2BA473C8}" destId="{37D75D86-5F39-5048-A5B5-F3C8448395C9}" srcOrd="0" destOrd="0" presId="urn:microsoft.com/office/officeart/2005/8/layout/list1"/>
    <dgm:cxn modelId="{745797AC-D2B3-CB40-8A13-8AF97D6435DB}" type="presParOf" srcId="{90E96EE9-957E-C44A-A640-8C7A2BA473C8}" destId="{0FD15BB3-3A9E-C34E-B84F-B78FE5CB5701}" srcOrd="1" destOrd="0" presId="urn:microsoft.com/office/officeart/2005/8/layout/list1"/>
    <dgm:cxn modelId="{E6C7D491-B649-7F4B-B3D4-E3EB2A93D135}" type="presParOf" srcId="{E7210990-1E3B-FA4C-9C41-4267F40A30A1}" destId="{9C61CCAA-E31D-BD44-9870-37DF1B37145C}" srcOrd="1" destOrd="0" presId="urn:microsoft.com/office/officeart/2005/8/layout/list1"/>
    <dgm:cxn modelId="{8640D006-AC24-4C4B-B633-E479B35E52AE}" type="presParOf" srcId="{E7210990-1E3B-FA4C-9C41-4267F40A30A1}" destId="{AE01EA99-9A0B-2046-8BCE-D1BB7B14E47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AE88E9-D88F-8249-A057-D3610D132A85}"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CFB41569-1134-D143-963D-920148F04490}">
      <dgm:prSet phldrT="[Text]"/>
      <dgm:spPr>
        <a:solidFill>
          <a:schemeClr val="accent6">
            <a:lumMod val="75000"/>
          </a:schemeClr>
        </a:solidFill>
        <a:ln>
          <a:noFill/>
        </a:ln>
      </dgm:spPr>
      <dgm:t>
        <a:bodyPr/>
        <a:lstStyle/>
        <a:p>
          <a:r>
            <a:rPr lang="en-NZ" dirty="0" smtClean="0"/>
            <a:t>Consists of:</a:t>
          </a:r>
          <a:endParaRPr lang="en-US" dirty="0"/>
        </a:p>
      </dgm:t>
    </dgm:pt>
    <dgm:pt modelId="{FA4219BA-2BAF-C84D-965C-4D0234EDEF6B}" type="parTrans" cxnId="{0439B1DC-09E7-7A48-A734-0ECA0E5667AF}">
      <dgm:prSet/>
      <dgm:spPr/>
      <dgm:t>
        <a:bodyPr/>
        <a:lstStyle/>
        <a:p>
          <a:endParaRPr lang="en-US"/>
        </a:p>
      </dgm:t>
    </dgm:pt>
    <dgm:pt modelId="{DDD0D31B-EA70-0D4B-B73F-E42EDC34529B}" type="sibTrans" cxnId="{0439B1DC-09E7-7A48-A734-0ECA0E5667AF}">
      <dgm:prSet/>
      <dgm:spPr/>
      <dgm:t>
        <a:bodyPr/>
        <a:lstStyle/>
        <a:p>
          <a:endParaRPr lang="en-US"/>
        </a:p>
      </dgm:t>
    </dgm:pt>
    <dgm:pt modelId="{9D356631-53B1-1249-9FC4-C9CB07BDD0DA}">
      <dgm:prSet/>
      <dgm:spPr>
        <a:solidFill>
          <a:schemeClr val="bg1"/>
        </a:solidFill>
        <a:ln>
          <a:solidFill>
            <a:schemeClr val="accent6"/>
          </a:solidFill>
        </a:ln>
      </dgm:spPr>
      <dgm:t>
        <a:bodyPr/>
        <a:lstStyle/>
        <a:p>
          <a:r>
            <a:rPr lang="en-NZ" dirty="0" smtClean="0"/>
            <a:t>Current value of the semaphore</a:t>
          </a:r>
        </a:p>
      </dgm:t>
    </dgm:pt>
    <dgm:pt modelId="{CDDA4603-92C7-5042-A56E-0CDF23AD64F3}" type="parTrans" cxnId="{1C567561-6A3B-5048-964D-57C38D874869}">
      <dgm:prSet/>
      <dgm:spPr/>
      <dgm:t>
        <a:bodyPr/>
        <a:lstStyle/>
        <a:p>
          <a:endParaRPr lang="en-US"/>
        </a:p>
      </dgm:t>
    </dgm:pt>
    <dgm:pt modelId="{90AFA0C9-8E21-2E42-A8F9-B676D3D0F1E8}" type="sibTrans" cxnId="{1C567561-6A3B-5048-964D-57C38D874869}">
      <dgm:prSet/>
      <dgm:spPr/>
      <dgm:t>
        <a:bodyPr/>
        <a:lstStyle/>
        <a:p>
          <a:endParaRPr lang="en-US"/>
        </a:p>
      </dgm:t>
    </dgm:pt>
    <dgm:pt modelId="{5D7FDCD7-36E8-A144-91F6-F14ED3721FEA}">
      <dgm:prSet/>
      <dgm:spPr>
        <a:solidFill>
          <a:schemeClr val="bg1"/>
        </a:solidFill>
        <a:ln>
          <a:solidFill>
            <a:schemeClr val="accent6"/>
          </a:solidFill>
        </a:ln>
      </dgm:spPr>
      <dgm:t>
        <a:bodyPr/>
        <a:lstStyle/>
        <a:p>
          <a:r>
            <a:rPr lang="en-NZ" dirty="0" smtClean="0"/>
            <a:t>Process ID of the last process to operate on the semaphore</a:t>
          </a:r>
        </a:p>
      </dgm:t>
    </dgm:pt>
    <dgm:pt modelId="{D998CE05-52DF-714C-85F6-3BC796B916C4}" type="parTrans" cxnId="{D1CCA08F-F447-BE4B-96FE-3884CA13E5DF}">
      <dgm:prSet/>
      <dgm:spPr/>
      <dgm:t>
        <a:bodyPr/>
        <a:lstStyle/>
        <a:p>
          <a:endParaRPr lang="en-US"/>
        </a:p>
      </dgm:t>
    </dgm:pt>
    <dgm:pt modelId="{E44DDFE3-43C1-2E4D-BDC5-26D5C4495AA0}" type="sibTrans" cxnId="{D1CCA08F-F447-BE4B-96FE-3884CA13E5DF}">
      <dgm:prSet/>
      <dgm:spPr/>
      <dgm:t>
        <a:bodyPr/>
        <a:lstStyle/>
        <a:p>
          <a:endParaRPr lang="en-US"/>
        </a:p>
      </dgm:t>
    </dgm:pt>
    <dgm:pt modelId="{64DAA112-0325-D94B-9D47-E090E83D67D3}">
      <dgm:prSet/>
      <dgm:spPr>
        <a:solidFill>
          <a:schemeClr val="bg1"/>
        </a:solidFill>
        <a:ln>
          <a:solidFill>
            <a:schemeClr val="accent6"/>
          </a:solidFill>
        </a:ln>
      </dgm:spPr>
      <dgm:t>
        <a:bodyPr/>
        <a:lstStyle/>
        <a:p>
          <a:r>
            <a:rPr lang="en-NZ" dirty="0" smtClean="0"/>
            <a:t>Number of processes waiting for the semaphore value to be greater than its current value</a:t>
          </a:r>
        </a:p>
      </dgm:t>
    </dgm:pt>
    <dgm:pt modelId="{A76CE0A6-2BD4-144F-B93F-DBDE70E810D8}" type="parTrans" cxnId="{62442DB4-A359-2C4A-A229-A92081C733ED}">
      <dgm:prSet/>
      <dgm:spPr/>
      <dgm:t>
        <a:bodyPr/>
        <a:lstStyle/>
        <a:p>
          <a:endParaRPr lang="en-US"/>
        </a:p>
      </dgm:t>
    </dgm:pt>
    <dgm:pt modelId="{523BB59D-E336-1B43-8A68-70BC145293F9}" type="sibTrans" cxnId="{62442DB4-A359-2C4A-A229-A92081C733ED}">
      <dgm:prSet/>
      <dgm:spPr/>
      <dgm:t>
        <a:bodyPr/>
        <a:lstStyle/>
        <a:p>
          <a:endParaRPr lang="en-US"/>
        </a:p>
      </dgm:t>
    </dgm:pt>
    <dgm:pt modelId="{B8E88D0A-3AF6-284C-9DC0-219E12299F27}">
      <dgm:prSet/>
      <dgm:spPr>
        <a:solidFill>
          <a:schemeClr val="bg1"/>
        </a:solidFill>
        <a:ln>
          <a:solidFill>
            <a:schemeClr val="accent6"/>
          </a:solidFill>
        </a:ln>
      </dgm:spPr>
      <dgm:t>
        <a:bodyPr/>
        <a:lstStyle/>
        <a:p>
          <a:r>
            <a:rPr lang="en-NZ" dirty="0" smtClean="0"/>
            <a:t>Number of processes waiting for the semaphore value to be zero</a:t>
          </a:r>
        </a:p>
      </dgm:t>
    </dgm:pt>
    <dgm:pt modelId="{DBF7FED5-D4E4-FA43-8570-A5E5171BEC81}" type="parTrans" cxnId="{151296AB-5094-FC46-80C7-5157BEA8FE4F}">
      <dgm:prSet/>
      <dgm:spPr/>
      <dgm:t>
        <a:bodyPr/>
        <a:lstStyle/>
        <a:p>
          <a:endParaRPr lang="en-US"/>
        </a:p>
      </dgm:t>
    </dgm:pt>
    <dgm:pt modelId="{B0B02F63-3CFA-ED4A-94F3-0097552519C7}" type="sibTrans" cxnId="{151296AB-5094-FC46-80C7-5157BEA8FE4F}">
      <dgm:prSet/>
      <dgm:spPr/>
      <dgm:t>
        <a:bodyPr/>
        <a:lstStyle/>
        <a:p>
          <a:endParaRPr lang="en-US"/>
        </a:p>
      </dgm:t>
    </dgm:pt>
    <dgm:pt modelId="{1058BE6E-135E-284D-951C-9A99A843E059}" type="pres">
      <dgm:prSet presAssocID="{8CAE88E9-D88F-8249-A057-D3610D132A85}" presName="Name0" presStyleCnt="0">
        <dgm:presLayoutVars>
          <dgm:dir/>
          <dgm:animLvl val="lvl"/>
          <dgm:resizeHandles val="exact"/>
        </dgm:presLayoutVars>
      </dgm:prSet>
      <dgm:spPr/>
      <dgm:t>
        <a:bodyPr/>
        <a:lstStyle/>
        <a:p>
          <a:endParaRPr lang="en-US"/>
        </a:p>
      </dgm:t>
    </dgm:pt>
    <dgm:pt modelId="{4D19ED02-8409-B242-A7D3-9D184BA39498}" type="pres">
      <dgm:prSet presAssocID="{CFB41569-1134-D143-963D-920148F04490}" presName="composite" presStyleCnt="0"/>
      <dgm:spPr/>
    </dgm:pt>
    <dgm:pt modelId="{BE50D340-5C58-B84C-9C87-35CED604F1C3}" type="pres">
      <dgm:prSet presAssocID="{CFB41569-1134-D143-963D-920148F04490}" presName="parTx" presStyleLbl="alignNode1" presStyleIdx="0" presStyleCnt="1">
        <dgm:presLayoutVars>
          <dgm:chMax val="0"/>
          <dgm:chPref val="0"/>
          <dgm:bulletEnabled val="1"/>
        </dgm:presLayoutVars>
      </dgm:prSet>
      <dgm:spPr/>
      <dgm:t>
        <a:bodyPr/>
        <a:lstStyle/>
        <a:p>
          <a:endParaRPr lang="en-US"/>
        </a:p>
      </dgm:t>
    </dgm:pt>
    <dgm:pt modelId="{6ED202EE-6C33-6342-88BF-7B1E59B2DD92}" type="pres">
      <dgm:prSet presAssocID="{CFB41569-1134-D143-963D-920148F04490}" presName="desTx" presStyleLbl="alignAccFollowNode1" presStyleIdx="0" presStyleCnt="1">
        <dgm:presLayoutVars>
          <dgm:bulletEnabled val="1"/>
        </dgm:presLayoutVars>
      </dgm:prSet>
      <dgm:spPr/>
      <dgm:t>
        <a:bodyPr/>
        <a:lstStyle/>
        <a:p>
          <a:endParaRPr lang="en-US"/>
        </a:p>
      </dgm:t>
    </dgm:pt>
  </dgm:ptLst>
  <dgm:cxnLst>
    <dgm:cxn modelId="{65DF9982-89C1-014E-9574-E98B755CF711}" type="presOf" srcId="{8CAE88E9-D88F-8249-A057-D3610D132A85}" destId="{1058BE6E-135E-284D-951C-9A99A843E059}" srcOrd="0" destOrd="0" presId="urn:microsoft.com/office/officeart/2005/8/layout/hList1"/>
    <dgm:cxn modelId="{151296AB-5094-FC46-80C7-5157BEA8FE4F}" srcId="{CFB41569-1134-D143-963D-920148F04490}" destId="{B8E88D0A-3AF6-284C-9DC0-219E12299F27}" srcOrd="3" destOrd="0" parTransId="{DBF7FED5-D4E4-FA43-8570-A5E5171BEC81}" sibTransId="{B0B02F63-3CFA-ED4A-94F3-0097552519C7}"/>
    <dgm:cxn modelId="{35E4FF58-9E5F-614E-8303-14319750B7D2}" type="presOf" srcId="{64DAA112-0325-D94B-9D47-E090E83D67D3}" destId="{6ED202EE-6C33-6342-88BF-7B1E59B2DD92}" srcOrd="0" destOrd="2" presId="urn:microsoft.com/office/officeart/2005/8/layout/hList1"/>
    <dgm:cxn modelId="{D1CCA08F-F447-BE4B-96FE-3884CA13E5DF}" srcId="{CFB41569-1134-D143-963D-920148F04490}" destId="{5D7FDCD7-36E8-A144-91F6-F14ED3721FEA}" srcOrd="1" destOrd="0" parTransId="{D998CE05-52DF-714C-85F6-3BC796B916C4}" sibTransId="{E44DDFE3-43C1-2E4D-BDC5-26D5C4495AA0}"/>
    <dgm:cxn modelId="{9251DED2-C7E7-974B-9371-788BD556F50A}" type="presOf" srcId="{9D356631-53B1-1249-9FC4-C9CB07BDD0DA}" destId="{6ED202EE-6C33-6342-88BF-7B1E59B2DD92}" srcOrd="0" destOrd="0" presId="urn:microsoft.com/office/officeart/2005/8/layout/hList1"/>
    <dgm:cxn modelId="{9E34A230-6F0F-794F-8CF4-81AF61C8E19C}" type="presOf" srcId="{B8E88D0A-3AF6-284C-9DC0-219E12299F27}" destId="{6ED202EE-6C33-6342-88BF-7B1E59B2DD92}" srcOrd="0" destOrd="3" presId="urn:microsoft.com/office/officeart/2005/8/layout/hList1"/>
    <dgm:cxn modelId="{1C567561-6A3B-5048-964D-57C38D874869}" srcId="{CFB41569-1134-D143-963D-920148F04490}" destId="{9D356631-53B1-1249-9FC4-C9CB07BDD0DA}" srcOrd="0" destOrd="0" parTransId="{CDDA4603-92C7-5042-A56E-0CDF23AD64F3}" sibTransId="{90AFA0C9-8E21-2E42-A8F9-B676D3D0F1E8}"/>
    <dgm:cxn modelId="{62442DB4-A359-2C4A-A229-A92081C733ED}" srcId="{CFB41569-1134-D143-963D-920148F04490}" destId="{64DAA112-0325-D94B-9D47-E090E83D67D3}" srcOrd="2" destOrd="0" parTransId="{A76CE0A6-2BD4-144F-B93F-DBDE70E810D8}" sibTransId="{523BB59D-E336-1B43-8A68-70BC145293F9}"/>
    <dgm:cxn modelId="{E6098EAA-B224-4E42-A471-BF1D3498E7E5}" type="presOf" srcId="{5D7FDCD7-36E8-A144-91F6-F14ED3721FEA}" destId="{6ED202EE-6C33-6342-88BF-7B1E59B2DD92}" srcOrd="0" destOrd="1" presId="urn:microsoft.com/office/officeart/2005/8/layout/hList1"/>
    <dgm:cxn modelId="{5981750D-596E-FF44-B158-9F1BFBD24799}" type="presOf" srcId="{CFB41569-1134-D143-963D-920148F04490}" destId="{BE50D340-5C58-B84C-9C87-35CED604F1C3}" srcOrd="0" destOrd="0" presId="urn:microsoft.com/office/officeart/2005/8/layout/hList1"/>
    <dgm:cxn modelId="{0439B1DC-09E7-7A48-A734-0ECA0E5667AF}" srcId="{8CAE88E9-D88F-8249-A057-D3610D132A85}" destId="{CFB41569-1134-D143-963D-920148F04490}" srcOrd="0" destOrd="0" parTransId="{FA4219BA-2BAF-C84D-965C-4D0234EDEF6B}" sibTransId="{DDD0D31B-EA70-0D4B-B73F-E42EDC34529B}"/>
    <dgm:cxn modelId="{5E66ECA8-BC11-A249-B48C-E5A6F9CBAF79}" type="presParOf" srcId="{1058BE6E-135E-284D-951C-9A99A843E059}" destId="{4D19ED02-8409-B242-A7D3-9D184BA39498}" srcOrd="0" destOrd="0" presId="urn:microsoft.com/office/officeart/2005/8/layout/hList1"/>
    <dgm:cxn modelId="{47DBF804-639E-8248-8076-FDE41AA75460}" type="presParOf" srcId="{4D19ED02-8409-B242-A7D3-9D184BA39498}" destId="{BE50D340-5C58-B84C-9C87-35CED604F1C3}" srcOrd="0" destOrd="0" presId="urn:microsoft.com/office/officeart/2005/8/layout/hList1"/>
    <dgm:cxn modelId="{804352BA-91A6-F143-BD55-725967B5081F}" type="presParOf" srcId="{4D19ED02-8409-B242-A7D3-9D184BA39498}" destId="{6ED202EE-6C33-6342-88BF-7B1E59B2DD9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5FE58-0E4F-1448-8B6D-1E52F620776C}">
      <dsp:nvSpPr>
        <dsp:cNvPr id="0" name=""/>
        <dsp:cNvSpPr/>
      </dsp:nvSpPr>
      <dsp:spPr>
        <a:xfrm>
          <a:off x="0" y="0"/>
          <a:ext cx="6671310" cy="1988820"/>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NZ" sz="2000" b="1" kern="1200" dirty="0" smtClean="0"/>
            <a:t>Reusable</a:t>
          </a:r>
          <a:endParaRPr lang="en-US" sz="2000" b="1" kern="1200" dirty="0"/>
        </a:p>
        <a:p>
          <a:pPr marL="171450" lvl="1" indent="-171450" algn="l" defTabSz="711200">
            <a:lnSpc>
              <a:spcPct val="90000"/>
            </a:lnSpc>
            <a:spcBef>
              <a:spcPct val="0"/>
            </a:spcBef>
            <a:spcAft>
              <a:spcPct val="15000"/>
            </a:spcAft>
            <a:buChar char="••"/>
          </a:pPr>
          <a:r>
            <a:rPr lang="en-NZ" sz="1600" kern="1200" dirty="0" smtClean="0"/>
            <a:t>Can be safely used by only one process at a time and is not depleted by that use</a:t>
          </a:r>
        </a:p>
        <a:p>
          <a:pPr marL="342900" lvl="2" indent="-171450" algn="l" defTabSz="711200">
            <a:lnSpc>
              <a:spcPct val="90000"/>
            </a:lnSpc>
            <a:spcBef>
              <a:spcPct val="0"/>
            </a:spcBef>
            <a:spcAft>
              <a:spcPct val="15000"/>
            </a:spcAft>
            <a:buChar char="••"/>
          </a:pPr>
          <a:r>
            <a:rPr lang="en-US" sz="1600" kern="1200" dirty="0" smtClean="0"/>
            <a:t>Processors, I/O channels, main and secondary memory, devices, and data structures such as files, databases, and semaphores</a:t>
          </a:r>
        </a:p>
      </dsp:txBody>
      <dsp:txXfrm>
        <a:off x="58251" y="58251"/>
        <a:ext cx="4615708" cy="1872318"/>
      </dsp:txXfrm>
    </dsp:sp>
    <dsp:sp modelId="{FBCB8F57-C548-1C43-A637-8BC0E0917159}">
      <dsp:nvSpPr>
        <dsp:cNvPr id="0" name=""/>
        <dsp:cNvSpPr/>
      </dsp:nvSpPr>
      <dsp:spPr>
        <a:xfrm>
          <a:off x="1177289" y="2430780"/>
          <a:ext cx="6671310" cy="1988820"/>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NZ" sz="2000" b="1" kern="1200" dirty="0" smtClean="0"/>
            <a:t>Consumable</a:t>
          </a:r>
        </a:p>
        <a:p>
          <a:pPr marL="171450" lvl="1" indent="-171450" algn="l" defTabSz="711200">
            <a:lnSpc>
              <a:spcPct val="90000"/>
            </a:lnSpc>
            <a:spcBef>
              <a:spcPct val="0"/>
            </a:spcBef>
            <a:spcAft>
              <a:spcPct val="15000"/>
            </a:spcAft>
            <a:buChar char="••"/>
          </a:pPr>
          <a:r>
            <a:rPr lang="en-NZ" sz="1600" kern="1200" dirty="0" smtClean="0"/>
            <a:t>One that can be created (produced) and destroyed (consumed)</a:t>
          </a:r>
        </a:p>
        <a:p>
          <a:pPr marL="342900" lvl="2" indent="-171450" algn="l" defTabSz="711200">
            <a:lnSpc>
              <a:spcPct val="90000"/>
            </a:lnSpc>
            <a:spcBef>
              <a:spcPct val="0"/>
            </a:spcBef>
            <a:spcAft>
              <a:spcPct val="15000"/>
            </a:spcAft>
            <a:buChar char="••"/>
          </a:pPr>
          <a:r>
            <a:rPr lang="en-US" sz="1600" kern="1200" dirty="0" smtClean="0"/>
            <a:t>Interrupts, signals, messages, and information</a:t>
          </a:r>
        </a:p>
        <a:p>
          <a:pPr marL="342900" lvl="2" indent="-171450" algn="l" defTabSz="711200">
            <a:lnSpc>
              <a:spcPct val="90000"/>
            </a:lnSpc>
            <a:spcBef>
              <a:spcPct val="0"/>
            </a:spcBef>
            <a:spcAft>
              <a:spcPct val="15000"/>
            </a:spcAft>
            <a:buChar char="••"/>
          </a:pPr>
          <a:r>
            <a:rPr lang="en-US" sz="1600" kern="1200" dirty="0" smtClean="0"/>
            <a:t>In I/O buffers</a:t>
          </a:r>
          <a:endParaRPr lang="en-NZ" sz="1600" kern="1200" dirty="0" smtClean="0"/>
        </a:p>
      </dsp:txBody>
      <dsp:txXfrm>
        <a:off x="1235540" y="2489031"/>
        <a:ext cx="4084785" cy="1872317"/>
      </dsp:txXfrm>
    </dsp:sp>
    <dsp:sp modelId="{22B4735D-FDE9-0F4D-8517-6404F300167D}">
      <dsp:nvSpPr>
        <dsp:cNvPr id="0" name=""/>
        <dsp:cNvSpPr/>
      </dsp:nvSpPr>
      <dsp:spPr>
        <a:xfrm>
          <a:off x="5385984" y="1629576"/>
          <a:ext cx="1277918" cy="1160447"/>
        </a:xfrm>
        <a:prstGeom prst="downArrow">
          <a:avLst>
            <a:gd name="adj1" fmla="val 55000"/>
            <a:gd name="adj2" fmla="val 45000"/>
          </a:avLst>
        </a:prstGeom>
        <a:solidFill>
          <a:schemeClr val="bg1"/>
        </a:solidFill>
        <a:ln w="15875" cap="flat" cmpd="sng" algn="ctr">
          <a:solidFill>
            <a:schemeClr val="accent1">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673516" y="1629576"/>
        <a:ext cx="702854" cy="8732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C2650-513C-9047-89E4-5053DF7EFDD2}">
      <dsp:nvSpPr>
        <dsp:cNvPr id="0" name=""/>
        <dsp:cNvSpPr/>
      </dsp:nvSpPr>
      <dsp:spPr>
        <a:xfrm>
          <a:off x="2364" y="0"/>
          <a:ext cx="2274540" cy="2895600"/>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Integer Operations</a:t>
          </a:r>
          <a:endParaRPr lang="en-US" sz="2500" kern="1200" dirty="0"/>
        </a:p>
      </dsp:txBody>
      <dsp:txXfrm>
        <a:off x="2364" y="0"/>
        <a:ext cx="2274540" cy="868680"/>
      </dsp:txXfrm>
    </dsp:sp>
    <dsp:sp modelId="{B9898B05-7FDC-4C4F-8B1A-A3E42907094F}">
      <dsp:nvSpPr>
        <dsp:cNvPr id="0" name=""/>
        <dsp:cNvSpPr/>
      </dsp:nvSpPr>
      <dsp:spPr>
        <a:xfrm>
          <a:off x="229818" y="869528"/>
          <a:ext cx="1819632" cy="87306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Operate on an integer variable</a:t>
          </a:r>
        </a:p>
      </dsp:txBody>
      <dsp:txXfrm>
        <a:off x="255389" y="895099"/>
        <a:ext cx="1768490" cy="821920"/>
      </dsp:txXfrm>
    </dsp:sp>
    <dsp:sp modelId="{9CEFE40A-C584-664B-BBC0-A05A7868161F}">
      <dsp:nvSpPr>
        <dsp:cNvPr id="0" name=""/>
        <dsp:cNvSpPr/>
      </dsp:nvSpPr>
      <dsp:spPr>
        <a:xfrm>
          <a:off x="229818" y="1876908"/>
          <a:ext cx="1819632" cy="87306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Typically used to implement counters</a:t>
          </a:r>
        </a:p>
      </dsp:txBody>
      <dsp:txXfrm>
        <a:off x="255389" y="1902479"/>
        <a:ext cx="1768490" cy="821920"/>
      </dsp:txXfrm>
    </dsp:sp>
    <dsp:sp modelId="{8F906254-A81A-D34D-8901-C3C7A38533AA}">
      <dsp:nvSpPr>
        <dsp:cNvPr id="0" name=""/>
        <dsp:cNvSpPr/>
      </dsp:nvSpPr>
      <dsp:spPr>
        <a:xfrm>
          <a:off x="2447495" y="0"/>
          <a:ext cx="2274540" cy="2895600"/>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Bitmap Operations</a:t>
          </a:r>
        </a:p>
      </dsp:txBody>
      <dsp:txXfrm>
        <a:off x="2447495" y="0"/>
        <a:ext cx="2274540" cy="868680"/>
      </dsp:txXfrm>
    </dsp:sp>
    <dsp:sp modelId="{1B160275-7D4D-9542-AB27-20FD6D8892EF}">
      <dsp:nvSpPr>
        <dsp:cNvPr id="0" name=""/>
        <dsp:cNvSpPr/>
      </dsp:nvSpPr>
      <dsp:spPr>
        <a:xfrm>
          <a:off x="2674949" y="868680"/>
          <a:ext cx="1819632" cy="188214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Operate on one of a sequence of bits at an arbitrary memory location indicated by a pointer variable</a:t>
          </a:r>
        </a:p>
      </dsp:txBody>
      <dsp:txXfrm>
        <a:off x="2728244" y="921975"/>
        <a:ext cx="1713042" cy="17755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41CA4-A900-D74C-904C-A6A318A35E75}">
      <dsp:nvSpPr>
        <dsp:cNvPr id="0" name=""/>
        <dsp:cNvSpPr/>
      </dsp:nvSpPr>
      <dsp:spPr>
        <a:xfrm>
          <a:off x="2483674" y="1324303"/>
          <a:ext cx="2875263" cy="2849837"/>
        </a:xfrm>
        <a:prstGeom prst="ellipse">
          <a:avLst/>
        </a:prstGeom>
        <a:solidFill>
          <a:schemeClr val="bg1"/>
        </a:solidFill>
        <a:ln>
          <a:solidFill>
            <a:schemeClr val="accent6">
              <a:alpha val="90000"/>
            </a:schemeClr>
          </a:solidFill>
        </a:ln>
        <a:effectLst>
          <a:glow rad="101600">
            <a:schemeClr val="accent6">
              <a:alpha val="75000"/>
            </a:schemeClr>
          </a:glow>
          <a:softEdge rad="889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In addition to the concurrency mechanisms of UNIX SVR4, Solaris supports four thread synchronization primitives:</a:t>
          </a:r>
          <a:endParaRPr lang="en-US" sz="1800" kern="1200" dirty="0">
            <a:solidFill>
              <a:schemeClr val="tx1"/>
            </a:solidFill>
          </a:endParaRPr>
        </a:p>
      </dsp:txBody>
      <dsp:txXfrm>
        <a:off x="2904747" y="1741652"/>
        <a:ext cx="2033117" cy="2015139"/>
      </dsp:txXfrm>
    </dsp:sp>
    <dsp:sp modelId="{E2D56B4A-232E-F44C-91C1-EEF975A2C0ED}">
      <dsp:nvSpPr>
        <dsp:cNvPr id="0" name=""/>
        <dsp:cNvSpPr/>
      </dsp:nvSpPr>
      <dsp:spPr>
        <a:xfrm rot="12738843">
          <a:off x="2340812" y="1599332"/>
          <a:ext cx="289472" cy="483497"/>
        </a:xfrm>
        <a:prstGeom prst="rightArrow">
          <a:avLst>
            <a:gd name="adj1" fmla="val 60000"/>
            <a:gd name="adj2" fmla="val 50000"/>
          </a:avLst>
        </a:prstGeom>
        <a:solidFill>
          <a:schemeClr val="accent1"/>
        </a:solidFill>
        <a:ln>
          <a:solidFill>
            <a:schemeClr val="bg1">
              <a:alpha val="9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420929" y="1719242"/>
        <a:ext cx="202630" cy="290099"/>
      </dsp:txXfrm>
    </dsp:sp>
    <dsp:sp modelId="{DD2F4401-92D3-D94D-B526-C06C266CA1AF}">
      <dsp:nvSpPr>
        <dsp:cNvPr id="0" name=""/>
        <dsp:cNvSpPr/>
      </dsp:nvSpPr>
      <dsp:spPr>
        <a:xfrm>
          <a:off x="685795" y="457193"/>
          <a:ext cx="1712947" cy="1574496"/>
        </a:xfrm>
        <a:prstGeom prst="ellipse">
          <a:avLst/>
        </a:prstGeom>
        <a:solidFill>
          <a:schemeClr val="bg1"/>
        </a:solidFill>
        <a:ln>
          <a:solidFill>
            <a:schemeClr val="accent6">
              <a:alpha val="90000"/>
            </a:schemeClr>
          </a:solidFill>
        </a:ln>
        <a:effectLst>
          <a:glow rad="101600">
            <a:schemeClr val="accent6">
              <a:alpha val="75000"/>
            </a:schemeClr>
          </a:glow>
          <a:softEdge rad="889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Mutual exclusion (</a:t>
          </a:r>
          <a:r>
            <a:rPr lang="en-US" sz="1800" kern="1200" dirty="0" err="1" smtClean="0">
              <a:solidFill>
                <a:schemeClr val="tx1"/>
              </a:solidFill>
            </a:rPr>
            <a:t>mutex</a:t>
          </a:r>
          <a:r>
            <a:rPr lang="en-US" sz="1800" kern="1200" dirty="0" smtClean="0">
              <a:solidFill>
                <a:schemeClr val="tx1"/>
              </a:solidFill>
            </a:rPr>
            <a:t>) locks</a:t>
          </a:r>
          <a:endParaRPr lang="en-US" sz="1800" kern="1200" dirty="0">
            <a:solidFill>
              <a:schemeClr val="tx1"/>
            </a:solidFill>
          </a:endParaRPr>
        </a:p>
      </dsp:txBody>
      <dsp:txXfrm>
        <a:off x="936650" y="687773"/>
        <a:ext cx="1211237" cy="1113336"/>
      </dsp:txXfrm>
    </dsp:sp>
    <dsp:sp modelId="{87B0977C-1196-1643-B675-83945350A60B}">
      <dsp:nvSpPr>
        <dsp:cNvPr id="0" name=""/>
        <dsp:cNvSpPr/>
      </dsp:nvSpPr>
      <dsp:spPr>
        <a:xfrm rot="19968579">
          <a:off x="5286316" y="1733734"/>
          <a:ext cx="282296" cy="483497"/>
        </a:xfrm>
        <a:prstGeom prst="rightArrow">
          <a:avLst>
            <a:gd name="adj1" fmla="val 60000"/>
            <a:gd name="adj2" fmla="val 50000"/>
          </a:avLst>
        </a:prstGeom>
        <a:solidFill>
          <a:schemeClr val="accent1"/>
        </a:solidFill>
        <a:ln>
          <a:solidFill>
            <a:schemeClr val="bg1">
              <a:alpha val="9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290995" y="1849782"/>
        <a:ext cx="197607" cy="290099"/>
      </dsp:txXfrm>
    </dsp:sp>
    <dsp:sp modelId="{9A4048A4-CFE3-284A-B746-4C9671CC34FB}">
      <dsp:nvSpPr>
        <dsp:cNvPr id="0" name=""/>
        <dsp:cNvSpPr/>
      </dsp:nvSpPr>
      <dsp:spPr>
        <a:xfrm>
          <a:off x="5465798" y="805372"/>
          <a:ext cx="1957526" cy="1295219"/>
        </a:xfrm>
        <a:prstGeom prst="ellipse">
          <a:avLst/>
        </a:prstGeom>
        <a:solidFill>
          <a:schemeClr val="bg1"/>
        </a:solidFill>
        <a:ln>
          <a:solidFill>
            <a:schemeClr val="accent6">
              <a:alpha val="90000"/>
            </a:schemeClr>
          </a:solidFill>
        </a:ln>
        <a:effectLst>
          <a:glow rad="101600">
            <a:schemeClr val="accent6">
              <a:alpha val="75000"/>
            </a:schemeClr>
          </a:glow>
          <a:softEdge rad="889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Semaphores</a:t>
          </a:r>
          <a:endParaRPr lang="en-US" sz="1800" kern="1200" dirty="0">
            <a:solidFill>
              <a:schemeClr val="tx1"/>
            </a:solidFill>
          </a:endParaRPr>
        </a:p>
      </dsp:txBody>
      <dsp:txXfrm>
        <a:off x="5752471" y="995052"/>
        <a:ext cx="1384180" cy="915859"/>
      </dsp:txXfrm>
    </dsp:sp>
    <dsp:sp modelId="{8ADEA8A8-3754-344E-8F1C-FB2B245EF490}">
      <dsp:nvSpPr>
        <dsp:cNvPr id="0" name=""/>
        <dsp:cNvSpPr/>
      </dsp:nvSpPr>
      <dsp:spPr>
        <a:xfrm rot="1332288">
          <a:off x="5362489" y="3161504"/>
          <a:ext cx="322171" cy="483497"/>
        </a:xfrm>
        <a:prstGeom prst="rightArrow">
          <a:avLst>
            <a:gd name="adj1" fmla="val 60000"/>
            <a:gd name="adj2" fmla="val 50000"/>
          </a:avLst>
        </a:prstGeom>
        <a:solidFill>
          <a:schemeClr val="accent1"/>
        </a:solidFill>
        <a:ln>
          <a:solidFill>
            <a:schemeClr val="bg1">
              <a:alpha val="9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366073" y="3239940"/>
        <a:ext cx="225520" cy="290099"/>
      </dsp:txXfrm>
    </dsp:sp>
    <dsp:sp modelId="{03AB536B-70BB-1F42-A68A-7924AEA2D57D}">
      <dsp:nvSpPr>
        <dsp:cNvPr id="0" name=""/>
        <dsp:cNvSpPr/>
      </dsp:nvSpPr>
      <dsp:spPr>
        <a:xfrm>
          <a:off x="5638801" y="3200412"/>
          <a:ext cx="2200583" cy="1398005"/>
        </a:xfrm>
        <a:prstGeom prst="ellipse">
          <a:avLst/>
        </a:prstGeom>
        <a:solidFill>
          <a:schemeClr val="bg1"/>
        </a:solidFill>
        <a:ln>
          <a:solidFill>
            <a:schemeClr val="accent6">
              <a:alpha val="90000"/>
            </a:schemeClr>
          </a:solidFill>
        </a:ln>
        <a:effectLst>
          <a:glow rad="101600">
            <a:schemeClr val="accent6">
              <a:alpha val="75000"/>
            </a:schemeClr>
          </a:glow>
          <a:softEdge rad="889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Readers/writer locks</a:t>
          </a:r>
          <a:endParaRPr lang="en-US" sz="1800" kern="1200" dirty="0">
            <a:solidFill>
              <a:schemeClr val="tx1"/>
            </a:solidFill>
          </a:endParaRPr>
        </a:p>
      </dsp:txBody>
      <dsp:txXfrm>
        <a:off x="5961069" y="3405145"/>
        <a:ext cx="1556047" cy="988539"/>
      </dsp:txXfrm>
    </dsp:sp>
    <dsp:sp modelId="{84E1B005-AAB0-7141-ABFD-A9983F3B347C}">
      <dsp:nvSpPr>
        <dsp:cNvPr id="0" name=""/>
        <dsp:cNvSpPr/>
      </dsp:nvSpPr>
      <dsp:spPr>
        <a:xfrm rot="9678069">
          <a:off x="2140187" y="3058229"/>
          <a:ext cx="307744" cy="483497"/>
        </a:xfrm>
        <a:prstGeom prst="rightArrow">
          <a:avLst>
            <a:gd name="adj1" fmla="val 60000"/>
            <a:gd name="adj2" fmla="val 50000"/>
          </a:avLst>
        </a:prstGeom>
        <a:solidFill>
          <a:schemeClr val="accent1"/>
        </a:solidFill>
        <a:ln>
          <a:solidFill>
            <a:schemeClr val="bg1">
              <a:alpha val="9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230073" y="3140129"/>
        <a:ext cx="215421" cy="290099"/>
      </dsp:txXfrm>
    </dsp:sp>
    <dsp:sp modelId="{04E1BAB1-D673-724D-90B0-6D62492DE6C9}">
      <dsp:nvSpPr>
        <dsp:cNvPr id="0" name=""/>
        <dsp:cNvSpPr/>
      </dsp:nvSpPr>
      <dsp:spPr>
        <a:xfrm>
          <a:off x="283245" y="2927972"/>
          <a:ext cx="1793151" cy="1498260"/>
        </a:xfrm>
        <a:prstGeom prst="ellipse">
          <a:avLst/>
        </a:prstGeom>
        <a:solidFill>
          <a:schemeClr val="bg1"/>
        </a:solidFill>
        <a:ln>
          <a:solidFill>
            <a:schemeClr val="accent6">
              <a:alpha val="90000"/>
            </a:schemeClr>
          </a:solidFill>
        </a:ln>
        <a:effectLst>
          <a:glow rad="101600">
            <a:schemeClr val="accent6">
              <a:alpha val="75000"/>
            </a:schemeClr>
          </a:glow>
          <a:softEdge rad="889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Condition variables</a:t>
          </a:r>
          <a:endParaRPr lang="en-US" sz="1800" kern="1200" dirty="0">
            <a:solidFill>
              <a:schemeClr val="tx1"/>
            </a:solidFill>
          </a:endParaRPr>
        </a:p>
      </dsp:txBody>
      <dsp:txXfrm>
        <a:off x="545846" y="3147387"/>
        <a:ext cx="1267949" cy="10594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050D9-2C09-494F-92A1-0C78D5204974}">
      <dsp:nvSpPr>
        <dsp:cNvPr id="0" name=""/>
        <dsp:cNvSpPr/>
      </dsp:nvSpPr>
      <dsp:spPr>
        <a:xfrm>
          <a:off x="0" y="306876"/>
          <a:ext cx="6514338" cy="1594869"/>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02870" numCol="1" spcCol="1270" anchor="t" anchorCtr="0">
          <a:noAutofit/>
        </a:bodyPr>
        <a:lstStyle/>
        <a:p>
          <a:pPr lvl="0" algn="l" defTabSz="1200150" rtl="0">
            <a:lnSpc>
              <a:spcPct val="90000"/>
            </a:lnSpc>
            <a:spcBef>
              <a:spcPct val="0"/>
            </a:spcBef>
            <a:spcAft>
              <a:spcPct val="35000"/>
            </a:spcAft>
          </a:pPr>
          <a:r>
            <a:rPr lang="en-US" sz="2700" kern="1200" dirty="0" smtClean="0"/>
            <a:t>Solaris provides classic counting semaphores with the following primitives:</a:t>
          </a:r>
          <a:endParaRPr lang="en-US" sz="2700" kern="1200" dirty="0"/>
        </a:p>
      </dsp:txBody>
      <dsp:txXfrm>
        <a:off x="0" y="306876"/>
        <a:ext cx="6514338" cy="1063246"/>
      </dsp:txXfrm>
    </dsp:sp>
    <dsp:sp modelId="{6B672842-0B19-9143-BC12-2C589F32971C}">
      <dsp:nvSpPr>
        <dsp:cNvPr id="0" name=""/>
        <dsp:cNvSpPr/>
      </dsp:nvSpPr>
      <dsp:spPr>
        <a:xfrm>
          <a:off x="1334261" y="1370123"/>
          <a:ext cx="6514338" cy="28188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err="1" smtClean="0"/>
            <a:t>sema_p</a:t>
          </a:r>
          <a:r>
            <a:rPr lang="en-US" sz="2700" kern="1200" dirty="0" smtClean="0"/>
            <a:t>() Decrements the semaphore, potentially blocking the thread</a:t>
          </a:r>
          <a:endParaRPr lang="en-US" sz="2700" kern="1200" dirty="0"/>
        </a:p>
        <a:p>
          <a:pPr marL="228600" lvl="1" indent="-228600" algn="l" defTabSz="1200150" rtl="0">
            <a:lnSpc>
              <a:spcPct val="90000"/>
            </a:lnSpc>
            <a:spcBef>
              <a:spcPct val="0"/>
            </a:spcBef>
            <a:spcAft>
              <a:spcPct val="15000"/>
            </a:spcAft>
            <a:buChar char="••"/>
          </a:pPr>
          <a:r>
            <a:rPr lang="en-US" sz="2700" kern="1200" dirty="0" err="1" smtClean="0"/>
            <a:t>sema_v</a:t>
          </a:r>
          <a:r>
            <a:rPr lang="en-US" sz="2700" kern="1200" dirty="0" smtClean="0"/>
            <a:t>() Increments the semaphore, potentially unblocking a waiting thread</a:t>
          </a:r>
          <a:endParaRPr lang="en-US" sz="2700" kern="1200" dirty="0"/>
        </a:p>
        <a:p>
          <a:pPr marL="228600" lvl="1" indent="-228600" algn="l" defTabSz="1200150" rtl="0">
            <a:lnSpc>
              <a:spcPct val="90000"/>
            </a:lnSpc>
            <a:spcBef>
              <a:spcPct val="0"/>
            </a:spcBef>
            <a:spcAft>
              <a:spcPct val="15000"/>
            </a:spcAft>
            <a:buChar char="••"/>
          </a:pPr>
          <a:r>
            <a:rPr lang="en-US" sz="2700" kern="1200" dirty="0" err="1" smtClean="0"/>
            <a:t>sema_tryp</a:t>
          </a:r>
          <a:r>
            <a:rPr lang="en-US" sz="2700" kern="1200" dirty="0" smtClean="0"/>
            <a:t>() Decrements the semaphore if blocking is not required</a:t>
          </a:r>
          <a:endParaRPr lang="en-US" sz="2700" kern="1200" dirty="0"/>
        </a:p>
      </dsp:txBody>
      <dsp:txXfrm>
        <a:off x="1416821" y="1452683"/>
        <a:ext cx="6349218" cy="26536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5F481-F24D-3F45-B3E7-CAAE7CDE6C67}">
      <dsp:nvSpPr>
        <dsp:cNvPr id="0" name=""/>
        <dsp:cNvSpPr/>
      </dsp:nvSpPr>
      <dsp:spPr>
        <a:xfrm rot="16200000">
          <a:off x="228592" y="152400"/>
          <a:ext cx="3982194" cy="3982194"/>
        </a:xfrm>
        <a:prstGeom prst="downArrow">
          <a:avLst>
            <a:gd name="adj1" fmla="val 50000"/>
            <a:gd name="adj2" fmla="val 35000"/>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en-US" sz="2600" kern="1200" dirty="0" smtClean="0"/>
            <a:t>A condition variable is used to wait until a particular condition is true </a:t>
          </a:r>
          <a:endParaRPr lang="en-US" sz="2600" kern="1200" dirty="0"/>
        </a:p>
      </dsp:txBody>
      <dsp:txXfrm rot="5400000">
        <a:off x="228593" y="1147948"/>
        <a:ext cx="3285310" cy="1991097"/>
      </dsp:txXfrm>
    </dsp:sp>
    <dsp:sp modelId="{C2B4E743-3F74-9E47-A51C-B0A92BB7DE47}">
      <dsp:nvSpPr>
        <dsp:cNvPr id="0" name=""/>
        <dsp:cNvSpPr/>
      </dsp:nvSpPr>
      <dsp:spPr>
        <a:xfrm rot="5400000">
          <a:off x="4038606" y="685829"/>
          <a:ext cx="3982194" cy="3982194"/>
        </a:xfrm>
        <a:prstGeom prst="downArrow">
          <a:avLst>
            <a:gd name="adj1" fmla="val 50000"/>
            <a:gd name="adj2" fmla="val 35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en-NZ" sz="2600" kern="1200" dirty="0" smtClean="0"/>
            <a:t>Condition variables must be used in conjunction with a mutex lock</a:t>
          </a:r>
          <a:endParaRPr lang="en-NZ" sz="2600" kern="1200" dirty="0"/>
        </a:p>
      </dsp:txBody>
      <dsp:txXfrm rot="-5400000">
        <a:off x="4735491" y="1681378"/>
        <a:ext cx="3285310" cy="19910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FB650-57DF-5A45-8669-EB5B034AD16C}">
      <dsp:nvSpPr>
        <dsp:cNvPr id="0" name=""/>
        <dsp:cNvSpPr/>
      </dsp:nvSpPr>
      <dsp:spPr>
        <a:xfrm>
          <a:off x="0" y="421499"/>
          <a:ext cx="7696200" cy="27027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7311" tIns="541528" rIns="597311" bIns="184912" numCol="1" spcCol="1270" anchor="t" anchorCtr="0">
          <a:noAutofit/>
        </a:bodyPr>
        <a:lstStyle/>
        <a:p>
          <a:pPr marL="228600" lvl="1" indent="-228600" algn="l" defTabSz="1155700">
            <a:lnSpc>
              <a:spcPct val="90000"/>
            </a:lnSpc>
            <a:spcBef>
              <a:spcPct val="0"/>
            </a:spcBef>
            <a:spcAft>
              <a:spcPct val="15000"/>
            </a:spcAft>
            <a:buChar char="••"/>
          </a:pPr>
          <a:r>
            <a:rPr lang="en-NZ" sz="2600" kern="1200" dirty="0" smtClean="0"/>
            <a:t>Executive dispatcher objects</a:t>
          </a:r>
        </a:p>
        <a:p>
          <a:pPr marL="228600" lvl="1" indent="-228600" algn="l" defTabSz="1155700">
            <a:lnSpc>
              <a:spcPct val="90000"/>
            </a:lnSpc>
            <a:spcBef>
              <a:spcPct val="0"/>
            </a:spcBef>
            <a:spcAft>
              <a:spcPct val="15000"/>
            </a:spcAft>
            <a:buChar char="••"/>
          </a:pPr>
          <a:r>
            <a:rPr lang="en-NZ" sz="2600" kern="1200" dirty="0" smtClean="0"/>
            <a:t>User mode critical sections</a:t>
          </a:r>
        </a:p>
        <a:p>
          <a:pPr marL="228600" lvl="1" indent="-228600" algn="l" defTabSz="1155700">
            <a:lnSpc>
              <a:spcPct val="90000"/>
            </a:lnSpc>
            <a:spcBef>
              <a:spcPct val="0"/>
            </a:spcBef>
            <a:spcAft>
              <a:spcPct val="15000"/>
            </a:spcAft>
            <a:buChar char="••"/>
          </a:pPr>
          <a:r>
            <a:rPr lang="en-NZ" sz="2600" kern="1200" dirty="0" smtClean="0"/>
            <a:t>Slim reader-writer locks</a:t>
          </a:r>
        </a:p>
        <a:p>
          <a:pPr marL="228600" lvl="1" indent="-228600" algn="l" defTabSz="1155700">
            <a:lnSpc>
              <a:spcPct val="90000"/>
            </a:lnSpc>
            <a:spcBef>
              <a:spcPct val="0"/>
            </a:spcBef>
            <a:spcAft>
              <a:spcPct val="15000"/>
            </a:spcAft>
            <a:buChar char="••"/>
          </a:pPr>
          <a:r>
            <a:rPr lang="en-NZ" sz="2600" kern="1200" dirty="0" smtClean="0"/>
            <a:t>Condition variables</a:t>
          </a:r>
        </a:p>
        <a:p>
          <a:pPr marL="228600" lvl="1" indent="-228600" algn="l" defTabSz="1155700">
            <a:lnSpc>
              <a:spcPct val="90000"/>
            </a:lnSpc>
            <a:spcBef>
              <a:spcPct val="0"/>
            </a:spcBef>
            <a:spcAft>
              <a:spcPct val="15000"/>
            </a:spcAft>
            <a:buChar char="••"/>
          </a:pPr>
          <a:r>
            <a:rPr lang="en-NZ" sz="2600" kern="1200" dirty="0" smtClean="0"/>
            <a:t>Lock-free operations</a:t>
          </a:r>
        </a:p>
      </dsp:txBody>
      <dsp:txXfrm>
        <a:off x="0" y="421499"/>
        <a:ext cx="7696200" cy="2702700"/>
      </dsp:txXfrm>
    </dsp:sp>
    <dsp:sp modelId="{DDD7F632-96A1-2243-8D11-09EA33CD276B}">
      <dsp:nvSpPr>
        <dsp:cNvPr id="0" name=""/>
        <dsp:cNvSpPr/>
      </dsp:nvSpPr>
      <dsp:spPr>
        <a:xfrm>
          <a:off x="381000" y="136960"/>
          <a:ext cx="5387340" cy="767520"/>
        </a:xfrm>
        <a:prstGeom prst="round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lvl="0" algn="l" defTabSz="1155700">
            <a:lnSpc>
              <a:spcPct val="90000"/>
            </a:lnSpc>
            <a:spcBef>
              <a:spcPct val="0"/>
            </a:spcBef>
            <a:spcAft>
              <a:spcPct val="35000"/>
            </a:spcAft>
          </a:pPr>
          <a:r>
            <a:rPr lang="en-NZ" sz="2600" kern="1200" dirty="0" smtClean="0"/>
            <a:t>Most important methods are: </a:t>
          </a:r>
          <a:endParaRPr lang="en-US" sz="2600" kern="1200" dirty="0"/>
        </a:p>
      </dsp:txBody>
      <dsp:txXfrm>
        <a:off x="418467" y="174427"/>
        <a:ext cx="5312406" cy="6925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831B7-713E-534A-8A54-1B594E36FB19}">
      <dsp:nvSpPr>
        <dsp:cNvPr id="0" name=""/>
        <dsp:cNvSpPr/>
      </dsp:nvSpPr>
      <dsp:spPr>
        <a:xfrm>
          <a:off x="5414" y="0"/>
          <a:ext cx="2189559" cy="3810000"/>
        </a:xfrm>
        <a:prstGeom prst="roundRect">
          <a:avLst>
            <a:gd name="adj" fmla="val 1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NZ" sz="3000" kern="1200" dirty="0" smtClean="0"/>
            <a:t>Allow a thread to block its own execution </a:t>
          </a:r>
          <a:endParaRPr lang="en-NZ" sz="3000" kern="1200" dirty="0"/>
        </a:p>
      </dsp:txBody>
      <dsp:txXfrm>
        <a:off x="69544" y="64130"/>
        <a:ext cx="2061299" cy="3681740"/>
      </dsp:txXfrm>
    </dsp:sp>
    <dsp:sp modelId="{4FBC0A68-28B8-C94C-8F19-29AE75B03550}">
      <dsp:nvSpPr>
        <dsp:cNvPr id="0" name=""/>
        <dsp:cNvSpPr/>
      </dsp:nvSpPr>
      <dsp:spPr>
        <a:xfrm>
          <a:off x="2562820" y="0"/>
          <a:ext cx="2189559" cy="381000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Do not return until the specified criteria have been met</a:t>
          </a:r>
          <a:endParaRPr lang="en-US" sz="3000" kern="1200" dirty="0"/>
        </a:p>
      </dsp:txBody>
      <dsp:txXfrm>
        <a:off x="2626950" y="64130"/>
        <a:ext cx="2061299" cy="3681740"/>
      </dsp:txXfrm>
    </dsp:sp>
    <dsp:sp modelId="{BEC7DA99-0514-634D-9563-0343B11D563D}">
      <dsp:nvSpPr>
        <dsp:cNvPr id="0" name=""/>
        <dsp:cNvSpPr/>
      </dsp:nvSpPr>
      <dsp:spPr>
        <a:xfrm>
          <a:off x="5120225" y="0"/>
          <a:ext cx="2189559" cy="3810000"/>
        </a:xfrm>
        <a:prstGeom prst="roundRect">
          <a:avLst>
            <a:gd name="adj" fmla="val 10000"/>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The type of wait function determines the set of criteria used</a:t>
          </a:r>
          <a:endParaRPr lang="en-US" sz="3000" kern="1200" dirty="0"/>
        </a:p>
      </dsp:txBody>
      <dsp:txXfrm>
        <a:off x="5184355" y="64130"/>
        <a:ext cx="2061299" cy="36817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1DB18-0D80-4A42-B1C6-41462532C69E}">
      <dsp:nvSpPr>
        <dsp:cNvPr id="0" name=""/>
        <dsp:cNvSpPr/>
      </dsp:nvSpPr>
      <dsp:spPr>
        <a:xfrm>
          <a:off x="0" y="16702"/>
          <a:ext cx="6096000" cy="6336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“Lock-free”</a:t>
          </a:r>
          <a:endParaRPr lang="en-US" sz="2200" kern="1200" dirty="0"/>
        </a:p>
      </dsp:txBody>
      <dsp:txXfrm>
        <a:off x="0" y="16702"/>
        <a:ext cx="6096000" cy="633600"/>
      </dsp:txXfrm>
    </dsp:sp>
    <dsp:sp modelId="{5FE6709E-5BBD-E543-BD93-08D9B7CAAB5C}">
      <dsp:nvSpPr>
        <dsp:cNvPr id="0" name=""/>
        <dsp:cNvSpPr/>
      </dsp:nvSpPr>
      <dsp:spPr>
        <a:xfrm>
          <a:off x="0" y="650302"/>
          <a:ext cx="6096000" cy="1237994"/>
        </a:xfrm>
        <a:prstGeom prst="rect">
          <a:avLst/>
        </a:prstGeom>
        <a:solidFill>
          <a:schemeClr val="bg1"/>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Synchronizing without taking a software lock</a:t>
          </a:r>
        </a:p>
        <a:p>
          <a:pPr marL="228600" lvl="1" indent="-228600" algn="l" defTabSz="977900">
            <a:lnSpc>
              <a:spcPct val="90000"/>
            </a:lnSpc>
            <a:spcBef>
              <a:spcPct val="0"/>
            </a:spcBef>
            <a:spcAft>
              <a:spcPct val="15000"/>
            </a:spcAft>
            <a:buChar char="••"/>
          </a:pPr>
          <a:r>
            <a:rPr lang="en-US" sz="2200" kern="1200" dirty="0" smtClean="0"/>
            <a:t>A thread can never be switched away from a processor while still holding a lock</a:t>
          </a:r>
        </a:p>
      </dsp:txBody>
      <dsp:txXfrm>
        <a:off x="0" y="650302"/>
        <a:ext cx="6096000" cy="1237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692A2-8C4F-0545-98A7-FD5743A081D9}">
      <dsp:nvSpPr>
        <dsp:cNvPr id="0" name=""/>
        <dsp:cNvSpPr/>
      </dsp:nvSpPr>
      <dsp:spPr>
        <a:xfrm>
          <a:off x="1398" y="174707"/>
          <a:ext cx="1803462" cy="656065"/>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Mutual Exclusion</a:t>
          </a:r>
          <a:endParaRPr lang="en-US" sz="1900" kern="1200" dirty="0"/>
        </a:p>
      </dsp:txBody>
      <dsp:txXfrm>
        <a:off x="1398" y="174707"/>
        <a:ext cx="1803462" cy="656065"/>
      </dsp:txXfrm>
    </dsp:sp>
    <dsp:sp modelId="{613BAD88-1300-C64D-8478-28BDFCA247EE}">
      <dsp:nvSpPr>
        <dsp:cNvPr id="0" name=""/>
        <dsp:cNvSpPr/>
      </dsp:nvSpPr>
      <dsp:spPr>
        <a:xfrm>
          <a:off x="0" y="877670"/>
          <a:ext cx="1803462" cy="3337920"/>
        </a:xfrm>
        <a:prstGeom prst="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Only one process may use a resource at a time</a:t>
          </a:r>
        </a:p>
        <a:p>
          <a:pPr marL="171450" lvl="1" indent="-171450" algn="l" defTabSz="844550">
            <a:lnSpc>
              <a:spcPct val="90000"/>
            </a:lnSpc>
            <a:spcBef>
              <a:spcPct val="0"/>
            </a:spcBef>
            <a:spcAft>
              <a:spcPct val="15000"/>
            </a:spcAft>
            <a:buChar char="••"/>
          </a:pPr>
          <a:r>
            <a:rPr lang="en-US" sz="1900" kern="1200" dirty="0" smtClean="0"/>
            <a:t>No process may access a resource until that has been allocated to another process</a:t>
          </a:r>
        </a:p>
      </dsp:txBody>
      <dsp:txXfrm>
        <a:off x="0" y="877670"/>
        <a:ext cx="1803462" cy="3337920"/>
      </dsp:txXfrm>
    </dsp:sp>
    <dsp:sp modelId="{F7B771C4-1781-334A-A9CC-6AB6388019C2}">
      <dsp:nvSpPr>
        <dsp:cNvPr id="0" name=""/>
        <dsp:cNvSpPr/>
      </dsp:nvSpPr>
      <dsp:spPr>
        <a:xfrm>
          <a:off x="2057345" y="174707"/>
          <a:ext cx="1803462" cy="656065"/>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Hold-and-Wait</a:t>
          </a:r>
        </a:p>
      </dsp:txBody>
      <dsp:txXfrm>
        <a:off x="2057345" y="174707"/>
        <a:ext cx="1803462" cy="656065"/>
      </dsp:txXfrm>
    </dsp:sp>
    <dsp:sp modelId="{CE427A8D-A2CB-E34E-B99B-527B0A4E0DC8}">
      <dsp:nvSpPr>
        <dsp:cNvPr id="0" name=""/>
        <dsp:cNvSpPr/>
      </dsp:nvSpPr>
      <dsp:spPr>
        <a:xfrm>
          <a:off x="2057399" y="877670"/>
          <a:ext cx="1803462" cy="3337920"/>
        </a:xfrm>
        <a:prstGeom prst="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 process may hold allocated resources while awaiting assignment of other resources</a:t>
          </a:r>
        </a:p>
      </dsp:txBody>
      <dsp:txXfrm>
        <a:off x="2057399" y="877670"/>
        <a:ext cx="1803462" cy="3337920"/>
      </dsp:txXfrm>
    </dsp:sp>
    <dsp:sp modelId="{8AD7747F-C6FB-8D40-8D93-2E53B586D4AB}">
      <dsp:nvSpPr>
        <dsp:cNvPr id="0" name=""/>
        <dsp:cNvSpPr/>
      </dsp:nvSpPr>
      <dsp:spPr>
        <a:xfrm>
          <a:off x="4113292" y="174707"/>
          <a:ext cx="1982762" cy="656065"/>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NZ" sz="1900" kern="1200" dirty="0" smtClean="0"/>
            <a:t>No Pre-emption</a:t>
          </a:r>
        </a:p>
      </dsp:txBody>
      <dsp:txXfrm>
        <a:off x="4113292" y="174707"/>
        <a:ext cx="1982762" cy="656065"/>
      </dsp:txXfrm>
    </dsp:sp>
    <dsp:sp modelId="{F1B2B33B-D78F-B548-832F-D31F12C1AEA8}">
      <dsp:nvSpPr>
        <dsp:cNvPr id="0" name=""/>
        <dsp:cNvSpPr/>
      </dsp:nvSpPr>
      <dsp:spPr>
        <a:xfrm>
          <a:off x="4191003" y="877670"/>
          <a:ext cx="1803462" cy="3337920"/>
        </a:xfrm>
        <a:prstGeom prst="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NZ" sz="1900" kern="1200" dirty="0" smtClean="0"/>
            <a:t>No resource can be forcibly removed from a process holding it</a:t>
          </a:r>
        </a:p>
      </dsp:txBody>
      <dsp:txXfrm>
        <a:off x="4191003" y="877670"/>
        <a:ext cx="1803462" cy="3337920"/>
      </dsp:txXfrm>
    </dsp:sp>
    <dsp:sp modelId="{92B94131-7DF3-D247-8535-7A1175868520}">
      <dsp:nvSpPr>
        <dsp:cNvPr id="0" name=""/>
        <dsp:cNvSpPr/>
      </dsp:nvSpPr>
      <dsp:spPr>
        <a:xfrm>
          <a:off x="6348539" y="174707"/>
          <a:ext cx="1803462" cy="656065"/>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NZ" sz="1900" kern="1200" dirty="0" smtClean="0"/>
            <a:t>Circular Wait</a:t>
          </a:r>
        </a:p>
      </dsp:txBody>
      <dsp:txXfrm>
        <a:off x="6348539" y="174707"/>
        <a:ext cx="1803462" cy="656065"/>
      </dsp:txXfrm>
    </dsp:sp>
    <dsp:sp modelId="{583D7356-1B1B-AD42-925D-161669EB54CA}">
      <dsp:nvSpPr>
        <dsp:cNvPr id="0" name=""/>
        <dsp:cNvSpPr/>
      </dsp:nvSpPr>
      <dsp:spPr>
        <a:xfrm>
          <a:off x="6349937" y="877670"/>
          <a:ext cx="1803462" cy="3337920"/>
        </a:xfrm>
        <a:prstGeom prst="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NZ" sz="1900" kern="1200" dirty="0" smtClean="0"/>
            <a:t>A closed chain of processes exists, such that each process holds at least one resource needed by the next process in  the chain</a:t>
          </a:r>
        </a:p>
      </dsp:txBody>
      <dsp:txXfrm>
        <a:off x="6349937" y="877670"/>
        <a:ext cx="1803462" cy="3337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50716-0DAC-BC40-8E79-75B3BD9B9C84}">
      <dsp:nvSpPr>
        <dsp:cNvPr id="0" name=""/>
        <dsp:cNvSpPr/>
      </dsp:nvSpPr>
      <dsp:spPr>
        <a:xfrm>
          <a:off x="2895602" y="476366"/>
          <a:ext cx="2296013" cy="1809632"/>
        </a:xfrm>
        <a:prstGeom prst="ellipse">
          <a:avLst/>
        </a:prstGeom>
        <a:solidFill>
          <a:schemeClr val="accent6">
            <a:alpha val="76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Deadlock Avoidance</a:t>
          </a:r>
          <a:endParaRPr lang="en-US" sz="2600" kern="1200" dirty="0"/>
        </a:p>
      </dsp:txBody>
      <dsp:txXfrm>
        <a:off x="3231845" y="741380"/>
        <a:ext cx="1623527" cy="1279604"/>
      </dsp:txXfrm>
    </dsp:sp>
    <dsp:sp modelId="{4E01D2EE-6258-AD44-9D8B-05B084D8A730}">
      <dsp:nvSpPr>
        <dsp:cNvPr id="0" name=""/>
        <dsp:cNvSpPr/>
      </dsp:nvSpPr>
      <dsp:spPr>
        <a:xfrm rot="2189751">
          <a:off x="4853801" y="2066876"/>
          <a:ext cx="273531" cy="29823"/>
        </a:xfrm>
        <a:custGeom>
          <a:avLst/>
          <a:gdLst/>
          <a:ahLst/>
          <a:cxnLst/>
          <a:rect l="0" t="0" r="0" b="0"/>
          <a:pathLst>
            <a:path>
              <a:moveTo>
                <a:pt x="0" y="14911"/>
              </a:moveTo>
              <a:lnTo>
                <a:pt x="273531" y="14911"/>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83728" y="2074950"/>
        <a:ext cx="13676" cy="13676"/>
      </dsp:txXfrm>
    </dsp:sp>
    <dsp:sp modelId="{79B14E63-805C-DE41-B89C-2B3688158754}">
      <dsp:nvSpPr>
        <dsp:cNvPr id="0" name=""/>
        <dsp:cNvSpPr/>
      </dsp:nvSpPr>
      <dsp:spPr>
        <a:xfrm>
          <a:off x="4734417" y="1676388"/>
          <a:ext cx="3114182" cy="27358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l" defTabSz="977900">
            <a:lnSpc>
              <a:spcPct val="90000"/>
            </a:lnSpc>
            <a:spcBef>
              <a:spcPct val="0"/>
            </a:spcBef>
            <a:spcAft>
              <a:spcPct val="35000"/>
            </a:spcAft>
          </a:pPr>
          <a:r>
            <a:rPr lang="en-US" sz="2200" b="1" kern="1200" dirty="0" smtClean="0"/>
            <a:t>Process Initiation Denial</a:t>
          </a:r>
          <a:endParaRPr lang="en-US" sz="2200" b="1" kern="1200" dirty="0"/>
        </a:p>
        <a:p>
          <a:pPr marL="171450" lvl="1" indent="-171450" algn="l" defTabSz="800100">
            <a:lnSpc>
              <a:spcPct val="90000"/>
            </a:lnSpc>
            <a:spcBef>
              <a:spcPct val="0"/>
            </a:spcBef>
            <a:spcAft>
              <a:spcPct val="15000"/>
            </a:spcAft>
            <a:buChar char="••"/>
          </a:pPr>
          <a:r>
            <a:rPr lang="en-US" sz="1800" kern="1200" dirty="0" smtClean="0"/>
            <a:t>Do not start a process if its demands might lead to deadlock</a:t>
          </a:r>
        </a:p>
      </dsp:txBody>
      <dsp:txXfrm>
        <a:off x="5190478" y="2077037"/>
        <a:ext cx="2202060" cy="1934502"/>
      </dsp:txXfrm>
    </dsp:sp>
    <dsp:sp modelId="{9B94989B-A7B3-AC47-8930-E2D0EEEB1BF1}">
      <dsp:nvSpPr>
        <dsp:cNvPr id="0" name=""/>
        <dsp:cNvSpPr/>
      </dsp:nvSpPr>
      <dsp:spPr>
        <a:xfrm rot="8486232">
          <a:off x="3116985" y="2051529"/>
          <a:ext cx="134141" cy="29823"/>
        </a:xfrm>
        <a:custGeom>
          <a:avLst/>
          <a:gdLst/>
          <a:ahLst/>
          <a:cxnLst/>
          <a:rect l="0" t="0" r="0" b="0"/>
          <a:pathLst>
            <a:path>
              <a:moveTo>
                <a:pt x="0" y="14911"/>
              </a:moveTo>
              <a:lnTo>
                <a:pt x="134141" y="14911"/>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80702" y="2063087"/>
        <a:ext cx="6707" cy="6707"/>
      </dsp:txXfrm>
    </dsp:sp>
    <dsp:sp modelId="{215F23CF-03EA-F24E-BC55-33B92E2BE58F}">
      <dsp:nvSpPr>
        <dsp:cNvPr id="0" name=""/>
        <dsp:cNvSpPr/>
      </dsp:nvSpPr>
      <dsp:spPr>
        <a:xfrm>
          <a:off x="152400" y="1676382"/>
          <a:ext cx="3469547" cy="2847935"/>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l" defTabSz="977900">
            <a:lnSpc>
              <a:spcPct val="90000"/>
            </a:lnSpc>
            <a:spcBef>
              <a:spcPct val="0"/>
            </a:spcBef>
            <a:spcAft>
              <a:spcPct val="35000"/>
            </a:spcAft>
          </a:pPr>
          <a:r>
            <a:rPr lang="en-US" sz="2200" b="1" kern="1200" dirty="0" smtClean="0"/>
            <a:t>Resource Allocation Denial</a:t>
          </a:r>
          <a:endParaRPr lang="en-US" sz="2200" b="1" kern="1200" dirty="0"/>
        </a:p>
        <a:p>
          <a:pPr marL="171450" lvl="1" indent="-171450" algn="l" defTabSz="800100">
            <a:lnSpc>
              <a:spcPct val="90000"/>
            </a:lnSpc>
            <a:spcBef>
              <a:spcPct val="0"/>
            </a:spcBef>
            <a:spcAft>
              <a:spcPct val="15000"/>
            </a:spcAft>
            <a:buChar char="••"/>
          </a:pPr>
          <a:r>
            <a:rPr lang="en-US" sz="1800" kern="1200" dirty="0" smtClean="0"/>
            <a:t>Do not grant an incremental resource request to a process if this allocation might lead to deadlock</a:t>
          </a:r>
        </a:p>
      </dsp:txBody>
      <dsp:txXfrm>
        <a:off x="660503" y="2093452"/>
        <a:ext cx="2453341" cy="2013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D9A1D-1B89-E544-B4DF-B4127F21AFD9}">
      <dsp:nvSpPr>
        <dsp:cNvPr id="0" name=""/>
        <dsp:cNvSpPr/>
      </dsp:nvSpPr>
      <dsp:spPr>
        <a:xfrm rot="5400000">
          <a:off x="-168012" y="170002"/>
          <a:ext cx="1120080" cy="784056"/>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endParaRPr lang="en-US" sz="2300" kern="1200" dirty="0"/>
        </a:p>
      </dsp:txBody>
      <dsp:txXfrm rot="-5400000">
        <a:off x="0" y="394018"/>
        <a:ext cx="784056" cy="336024"/>
      </dsp:txXfrm>
    </dsp:sp>
    <dsp:sp modelId="{886D23ED-3637-CE46-A6CB-B865BE255F23}">
      <dsp:nvSpPr>
        <dsp:cNvPr id="0" name=""/>
        <dsp:cNvSpPr/>
      </dsp:nvSpPr>
      <dsp:spPr>
        <a:xfrm rot="5400000">
          <a:off x="3952302" y="-3166255"/>
          <a:ext cx="728052" cy="706454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t>Maximum resource requirement for each process must be stated in advance</a:t>
          </a:r>
          <a:endParaRPr lang="en-US" sz="2300" kern="1200" dirty="0"/>
        </a:p>
      </dsp:txBody>
      <dsp:txXfrm rot="-5400000">
        <a:off x="784057" y="37531"/>
        <a:ext cx="7029002" cy="656970"/>
      </dsp:txXfrm>
    </dsp:sp>
    <dsp:sp modelId="{D0F31248-269F-D144-92AD-ECFD3E15F677}">
      <dsp:nvSpPr>
        <dsp:cNvPr id="0" name=""/>
        <dsp:cNvSpPr/>
      </dsp:nvSpPr>
      <dsp:spPr>
        <a:xfrm rot="5400000">
          <a:off x="-168012" y="1141515"/>
          <a:ext cx="1120080" cy="784056"/>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endParaRPr lang="en-US" sz="2300" kern="1200"/>
        </a:p>
      </dsp:txBody>
      <dsp:txXfrm rot="-5400000">
        <a:off x="0" y="1365531"/>
        <a:ext cx="784056" cy="336024"/>
      </dsp:txXfrm>
    </dsp:sp>
    <dsp:sp modelId="{6A4A87EE-4AEE-E34C-A2C3-582622EF7A13}">
      <dsp:nvSpPr>
        <dsp:cNvPr id="0" name=""/>
        <dsp:cNvSpPr/>
      </dsp:nvSpPr>
      <dsp:spPr>
        <a:xfrm rot="5400000">
          <a:off x="3952302" y="-2194742"/>
          <a:ext cx="728052" cy="706454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t>Processes under consideration must be independent and with no synchronization requirements</a:t>
          </a:r>
          <a:endParaRPr lang="en-US" sz="2300" kern="1200" dirty="0"/>
        </a:p>
      </dsp:txBody>
      <dsp:txXfrm rot="-5400000">
        <a:off x="784057" y="1009044"/>
        <a:ext cx="7029002" cy="656970"/>
      </dsp:txXfrm>
    </dsp:sp>
    <dsp:sp modelId="{C24DDD8C-FAEC-B949-B77E-7F9CA3B1AFED}">
      <dsp:nvSpPr>
        <dsp:cNvPr id="0" name=""/>
        <dsp:cNvSpPr/>
      </dsp:nvSpPr>
      <dsp:spPr>
        <a:xfrm rot="5400000">
          <a:off x="-168012" y="2113028"/>
          <a:ext cx="1120080" cy="784056"/>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endParaRPr lang="en-US" sz="2300" kern="1200"/>
        </a:p>
      </dsp:txBody>
      <dsp:txXfrm rot="-5400000">
        <a:off x="0" y="2337044"/>
        <a:ext cx="784056" cy="336024"/>
      </dsp:txXfrm>
    </dsp:sp>
    <dsp:sp modelId="{EF7FB46F-9225-9141-B86D-BAF1B5E8EB3A}">
      <dsp:nvSpPr>
        <dsp:cNvPr id="0" name=""/>
        <dsp:cNvSpPr/>
      </dsp:nvSpPr>
      <dsp:spPr>
        <a:xfrm rot="5400000">
          <a:off x="3952302" y="-1223229"/>
          <a:ext cx="728052" cy="706454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t>There must be a fixed number of resources to allocate</a:t>
          </a:r>
          <a:endParaRPr lang="en-US" sz="2300" kern="1200" dirty="0"/>
        </a:p>
      </dsp:txBody>
      <dsp:txXfrm rot="-5400000">
        <a:off x="784057" y="1980557"/>
        <a:ext cx="7029002" cy="656970"/>
      </dsp:txXfrm>
    </dsp:sp>
    <dsp:sp modelId="{855FF90E-CFAE-894E-9582-97B231362680}">
      <dsp:nvSpPr>
        <dsp:cNvPr id="0" name=""/>
        <dsp:cNvSpPr/>
      </dsp:nvSpPr>
      <dsp:spPr>
        <a:xfrm rot="5400000">
          <a:off x="-168012" y="3084541"/>
          <a:ext cx="1120080" cy="784056"/>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endParaRPr lang="en-US" sz="2300" kern="1200"/>
        </a:p>
      </dsp:txBody>
      <dsp:txXfrm rot="-5400000">
        <a:off x="0" y="3308557"/>
        <a:ext cx="784056" cy="336024"/>
      </dsp:txXfrm>
    </dsp:sp>
    <dsp:sp modelId="{8D2DD4D3-1A75-7C4F-A25D-BD10D88794DD}">
      <dsp:nvSpPr>
        <dsp:cNvPr id="0" name=""/>
        <dsp:cNvSpPr/>
      </dsp:nvSpPr>
      <dsp:spPr>
        <a:xfrm rot="5400000">
          <a:off x="3952302" y="-251716"/>
          <a:ext cx="728052" cy="706454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t>No process may exit while holding resources</a:t>
          </a:r>
          <a:endParaRPr lang="en-US" sz="2300" kern="1200" dirty="0"/>
        </a:p>
      </dsp:txBody>
      <dsp:txXfrm rot="-5400000">
        <a:off x="784057" y="2952070"/>
        <a:ext cx="7029002" cy="656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1457E-6F82-714B-9684-358489247C06}">
      <dsp:nvSpPr>
        <dsp:cNvPr id="0" name=""/>
        <dsp:cNvSpPr/>
      </dsp:nvSpPr>
      <dsp:spPr>
        <a:xfrm>
          <a:off x="0" y="15647"/>
          <a:ext cx="8077200" cy="127413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NZ" sz="3300" kern="1200" dirty="0" smtClean="0"/>
            <a:t>Deadlock prevention strategies are very conservative </a:t>
          </a:r>
          <a:endParaRPr lang="en-US" sz="3300" kern="1200" dirty="0"/>
        </a:p>
      </dsp:txBody>
      <dsp:txXfrm>
        <a:off x="62198" y="77845"/>
        <a:ext cx="7952804" cy="1149734"/>
      </dsp:txXfrm>
    </dsp:sp>
    <dsp:sp modelId="{D2A3FB79-225F-F645-9263-70FD35EA9D07}">
      <dsp:nvSpPr>
        <dsp:cNvPr id="0" name=""/>
        <dsp:cNvSpPr/>
      </dsp:nvSpPr>
      <dsp:spPr>
        <a:xfrm>
          <a:off x="0" y="1289777"/>
          <a:ext cx="8077200"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NZ" sz="2600" kern="1200" dirty="0" smtClean="0"/>
            <a:t>Limit access to resources by imposing restrictions on processes</a:t>
          </a:r>
        </a:p>
      </dsp:txBody>
      <dsp:txXfrm>
        <a:off x="0" y="1289777"/>
        <a:ext cx="8077200" cy="785565"/>
      </dsp:txXfrm>
    </dsp:sp>
    <dsp:sp modelId="{08A9A630-6BC3-5044-A148-A2D3991B226A}">
      <dsp:nvSpPr>
        <dsp:cNvPr id="0" name=""/>
        <dsp:cNvSpPr/>
      </dsp:nvSpPr>
      <dsp:spPr>
        <a:xfrm>
          <a:off x="0" y="2075342"/>
          <a:ext cx="8077200" cy="1274130"/>
        </a:xfrm>
        <a:prstGeom prst="round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NZ" sz="3300" kern="1200" smtClean="0"/>
            <a:t>Deadlock detection strategies do the opposite</a:t>
          </a:r>
          <a:endParaRPr lang="en-NZ" sz="3300" kern="1200" dirty="0" smtClean="0"/>
        </a:p>
      </dsp:txBody>
      <dsp:txXfrm>
        <a:off x="62198" y="2137540"/>
        <a:ext cx="7952804" cy="1149734"/>
      </dsp:txXfrm>
    </dsp:sp>
    <dsp:sp modelId="{106A0A9A-EAED-1142-8E93-D86999C38394}">
      <dsp:nvSpPr>
        <dsp:cNvPr id="0" name=""/>
        <dsp:cNvSpPr/>
      </dsp:nvSpPr>
      <dsp:spPr>
        <a:xfrm>
          <a:off x="0" y="3349472"/>
          <a:ext cx="80772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NZ" sz="2600" kern="1200" dirty="0" smtClean="0"/>
            <a:t>Resource requests are granted whenever possible</a:t>
          </a:r>
        </a:p>
      </dsp:txBody>
      <dsp:txXfrm>
        <a:off x="0" y="3349472"/>
        <a:ext cx="8077200" cy="5464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5821B-8690-3643-AEC1-64B51AC1545C}">
      <dsp:nvSpPr>
        <dsp:cNvPr id="0" name=""/>
        <dsp:cNvSpPr/>
      </dsp:nvSpPr>
      <dsp:spPr>
        <a:xfrm>
          <a:off x="2868" y="0"/>
          <a:ext cx="1720957" cy="1950720"/>
        </a:xfrm>
        <a:prstGeom prst="upArrow">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4AF069EA-EC98-CA45-A086-7FA7E99EA8A6}">
      <dsp:nvSpPr>
        <dsp:cNvPr id="0" name=""/>
        <dsp:cNvSpPr/>
      </dsp:nvSpPr>
      <dsp:spPr>
        <a:xfrm>
          <a:off x="1775454" y="0"/>
          <a:ext cx="2920412"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NZ" sz="2800" kern="1200" smtClean="0"/>
            <a:t>Advantages:</a:t>
          </a:r>
          <a:endParaRPr lang="en-US" sz="2800" kern="1200"/>
        </a:p>
        <a:p>
          <a:pPr marL="228600" lvl="1" indent="-228600" algn="l" defTabSz="977900">
            <a:lnSpc>
              <a:spcPct val="90000"/>
            </a:lnSpc>
            <a:spcBef>
              <a:spcPct val="0"/>
            </a:spcBef>
            <a:spcAft>
              <a:spcPct val="15000"/>
            </a:spcAft>
            <a:buChar char="••"/>
          </a:pPr>
          <a:r>
            <a:rPr lang="en-NZ" sz="2200" kern="1200" dirty="0" smtClean="0"/>
            <a:t>It leads to early detection</a:t>
          </a:r>
        </a:p>
        <a:p>
          <a:pPr marL="228600" lvl="1" indent="-228600" algn="l" defTabSz="977900">
            <a:lnSpc>
              <a:spcPct val="90000"/>
            </a:lnSpc>
            <a:spcBef>
              <a:spcPct val="0"/>
            </a:spcBef>
            <a:spcAft>
              <a:spcPct val="15000"/>
            </a:spcAft>
            <a:buChar char="••"/>
          </a:pPr>
          <a:r>
            <a:rPr lang="en-NZ" sz="2200" kern="1200" dirty="0" smtClean="0"/>
            <a:t>The algorithm is relatively simple</a:t>
          </a:r>
        </a:p>
      </dsp:txBody>
      <dsp:txXfrm>
        <a:off x="1775454" y="0"/>
        <a:ext cx="2920412" cy="1950720"/>
      </dsp:txXfrm>
    </dsp:sp>
    <dsp:sp modelId="{6DD9CEB5-DFB1-8348-9CA6-D5671ECD380A}">
      <dsp:nvSpPr>
        <dsp:cNvPr id="0" name=""/>
        <dsp:cNvSpPr/>
      </dsp:nvSpPr>
      <dsp:spPr>
        <a:xfrm>
          <a:off x="519155" y="2113280"/>
          <a:ext cx="1720957" cy="1950720"/>
        </a:xfrm>
        <a:prstGeom prst="downArrow">
          <a:avLst/>
        </a:prstGeom>
        <a:solidFill>
          <a:schemeClr val="accent6">
            <a:lumMod val="50000"/>
            <a:alpha val="76000"/>
          </a:schemeClr>
        </a:solidFill>
        <a:ln>
          <a:noFill/>
        </a:ln>
        <a:effectLst/>
      </dsp:spPr>
      <dsp:style>
        <a:lnRef idx="0">
          <a:scrgbClr r="0" g="0" b="0"/>
        </a:lnRef>
        <a:fillRef idx="3">
          <a:scrgbClr r="0" g="0" b="0"/>
        </a:fillRef>
        <a:effectRef idx="2">
          <a:scrgbClr r="0" g="0" b="0"/>
        </a:effectRef>
        <a:fontRef idx="minor">
          <a:schemeClr val="lt1"/>
        </a:fontRef>
      </dsp:style>
    </dsp:sp>
    <dsp:sp modelId="{5B807A66-FA4A-EA45-9E62-5BAF4765C594}">
      <dsp:nvSpPr>
        <dsp:cNvPr id="0" name=""/>
        <dsp:cNvSpPr/>
      </dsp:nvSpPr>
      <dsp:spPr>
        <a:xfrm>
          <a:off x="2291741" y="2113280"/>
          <a:ext cx="2920412"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NZ" sz="2800" kern="1200" smtClean="0"/>
            <a:t>Disadvantage</a:t>
          </a:r>
          <a:endParaRPr lang="en-NZ" sz="2800" kern="1200" dirty="0" smtClean="0"/>
        </a:p>
        <a:p>
          <a:pPr marL="228600" lvl="1" indent="-228600" algn="l" defTabSz="977900">
            <a:lnSpc>
              <a:spcPct val="90000"/>
            </a:lnSpc>
            <a:spcBef>
              <a:spcPct val="0"/>
            </a:spcBef>
            <a:spcAft>
              <a:spcPct val="15000"/>
            </a:spcAft>
            <a:buChar char="••"/>
          </a:pPr>
          <a:r>
            <a:rPr lang="en-NZ" sz="2200" kern="1200" dirty="0" smtClean="0"/>
            <a:t>Frequent checks consume considerable processor time</a:t>
          </a:r>
        </a:p>
      </dsp:txBody>
      <dsp:txXfrm>
        <a:off x="2291741" y="2113280"/>
        <a:ext cx="2920412" cy="19507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CD3AA-D0A7-0A42-ADAA-6344FF3728D6}">
      <dsp:nvSpPr>
        <dsp:cNvPr id="0" name=""/>
        <dsp:cNvSpPr/>
      </dsp:nvSpPr>
      <dsp:spPr>
        <a:xfrm>
          <a:off x="0" y="185340"/>
          <a:ext cx="2547937" cy="1528762"/>
        </a:xfrm>
        <a:prstGeom prst="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Pipes</a:t>
          </a:r>
          <a:endParaRPr lang="en-US" sz="3400" kern="1200" dirty="0"/>
        </a:p>
      </dsp:txBody>
      <dsp:txXfrm>
        <a:off x="0" y="185340"/>
        <a:ext cx="2547937" cy="1528762"/>
      </dsp:txXfrm>
    </dsp:sp>
    <dsp:sp modelId="{E18E6AC2-BB21-2043-ABDE-7764D5BD9243}">
      <dsp:nvSpPr>
        <dsp:cNvPr id="0" name=""/>
        <dsp:cNvSpPr/>
      </dsp:nvSpPr>
      <dsp:spPr>
        <a:xfrm>
          <a:off x="2802731" y="185340"/>
          <a:ext cx="2547937" cy="1528762"/>
        </a:xfrm>
        <a:prstGeom prst="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Messages</a:t>
          </a:r>
        </a:p>
      </dsp:txBody>
      <dsp:txXfrm>
        <a:off x="2802731" y="185340"/>
        <a:ext cx="2547937" cy="1528762"/>
      </dsp:txXfrm>
    </dsp:sp>
    <dsp:sp modelId="{C705BE14-8110-9546-A326-B28476739A01}">
      <dsp:nvSpPr>
        <dsp:cNvPr id="0" name=""/>
        <dsp:cNvSpPr/>
      </dsp:nvSpPr>
      <dsp:spPr>
        <a:xfrm>
          <a:off x="5605462" y="185340"/>
          <a:ext cx="2547937" cy="1528762"/>
        </a:xfrm>
        <a:prstGeom prst="rect">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smtClean="0"/>
            <a:t>Shared memory</a:t>
          </a:r>
          <a:endParaRPr lang="en-US" sz="3400" kern="1200" dirty="0" smtClean="0"/>
        </a:p>
      </dsp:txBody>
      <dsp:txXfrm>
        <a:off x="5605462" y="185340"/>
        <a:ext cx="2547937" cy="1528762"/>
      </dsp:txXfrm>
    </dsp:sp>
    <dsp:sp modelId="{86B0300C-490F-BB45-AA82-07F49CE6997B}">
      <dsp:nvSpPr>
        <dsp:cNvPr id="0" name=""/>
        <dsp:cNvSpPr/>
      </dsp:nvSpPr>
      <dsp:spPr>
        <a:xfrm>
          <a:off x="1443075" y="1649095"/>
          <a:ext cx="2547937" cy="1528762"/>
        </a:xfrm>
        <a:prstGeom prst="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smtClean="0"/>
            <a:t>Semaphores</a:t>
          </a:r>
          <a:endParaRPr lang="en-US" sz="3400" kern="1200" dirty="0" smtClean="0"/>
        </a:p>
      </dsp:txBody>
      <dsp:txXfrm>
        <a:off x="1443075" y="1649095"/>
        <a:ext cx="2547937" cy="1528762"/>
      </dsp:txXfrm>
    </dsp:sp>
    <dsp:sp modelId="{78D68AD7-7052-1A4C-881C-02ECB2A5EF4E}">
      <dsp:nvSpPr>
        <dsp:cNvPr id="0" name=""/>
        <dsp:cNvSpPr/>
      </dsp:nvSpPr>
      <dsp:spPr>
        <a:xfrm>
          <a:off x="4343392" y="1676398"/>
          <a:ext cx="2547937" cy="1528762"/>
        </a:xfrm>
        <a:prstGeom prst="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smtClean="0"/>
            <a:t>Signals</a:t>
          </a:r>
          <a:endParaRPr lang="en-US" sz="3400" kern="1200" dirty="0" smtClean="0"/>
        </a:p>
      </dsp:txBody>
      <dsp:txXfrm>
        <a:off x="4343392" y="1676398"/>
        <a:ext cx="2547937" cy="15287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1EA99-9A0B-2046-8BCE-D1BB7B14E477}">
      <dsp:nvSpPr>
        <dsp:cNvPr id="0" name=""/>
        <dsp:cNvSpPr/>
      </dsp:nvSpPr>
      <dsp:spPr>
        <a:xfrm>
          <a:off x="0" y="394579"/>
          <a:ext cx="6096000" cy="1474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3117" tIns="541528" rIns="473117" bIns="184912" numCol="1" spcCol="1270" anchor="t" anchorCtr="0">
          <a:noAutofit/>
        </a:bodyPr>
        <a:lstStyle/>
        <a:p>
          <a:pPr marL="228600" lvl="1" indent="-228600" algn="l" defTabSz="1155700">
            <a:lnSpc>
              <a:spcPct val="90000"/>
            </a:lnSpc>
            <a:spcBef>
              <a:spcPct val="0"/>
            </a:spcBef>
            <a:spcAft>
              <a:spcPct val="15000"/>
            </a:spcAft>
            <a:buChar char="••"/>
          </a:pPr>
          <a:r>
            <a:rPr lang="en-NZ" sz="2600" kern="1200" dirty="0" smtClean="0"/>
            <a:t>Named</a:t>
          </a:r>
        </a:p>
        <a:p>
          <a:pPr marL="228600" lvl="1" indent="-228600" algn="l" defTabSz="1155700">
            <a:lnSpc>
              <a:spcPct val="90000"/>
            </a:lnSpc>
            <a:spcBef>
              <a:spcPct val="0"/>
            </a:spcBef>
            <a:spcAft>
              <a:spcPct val="15000"/>
            </a:spcAft>
            <a:buChar char="••"/>
          </a:pPr>
          <a:r>
            <a:rPr lang="en-NZ" sz="2600" kern="1200" dirty="0" smtClean="0"/>
            <a:t>Unnamed</a:t>
          </a:r>
        </a:p>
      </dsp:txBody>
      <dsp:txXfrm>
        <a:off x="0" y="394579"/>
        <a:ext cx="6096000" cy="1474200"/>
      </dsp:txXfrm>
    </dsp:sp>
    <dsp:sp modelId="{0FD15BB3-3A9E-C34E-B84F-B78FE5CB5701}">
      <dsp:nvSpPr>
        <dsp:cNvPr id="0" name=""/>
        <dsp:cNvSpPr/>
      </dsp:nvSpPr>
      <dsp:spPr>
        <a:xfrm>
          <a:off x="304800" y="10819"/>
          <a:ext cx="4267200" cy="767520"/>
        </a:xfrm>
        <a:prstGeom prst="round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155700">
            <a:lnSpc>
              <a:spcPct val="90000"/>
            </a:lnSpc>
            <a:spcBef>
              <a:spcPct val="0"/>
            </a:spcBef>
            <a:spcAft>
              <a:spcPct val="35000"/>
            </a:spcAft>
          </a:pPr>
          <a:r>
            <a:rPr lang="en-NZ" sz="2600" kern="1200" dirty="0" smtClean="0"/>
            <a:t>Two types:</a:t>
          </a:r>
          <a:endParaRPr lang="en-US" sz="2600" kern="1200" dirty="0"/>
        </a:p>
      </dsp:txBody>
      <dsp:txXfrm>
        <a:off x="342267" y="48286"/>
        <a:ext cx="4192266" cy="6925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0D340-5C58-B84C-9C87-35CED604F1C3}">
      <dsp:nvSpPr>
        <dsp:cNvPr id="0" name=""/>
        <dsp:cNvSpPr/>
      </dsp:nvSpPr>
      <dsp:spPr>
        <a:xfrm>
          <a:off x="0" y="1777"/>
          <a:ext cx="6400800" cy="604800"/>
        </a:xfrm>
        <a:prstGeom prst="rect">
          <a:avLst/>
        </a:prstGeom>
        <a:solidFill>
          <a:schemeClr val="accent6">
            <a:lumMod val="75000"/>
          </a:schemeClr>
        </a:solidFill>
        <a:ln w="1587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NZ" sz="2100" kern="1200" dirty="0" smtClean="0"/>
            <a:t>Consists of:</a:t>
          </a:r>
          <a:endParaRPr lang="en-US" sz="2100" kern="1200" dirty="0"/>
        </a:p>
      </dsp:txBody>
      <dsp:txXfrm>
        <a:off x="0" y="1777"/>
        <a:ext cx="6400800" cy="604800"/>
      </dsp:txXfrm>
    </dsp:sp>
    <dsp:sp modelId="{6ED202EE-6C33-6342-88BF-7B1E59B2DD92}">
      <dsp:nvSpPr>
        <dsp:cNvPr id="0" name=""/>
        <dsp:cNvSpPr/>
      </dsp:nvSpPr>
      <dsp:spPr>
        <a:xfrm>
          <a:off x="0" y="606577"/>
          <a:ext cx="6400800" cy="2363445"/>
        </a:xfrm>
        <a:prstGeom prst="rect">
          <a:avLst/>
        </a:prstGeom>
        <a:solidFill>
          <a:schemeClr val="bg1"/>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NZ" sz="2100" kern="1200" dirty="0" smtClean="0"/>
            <a:t>Current value of the semaphore</a:t>
          </a:r>
        </a:p>
        <a:p>
          <a:pPr marL="228600" lvl="1" indent="-228600" algn="l" defTabSz="933450">
            <a:lnSpc>
              <a:spcPct val="90000"/>
            </a:lnSpc>
            <a:spcBef>
              <a:spcPct val="0"/>
            </a:spcBef>
            <a:spcAft>
              <a:spcPct val="15000"/>
            </a:spcAft>
            <a:buChar char="••"/>
          </a:pPr>
          <a:r>
            <a:rPr lang="en-NZ" sz="2100" kern="1200" dirty="0" smtClean="0"/>
            <a:t>Process ID of the last process to operate on the semaphore</a:t>
          </a:r>
        </a:p>
        <a:p>
          <a:pPr marL="228600" lvl="1" indent="-228600" algn="l" defTabSz="933450">
            <a:lnSpc>
              <a:spcPct val="90000"/>
            </a:lnSpc>
            <a:spcBef>
              <a:spcPct val="0"/>
            </a:spcBef>
            <a:spcAft>
              <a:spcPct val="15000"/>
            </a:spcAft>
            <a:buChar char="••"/>
          </a:pPr>
          <a:r>
            <a:rPr lang="en-NZ" sz="2100" kern="1200" dirty="0" smtClean="0"/>
            <a:t>Number of processes waiting for the semaphore value to be greater than its current value</a:t>
          </a:r>
        </a:p>
        <a:p>
          <a:pPr marL="228600" lvl="1" indent="-228600" algn="l" defTabSz="933450">
            <a:lnSpc>
              <a:spcPct val="90000"/>
            </a:lnSpc>
            <a:spcBef>
              <a:spcPct val="0"/>
            </a:spcBef>
            <a:spcAft>
              <a:spcPct val="15000"/>
            </a:spcAft>
            <a:buChar char="••"/>
          </a:pPr>
          <a:r>
            <a:rPr lang="en-NZ" sz="2100" kern="1200" dirty="0" smtClean="0"/>
            <a:t>Number of processes waiting for the semaphore value to be zero</a:t>
          </a:r>
        </a:p>
      </dsp:txBody>
      <dsp:txXfrm>
        <a:off x="0" y="606577"/>
        <a:ext cx="6400800" cy="23634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878433-D466-D94B-AD55-3731D6AFBAF5}" type="datetimeFigureOut">
              <a:rPr lang="en-US" smtClean="0"/>
              <a:t>26-Nov-17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2AD30C-1668-AF4A-AB56-160BFCD771E1}" type="slidenum">
              <a:rPr lang="en-US" smtClean="0"/>
              <a:t>‹#›</a:t>
            </a:fld>
            <a:endParaRPr lang="en-US"/>
          </a:p>
        </p:txBody>
      </p:sp>
    </p:spTree>
    <p:extLst>
      <p:ext uri="{BB962C8B-B14F-4D97-AF65-F5344CB8AC3E}">
        <p14:creationId xmlns:p14="http://schemas.microsoft.com/office/powerpoint/2010/main" val="2454384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26-Nov-17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26734159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06" charset="0"/>
                <a:ea typeface="ＭＳ Ｐゴシック" pitchFamily="-106" charset="-128"/>
                <a:cs typeface="ＭＳ Ｐゴシック" pitchFamily="-106" charset="-128"/>
              </a:rPr>
              <a:t>“</a:t>
            </a:r>
            <a:r>
              <a:rPr kumimoji="1" lang="en-US" dirty="0" smtClean="0">
                <a:latin typeface="Times New Roman" pitchFamily="-106" charset="0"/>
                <a:ea typeface="ＭＳ Ｐゴシック" pitchFamily="-106" charset="-128"/>
                <a:cs typeface="ＭＳ Ｐゴシック" pitchFamily="-106" charset="-128"/>
              </a:rPr>
              <a:t>Operating</a:t>
            </a:r>
            <a:r>
              <a:rPr kumimoji="1" lang="en-US" baseline="0" dirty="0" smtClean="0">
                <a:latin typeface="Times New Roman" pitchFamily="-106" charset="0"/>
                <a:ea typeface="ＭＳ Ｐゴシック" pitchFamily="-106" charset="-128"/>
                <a:cs typeface="ＭＳ Ｐゴシック" pitchFamily="-106" charset="-128"/>
              </a:rPr>
              <a:t> Systems: Internal and Design Principles</a:t>
            </a:r>
            <a:r>
              <a:rPr lang="en-US" dirty="0" smtClean="0">
                <a:latin typeface="Times New Roman" pitchFamily="-106" charset="0"/>
                <a:ea typeface="ＭＳ Ｐゴシック" pitchFamily="-106" charset="-128"/>
                <a:cs typeface="ＭＳ Ｐゴシック" pitchFamily="-106" charset="-128"/>
              </a:rPr>
              <a:t>”, 9/e, by William Stallings, Chapter 6 “</a:t>
            </a:r>
            <a:r>
              <a:rPr kumimoji="1" lang="en-GB" dirty="0" smtClean="0">
                <a:latin typeface="Times New Roman" pitchFamily="-106" charset="0"/>
                <a:ea typeface="ＭＳ Ｐゴシック" pitchFamily="-106" charset="-128"/>
                <a:cs typeface="ＭＳ Ｐゴシック" pitchFamily="-106" charset="-128"/>
              </a:rPr>
              <a:t>Concurrency:</a:t>
            </a:r>
            <a:r>
              <a:rPr kumimoji="1" lang="en-GB" baseline="0" dirty="0" smtClean="0">
                <a:latin typeface="Times New Roman" pitchFamily="-106" charset="0"/>
                <a:ea typeface="ＭＳ Ｐゴシック" pitchFamily="-106" charset="-128"/>
                <a:cs typeface="ＭＳ Ｐゴシック" pitchFamily="-106" charset="-128"/>
              </a:rPr>
              <a:t> Deadlock and Starvation</a:t>
            </a:r>
            <a:r>
              <a:rPr lang="en-US" dirty="0" smtClean="0">
                <a:latin typeface="Times New Roman" pitchFamily="-106" charset="0"/>
                <a:ea typeface="ＭＳ Ｐゴシック" pitchFamily="-106" charset="-128"/>
                <a:cs typeface="ＭＳ Ｐゴシック" pitchFamily="-106" charset="-128"/>
              </a:rPr>
              <a:t>”.</a:t>
            </a:r>
            <a:endParaRPr lang="en-AU" dirty="0" smtClean="0">
              <a:latin typeface="Times New Roman" pitchFamily="-106"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1599609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There is no single effective strategy that can deal with all types of deadlock.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Three approaches are common: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Deadlock prevention:  Disallow one of the three necessary conditions for deadlock</a:t>
            </a:r>
          </a:p>
          <a:p>
            <a:r>
              <a:rPr lang="en-US" sz="1200" kern="1200" baseline="0" dirty="0" smtClean="0">
                <a:solidFill>
                  <a:schemeClr val="tx1"/>
                </a:solidFill>
                <a:latin typeface="+mn-lt"/>
                <a:ea typeface="+mn-ea"/>
                <a:cs typeface="+mn-cs"/>
              </a:rPr>
              <a:t>occurrence, or prevent circular wait condition from happening.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Deadlock avoidance:  Do not grant a resource request if this allocation might</a:t>
            </a:r>
          </a:p>
          <a:p>
            <a:r>
              <a:rPr lang="en-US" sz="1200" kern="1200" baseline="0" dirty="0" smtClean="0">
                <a:solidFill>
                  <a:schemeClr val="tx1"/>
                </a:solidFill>
                <a:latin typeface="+mn-lt"/>
                <a:ea typeface="+mn-ea"/>
                <a:cs typeface="+mn-cs"/>
              </a:rPr>
              <a:t>lead to deadlock.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Deadlock detection:  Grant resource requests when possible, but periodically</a:t>
            </a:r>
          </a:p>
          <a:p>
            <a:r>
              <a:rPr lang="en-US" sz="1200" kern="1200" baseline="0" dirty="0" smtClean="0">
                <a:solidFill>
                  <a:schemeClr val="tx1"/>
                </a:solidFill>
                <a:latin typeface="+mn-lt"/>
                <a:ea typeface="+mn-ea"/>
                <a:cs typeface="+mn-cs"/>
              </a:rPr>
              <a:t>check for the presence of deadlock and take action to recover.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examine each of these in turn, after first introducing resource allocation graphs and then discussing the conditions for deadlock.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12430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A useful tool in characterizing the allocation of resources to processes is the resource allocation graph , introduced by Holt [HOLT72]. The resource allocation graph is a directed graph that depicts a state of the system of resources and processes, with each process and each resource represented by a node. A graph </a:t>
            </a:r>
            <a:r>
              <a:rPr lang="en-US" sz="1200" kern="1200" baseline="0" dirty="0" smtClean="0">
                <a:solidFill>
                  <a:schemeClr val="tx1"/>
                </a:solidFill>
                <a:latin typeface="+mn-lt"/>
                <a:ea typeface="+mn-ea"/>
                <a:cs typeface="+mn-cs"/>
              </a:rPr>
              <a:t>edge directed from a process to a resource indicates a resource that has been requested by the process but not yet granted ( Figure 6.5a ). Within a resource node, a dot is shown for each instance of that resource. Examples of resource types that may have multiple instances are I/O devices that are allocated by a resource management module in the OS. A graph edge directed from a reusable resource node dot to a process indicates a request that has been granted ( Figure 6.5b ); that is, the process has been assigned one unit of that resource. A graph edge directed from a consumable</a:t>
            </a:r>
          </a:p>
          <a:p>
            <a:r>
              <a:rPr lang="en-US" sz="1200" kern="1200" baseline="0" dirty="0" smtClean="0">
                <a:solidFill>
                  <a:schemeClr val="tx1"/>
                </a:solidFill>
                <a:latin typeface="+mn-lt"/>
                <a:ea typeface="+mn-ea"/>
                <a:cs typeface="+mn-cs"/>
              </a:rPr>
              <a:t>resource node dot to a process indicates that the process is the producer of that</a:t>
            </a:r>
          </a:p>
          <a:p>
            <a:r>
              <a:rPr lang="en-US" sz="1200" kern="1200" baseline="0" dirty="0" smtClean="0">
                <a:solidFill>
                  <a:schemeClr val="tx1"/>
                </a:solidFill>
                <a:latin typeface="+mn-lt"/>
                <a:ea typeface="+mn-ea"/>
                <a:cs typeface="+mn-cs"/>
              </a:rPr>
              <a:t>resource.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Figure 6.5c shows an example deadlock. There is only one unit each of resources Ra and </a:t>
            </a:r>
            <a:r>
              <a:rPr lang="en-US" sz="1200" kern="1200" baseline="0" dirty="0" err="1" smtClean="0">
                <a:solidFill>
                  <a:schemeClr val="tx1"/>
                </a:solidFill>
                <a:latin typeface="+mn-lt"/>
                <a:ea typeface="+mn-ea"/>
                <a:cs typeface="+mn-cs"/>
              </a:rPr>
              <a:t>Rb</a:t>
            </a:r>
            <a:r>
              <a:rPr lang="en-US" sz="1200" kern="1200" baseline="0" dirty="0" smtClean="0">
                <a:solidFill>
                  <a:schemeClr val="tx1"/>
                </a:solidFill>
                <a:latin typeface="+mn-lt"/>
                <a:ea typeface="+mn-ea"/>
                <a:cs typeface="+mn-cs"/>
              </a:rPr>
              <a:t>. Process P1 holds </a:t>
            </a:r>
            <a:r>
              <a:rPr lang="en-US" sz="1200" kern="1200" baseline="0" dirty="0" err="1" smtClean="0">
                <a:solidFill>
                  <a:schemeClr val="tx1"/>
                </a:solidFill>
                <a:latin typeface="+mn-lt"/>
                <a:ea typeface="+mn-ea"/>
                <a:cs typeface="+mn-cs"/>
              </a:rPr>
              <a:t>Rb</a:t>
            </a:r>
            <a:r>
              <a:rPr lang="en-US" sz="1200" kern="1200" baseline="0" dirty="0" smtClean="0">
                <a:solidFill>
                  <a:schemeClr val="tx1"/>
                </a:solidFill>
                <a:latin typeface="+mn-lt"/>
                <a:ea typeface="+mn-ea"/>
                <a:cs typeface="+mn-cs"/>
              </a:rPr>
              <a:t> and requests Ra, while P2 holds Ra but requests </a:t>
            </a:r>
            <a:r>
              <a:rPr lang="en-US" sz="1200" kern="1200" baseline="0" dirty="0" err="1" smtClean="0">
                <a:solidFill>
                  <a:schemeClr val="tx1"/>
                </a:solidFill>
                <a:latin typeface="+mn-lt"/>
                <a:ea typeface="+mn-ea"/>
                <a:cs typeface="+mn-cs"/>
              </a:rPr>
              <a:t>Rb</a:t>
            </a:r>
            <a:r>
              <a:rPr lang="en-US" sz="1200" kern="1200" baseline="0" dirty="0" smtClean="0">
                <a:solidFill>
                  <a:schemeClr val="tx1"/>
                </a:solidFill>
                <a:latin typeface="+mn-lt"/>
                <a:ea typeface="+mn-ea"/>
                <a:cs typeface="+mn-cs"/>
              </a:rPr>
              <a:t>. Figure 6.5d has the same topology as Figure 6.5c , but there is no deadlock because multiple units of each resource are available.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2840506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resource allocation graph of Figure 6.6 corresponds to the deadlock situation in Figure 6.1b . Note that in this case, we do not have a simple situation in which two processes each have one resource the other needs. Rather, in this case, there is a circular chain of processes and resources that results in deadlock.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539347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smtClean="0">
                <a:solidFill>
                  <a:schemeClr val="tx1"/>
                </a:solidFill>
                <a:latin typeface="+mn-lt"/>
                <a:ea typeface="+mn-ea"/>
                <a:cs typeface="+mn-cs"/>
              </a:rPr>
              <a:t>Three conditions of policy must be present for a deadlock to be possible: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1. Mutual exclusion . Only one process may use a resource at a time. No process may access a resource unit that has been allocated to another process.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2. Hold and wait . A process may hold allocated resources while awaiting assignment of other resources.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3. No preemption . No resource can be forcibly removed from a process holding it.</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In many ways these conditions are quite desirable. For example, mutual exclusion is needed to ensure consistency of results and the integrity of a database. Similarly, preemption should not be done arbitrarily. For example, when data resources are involved, preemption must be supported by a rollback recovery mechanism, which restores a process and its resources to a suitable previous state from which the process can eventually repeat its actions.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The first three conditions are necessary but not sufficient for a deadlock to exist. For deadlock to actually take place, a fourth condition is required: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4. Circular wait . A closed chain of processes exists, such that each process holds at least one resource needed by the next process in the chain (e.g., Figure 6.5c</a:t>
            </a:r>
          </a:p>
          <a:p>
            <a:r>
              <a:rPr lang="en-US" sz="1200" b="0" kern="1200" baseline="0" dirty="0" smtClean="0">
                <a:solidFill>
                  <a:schemeClr val="tx1"/>
                </a:solidFill>
                <a:latin typeface="+mn-lt"/>
                <a:ea typeface="+mn-ea"/>
                <a:cs typeface="+mn-cs"/>
              </a:rPr>
              <a:t>and Figure 6.6 ).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The fourth condition is, actually, a potential consequence of the first three. That is, given that the first three conditions exist, a sequence of events may occur that lead to an </a:t>
            </a:r>
            <a:r>
              <a:rPr lang="en-US" sz="1200" b="0" kern="1200" baseline="0" dirty="0" err="1" smtClean="0">
                <a:solidFill>
                  <a:schemeClr val="tx1"/>
                </a:solidFill>
                <a:latin typeface="+mn-lt"/>
                <a:ea typeface="+mn-ea"/>
                <a:cs typeface="+mn-cs"/>
              </a:rPr>
              <a:t>unresolvable</a:t>
            </a:r>
            <a:r>
              <a:rPr lang="en-US" sz="1200" b="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circular wait. The </a:t>
            </a:r>
            <a:r>
              <a:rPr lang="en-US" sz="1200" kern="1200" baseline="0" dirty="0" err="1" smtClean="0">
                <a:solidFill>
                  <a:schemeClr val="tx1"/>
                </a:solidFill>
                <a:latin typeface="+mn-lt"/>
                <a:ea typeface="+mn-ea"/>
                <a:cs typeface="+mn-cs"/>
              </a:rPr>
              <a:t>unresolvable</a:t>
            </a:r>
            <a:r>
              <a:rPr lang="en-US" sz="1200" kern="1200" baseline="0" dirty="0" smtClean="0">
                <a:solidFill>
                  <a:schemeClr val="tx1"/>
                </a:solidFill>
                <a:latin typeface="+mn-lt"/>
                <a:ea typeface="+mn-ea"/>
                <a:cs typeface="+mn-cs"/>
              </a:rPr>
              <a:t> circular wait is in fact the definition of deadlock. The circular wait listed as condition 4 is </a:t>
            </a:r>
            <a:r>
              <a:rPr lang="en-US" sz="1200" kern="1200" baseline="0" dirty="0" err="1" smtClean="0">
                <a:solidFill>
                  <a:schemeClr val="tx1"/>
                </a:solidFill>
                <a:latin typeface="+mn-lt"/>
                <a:ea typeface="+mn-ea"/>
                <a:cs typeface="+mn-cs"/>
              </a:rPr>
              <a:t>unresolvable</a:t>
            </a:r>
            <a:r>
              <a:rPr lang="en-US" sz="1200" kern="1200" baseline="0" dirty="0" smtClean="0">
                <a:solidFill>
                  <a:schemeClr val="tx1"/>
                </a:solidFill>
                <a:latin typeface="+mn-lt"/>
                <a:ea typeface="+mn-ea"/>
                <a:cs typeface="+mn-cs"/>
              </a:rPr>
              <a:t> because the first three conditions hold. Thus, the four conditions, taken together, constitute necessary and sufficient conditions for deadlock.</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1894521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strategy of deadlock prevention is, simply put, to design a system in such a way that the possibility of deadlock is excluded. We can view deadlock prevention methods as falling into two classes. An indirect method of deadlock prevention is to prevent the occurrence of one of the three necessary conditions listed previously (items 1 through 3). A direct method of deadlock prevention is to prevent the occurrence of a circular wait (item 4).</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3173197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baseline="0" dirty="0" smtClean="0">
                <a:solidFill>
                  <a:schemeClr val="tx1"/>
                </a:solidFill>
                <a:latin typeface="+mn-lt"/>
                <a:ea typeface="+mn-ea"/>
                <a:cs typeface="+mn-cs"/>
              </a:rPr>
              <a:t>Mutual Exclusion</a:t>
            </a:r>
          </a:p>
          <a:p>
            <a:r>
              <a:rPr lang="en-US" sz="1200" kern="1200" baseline="0" dirty="0" smtClean="0">
                <a:solidFill>
                  <a:schemeClr val="tx1"/>
                </a:solidFill>
                <a:latin typeface="+mn-lt"/>
                <a:ea typeface="+mn-ea"/>
                <a:cs typeface="+mn-cs"/>
              </a:rPr>
              <a:t>In general, the first of the four listed conditions cannot be disallowed. If access to a resource requires mutual exclusion, then mutual exclusion must be supported by the OS. Some resources, such as files, may allow multiple accesses for reads but only exclusive access for writes. Even in this case, deadlock can occur if more than one process requires write permission.</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Hold and Wait</a:t>
            </a:r>
          </a:p>
          <a:p>
            <a:r>
              <a:rPr lang="en-US" sz="1200" kern="1200" baseline="0" dirty="0" smtClean="0">
                <a:solidFill>
                  <a:schemeClr val="tx1"/>
                </a:solidFill>
                <a:latin typeface="+mn-lt"/>
                <a:ea typeface="+mn-ea"/>
                <a:cs typeface="+mn-cs"/>
              </a:rPr>
              <a:t>The hold-and-wait condition can be prevented by requiring that a process request all of its required resources at one time and blocking the process until all requests can be granted simultaneously. This approach is inefficient in two ways. First, a process may be held up for a long time waiting for all of its resource requests to be filled, when in fact it could have proceeded with only some of the resources. Second, resources allocated to a process may remain unused for a considerable period, during which time they are denied to other processes. Another problem is that a process may not know in advance all of the resources that it will require.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There is also the practical problem created by the use of modular programming or a multithreaded structure for an application. An application would need to be aware of all resources that will be requested at all levels or in all modules to make the simultaneous request.</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840479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baseline="0" dirty="0" smtClean="0">
                <a:solidFill>
                  <a:schemeClr val="tx1"/>
                </a:solidFill>
                <a:latin typeface="+mn-lt"/>
                <a:ea typeface="+mn-ea"/>
                <a:cs typeface="+mn-cs"/>
              </a:rPr>
              <a:t>No Preemption</a:t>
            </a:r>
          </a:p>
          <a:p>
            <a:r>
              <a:rPr lang="en-US" sz="1200" kern="1200" baseline="0" dirty="0" smtClean="0">
                <a:solidFill>
                  <a:schemeClr val="tx1"/>
                </a:solidFill>
                <a:latin typeface="+mn-lt"/>
                <a:ea typeface="+mn-ea"/>
                <a:cs typeface="+mn-cs"/>
              </a:rPr>
              <a:t>This condition can be prevented in several ways. First, if a process holding certain resources is denied a further request, that process must release its original resources and, if necessary, request them again together with the additional resource. Alternatively, if a process requests a resource that is currently held by another process, the OS may preempt the second process and require it to release its resources. This latter scheme would prevent deadlock only if no two processes possessed the same priority.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approach is practical only when applied to resources whose state can be easily saved and restored later, as is the case with a processor.</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Circular Wait</a:t>
            </a:r>
          </a:p>
          <a:p>
            <a:r>
              <a:rPr lang="en-US" sz="1200" kern="1200" baseline="0" dirty="0" smtClean="0">
                <a:solidFill>
                  <a:schemeClr val="tx1"/>
                </a:solidFill>
                <a:latin typeface="+mn-lt"/>
                <a:ea typeface="+mn-ea"/>
                <a:cs typeface="+mn-cs"/>
              </a:rPr>
              <a:t>The circular-wait condition can be prevented by defining a linear ordering of resource types. If a process has been allocated resources of type </a:t>
            </a:r>
            <a:r>
              <a:rPr lang="en-US" sz="1200" i="1" kern="1200" baseline="0" dirty="0" smtClean="0">
                <a:solidFill>
                  <a:schemeClr val="tx1"/>
                </a:solidFill>
                <a:latin typeface="+mn-lt"/>
                <a:ea typeface="+mn-ea"/>
                <a:cs typeface="+mn-cs"/>
              </a:rPr>
              <a:t>R , then it may </a:t>
            </a:r>
            <a:r>
              <a:rPr lang="en-US" sz="1200" kern="1200" baseline="0" dirty="0" smtClean="0">
                <a:solidFill>
                  <a:schemeClr val="tx1"/>
                </a:solidFill>
                <a:latin typeface="+mn-lt"/>
                <a:ea typeface="+mn-ea"/>
                <a:cs typeface="+mn-cs"/>
              </a:rPr>
              <a:t>subsequently request only those resources of types following </a:t>
            </a:r>
            <a:r>
              <a:rPr lang="en-US" sz="1200" i="1" kern="1200" baseline="0" dirty="0" smtClean="0">
                <a:solidFill>
                  <a:schemeClr val="tx1"/>
                </a:solidFill>
                <a:latin typeface="+mn-lt"/>
                <a:ea typeface="+mn-ea"/>
                <a:cs typeface="+mn-cs"/>
              </a:rPr>
              <a:t>R in the ordering. </a:t>
            </a:r>
            <a:r>
              <a:rPr lang="en-US" sz="1200" kern="1200" baseline="0" dirty="0" smtClean="0">
                <a:solidFill>
                  <a:schemeClr val="tx1"/>
                </a:solidFill>
                <a:latin typeface="+mn-lt"/>
                <a:ea typeface="+mn-ea"/>
                <a:cs typeface="+mn-cs"/>
              </a:rPr>
              <a:t>To see that this strategy works, let us associate an index with each resource type. Then resource </a:t>
            </a:r>
            <a:r>
              <a:rPr lang="en-US" sz="1200" i="1" kern="1200" baseline="0" dirty="0" smtClean="0">
                <a:solidFill>
                  <a:schemeClr val="tx1"/>
                </a:solidFill>
                <a:latin typeface="+mn-lt"/>
                <a:ea typeface="+mn-ea"/>
                <a:cs typeface="+mn-cs"/>
              </a:rPr>
              <a:t>R </a:t>
            </a:r>
            <a:r>
              <a:rPr lang="en-US" sz="1200" i="1" kern="1200" baseline="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precedes R </a:t>
            </a:r>
            <a:r>
              <a:rPr lang="en-US" sz="1200" i="1" kern="1200" baseline="0" dirty="0" err="1" smtClean="0">
                <a:solidFill>
                  <a:schemeClr val="tx1"/>
                </a:solidFill>
                <a:latin typeface="+mn-lt"/>
                <a:ea typeface="+mn-ea"/>
                <a:cs typeface="+mn-cs"/>
              </a:rPr>
              <a:t>j</a:t>
            </a:r>
            <a:r>
              <a:rPr lang="en-US" sz="1200" i="1" kern="1200" baseline="0" dirty="0" smtClean="0">
                <a:solidFill>
                  <a:schemeClr val="tx1"/>
                </a:solidFill>
                <a:latin typeface="+mn-lt"/>
                <a:ea typeface="+mn-ea"/>
                <a:cs typeface="+mn-cs"/>
              </a:rPr>
              <a:t> in the ordering if </a:t>
            </a:r>
            <a:r>
              <a:rPr lang="en-US" sz="1200" i="1" kern="1200" baseline="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&lt; </a:t>
            </a:r>
            <a:r>
              <a:rPr lang="en-US" sz="1200" i="1" kern="1200" baseline="0" dirty="0" err="1" smtClean="0">
                <a:solidFill>
                  <a:schemeClr val="tx1"/>
                </a:solidFill>
                <a:latin typeface="+mn-lt"/>
                <a:ea typeface="+mn-ea"/>
                <a:cs typeface="+mn-cs"/>
              </a:rPr>
              <a:t>j</a:t>
            </a:r>
            <a:r>
              <a:rPr lang="en-US" sz="1200" i="1" kern="1200" baseline="0" dirty="0" smtClean="0">
                <a:solidFill>
                  <a:schemeClr val="tx1"/>
                </a:solidFill>
                <a:latin typeface="+mn-lt"/>
                <a:ea typeface="+mn-ea"/>
                <a:cs typeface="+mn-cs"/>
              </a:rPr>
              <a:t> . Now suppose that two </a:t>
            </a:r>
            <a:r>
              <a:rPr lang="en-US" sz="1200" kern="1200" baseline="0" dirty="0" smtClean="0">
                <a:solidFill>
                  <a:schemeClr val="tx1"/>
                </a:solidFill>
                <a:latin typeface="+mn-lt"/>
                <a:ea typeface="+mn-ea"/>
                <a:cs typeface="+mn-cs"/>
              </a:rPr>
              <a:t>processes, A and B, are deadlocked because A has acquired </a:t>
            </a:r>
            <a:r>
              <a:rPr lang="en-US" sz="1200" i="1" kern="1200" baseline="0" dirty="0" smtClean="0">
                <a:solidFill>
                  <a:schemeClr val="tx1"/>
                </a:solidFill>
                <a:latin typeface="+mn-lt"/>
                <a:ea typeface="+mn-ea"/>
                <a:cs typeface="+mn-cs"/>
              </a:rPr>
              <a:t>R </a:t>
            </a:r>
            <a:r>
              <a:rPr lang="en-US" sz="1200" i="1" kern="1200" baseline="-2500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and requested R </a:t>
            </a:r>
            <a:r>
              <a:rPr lang="en-US" sz="1200" i="1" kern="1200" baseline="-25000" dirty="0" err="1" smtClean="0">
                <a:solidFill>
                  <a:schemeClr val="tx1"/>
                </a:solidFill>
                <a:latin typeface="+mn-lt"/>
                <a:ea typeface="+mn-ea"/>
                <a:cs typeface="+mn-cs"/>
              </a:rPr>
              <a:t>j</a:t>
            </a:r>
            <a:r>
              <a:rPr lang="en-US" sz="1200" i="1" kern="1200" baseline="-2500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and B has acquired </a:t>
            </a:r>
            <a:r>
              <a:rPr lang="en-US" sz="1200" i="1" kern="1200" baseline="0" dirty="0" smtClean="0">
                <a:solidFill>
                  <a:schemeClr val="tx1"/>
                </a:solidFill>
                <a:latin typeface="+mn-lt"/>
                <a:ea typeface="+mn-ea"/>
                <a:cs typeface="+mn-cs"/>
              </a:rPr>
              <a:t>R </a:t>
            </a:r>
            <a:r>
              <a:rPr lang="en-US" sz="1200" i="1" kern="1200" baseline="-25000" dirty="0" err="1" smtClean="0">
                <a:solidFill>
                  <a:schemeClr val="tx1"/>
                </a:solidFill>
                <a:latin typeface="+mn-lt"/>
                <a:ea typeface="+mn-ea"/>
                <a:cs typeface="+mn-cs"/>
              </a:rPr>
              <a:t>j</a:t>
            </a:r>
            <a:r>
              <a:rPr lang="en-US" sz="1200" i="1" kern="1200" baseline="0" dirty="0" smtClean="0">
                <a:solidFill>
                  <a:schemeClr val="tx1"/>
                </a:solidFill>
                <a:latin typeface="+mn-lt"/>
                <a:ea typeface="+mn-ea"/>
                <a:cs typeface="+mn-cs"/>
              </a:rPr>
              <a:t> and requested R</a:t>
            </a:r>
            <a:r>
              <a:rPr lang="en-US" sz="1200" i="1" kern="1200" baseline="-25000" dirty="0" smtClean="0">
                <a:solidFill>
                  <a:schemeClr val="tx1"/>
                </a:solidFill>
                <a:latin typeface="+mn-lt"/>
                <a:ea typeface="+mn-ea"/>
                <a:cs typeface="+mn-cs"/>
              </a:rPr>
              <a:t> </a:t>
            </a:r>
            <a:r>
              <a:rPr lang="en-US" sz="1200" i="1" kern="1200" baseline="-25000" dirty="0" err="1" smtClean="0">
                <a:solidFill>
                  <a:schemeClr val="tx1"/>
                </a:solidFill>
                <a:latin typeface="+mn-lt"/>
                <a:ea typeface="+mn-ea"/>
                <a:cs typeface="+mn-cs"/>
              </a:rPr>
              <a:t>i</a:t>
            </a:r>
            <a:r>
              <a:rPr lang="en-US" sz="1200" i="1" kern="1200" baseline="-2500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 This condition is impossible because it </a:t>
            </a:r>
            <a:r>
              <a:rPr lang="en-US" sz="1200" kern="1200" baseline="0" dirty="0" smtClean="0">
                <a:solidFill>
                  <a:schemeClr val="tx1"/>
                </a:solidFill>
                <a:latin typeface="+mn-lt"/>
                <a:ea typeface="+mn-ea"/>
                <a:cs typeface="+mn-cs"/>
              </a:rPr>
              <a:t>implies </a:t>
            </a:r>
            <a:r>
              <a:rPr lang="en-US" sz="1200" i="1" kern="1200" baseline="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&lt; </a:t>
            </a:r>
            <a:r>
              <a:rPr lang="en-US" sz="1200" i="1" kern="1200" baseline="0" dirty="0" err="1" smtClean="0">
                <a:solidFill>
                  <a:schemeClr val="tx1"/>
                </a:solidFill>
                <a:latin typeface="+mn-lt"/>
                <a:ea typeface="+mn-ea"/>
                <a:cs typeface="+mn-cs"/>
              </a:rPr>
              <a:t>j</a:t>
            </a:r>
            <a:r>
              <a:rPr lang="en-US" sz="1200" i="1" kern="1200" baseline="0" dirty="0" smtClean="0">
                <a:solidFill>
                  <a:schemeClr val="tx1"/>
                </a:solidFill>
                <a:latin typeface="+mn-lt"/>
                <a:ea typeface="+mn-ea"/>
                <a:cs typeface="+mn-cs"/>
              </a:rPr>
              <a:t> and </a:t>
            </a:r>
            <a:r>
              <a:rPr lang="en-US" sz="1200" i="1" kern="1200" baseline="0" dirty="0" err="1" smtClean="0">
                <a:solidFill>
                  <a:schemeClr val="tx1"/>
                </a:solidFill>
                <a:latin typeface="+mn-lt"/>
                <a:ea typeface="+mn-ea"/>
                <a:cs typeface="+mn-cs"/>
              </a:rPr>
              <a:t>j</a:t>
            </a:r>
            <a:r>
              <a:rPr lang="en-US" sz="1200" i="1" kern="1200" baseline="0" dirty="0" smtClean="0">
                <a:solidFill>
                  <a:schemeClr val="tx1"/>
                </a:solidFill>
                <a:latin typeface="+mn-lt"/>
                <a:ea typeface="+mn-ea"/>
                <a:cs typeface="+mn-cs"/>
              </a:rPr>
              <a:t> &lt; </a:t>
            </a:r>
            <a:r>
              <a:rPr lang="en-US" sz="1200" i="1" kern="1200" baseline="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with hold-and-wait prevention, circular-wait prevention may be inefficient, slowing down processes and denying resource access unnecessarily.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1434838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 approach to solving the deadlock problem that differs subtly from deadlock prevention is deadlock avoidance.  In </a:t>
            </a:r>
            <a:r>
              <a:rPr lang="en-US" sz="1200" b="1" kern="1200" baseline="0" dirty="0" smtClean="0">
                <a:solidFill>
                  <a:schemeClr val="tx1"/>
                </a:solidFill>
                <a:latin typeface="+mn-lt"/>
                <a:ea typeface="+mn-ea"/>
                <a:cs typeface="+mn-cs"/>
              </a:rPr>
              <a:t>deadlock prevention , </a:t>
            </a:r>
            <a:r>
              <a:rPr lang="en-US" sz="1200" b="0" kern="1200" baseline="0" dirty="0" smtClean="0">
                <a:solidFill>
                  <a:schemeClr val="tx1"/>
                </a:solidFill>
                <a:latin typeface="+mn-lt"/>
                <a:ea typeface="+mn-ea"/>
                <a:cs typeface="+mn-cs"/>
              </a:rPr>
              <a:t>we constrain resource </a:t>
            </a:r>
            <a:r>
              <a:rPr lang="en-US" sz="1200" kern="1200" baseline="0" dirty="0" smtClean="0">
                <a:solidFill>
                  <a:schemeClr val="tx1"/>
                </a:solidFill>
                <a:latin typeface="+mn-lt"/>
                <a:ea typeface="+mn-ea"/>
                <a:cs typeface="+mn-cs"/>
              </a:rPr>
              <a:t>requests to prevent at least one of the four conditions of deadlock. This is either done indirectly, by preventing one of the three necessary policy conditions (mutual exclusion, hold and wait, no preemption), or directly, by preventing circular wait. This leads to inefficient use of resources and inefficient execution of processes. </a:t>
            </a:r>
            <a:r>
              <a:rPr lang="en-US" sz="1200" b="1" kern="1200" baseline="0" dirty="0" smtClean="0">
                <a:solidFill>
                  <a:schemeClr val="tx1"/>
                </a:solidFill>
                <a:latin typeface="+mn-lt"/>
                <a:ea typeface="+mn-ea"/>
                <a:cs typeface="+mn-cs"/>
              </a:rPr>
              <a:t>Deadlock avoidance , </a:t>
            </a:r>
            <a:r>
              <a:rPr lang="en-US" sz="1200" b="0" kern="1200" baseline="0" dirty="0" smtClean="0">
                <a:solidFill>
                  <a:schemeClr val="tx1"/>
                </a:solidFill>
                <a:latin typeface="+mn-lt"/>
                <a:ea typeface="+mn-ea"/>
                <a:cs typeface="+mn-cs"/>
              </a:rPr>
              <a:t>on the other hand, allows the three necessary</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conditions but </a:t>
            </a:r>
            <a:r>
              <a:rPr lang="en-US" sz="1200" kern="1200" baseline="0" dirty="0" smtClean="0">
                <a:solidFill>
                  <a:schemeClr val="tx1"/>
                </a:solidFill>
                <a:latin typeface="+mn-lt"/>
                <a:ea typeface="+mn-ea"/>
                <a:cs typeface="+mn-cs"/>
              </a:rPr>
              <a:t>makes judicious choices to assure that the deadlock point is never reached. As such, avoidance allows more concurrency than prevention. With deadlock avoidance, a decision is made dynamically whether the current resource allocation request will, if granted, potentially lead to a deadlock. Deadlock avoidance thus requires knowledge</a:t>
            </a:r>
          </a:p>
          <a:p>
            <a:r>
              <a:rPr lang="en-US" sz="1200" kern="1200" baseline="0" dirty="0" smtClean="0">
                <a:solidFill>
                  <a:schemeClr val="tx1"/>
                </a:solidFill>
                <a:latin typeface="+mn-lt"/>
                <a:ea typeface="+mn-ea"/>
                <a:cs typeface="+mn-cs"/>
              </a:rPr>
              <a:t>of future process resource requests.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1612717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this section, we describe two approaches to deadlock avoidance:</a:t>
            </a:r>
          </a:p>
          <a:p>
            <a:r>
              <a:rPr lang="en-US" sz="1200" kern="1200" baseline="0" dirty="0" smtClean="0">
                <a:solidFill>
                  <a:schemeClr val="tx1"/>
                </a:solidFill>
                <a:latin typeface="+mn-lt"/>
                <a:ea typeface="+mn-ea"/>
                <a:cs typeface="+mn-cs"/>
              </a:rPr>
              <a:t>• Do not start a process if its demands might lead to deadlock.</a:t>
            </a:r>
          </a:p>
          <a:p>
            <a:r>
              <a:rPr lang="en-US" sz="1200" kern="1200" baseline="0" dirty="0" smtClean="0">
                <a:solidFill>
                  <a:schemeClr val="tx1"/>
                </a:solidFill>
                <a:latin typeface="+mn-lt"/>
                <a:ea typeface="+mn-ea"/>
                <a:cs typeface="+mn-cs"/>
              </a:rPr>
              <a:t>• Do not grant an incremental resource request to a process if this allocation might lead to deadlock.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4037056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strategy of resource allocation denial, referred to as the </a:t>
            </a:r>
            <a:r>
              <a:rPr lang="en-US" sz="1200" b="1" kern="1200" baseline="0" dirty="0" smtClean="0">
                <a:solidFill>
                  <a:schemeClr val="tx1"/>
                </a:solidFill>
                <a:latin typeface="+mn-lt"/>
                <a:ea typeface="+mn-ea"/>
                <a:cs typeface="+mn-cs"/>
              </a:rPr>
              <a:t>banker’s algorithm,  </a:t>
            </a:r>
            <a:r>
              <a:rPr lang="en-US" sz="1200" kern="1200" baseline="0" dirty="0" smtClean="0">
                <a:solidFill>
                  <a:schemeClr val="tx1"/>
                </a:solidFill>
                <a:latin typeface="+mn-lt"/>
                <a:ea typeface="+mn-ea"/>
                <a:cs typeface="+mn-cs"/>
              </a:rPr>
              <a:t>was first proposed in [DIJK65]. Let us begin by defining the concepts of state and safe state. Consider a system with a fixed number of processes and a fixed number of resources. At any time a process may have zero or more resources allocated to it. The </a:t>
            </a:r>
            <a:r>
              <a:rPr lang="en-US" sz="1200" b="1" kern="1200" baseline="0" dirty="0" smtClean="0">
                <a:solidFill>
                  <a:schemeClr val="tx1"/>
                </a:solidFill>
                <a:latin typeface="+mn-lt"/>
                <a:ea typeface="+mn-ea"/>
                <a:cs typeface="+mn-cs"/>
              </a:rPr>
              <a:t>state </a:t>
            </a:r>
            <a:r>
              <a:rPr lang="en-US" sz="1200" b="0" kern="1200" baseline="0" dirty="0" smtClean="0">
                <a:solidFill>
                  <a:schemeClr val="tx1"/>
                </a:solidFill>
                <a:latin typeface="+mn-lt"/>
                <a:ea typeface="+mn-ea"/>
                <a:cs typeface="+mn-cs"/>
              </a:rPr>
              <a:t>of the system reflects the current allocation of resources to processes. Thus, </a:t>
            </a:r>
            <a:r>
              <a:rPr lang="en-US" sz="1200" kern="1200" baseline="0" dirty="0" smtClean="0">
                <a:solidFill>
                  <a:schemeClr val="tx1"/>
                </a:solidFill>
                <a:latin typeface="+mn-lt"/>
                <a:ea typeface="+mn-ea"/>
                <a:cs typeface="+mn-cs"/>
              </a:rPr>
              <a:t>the state consists of the two vectors, Resource and Available, and the two matrices, Claim and Allocation, defined earlier. A </a:t>
            </a:r>
            <a:r>
              <a:rPr lang="en-US" sz="1200" b="1" kern="1200" baseline="0" dirty="0" smtClean="0">
                <a:solidFill>
                  <a:schemeClr val="tx1"/>
                </a:solidFill>
                <a:latin typeface="+mn-lt"/>
                <a:ea typeface="+mn-ea"/>
                <a:cs typeface="+mn-cs"/>
              </a:rPr>
              <a:t>safe state </a:t>
            </a:r>
            <a:r>
              <a:rPr lang="en-US" sz="1200" b="0" kern="1200" baseline="0" dirty="0" smtClean="0">
                <a:solidFill>
                  <a:schemeClr val="tx1"/>
                </a:solidFill>
                <a:latin typeface="+mn-lt"/>
                <a:ea typeface="+mn-ea"/>
                <a:cs typeface="+mn-cs"/>
              </a:rPr>
              <a:t>is one in which there is at least </a:t>
            </a:r>
            <a:r>
              <a:rPr lang="en-US" sz="1200" kern="1200" baseline="0" dirty="0" smtClean="0">
                <a:solidFill>
                  <a:schemeClr val="tx1"/>
                </a:solidFill>
                <a:latin typeface="+mn-lt"/>
                <a:ea typeface="+mn-ea"/>
                <a:cs typeface="+mn-cs"/>
              </a:rPr>
              <a:t>one sequence of resource allocations to processes that does not result in a deadlock (i.e., all of the processes can be run to completion). An </a:t>
            </a:r>
            <a:r>
              <a:rPr lang="en-US" sz="1200" b="1" kern="1200" baseline="0" dirty="0" smtClean="0">
                <a:solidFill>
                  <a:schemeClr val="tx1"/>
                </a:solidFill>
                <a:latin typeface="+mn-lt"/>
                <a:ea typeface="+mn-ea"/>
                <a:cs typeface="+mn-cs"/>
              </a:rPr>
              <a:t>unsafe state </a:t>
            </a:r>
            <a:r>
              <a:rPr lang="en-US" sz="1200" b="0" kern="1200" baseline="0" dirty="0" smtClean="0">
                <a:solidFill>
                  <a:schemeClr val="tx1"/>
                </a:solidFill>
                <a:latin typeface="+mn-lt"/>
                <a:ea typeface="+mn-ea"/>
                <a:cs typeface="+mn-cs"/>
              </a:rPr>
              <a:t>is, of course, a </a:t>
            </a:r>
            <a:r>
              <a:rPr lang="en-US" sz="1200" kern="1200" baseline="0" dirty="0" smtClean="0">
                <a:solidFill>
                  <a:schemeClr val="tx1"/>
                </a:solidFill>
                <a:latin typeface="+mn-lt"/>
                <a:ea typeface="+mn-ea"/>
                <a:cs typeface="+mn-cs"/>
              </a:rPr>
              <a:t>state that is not safe.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329859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Deadlock can be defined as the </a:t>
            </a:r>
            <a:r>
              <a:rPr lang="en-US" sz="1200" i="1" kern="1200" baseline="0" dirty="0" smtClean="0">
                <a:solidFill>
                  <a:schemeClr val="tx1"/>
                </a:solidFill>
                <a:latin typeface="+mn-lt"/>
                <a:ea typeface="+mn-ea"/>
                <a:cs typeface="+mn-cs"/>
              </a:rPr>
              <a:t>permanent blocking of a set of processes that either </a:t>
            </a:r>
            <a:r>
              <a:rPr lang="en-US" sz="1200" kern="1200" baseline="0" dirty="0" smtClean="0">
                <a:solidFill>
                  <a:schemeClr val="tx1"/>
                </a:solidFill>
                <a:latin typeface="+mn-lt"/>
                <a:ea typeface="+mn-ea"/>
                <a:cs typeface="+mn-cs"/>
              </a:rPr>
              <a:t>compete for system resources or communicate with each other. A set of processes is deadlocked when each process in the set is blocked awaiting an event (typically the freeing up of some requested resource) that can only be triggered by another blocked process in the set. Deadlock is permanent because none of the events is ever triggered. Unlike other problems in concurrent process management, there is no efficient solution in the general case.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783046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following example illustrates these concepts. Figure 6.7a shows the state of a system consisting of four processes and three resources. The total amount of resources R1, R2, and R3 are 9, 3, and 6 units, respectively. In the current state allocations have been made to the four processes, leaving 1 unit of R2 and 1 unit of R3 available. Is this a safe state? To answer this question, we ask an intermediate question: Can any of the four processes be run to completion with the resources available? That is, can the difference between the maximum requirement and current allocation for any process be met with the available resources? In terms of the matrices and vectors introduced earlier, the condition to be met</a:t>
            </a:r>
          </a:p>
          <a:p>
            <a:r>
              <a:rPr lang="en-US" sz="1200" kern="1200" baseline="0" dirty="0" smtClean="0">
                <a:solidFill>
                  <a:schemeClr val="tx1"/>
                </a:solidFill>
                <a:latin typeface="+mn-lt"/>
                <a:ea typeface="+mn-ea"/>
                <a:cs typeface="+mn-cs"/>
              </a:rPr>
              <a:t>for process </a:t>
            </a:r>
            <a:r>
              <a:rPr lang="en-US" sz="1200" i="1" kern="1200" baseline="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is:</a:t>
            </a:r>
          </a:p>
          <a:p>
            <a:r>
              <a:rPr lang="en-US" sz="1200" i="1" kern="1200" baseline="0" dirty="0" err="1" smtClean="0">
                <a:solidFill>
                  <a:schemeClr val="tx1"/>
                </a:solidFill>
                <a:latin typeface="+mn-lt"/>
                <a:ea typeface="+mn-ea"/>
                <a:cs typeface="+mn-cs"/>
              </a:rPr>
              <a:t>C</a:t>
            </a:r>
            <a:r>
              <a:rPr lang="en-US" sz="1200" i="1" kern="1200" baseline="-25000" dirty="0" err="1" smtClean="0">
                <a:solidFill>
                  <a:schemeClr val="tx1"/>
                </a:solidFill>
                <a:latin typeface="+mn-lt"/>
                <a:ea typeface="+mn-ea"/>
                <a:cs typeface="+mn-cs"/>
              </a:rPr>
              <a:t>ij</a:t>
            </a:r>
            <a:r>
              <a:rPr lang="en-US" sz="1200" i="1" kern="1200" baseline="0" dirty="0" smtClean="0">
                <a:solidFill>
                  <a:schemeClr val="tx1"/>
                </a:solidFill>
                <a:latin typeface="+mn-lt"/>
                <a:ea typeface="+mn-ea"/>
                <a:cs typeface="+mn-cs"/>
              </a:rPr>
              <a:t> - </a:t>
            </a:r>
            <a:r>
              <a:rPr lang="en-US" sz="1200" i="1" kern="1200" baseline="0" dirty="0" err="1" smtClean="0">
                <a:solidFill>
                  <a:schemeClr val="tx1"/>
                </a:solidFill>
                <a:latin typeface="+mn-lt"/>
                <a:ea typeface="+mn-ea"/>
                <a:cs typeface="+mn-cs"/>
              </a:rPr>
              <a:t>A</a:t>
            </a:r>
            <a:r>
              <a:rPr lang="en-US" sz="1200" i="1" kern="1200" baseline="-25000" dirty="0" err="1" smtClean="0">
                <a:solidFill>
                  <a:schemeClr val="tx1"/>
                </a:solidFill>
                <a:latin typeface="+mn-lt"/>
                <a:ea typeface="+mn-ea"/>
                <a:cs typeface="+mn-cs"/>
              </a:rPr>
              <a:t>ij</a:t>
            </a:r>
            <a:r>
              <a:rPr lang="en-US" sz="1200" i="1" kern="1200" baseline="0" dirty="0" smtClean="0">
                <a:solidFill>
                  <a:schemeClr val="tx1"/>
                </a:solidFill>
                <a:latin typeface="+mn-lt"/>
                <a:ea typeface="+mn-ea"/>
                <a:cs typeface="+mn-cs"/>
              </a:rPr>
              <a:t> … </a:t>
            </a:r>
            <a:r>
              <a:rPr lang="en-US" sz="1200" i="1" kern="1200" baseline="0" dirty="0" err="1" smtClean="0">
                <a:solidFill>
                  <a:schemeClr val="tx1"/>
                </a:solidFill>
                <a:latin typeface="+mn-lt"/>
                <a:ea typeface="+mn-ea"/>
                <a:cs typeface="+mn-cs"/>
              </a:rPr>
              <a:t>V</a:t>
            </a:r>
            <a:r>
              <a:rPr lang="en-US" sz="1200" i="1" kern="1200" baseline="-25000" dirty="0" err="1" smtClean="0">
                <a:solidFill>
                  <a:schemeClr val="tx1"/>
                </a:solidFill>
                <a:latin typeface="+mn-lt"/>
                <a:ea typeface="+mn-ea"/>
                <a:cs typeface="+mn-cs"/>
              </a:rPr>
              <a:t>j</a:t>
            </a:r>
            <a:r>
              <a:rPr lang="en-US" sz="1200" i="1" kern="1200" baseline="0" dirty="0" smtClean="0">
                <a:solidFill>
                  <a:schemeClr val="tx1"/>
                </a:solidFill>
                <a:latin typeface="+mn-lt"/>
                <a:ea typeface="+mn-ea"/>
                <a:cs typeface="+mn-cs"/>
              </a:rPr>
              <a:t>, for all </a:t>
            </a:r>
            <a:r>
              <a:rPr lang="en-US" sz="1200" i="1" kern="1200" baseline="0" dirty="0" err="1" smtClean="0">
                <a:solidFill>
                  <a:schemeClr val="tx1"/>
                </a:solidFill>
                <a:latin typeface="+mn-lt"/>
                <a:ea typeface="+mn-ea"/>
                <a:cs typeface="+mn-cs"/>
              </a:rPr>
              <a:t>j</a:t>
            </a:r>
            <a:endParaRPr lang="en-NZ" dirty="0" smtClean="0"/>
          </a:p>
          <a:p>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280333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Clearly, this is not possible for P1, which has only 1 unit of R1 and requires 2 more units of R1, 2 units of R2, and 2 units of R3. However, by assigning one unit of R3 to process P2, P2 has its maximum required resources allocated and can run to completion. Let us assume that this is accomplished. When P2 completes, its resources can be returned to the pool of available resources. The resulting state is shown in Figure 6.7b . Now we can ask again if any of the remaining processes can be completed. In this case, each of the remaining processes could be completed.</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2000778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Suppose we choose P1, allocate the required resources, complete P1, and return all of P1’s resources to the available pool. We are left in the state shown in Figure 6.7c .</a:t>
            </a: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1627453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Next, we can complete P3, resulting in the state of Figure 6.7d . Finally, we can complete P4. At this point, all of the processes have been run to completion. Thus, the state defined by Figure 6.7a is a safe state.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concepts suggest the following deadlock avoidance strategy, which ensures that the system of processes and resources is always in a safe state. When a process makes a request for a set of resources, assume that the request is granted, update the system state accordingly, and then determine if the result is a safe state. If so, grant the request and, if not, block the process until it is safe to grant the request.</a:t>
            </a: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594355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Consider the state defined in Figure 6.8a . Suppose P2 makes a request for one additional unit of R1 and one additional unit of R3. If we assume the request is granted, then the resulting state is that of Figure 6.7a . We have already seen that this is a safe state; therefore, it is safe to grant the request. Now let us return to the state of Figure 6.8a and suppose that P1 makes the request for one additional unit each of R1 and R3; if we assume that the request is granted, we are left in the state of Figure 6.8b . Is this a safe state? The answer is no, because each process will need at least one additional unit of R1, and there are none available. Thus, on the basis of deadlock avoidance, the request by P1 should be denied and P1 should be blocked.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is important to point out that Figure 6.8b is not a deadlocked state. It merely has the potential for deadlock. It is possible, for example, that if P1 were run from this state it would subsequently release one unit of R1 and one unit of R3 prior to needing these resources again. If that happened, the system would return to a safe state. Thus, the deadlock avoidance strategy does not predict deadlock with certainty; it merely anticipates the possibility of deadlock and assures that there is never such a possibility.</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1745060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6.9 gives an abstract version of the deadlock avoidance logic. The main algorithm is shown in part (</a:t>
            </a:r>
            <a:r>
              <a:rPr lang="en-US" sz="1200" kern="1200" baseline="0" dirty="0" err="1" smtClean="0">
                <a:solidFill>
                  <a:schemeClr val="tx1"/>
                </a:solidFill>
                <a:latin typeface="+mn-lt"/>
                <a:ea typeface="+mn-ea"/>
                <a:cs typeface="+mn-cs"/>
              </a:rPr>
              <a:t>b</a:t>
            </a:r>
            <a:r>
              <a:rPr lang="en-US" sz="1200" kern="1200" baseline="0" dirty="0" smtClean="0">
                <a:solidFill>
                  <a:schemeClr val="tx1"/>
                </a:solidFill>
                <a:latin typeface="+mn-lt"/>
                <a:ea typeface="+mn-ea"/>
                <a:cs typeface="+mn-cs"/>
              </a:rPr>
              <a:t>). With the state of the system defined by the data structure state , request[*] is a vector defining the resources requested by process </a:t>
            </a:r>
            <a:r>
              <a:rPr lang="en-US" sz="1200" i="1" kern="1200" baseline="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 First, a check is made to assure that the request does not exceed the </a:t>
            </a:r>
            <a:r>
              <a:rPr lang="en-US" sz="1200" kern="1200" baseline="0" dirty="0" smtClean="0">
                <a:solidFill>
                  <a:schemeClr val="tx1"/>
                </a:solidFill>
                <a:latin typeface="+mn-lt"/>
                <a:ea typeface="+mn-ea"/>
                <a:cs typeface="+mn-cs"/>
              </a:rPr>
              <a:t>original claim of the process. If the request is valid, the next step is to determine if it is possible to fulfill the request (i.e., there are sufficient resources available). If it is not possible, then the process is suspended. If it is possible, the final step is to</a:t>
            </a:r>
          </a:p>
          <a:p>
            <a:r>
              <a:rPr lang="en-US" sz="1200" kern="1200" baseline="0" dirty="0" smtClean="0">
                <a:solidFill>
                  <a:schemeClr val="tx1"/>
                </a:solidFill>
                <a:latin typeface="+mn-lt"/>
                <a:ea typeface="+mn-ea"/>
                <a:cs typeface="+mn-cs"/>
              </a:rPr>
              <a:t>determine if it is safe to fulfill the request. To do this, the resources are tentatively assigned to process </a:t>
            </a:r>
            <a:r>
              <a:rPr lang="en-US" sz="1200" i="1" kern="1200" baseline="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to form </a:t>
            </a:r>
            <a:r>
              <a:rPr lang="en-US" sz="1200" i="1" kern="1200" baseline="0" dirty="0" err="1" smtClean="0">
                <a:solidFill>
                  <a:schemeClr val="tx1"/>
                </a:solidFill>
                <a:latin typeface="+mn-lt"/>
                <a:ea typeface="+mn-ea"/>
                <a:cs typeface="+mn-cs"/>
              </a:rPr>
              <a:t>newstate</a:t>
            </a:r>
            <a:r>
              <a:rPr lang="en-US" sz="1200" i="1" kern="1200" baseline="0" dirty="0" smtClean="0">
                <a:solidFill>
                  <a:schemeClr val="tx1"/>
                </a:solidFill>
                <a:latin typeface="+mn-lt"/>
                <a:ea typeface="+mn-ea"/>
                <a:cs typeface="+mn-cs"/>
              </a:rPr>
              <a:t> .</a:t>
            </a:r>
          </a:p>
          <a:p>
            <a:endParaRPr lang="en-US" sz="1200" i="1"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NZ" dirty="0" smtClean="0"/>
              <a:t>Then a test for safety is made using the algorithm in Figure 6.9c.</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2744876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baseline="0" dirty="0" smtClean="0">
                <a:solidFill>
                  <a:schemeClr val="tx1"/>
                </a:solidFill>
                <a:latin typeface="+mn-lt"/>
                <a:ea typeface="+mn-ea"/>
                <a:cs typeface="+mn-cs"/>
              </a:rPr>
              <a:t>Deadlock avoidance has the advantage that it is not necessary to preempt and</a:t>
            </a:r>
          </a:p>
          <a:p>
            <a:r>
              <a:rPr lang="en-NZ" sz="1200" kern="1200" baseline="0" dirty="0" smtClean="0">
                <a:solidFill>
                  <a:schemeClr val="tx1"/>
                </a:solidFill>
                <a:latin typeface="+mn-lt"/>
                <a:ea typeface="+mn-ea"/>
                <a:cs typeface="+mn-cs"/>
              </a:rPr>
              <a:t>rollback processes, as in deadlock detection, and is less restrictive than deadlock</a:t>
            </a:r>
          </a:p>
          <a:p>
            <a:r>
              <a:rPr lang="en-NZ" sz="1200" kern="1200" baseline="0" dirty="0" smtClean="0">
                <a:solidFill>
                  <a:schemeClr val="tx1"/>
                </a:solidFill>
                <a:latin typeface="+mn-lt"/>
                <a:ea typeface="+mn-ea"/>
                <a:cs typeface="+mn-cs"/>
              </a:rPr>
              <a:t>prevention.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4170703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baseline="0" dirty="0" smtClean="0">
                <a:solidFill>
                  <a:schemeClr val="tx1"/>
                </a:solidFill>
                <a:latin typeface="+mn-lt"/>
                <a:ea typeface="+mn-ea"/>
                <a:cs typeface="+mn-cs"/>
              </a:rPr>
              <a:t>However, it does have a number of restrictions on its use:</a:t>
            </a:r>
          </a:p>
          <a:p>
            <a:r>
              <a:rPr lang="en-NZ" sz="1200" kern="1200" baseline="0" dirty="0" smtClean="0">
                <a:solidFill>
                  <a:schemeClr val="tx1"/>
                </a:solidFill>
                <a:latin typeface="+mn-lt"/>
                <a:ea typeface="+mn-ea"/>
                <a:cs typeface="+mn-cs"/>
              </a:rPr>
              <a:t>• The maximum resource requirement for each process must be stated in advance.</a:t>
            </a:r>
          </a:p>
          <a:p>
            <a:endParaRPr lang="en-NZ" sz="1200" kern="1200" baseline="0" dirty="0" smtClean="0">
              <a:solidFill>
                <a:schemeClr val="tx1"/>
              </a:solidFill>
              <a:latin typeface="+mn-lt"/>
              <a:ea typeface="+mn-ea"/>
              <a:cs typeface="+mn-cs"/>
            </a:endParaRPr>
          </a:p>
          <a:p>
            <a:r>
              <a:rPr lang="en-NZ" sz="1200" kern="1200" baseline="0" dirty="0" smtClean="0">
                <a:solidFill>
                  <a:schemeClr val="tx1"/>
                </a:solidFill>
                <a:latin typeface="+mn-lt"/>
                <a:ea typeface="+mn-ea"/>
                <a:cs typeface="+mn-cs"/>
              </a:rPr>
              <a:t>• The processes under consideration must be independent; that is, the order in which they execute must be unconstrained by any synchronization requirements.</a:t>
            </a:r>
          </a:p>
          <a:p>
            <a:endParaRPr lang="en-NZ" sz="1200" kern="1200" baseline="0" dirty="0" smtClean="0">
              <a:solidFill>
                <a:schemeClr val="tx1"/>
              </a:solidFill>
              <a:latin typeface="+mn-lt"/>
              <a:ea typeface="+mn-ea"/>
              <a:cs typeface="+mn-cs"/>
            </a:endParaRPr>
          </a:p>
          <a:p>
            <a:r>
              <a:rPr lang="en-NZ" sz="1200" kern="1200" baseline="0" dirty="0" smtClean="0">
                <a:solidFill>
                  <a:schemeClr val="tx1"/>
                </a:solidFill>
                <a:latin typeface="+mn-lt"/>
                <a:ea typeface="+mn-ea"/>
                <a:cs typeface="+mn-cs"/>
              </a:rPr>
              <a:t>• There must be a fixed number of resources to allocate.</a:t>
            </a:r>
          </a:p>
          <a:p>
            <a:endParaRPr lang="en-NZ" sz="1200" kern="1200" baseline="0" dirty="0" smtClean="0">
              <a:solidFill>
                <a:schemeClr val="tx1"/>
              </a:solidFill>
              <a:latin typeface="+mn-lt"/>
              <a:ea typeface="+mn-ea"/>
              <a:cs typeface="+mn-cs"/>
            </a:endParaRPr>
          </a:p>
          <a:p>
            <a:r>
              <a:rPr lang="en-NZ" sz="1200" kern="1200" baseline="0" dirty="0" smtClean="0">
                <a:solidFill>
                  <a:schemeClr val="tx1"/>
                </a:solidFill>
                <a:latin typeface="+mn-lt"/>
                <a:ea typeface="+mn-ea"/>
                <a:cs typeface="+mn-cs"/>
              </a:rPr>
              <a:t>• No process may exit while holding resources.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653133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Deadlock prevention strategies are very conservative; they solve the problem of deadlock by limiting access to resources and by imposing restrictions on processes. At the opposite extreme, deadlock detection strategies do not limit resource access or restrict process actions. With deadlock detection, requested resources are granted to processes whenever possible. Periodically, the OS performs an algorithm that allows it to detect the circular wait condition described earlier in condition (4) and illustrated in Figure 6.6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3991721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check for deadlock can be made as frequently as each resource request or, less frequently, depending on how likely it is for a deadlock to occur. Checking at each resource request has two advantages: It leads to early detection, and the algorithm is relatively simple because it is based on incremental changes to the state of the system. On the other hand, such frequent checks consume considerable processor time.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111690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All deadlocks involve conflicting needs for resources by two or more processes. A common example is the traffic deadlock. Figure 6.1a shows a situation in which four cars have arrived at a four-way stop intersection at approximately the same time. The four quadrants of the intersection are the resources over which control is needed. In particular, if all four cars wish to go straight through the intersection, the resource requirements are as follows: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Car 1, traveling north, needs quadrants a and </a:t>
            </a:r>
            <a:r>
              <a:rPr lang="en-US" sz="1200" kern="1200" baseline="0" dirty="0" err="1" smtClean="0">
                <a:solidFill>
                  <a:schemeClr val="tx1"/>
                </a:solidFill>
                <a:latin typeface="+mn-lt"/>
                <a:ea typeface="+mn-ea"/>
                <a:cs typeface="+mn-cs"/>
              </a:rPr>
              <a:t>b</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 Car 2 needs quadrants </a:t>
            </a:r>
            <a:r>
              <a:rPr lang="en-US" sz="1200" kern="1200" baseline="0" dirty="0" err="1" smtClean="0">
                <a:solidFill>
                  <a:schemeClr val="tx1"/>
                </a:solidFill>
                <a:latin typeface="+mn-lt"/>
                <a:ea typeface="+mn-ea"/>
                <a:cs typeface="+mn-cs"/>
              </a:rPr>
              <a:t>b</a:t>
            </a:r>
            <a:r>
              <a:rPr lang="en-US" sz="1200" kern="1200" baseline="0" dirty="0" smtClean="0">
                <a:solidFill>
                  <a:schemeClr val="tx1"/>
                </a:solidFill>
                <a:latin typeface="+mn-lt"/>
                <a:ea typeface="+mn-ea"/>
                <a:cs typeface="+mn-cs"/>
              </a:rPr>
              <a:t> and c.</a:t>
            </a:r>
          </a:p>
          <a:p>
            <a:r>
              <a:rPr lang="en-US" sz="1200" kern="1200" baseline="0" dirty="0" smtClean="0">
                <a:solidFill>
                  <a:schemeClr val="tx1"/>
                </a:solidFill>
                <a:latin typeface="+mn-lt"/>
                <a:ea typeface="+mn-ea"/>
                <a:cs typeface="+mn-cs"/>
              </a:rPr>
              <a:t>• Car 3 needs quadrants c and d.</a:t>
            </a:r>
          </a:p>
          <a:p>
            <a:r>
              <a:rPr lang="en-US" sz="1200" kern="1200" baseline="0" dirty="0" smtClean="0">
                <a:solidFill>
                  <a:schemeClr val="tx1"/>
                </a:solidFill>
                <a:latin typeface="+mn-lt"/>
                <a:ea typeface="+mn-ea"/>
                <a:cs typeface="+mn-cs"/>
              </a:rPr>
              <a:t>• Car 4 needs quadrants d and 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rule of the road in the United States is that a car at a four-way stop should defer to a car immediately to its right. This rule works if there are only two or three cars at the intersection. For example, if only the northbound and westbound cars arrive at the intersection, the northbound car will wait and the westbound car proceeds. However, if all four cars arrive at about the same time, each will refrain from entering the intersection, this causes a potential deadlock. The deadlock is only potential, not actual, because the necessary resources are available for any of the cars to proceed. If one car eventually does proceed, it can do so.</a:t>
            </a:r>
          </a:p>
          <a:p>
            <a:endParaRPr lang="en-US" sz="1200" b="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However, if all four cars ignore the rules and proceed (cautiously) into the</a:t>
            </a:r>
          </a:p>
          <a:p>
            <a:r>
              <a:rPr lang="en-US" sz="1200" kern="1200" baseline="0" dirty="0" smtClean="0">
                <a:solidFill>
                  <a:schemeClr val="tx1"/>
                </a:solidFill>
                <a:latin typeface="+mn-lt"/>
                <a:ea typeface="+mn-ea"/>
                <a:cs typeface="+mn-cs"/>
              </a:rPr>
              <a:t>intersection at the same time, then each car seizes one resource (one quadrant) but</a:t>
            </a:r>
          </a:p>
          <a:p>
            <a:r>
              <a:rPr lang="en-US" sz="1200" kern="1200" baseline="0" dirty="0" smtClean="0">
                <a:solidFill>
                  <a:schemeClr val="tx1"/>
                </a:solidFill>
                <a:latin typeface="+mn-lt"/>
                <a:ea typeface="+mn-ea"/>
                <a:cs typeface="+mn-cs"/>
              </a:rPr>
              <a:t>cannot proceed because the required second resource has already been seized by</a:t>
            </a:r>
          </a:p>
          <a:p>
            <a:r>
              <a:rPr lang="en-US" sz="1200" kern="1200" baseline="0" dirty="0" smtClean="0">
                <a:solidFill>
                  <a:schemeClr val="tx1"/>
                </a:solidFill>
                <a:latin typeface="+mn-lt"/>
                <a:ea typeface="+mn-ea"/>
                <a:cs typeface="+mn-cs"/>
              </a:rPr>
              <a:t>another car. This is an actual deadlock.</a:t>
            </a:r>
            <a:endParaRPr lang="en-NZ" sz="1200" b="0"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854567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We can use Figure 6.10 to illustrate the deadlock detection algorithm. The</a:t>
            </a:r>
          </a:p>
          <a:p>
            <a:r>
              <a:rPr lang="en-US" sz="1200" kern="1200" baseline="0" dirty="0" smtClean="0">
                <a:solidFill>
                  <a:schemeClr val="tx1"/>
                </a:solidFill>
                <a:latin typeface="+mn-lt"/>
                <a:ea typeface="+mn-ea"/>
                <a:cs typeface="+mn-cs"/>
              </a:rPr>
              <a:t>algorithm proceeds as follows:</a:t>
            </a:r>
            <a:endParaRPr lang="en-NZ" sz="1200" b="0" kern="1200" baseline="0" dirty="0" smtClean="0">
              <a:solidFill>
                <a:schemeClr val="tx1"/>
              </a:solidFill>
              <a:latin typeface="+mn-lt"/>
              <a:ea typeface="+mn-ea"/>
              <a:cs typeface="+mn-cs"/>
            </a:endParaRPr>
          </a:p>
          <a:p>
            <a:endParaRPr lang="en-NZ" sz="1200" b="0" kern="1200" baseline="0" dirty="0" smtClean="0">
              <a:solidFill>
                <a:schemeClr val="tx1"/>
              </a:solidFill>
              <a:latin typeface="+mn-lt"/>
              <a:ea typeface="+mn-ea"/>
              <a:cs typeface="+mn-cs"/>
            </a:endParaRPr>
          </a:p>
          <a:p>
            <a:r>
              <a:rPr lang="en-NZ" sz="1200" b="0" kern="1200" baseline="0" dirty="0" smtClean="0">
                <a:solidFill>
                  <a:schemeClr val="tx1"/>
                </a:solidFill>
                <a:latin typeface="+mn-lt"/>
                <a:ea typeface="+mn-ea"/>
                <a:cs typeface="+mn-cs"/>
              </a:rPr>
              <a:t>1.  Mark P4, because P4 has no allocated resources.</a:t>
            </a:r>
          </a:p>
          <a:p>
            <a:endParaRPr lang="en-NZ" sz="1200" b="0" kern="1200" baseline="0" dirty="0" smtClean="0">
              <a:solidFill>
                <a:schemeClr val="tx1"/>
              </a:solidFill>
              <a:latin typeface="+mn-lt"/>
              <a:ea typeface="+mn-ea"/>
              <a:cs typeface="+mn-cs"/>
            </a:endParaRPr>
          </a:p>
          <a:p>
            <a:r>
              <a:rPr lang="pl-PL" sz="1200" b="0" kern="1200" baseline="0" dirty="0" smtClean="0">
                <a:solidFill>
                  <a:schemeClr val="tx1"/>
                </a:solidFill>
                <a:latin typeface="+mn-lt"/>
                <a:ea typeface="+mn-ea"/>
                <a:cs typeface="+mn-cs"/>
              </a:rPr>
              <a:t>2. Set </a:t>
            </a:r>
            <a:r>
              <a:rPr lang="pl-PL" sz="1200" b="1" kern="1200" baseline="0" dirty="0" smtClean="0">
                <a:solidFill>
                  <a:schemeClr val="tx1"/>
                </a:solidFill>
                <a:latin typeface="+mn-lt"/>
                <a:ea typeface="+mn-ea"/>
                <a:cs typeface="+mn-cs"/>
              </a:rPr>
              <a:t>W</a:t>
            </a:r>
            <a:r>
              <a:rPr lang="en-NZ" sz="1200" b="1" kern="1200" baseline="0" dirty="0" smtClean="0">
                <a:solidFill>
                  <a:schemeClr val="tx1"/>
                </a:solidFill>
                <a:latin typeface="+mn-lt"/>
                <a:ea typeface="+mn-ea"/>
                <a:cs typeface="+mn-cs"/>
              </a:rPr>
              <a:t> </a:t>
            </a:r>
            <a:r>
              <a:rPr lang="en-NZ" sz="1200" b="0" kern="1200" baseline="0" dirty="0" smtClean="0">
                <a:solidFill>
                  <a:schemeClr val="tx1"/>
                </a:solidFill>
                <a:latin typeface="+mn-lt"/>
                <a:ea typeface="+mn-ea"/>
                <a:cs typeface="+mn-cs"/>
              </a:rPr>
              <a:t>=</a:t>
            </a:r>
            <a:r>
              <a:rPr lang="pl-PL" sz="1200" b="0" kern="1200" baseline="0" dirty="0" smtClean="0">
                <a:solidFill>
                  <a:schemeClr val="tx1"/>
                </a:solidFill>
                <a:latin typeface="+mn-lt"/>
                <a:ea typeface="+mn-ea"/>
                <a:cs typeface="+mn-cs"/>
              </a:rPr>
              <a:t> (0 0 0 0 1).</a:t>
            </a:r>
          </a:p>
          <a:p>
            <a:endParaRPr lang="en-NZ" sz="1200" b="0" kern="1200" baseline="0" dirty="0" smtClean="0">
              <a:solidFill>
                <a:schemeClr val="tx1"/>
              </a:solidFill>
              <a:latin typeface="+mn-lt"/>
              <a:ea typeface="+mn-ea"/>
              <a:cs typeface="+mn-cs"/>
            </a:endParaRPr>
          </a:p>
          <a:p>
            <a:r>
              <a:rPr lang="en-NZ" sz="1200" b="0" kern="1200" baseline="0" dirty="0" smtClean="0">
                <a:solidFill>
                  <a:schemeClr val="tx1"/>
                </a:solidFill>
                <a:latin typeface="+mn-lt"/>
                <a:ea typeface="+mn-ea"/>
                <a:cs typeface="+mn-cs"/>
              </a:rPr>
              <a:t>3. The request of process P3 is less than or equal to </a:t>
            </a:r>
            <a:r>
              <a:rPr lang="en-NZ" sz="1200" b="1" kern="1200" baseline="0" dirty="0" smtClean="0">
                <a:solidFill>
                  <a:schemeClr val="tx1"/>
                </a:solidFill>
                <a:latin typeface="+mn-lt"/>
                <a:ea typeface="+mn-ea"/>
                <a:cs typeface="+mn-cs"/>
              </a:rPr>
              <a:t>W</a:t>
            </a:r>
            <a:r>
              <a:rPr lang="en-NZ" sz="1200" b="0" kern="1200" baseline="0" dirty="0" smtClean="0">
                <a:solidFill>
                  <a:schemeClr val="tx1"/>
                </a:solidFill>
                <a:latin typeface="+mn-lt"/>
                <a:ea typeface="+mn-ea"/>
                <a:cs typeface="+mn-cs"/>
              </a:rPr>
              <a:t>, so mark P3 and set W=W + (0 0 0 1 0) = (0 0 0 1 1).</a:t>
            </a:r>
          </a:p>
          <a:p>
            <a:endParaRPr lang="en-NZ" sz="1200" b="0" kern="1200" baseline="0" dirty="0" smtClean="0">
              <a:solidFill>
                <a:schemeClr val="tx1"/>
              </a:solidFill>
              <a:latin typeface="+mn-lt"/>
              <a:ea typeface="+mn-ea"/>
              <a:cs typeface="+mn-cs"/>
            </a:endParaRPr>
          </a:p>
          <a:p>
            <a:r>
              <a:rPr lang="en-NZ" sz="1200" b="0" kern="1200" baseline="0" dirty="0" smtClean="0">
                <a:solidFill>
                  <a:schemeClr val="tx1"/>
                </a:solidFill>
                <a:latin typeface="+mn-lt"/>
                <a:ea typeface="+mn-ea"/>
                <a:cs typeface="+mn-cs"/>
              </a:rPr>
              <a:t>4. No other unmarked process has a row in Q that is less than or equal to W.</a:t>
            </a:r>
          </a:p>
          <a:p>
            <a:pPr lvl="1"/>
            <a:r>
              <a:rPr lang="en-NZ" sz="1200" b="0" kern="1200" baseline="0" dirty="0" smtClean="0">
                <a:solidFill>
                  <a:schemeClr val="tx1"/>
                </a:solidFill>
                <a:latin typeface="+mn-lt"/>
                <a:ea typeface="+mn-ea"/>
                <a:cs typeface="+mn-cs"/>
              </a:rPr>
              <a:t>Therefore, terminate the algorithm.</a:t>
            </a:r>
          </a:p>
          <a:p>
            <a:pPr lvl="1"/>
            <a:endParaRPr lang="en-NZ" sz="1200" b="0" kern="1200" baseline="0" dirty="0" smtClean="0">
              <a:solidFill>
                <a:schemeClr val="tx1"/>
              </a:solidFill>
              <a:latin typeface="+mn-lt"/>
              <a:ea typeface="+mn-ea"/>
              <a:cs typeface="+mn-cs"/>
            </a:endParaRPr>
          </a:p>
          <a:p>
            <a:r>
              <a:rPr lang="en-NZ" sz="1200" b="0" kern="1200" baseline="0" dirty="0" smtClean="0">
                <a:solidFill>
                  <a:schemeClr val="tx1"/>
                </a:solidFill>
                <a:latin typeface="+mn-lt"/>
                <a:ea typeface="+mn-ea"/>
                <a:cs typeface="+mn-cs"/>
              </a:rPr>
              <a:t>The algorithm concludes with P1 and P2 unmarked, indicating that these processes are deadlocked.</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1201781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Once deadlock has been detected, some strategy is needed for recovery. The following are possible approaches, listed in order of increasing sophistication:</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1. Abort all deadlocked processes. </a:t>
            </a:r>
            <a:r>
              <a:rPr lang="en-US" sz="1200" b="0" kern="1200" baseline="0" dirty="0" smtClean="0">
                <a:solidFill>
                  <a:schemeClr val="tx1"/>
                </a:solidFill>
                <a:latin typeface="+mn-lt"/>
                <a:ea typeface="+mn-ea"/>
                <a:cs typeface="+mn-cs"/>
              </a:rPr>
              <a:t>This is, believe it or not, one of the most </a:t>
            </a:r>
            <a:r>
              <a:rPr lang="en-US" sz="1200" kern="1200" baseline="0" dirty="0" smtClean="0">
                <a:solidFill>
                  <a:schemeClr val="tx1"/>
                </a:solidFill>
                <a:latin typeface="+mn-lt"/>
                <a:ea typeface="+mn-ea"/>
                <a:cs typeface="+mn-cs"/>
              </a:rPr>
              <a:t>common, if not the most common, solution adopted in operating systems.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2. Back up each deadlocked process to some previously defined checkpoint, and restart all processes</a:t>
            </a:r>
            <a:r>
              <a:rPr lang="en-US" sz="1200" kern="1200" baseline="0" dirty="0" smtClean="0">
                <a:solidFill>
                  <a:schemeClr val="tx1"/>
                </a:solidFill>
                <a:latin typeface="+mn-lt"/>
                <a:ea typeface="+mn-ea"/>
                <a:cs typeface="+mn-cs"/>
              </a:rPr>
              <a:t>. This requires that rollback and restart mechanisms be built in to the system. The risk in this approach is that the original deadlock may recur. However, the </a:t>
            </a:r>
            <a:r>
              <a:rPr lang="en-US" sz="1200" kern="1200" baseline="0" dirty="0" err="1" smtClean="0">
                <a:solidFill>
                  <a:schemeClr val="tx1"/>
                </a:solidFill>
                <a:latin typeface="+mn-lt"/>
                <a:ea typeface="+mn-ea"/>
                <a:cs typeface="+mn-cs"/>
              </a:rPr>
              <a:t>nondeterminancy</a:t>
            </a:r>
            <a:r>
              <a:rPr lang="en-US" sz="1200" kern="1200" baseline="0" dirty="0" smtClean="0">
                <a:solidFill>
                  <a:schemeClr val="tx1"/>
                </a:solidFill>
                <a:latin typeface="+mn-lt"/>
                <a:ea typeface="+mn-ea"/>
                <a:cs typeface="+mn-cs"/>
              </a:rPr>
              <a:t> of concurrent processing may ensure that this does not happen.</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3. Successively abort deadlocked processes until deadlock no longer exists. </a:t>
            </a:r>
            <a:r>
              <a:rPr lang="en-US" sz="1200" b="0" kern="1200" baseline="0" dirty="0" smtClean="0">
                <a:solidFill>
                  <a:schemeClr val="tx1"/>
                </a:solidFill>
                <a:latin typeface="+mn-lt"/>
                <a:ea typeface="+mn-ea"/>
                <a:cs typeface="+mn-cs"/>
              </a:rPr>
              <a:t>The </a:t>
            </a:r>
            <a:r>
              <a:rPr lang="en-US" sz="1200" kern="1200" baseline="0" dirty="0" smtClean="0">
                <a:solidFill>
                  <a:schemeClr val="tx1"/>
                </a:solidFill>
                <a:latin typeface="+mn-lt"/>
                <a:ea typeface="+mn-ea"/>
                <a:cs typeface="+mn-cs"/>
              </a:rPr>
              <a:t>order in which processes are selected for abortion should be on the basis of some criterion of minimum cost. After each abortion, the detection algorithm must be </a:t>
            </a:r>
            <a:r>
              <a:rPr lang="en-US" sz="1200" kern="1200" baseline="0" dirty="0" err="1" smtClean="0">
                <a:solidFill>
                  <a:schemeClr val="tx1"/>
                </a:solidFill>
                <a:latin typeface="+mn-lt"/>
                <a:ea typeface="+mn-ea"/>
                <a:cs typeface="+mn-cs"/>
              </a:rPr>
              <a:t>reinvoked</a:t>
            </a:r>
            <a:r>
              <a:rPr lang="en-US" sz="1200" kern="1200" baseline="0" dirty="0" smtClean="0">
                <a:solidFill>
                  <a:schemeClr val="tx1"/>
                </a:solidFill>
                <a:latin typeface="+mn-lt"/>
                <a:ea typeface="+mn-ea"/>
                <a:cs typeface="+mn-cs"/>
              </a:rPr>
              <a:t> to see whether deadlock still exists.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4. Successively preempt resources until deadlock no longer exists. </a:t>
            </a:r>
            <a:r>
              <a:rPr lang="en-US" sz="1200" b="0" kern="1200" baseline="0" dirty="0" smtClean="0">
                <a:solidFill>
                  <a:schemeClr val="tx1"/>
                </a:solidFill>
                <a:latin typeface="+mn-lt"/>
                <a:ea typeface="+mn-ea"/>
                <a:cs typeface="+mn-cs"/>
              </a:rPr>
              <a:t>As in (3), a </a:t>
            </a:r>
            <a:r>
              <a:rPr lang="en-US" sz="1200" b="0" kern="1200" baseline="0" dirty="0" err="1" smtClean="0">
                <a:solidFill>
                  <a:schemeClr val="tx1"/>
                </a:solidFill>
                <a:latin typeface="+mn-lt"/>
                <a:ea typeface="+mn-ea"/>
                <a:cs typeface="+mn-cs"/>
              </a:rPr>
              <a:t>costbased</a:t>
            </a:r>
            <a:r>
              <a:rPr lang="en-US" sz="1200" b="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selection should be used, and </a:t>
            </a:r>
            <a:r>
              <a:rPr lang="en-US" sz="1200" kern="1200" baseline="0" dirty="0" err="1" smtClean="0">
                <a:solidFill>
                  <a:schemeClr val="tx1"/>
                </a:solidFill>
                <a:latin typeface="+mn-lt"/>
                <a:ea typeface="+mn-ea"/>
                <a:cs typeface="+mn-cs"/>
              </a:rPr>
              <a:t>reinvocation</a:t>
            </a:r>
            <a:r>
              <a:rPr lang="en-US" sz="1200" kern="1200" baseline="0" dirty="0" smtClean="0">
                <a:solidFill>
                  <a:schemeClr val="tx1"/>
                </a:solidFill>
                <a:latin typeface="+mn-lt"/>
                <a:ea typeface="+mn-ea"/>
                <a:cs typeface="+mn-cs"/>
              </a:rPr>
              <a:t> of the detection algorithm is required after each preemption. A process that has a resource preempted from it must be rolled back to a point prior to its acquisition of that resource.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(3) and (4), the selection criteria could be one of the following. Choose the process with the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least amount of processor time consumed so far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least amount of output produced so far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most estimated time remaining</a:t>
            </a:r>
          </a:p>
          <a:p>
            <a:pPr>
              <a:buFont typeface="Arial"/>
              <a:buChar char="•"/>
            </a:pPr>
            <a:endParaRPr lang="en-US" sz="1200" kern="1200" baseline="0" dirty="0" smtClean="0">
              <a:solidFill>
                <a:schemeClr val="tx1"/>
              </a:solidFill>
              <a:latin typeface="+mn-lt"/>
              <a:ea typeface="+mn-ea"/>
              <a:cs typeface="+mn-cs"/>
            </a:endParaRPr>
          </a:p>
          <a:p>
            <a:pPr>
              <a:buFont typeface="Arial"/>
              <a:buChar char="•"/>
            </a:pPr>
            <a:r>
              <a:rPr lang="en-US" sz="1200" kern="1200" baseline="0" dirty="0" smtClean="0">
                <a:solidFill>
                  <a:schemeClr val="tx1"/>
                </a:solidFill>
                <a:latin typeface="+mn-lt"/>
                <a:ea typeface="+mn-ea"/>
                <a:cs typeface="+mn-cs"/>
              </a:rPr>
              <a:t>least total resources allocated so far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lowest priority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Some of these quantities are easier to measure than others. Estimated time remaining is particularly suspect. Also, other than by means of the priority measure, there is no indication of the “cost” to the user, as opposed to the cost to the system as a whole.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2567438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 There are strengths and weaknesses to all of the strategies for dealing with deadlock.</a:t>
            </a:r>
          </a:p>
          <a:p>
            <a:r>
              <a:rPr lang="en-US" sz="1200" kern="1200" baseline="0" dirty="0" smtClean="0">
                <a:solidFill>
                  <a:schemeClr val="tx1"/>
                </a:solidFill>
                <a:latin typeface="+mn-lt"/>
                <a:ea typeface="+mn-ea"/>
                <a:cs typeface="+mn-cs"/>
              </a:rPr>
              <a:t>Rather than attempting to design an OS facility that employs only one of these</a:t>
            </a:r>
          </a:p>
          <a:p>
            <a:r>
              <a:rPr lang="en-US" sz="1200" kern="1200" baseline="0" dirty="0" smtClean="0">
                <a:solidFill>
                  <a:schemeClr val="tx1"/>
                </a:solidFill>
                <a:latin typeface="+mn-lt"/>
                <a:ea typeface="+mn-ea"/>
                <a:cs typeface="+mn-cs"/>
              </a:rPr>
              <a:t>strategies, it might be more efficient to use different strategies in different situations.</a:t>
            </a:r>
          </a:p>
          <a:p>
            <a:r>
              <a:rPr lang="en-US" sz="1200" kern="1200" baseline="0" dirty="0" smtClean="0">
                <a:solidFill>
                  <a:schemeClr val="tx1"/>
                </a:solidFill>
                <a:latin typeface="+mn-lt"/>
                <a:ea typeface="+mn-ea"/>
                <a:cs typeface="+mn-cs"/>
              </a:rPr>
              <a:t>[HOWA73] suggests one approach:</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Group resources into a number of different resource classes.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Use the linear ordering strategy defined previously for the prevention of circular</a:t>
            </a:r>
          </a:p>
          <a:p>
            <a:r>
              <a:rPr lang="en-US" sz="1200" kern="1200" baseline="0" dirty="0" smtClean="0">
                <a:solidFill>
                  <a:schemeClr val="tx1"/>
                </a:solidFill>
                <a:latin typeface="+mn-lt"/>
                <a:ea typeface="+mn-ea"/>
                <a:cs typeface="+mn-cs"/>
              </a:rPr>
              <a:t>wait to prevent deadlocks between resource classes.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Within a resource class, use the algorithm that is most appropriate for that class.</a:t>
            </a:r>
          </a:p>
          <a:p>
            <a:r>
              <a:rPr lang="en-US" sz="1200" kern="1200" baseline="0" dirty="0" smtClean="0">
                <a:solidFill>
                  <a:schemeClr val="tx1"/>
                </a:solidFill>
                <a:latin typeface="+mn-lt"/>
                <a:ea typeface="+mn-ea"/>
                <a:cs typeface="+mn-cs"/>
              </a:rPr>
              <a:t>As an example of this technique, consider the following classes of resources: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Swappable space:  Blocks of memory on secondary storage for use in swapping</a:t>
            </a:r>
          </a:p>
          <a:p>
            <a:r>
              <a:rPr lang="en-US" sz="1200" kern="1200" baseline="0" dirty="0" smtClean="0">
                <a:solidFill>
                  <a:schemeClr val="tx1"/>
                </a:solidFill>
                <a:latin typeface="+mn-lt"/>
                <a:ea typeface="+mn-ea"/>
                <a:cs typeface="+mn-cs"/>
              </a:rPr>
              <a:t>processes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Process resources:  Assignable devices, such as tape drives, and files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Main memory: Assignable to processes in pages or segments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Internal resources: Such as I/O channels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3528752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The order of the preceding list represents the order in which resources are</a:t>
            </a:r>
          </a:p>
          <a:p>
            <a:r>
              <a:rPr lang="en-US" sz="1200" kern="1200" baseline="0" dirty="0" smtClean="0">
                <a:solidFill>
                  <a:schemeClr val="tx1"/>
                </a:solidFill>
                <a:latin typeface="+mn-lt"/>
                <a:ea typeface="+mn-ea"/>
                <a:cs typeface="+mn-cs"/>
              </a:rPr>
              <a:t>assigned. The order is a reasonable one, considering the sequence of steps that a</a:t>
            </a:r>
          </a:p>
          <a:p>
            <a:r>
              <a:rPr lang="en-US" sz="1200" kern="1200" baseline="0" dirty="0" smtClean="0">
                <a:solidFill>
                  <a:schemeClr val="tx1"/>
                </a:solidFill>
                <a:latin typeface="+mn-lt"/>
                <a:ea typeface="+mn-ea"/>
                <a:cs typeface="+mn-cs"/>
              </a:rPr>
              <a:t>process may follow during its lifetime. Within each class, the following strategies</a:t>
            </a:r>
          </a:p>
          <a:p>
            <a:r>
              <a:rPr lang="en-US" sz="1200" kern="1200" baseline="0" dirty="0" smtClean="0">
                <a:solidFill>
                  <a:schemeClr val="tx1"/>
                </a:solidFill>
                <a:latin typeface="+mn-lt"/>
                <a:ea typeface="+mn-ea"/>
                <a:cs typeface="+mn-cs"/>
              </a:rPr>
              <a:t>could be used: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Swappable space:  Prevention of deadlocks by requiring that all of the required</a:t>
            </a:r>
          </a:p>
          <a:p>
            <a:r>
              <a:rPr lang="en-US" sz="1200" kern="1200" baseline="0" dirty="0" smtClean="0">
                <a:solidFill>
                  <a:schemeClr val="tx1"/>
                </a:solidFill>
                <a:latin typeface="+mn-lt"/>
                <a:ea typeface="+mn-ea"/>
                <a:cs typeface="+mn-cs"/>
              </a:rPr>
              <a:t>resources that may be used be allocated at one time, as in the hold-and-wait</a:t>
            </a:r>
          </a:p>
          <a:p>
            <a:r>
              <a:rPr lang="en-US" sz="1200" kern="1200" baseline="0" dirty="0" smtClean="0">
                <a:solidFill>
                  <a:schemeClr val="tx1"/>
                </a:solidFill>
                <a:latin typeface="+mn-lt"/>
                <a:ea typeface="+mn-ea"/>
                <a:cs typeface="+mn-cs"/>
              </a:rPr>
              <a:t>prevention strategy. This strategy is reasonable if the maximum storage</a:t>
            </a:r>
          </a:p>
          <a:p>
            <a:r>
              <a:rPr lang="en-US" sz="1200" kern="1200" baseline="0" dirty="0" smtClean="0">
                <a:solidFill>
                  <a:schemeClr val="tx1"/>
                </a:solidFill>
                <a:latin typeface="+mn-lt"/>
                <a:ea typeface="+mn-ea"/>
                <a:cs typeface="+mn-cs"/>
              </a:rPr>
              <a:t>requirements are known, which is often the case. Deadlock avoidance is also</a:t>
            </a:r>
          </a:p>
          <a:p>
            <a:r>
              <a:rPr lang="en-US" sz="1200" kern="1200" baseline="0" dirty="0" smtClean="0">
                <a:solidFill>
                  <a:schemeClr val="tx1"/>
                </a:solidFill>
                <a:latin typeface="+mn-lt"/>
                <a:ea typeface="+mn-ea"/>
                <a:cs typeface="+mn-cs"/>
              </a:rPr>
              <a:t>a possibility.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Process resources:  Avoidance will often be effective in this category, because</a:t>
            </a:r>
          </a:p>
          <a:p>
            <a:r>
              <a:rPr lang="en-US" sz="1200" kern="1200" baseline="0" dirty="0" smtClean="0">
                <a:solidFill>
                  <a:schemeClr val="tx1"/>
                </a:solidFill>
                <a:latin typeface="+mn-lt"/>
                <a:ea typeface="+mn-ea"/>
                <a:cs typeface="+mn-cs"/>
              </a:rPr>
              <a:t>it is reasonable to expect processes to declare ahead of time the resources that</a:t>
            </a:r>
          </a:p>
          <a:p>
            <a:r>
              <a:rPr lang="en-US" sz="1200" kern="1200" baseline="0" dirty="0" smtClean="0">
                <a:solidFill>
                  <a:schemeClr val="tx1"/>
                </a:solidFill>
                <a:latin typeface="+mn-lt"/>
                <a:ea typeface="+mn-ea"/>
                <a:cs typeface="+mn-cs"/>
              </a:rPr>
              <a:t>they will require in this class. Prevention by means of resource ordering within</a:t>
            </a:r>
          </a:p>
          <a:p>
            <a:r>
              <a:rPr lang="en-US" sz="1200" kern="1200" baseline="0" dirty="0" smtClean="0">
                <a:solidFill>
                  <a:schemeClr val="tx1"/>
                </a:solidFill>
                <a:latin typeface="+mn-lt"/>
                <a:ea typeface="+mn-ea"/>
                <a:cs typeface="+mn-cs"/>
              </a:rPr>
              <a:t>this class is also possible.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Main memory:  Prevention by preemption appears to be the most appropriate</a:t>
            </a:r>
          </a:p>
          <a:p>
            <a:r>
              <a:rPr lang="en-US" sz="1200" kern="1200" baseline="0" dirty="0" smtClean="0">
                <a:solidFill>
                  <a:schemeClr val="tx1"/>
                </a:solidFill>
                <a:latin typeface="+mn-lt"/>
                <a:ea typeface="+mn-ea"/>
                <a:cs typeface="+mn-cs"/>
              </a:rPr>
              <a:t>strategy for main memory. When a process is preempted, it is simply swapped</a:t>
            </a:r>
          </a:p>
          <a:p>
            <a:r>
              <a:rPr lang="en-US" sz="1200" kern="1200" baseline="0" dirty="0" smtClean="0">
                <a:solidFill>
                  <a:schemeClr val="tx1"/>
                </a:solidFill>
                <a:latin typeface="+mn-lt"/>
                <a:ea typeface="+mn-ea"/>
                <a:cs typeface="+mn-cs"/>
              </a:rPr>
              <a:t>to secondary memory, freeing space to resolve the deadlock.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Internal resources:  Prevention by means of resource ordering can be used.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2197150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We now turn to the dining philosophers problem, introduced by </a:t>
            </a:r>
            <a:r>
              <a:rPr lang="en-US" sz="1200" kern="1200" baseline="0" dirty="0" err="1" smtClean="0">
                <a:solidFill>
                  <a:schemeClr val="tx1"/>
                </a:solidFill>
                <a:latin typeface="+mn-lt"/>
                <a:ea typeface="+mn-ea"/>
                <a:cs typeface="+mn-cs"/>
              </a:rPr>
              <a:t>Dijkstra</a:t>
            </a:r>
            <a:r>
              <a:rPr lang="en-US" sz="1200" kern="1200" baseline="0" dirty="0" smtClean="0">
                <a:solidFill>
                  <a:schemeClr val="tx1"/>
                </a:solidFill>
                <a:latin typeface="+mn-lt"/>
                <a:ea typeface="+mn-ea"/>
                <a:cs typeface="+mn-cs"/>
              </a:rPr>
              <a:t> [DIJK71]. Five philosophers live in a house, where a table is laid for them. The life of each philosopher consists principally of thinking and eating, and through years of thought, all of the philosophers had agreed that the only food that contributed to their thinking efforts was spaghetti. Due to a lack of manual skill, each philosopher requires two forks to eat spaghetti.</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eating arrangements are simple ( Figure 6.11 ): a round table on which is set a large serving bowl of spaghetti, five plates, one for each philosopher, and five forks. A philosopher wishing to eat goes to his or her assigned place at the table and, using the two forks on either side of the plate, takes and eats some spaghetti. The problem: Devise a ritual (algorithm) that will allow the philosophers to eat. The algorithm must satisfy mutual exclusion (no two philosophers can use the same fork at the same time) while avoiding deadlock and </a:t>
            </a:r>
            <a:r>
              <a:rPr lang="en-US" sz="1200" i="1" kern="1200" baseline="0" dirty="0" smtClean="0">
                <a:solidFill>
                  <a:schemeClr val="tx1"/>
                </a:solidFill>
                <a:latin typeface="+mn-lt"/>
                <a:ea typeface="+mn-ea"/>
                <a:cs typeface="+mn-cs"/>
              </a:rPr>
              <a:t>starvation (in this case, the term has </a:t>
            </a:r>
            <a:r>
              <a:rPr lang="en-US" sz="1200" kern="1200" baseline="0" dirty="0" smtClean="0">
                <a:solidFill>
                  <a:schemeClr val="tx1"/>
                </a:solidFill>
                <a:latin typeface="+mn-lt"/>
                <a:ea typeface="+mn-ea"/>
                <a:cs typeface="+mn-cs"/>
              </a:rPr>
              <a:t>literal as well as algorithmic meaning!).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problem may not seem important or relevant in itself. However, it does illustrate basic problems in deadlock and starvation. Furthermore, attempts to develop solutions reveal many of the difficulties in concurrent programming (e.g., see [GING90]). In addition, the dining philosophers problem can be seen as representative of problems dealing with the coordination of shared resources, which may occur when an application includes concurrent threads of execution. Accordingly, this problem is a standard test case for evaluating approaches to synchronization.</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2844824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6.12 suggests a solution using semaphores. Each philosopher picks up first the fork on the left and then the fork on the right. After the philosopher is finished eating, the two forks are replaced on the table. This solution, alas, leads to deadlock: If all of the philosophers are hungry at the same time, they all sit down, they all pick up the fork on their left, and they all reach out for the other fork, which is not there. In this undignified position, all philosophers starve.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overcome the risk of deadlock, we could buy five additional forks (a more sanitary solution!) or teach the philosophers to eat spaghetti with just one fork. As another approach, we could consider adding an attendant who only allows four philosophers at a time into the dining room. With at most four seated philosophers, at least one philosopher will have access to two forks.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4006586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6.13 shows such a solution, again using semaphores. This solution is free of deadlock and starvation.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2833435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6.14 shows a solution to the dining philosophers problem using a monitor. A vector of five condition variables is defined, one condition variable per fork. These condition variables are used to enable a philosopher to wait for the availability of a fork. In addition, there is a Boolean vector that records the availability status of each fork ( true means the fork is available). The monitor consists of two procedures. The </a:t>
            </a:r>
            <a:r>
              <a:rPr lang="en-US" sz="1200" kern="1200" baseline="0" dirty="0" err="1" smtClean="0">
                <a:solidFill>
                  <a:schemeClr val="tx1"/>
                </a:solidFill>
                <a:latin typeface="+mn-lt"/>
                <a:ea typeface="+mn-ea"/>
                <a:cs typeface="+mn-cs"/>
              </a:rPr>
              <a:t>get_forks</a:t>
            </a:r>
            <a:r>
              <a:rPr lang="en-US" sz="1200" kern="1200" baseline="0" dirty="0" smtClean="0">
                <a:solidFill>
                  <a:schemeClr val="tx1"/>
                </a:solidFill>
                <a:latin typeface="+mn-lt"/>
                <a:ea typeface="+mn-ea"/>
                <a:cs typeface="+mn-cs"/>
              </a:rPr>
              <a:t> procedure is used by a philosopher to seize his or her left and right forks. If either fork is unavailable, the philosopher process is queued on the appropriate condition variable. This enables another philosopher process to enter the monitor. The release-forks procedure is used to make two forks available. Note that the structure of this solution is similar to that of the semaphore solution proposed in Figure 6.12 . In both cases, a philosopher seizes first the left fork and then the right fork. Unlike the semaphore solution, this monitor solution does not suffer from deadlock, because only one process at a time may be in the monitor. For example, the first philosopher process to enter the monitor is guaranteed that it can pick up the right fork after it picks up the left fork before the next philosopher to the right has a chance to seize its left fork, which is this philosopher’s right fork.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209761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UNIX provides a variety of mechanisms for </a:t>
            </a:r>
            <a:r>
              <a:rPr lang="en-US" sz="1200" kern="1200" baseline="0" dirty="0" err="1" smtClean="0">
                <a:solidFill>
                  <a:schemeClr val="tx1"/>
                </a:solidFill>
                <a:latin typeface="+mn-lt"/>
                <a:ea typeface="+mn-ea"/>
                <a:cs typeface="+mn-cs"/>
              </a:rPr>
              <a:t>interprocessor</a:t>
            </a:r>
            <a:r>
              <a:rPr lang="en-US" sz="1200" kern="1200" baseline="0" dirty="0" smtClean="0">
                <a:solidFill>
                  <a:schemeClr val="tx1"/>
                </a:solidFill>
                <a:latin typeface="+mn-lt"/>
                <a:ea typeface="+mn-ea"/>
                <a:cs typeface="+mn-cs"/>
              </a:rPr>
              <a:t> communication and synchronization.</a:t>
            </a:r>
          </a:p>
          <a:p>
            <a:r>
              <a:rPr lang="en-US" sz="1200" kern="1200" baseline="0" dirty="0" smtClean="0">
                <a:solidFill>
                  <a:schemeClr val="tx1"/>
                </a:solidFill>
                <a:latin typeface="+mn-lt"/>
                <a:ea typeface="+mn-ea"/>
                <a:cs typeface="+mn-cs"/>
              </a:rPr>
              <a:t>Here, we look at the most important of these:</a:t>
            </a:r>
          </a:p>
          <a:p>
            <a:r>
              <a:rPr lang="en-US" sz="1200" kern="1200" baseline="0" dirty="0" smtClean="0">
                <a:solidFill>
                  <a:schemeClr val="tx1"/>
                </a:solidFill>
                <a:latin typeface="+mn-lt"/>
                <a:ea typeface="+mn-ea"/>
                <a:cs typeface="+mn-cs"/>
              </a:rPr>
              <a:t>• Pipes</a:t>
            </a:r>
          </a:p>
          <a:p>
            <a:r>
              <a:rPr lang="en-US" sz="1200" kern="1200" baseline="0" dirty="0" smtClean="0">
                <a:solidFill>
                  <a:schemeClr val="tx1"/>
                </a:solidFill>
                <a:latin typeface="+mn-lt"/>
                <a:ea typeface="+mn-ea"/>
                <a:cs typeface="+mn-cs"/>
              </a:rPr>
              <a:t>• Messages</a:t>
            </a:r>
          </a:p>
          <a:p>
            <a:r>
              <a:rPr lang="en-US" sz="1200" kern="1200" baseline="0" dirty="0" smtClean="0">
                <a:solidFill>
                  <a:schemeClr val="tx1"/>
                </a:solidFill>
                <a:latin typeface="+mn-lt"/>
                <a:ea typeface="+mn-ea"/>
                <a:cs typeface="+mn-cs"/>
              </a:rPr>
              <a:t>• Shared memory</a:t>
            </a:r>
          </a:p>
          <a:p>
            <a:r>
              <a:rPr lang="en-US" sz="1200" kern="1200" baseline="0" dirty="0" smtClean="0">
                <a:solidFill>
                  <a:schemeClr val="tx1"/>
                </a:solidFill>
                <a:latin typeface="+mn-lt"/>
                <a:ea typeface="+mn-ea"/>
                <a:cs typeface="+mn-cs"/>
              </a:rPr>
              <a:t>• Semaphores</a:t>
            </a:r>
          </a:p>
          <a:p>
            <a:r>
              <a:rPr lang="en-US" sz="1200" kern="1200" baseline="0" dirty="0" smtClean="0">
                <a:solidFill>
                  <a:schemeClr val="tx1"/>
                </a:solidFill>
                <a:latin typeface="+mn-lt"/>
                <a:ea typeface="+mn-ea"/>
                <a:cs typeface="+mn-cs"/>
              </a:rPr>
              <a:t>• Signals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Pipes, messages, and shared memory can be used to communicate data between</a:t>
            </a:r>
          </a:p>
          <a:p>
            <a:r>
              <a:rPr lang="en-US" sz="1200" kern="1200" baseline="0" dirty="0" smtClean="0">
                <a:solidFill>
                  <a:schemeClr val="tx1"/>
                </a:solidFill>
                <a:latin typeface="+mn-lt"/>
                <a:ea typeface="+mn-ea"/>
                <a:cs typeface="+mn-cs"/>
              </a:rPr>
              <a:t>processes, whereas semaphores and signals are used to trigger actions by other</a:t>
            </a:r>
          </a:p>
          <a:p>
            <a:r>
              <a:rPr lang="en-US" sz="1200" kern="1200" baseline="0" dirty="0" smtClean="0">
                <a:solidFill>
                  <a:schemeClr val="tx1"/>
                </a:solidFill>
                <a:latin typeface="+mn-lt"/>
                <a:ea typeface="+mn-ea"/>
                <a:cs typeface="+mn-cs"/>
              </a:rPr>
              <a:t>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1918190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One of the most significant contributions of UNIX to the development of operating systems is the pipe. Inspired by the concept of </a:t>
            </a:r>
            <a:r>
              <a:rPr lang="en-US" sz="1200" kern="1200" baseline="0" dirty="0" err="1" smtClean="0">
                <a:solidFill>
                  <a:schemeClr val="tx1"/>
                </a:solidFill>
                <a:latin typeface="+mn-lt"/>
                <a:ea typeface="+mn-ea"/>
                <a:cs typeface="+mn-cs"/>
              </a:rPr>
              <a:t>coroutines</a:t>
            </a:r>
            <a:r>
              <a:rPr lang="en-US" sz="1200" kern="1200" baseline="0" dirty="0" smtClean="0">
                <a:solidFill>
                  <a:schemeClr val="tx1"/>
                </a:solidFill>
                <a:latin typeface="+mn-lt"/>
                <a:ea typeface="+mn-ea"/>
                <a:cs typeface="+mn-cs"/>
              </a:rPr>
              <a:t> [RITC84], a pipe is a circular buffer allowing two processes to communicate on the producer–consumer model. Thus, it is a first-in-first-out queue, written by one process and read by another.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a pipe is created, it is given a fixed size in bytes. When a process attempts to write into the pipe, the write request is immediately executed if there is sufficient room; otherwise the process is blocked. Similarly, a reading process is blocked if it attempts to read more bytes than are currently in the pipe; otherwise the read request is immediately executed. The OS enforces mutual exclusion: that is, only one process can access a pipe at a time.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There are two types of pipes: named and unnamed. Only related processes can share unnamed pipes, while either related or unrelated processes can share named pipes.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349089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Let us now look at a depiction of deadlock involving processes and computer resources. Figure 6.2 which we refer to as a </a:t>
            </a:r>
            <a:r>
              <a:rPr lang="en-US" sz="1200" b="1" kern="1200" baseline="0" dirty="0" smtClean="0">
                <a:solidFill>
                  <a:schemeClr val="tx1"/>
                </a:solidFill>
                <a:latin typeface="+mn-lt"/>
                <a:ea typeface="+mn-ea"/>
                <a:cs typeface="+mn-cs"/>
              </a:rPr>
              <a:t>joint progress diagram , </a:t>
            </a:r>
            <a:r>
              <a:rPr lang="en-US" sz="1200" b="0" kern="1200" baseline="0" dirty="0" smtClean="0">
                <a:solidFill>
                  <a:schemeClr val="tx1"/>
                </a:solidFill>
                <a:latin typeface="+mn-lt"/>
                <a:ea typeface="+mn-ea"/>
                <a:cs typeface="+mn-cs"/>
              </a:rPr>
              <a:t>illustrates the progress of two processes competing for two </a:t>
            </a:r>
            <a:r>
              <a:rPr lang="en-US" sz="1200" kern="1200" baseline="0" dirty="0" smtClean="0">
                <a:solidFill>
                  <a:schemeClr val="tx1"/>
                </a:solidFill>
                <a:latin typeface="+mn-lt"/>
                <a:ea typeface="+mn-ea"/>
                <a:cs typeface="+mn-cs"/>
              </a:rPr>
              <a:t>resources. Each process needs exclusive use of both resources for a certain period of time.</a:t>
            </a:r>
          </a:p>
          <a:p>
            <a:endParaRPr lang="en-US" sz="1200" b="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Figure 6.2 , the </a:t>
            </a:r>
            <a:r>
              <a:rPr lang="en-US" sz="1200" i="1" kern="1200" baseline="0" dirty="0" err="1" smtClean="0">
                <a:solidFill>
                  <a:schemeClr val="tx1"/>
                </a:solidFill>
                <a:latin typeface="+mn-lt"/>
                <a:ea typeface="+mn-ea"/>
                <a:cs typeface="+mn-cs"/>
              </a:rPr>
              <a:t>x</a:t>
            </a:r>
            <a:r>
              <a:rPr lang="en-US" sz="1200" i="1" kern="1200" baseline="0" dirty="0" smtClean="0">
                <a:solidFill>
                  <a:schemeClr val="tx1"/>
                </a:solidFill>
                <a:latin typeface="+mn-lt"/>
                <a:ea typeface="+mn-ea"/>
                <a:cs typeface="+mn-cs"/>
              </a:rPr>
              <a:t> -axis represents progress in the execution of P and the </a:t>
            </a:r>
            <a:r>
              <a:rPr lang="en-US" sz="1200" i="1" kern="1200" baseline="0" dirty="0" err="1" smtClean="0">
                <a:solidFill>
                  <a:schemeClr val="tx1"/>
                </a:solidFill>
                <a:latin typeface="+mn-lt"/>
                <a:ea typeface="+mn-ea"/>
                <a:cs typeface="+mn-cs"/>
              </a:rPr>
              <a:t>y</a:t>
            </a:r>
            <a:r>
              <a:rPr lang="en-US" sz="1200" i="1" kern="1200" baseline="0" dirty="0" smtClean="0">
                <a:solidFill>
                  <a:schemeClr val="tx1"/>
                </a:solidFill>
                <a:latin typeface="+mn-lt"/>
                <a:ea typeface="+mn-ea"/>
                <a:cs typeface="+mn-cs"/>
              </a:rPr>
              <a:t> –axis </a:t>
            </a:r>
            <a:r>
              <a:rPr lang="en-US" sz="1200" kern="1200" baseline="0" dirty="0" smtClean="0">
                <a:solidFill>
                  <a:schemeClr val="tx1"/>
                </a:solidFill>
                <a:latin typeface="+mn-lt"/>
                <a:ea typeface="+mn-ea"/>
                <a:cs typeface="+mn-cs"/>
              </a:rPr>
              <a:t>represents progress in the execution of Q. The joint progress of the two processes is therefore represented by a path that progresses from the origin in a northeasterly direction. For a </a:t>
            </a:r>
            <a:r>
              <a:rPr lang="en-US" sz="1200" kern="1200" baseline="0" dirty="0" err="1" smtClean="0">
                <a:solidFill>
                  <a:schemeClr val="tx1"/>
                </a:solidFill>
                <a:latin typeface="+mn-lt"/>
                <a:ea typeface="+mn-ea"/>
                <a:cs typeface="+mn-cs"/>
              </a:rPr>
              <a:t>uniprocessor</a:t>
            </a:r>
            <a:r>
              <a:rPr lang="en-US" sz="1200" kern="1200" baseline="0" dirty="0" smtClean="0">
                <a:solidFill>
                  <a:schemeClr val="tx1"/>
                </a:solidFill>
                <a:latin typeface="+mn-lt"/>
                <a:ea typeface="+mn-ea"/>
                <a:cs typeface="+mn-cs"/>
              </a:rPr>
              <a:t> system, only one process at a time may execute, and the path consists of alternating horizontal and vertical segments, with a horizontal segment representing a period when P executes and Q waits and a vertical segment representing a period when Q executes and P waits. The figure indicates areas in which both P and Q require resource A (upward slanted lines); both P and Q require resource B (downward slanted lines); and both P and Q require both resources. Because we assume that each process requires exclusive control of any resource, these are all forbidden regions; that is, it is impossible for any path representing the</a:t>
            </a:r>
          </a:p>
          <a:p>
            <a:r>
              <a:rPr lang="en-US" sz="1200" kern="1200" baseline="0" dirty="0" smtClean="0">
                <a:solidFill>
                  <a:schemeClr val="tx1"/>
                </a:solidFill>
                <a:latin typeface="+mn-lt"/>
                <a:ea typeface="+mn-ea"/>
                <a:cs typeface="+mn-cs"/>
              </a:rPr>
              <a:t>joint execution progress of P and Q to enter these regions.</a:t>
            </a:r>
          </a:p>
          <a:p>
            <a:endParaRPr lang="en-US" sz="1200" b="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figure shows six different execution paths. These can be summarized as</a:t>
            </a:r>
          </a:p>
          <a:p>
            <a:r>
              <a:rPr lang="en-US" sz="1200" kern="1200" baseline="0" dirty="0" smtClean="0">
                <a:solidFill>
                  <a:schemeClr val="tx1"/>
                </a:solidFill>
                <a:latin typeface="+mn-lt"/>
                <a:ea typeface="+mn-ea"/>
                <a:cs typeface="+mn-cs"/>
              </a:rPr>
              <a:t>follows:</a:t>
            </a:r>
          </a:p>
          <a:p>
            <a:r>
              <a:rPr lang="en-US" sz="1200" b="1" kern="1200" baseline="0" dirty="0" smtClean="0">
                <a:solidFill>
                  <a:schemeClr val="tx1"/>
                </a:solidFill>
                <a:latin typeface="+mn-lt"/>
                <a:ea typeface="+mn-ea"/>
                <a:cs typeface="+mn-cs"/>
              </a:rPr>
              <a:t>1. Q acquires B and then A and then releases B and A. When P resumes execution,</a:t>
            </a:r>
          </a:p>
          <a:p>
            <a:r>
              <a:rPr lang="en-US" sz="1200" kern="1200" baseline="0" dirty="0" smtClean="0">
                <a:solidFill>
                  <a:schemeClr val="tx1"/>
                </a:solidFill>
                <a:latin typeface="+mn-lt"/>
                <a:ea typeface="+mn-ea"/>
                <a:cs typeface="+mn-cs"/>
              </a:rPr>
              <a:t>it will be able to acquire both resources.</a:t>
            </a:r>
          </a:p>
          <a:p>
            <a:r>
              <a:rPr lang="en-US" sz="1200" b="1" kern="1200" baseline="0" dirty="0" smtClean="0">
                <a:solidFill>
                  <a:schemeClr val="tx1"/>
                </a:solidFill>
                <a:latin typeface="+mn-lt"/>
                <a:ea typeface="+mn-ea"/>
                <a:cs typeface="+mn-cs"/>
              </a:rPr>
              <a:t>2. Q acquires B and then A. P executes and blocks on a request for A. Q releases</a:t>
            </a:r>
          </a:p>
          <a:p>
            <a:r>
              <a:rPr lang="en-US" sz="1200" kern="1200" baseline="0" dirty="0" smtClean="0">
                <a:solidFill>
                  <a:schemeClr val="tx1"/>
                </a:solidFill>
                <a:latin typeface="+mn-lt"/>
                <a:ea typeface="+mn-ea"/>
                <a:cs typeface="+mn-cs"/>
              </a:rPr>
              <a:t>B and A. When P resumes execution, it will be able to acquire both resources.</a:t>
            </a:r>
          </a:p>
          <a:p>
            <a:r>
              <a:rPr lang="en-US" sz="1200" b="1" kern="1200" baseline="0" dirty="0" smtClean="0">
                <a:solidFill>
                  <a:schemeClr val="tx1"/>
                </a:solidFill>
                <a:latin typeface="+mn-lt"/>
                <a:ea typeface="+mn-ea"/>
                <a:cs typeface="+mn-cs"/>
              </a:rPr>
              <a:t>3. Q acquires B and then P acquires A. Deadlock is inevitable, because as execution</a:t>
            </a:r>
          </a:p>
          <a:p>
            <a:r>
              <a:rPr lang="en-US" sz="1200" kern="1200" baseline="0" dirty="0" smtClean="0">
                <a:solidFill>
                  <a:schemeClr val="tx1"/>
                </a:solidFill>
                <a:latin typeface="+mn-lt"/>
                <a:ea typeface="+mn-ea"/>
                <a:cs typeface="+mn-cs"/>
              </a:rPr>
              <a:t>proceeds, Q will block on A and P will block on B.</a:t>
            </a:r>
          </a:p>
          <a:p>
            <a:r>
              <a:rPr lang="en-US" sz="1200" b="1" kern="1200" baseline="0" dirty="0" smtClean="0">
                <a:solidFill>
                  <a:schemeClr val="tx1"/>
                </a:solidFill>
                <a:latin typeface="+mn-lt"/>
                <a:ea typeface="+mn-ea"/>
                <a:cs typeface="+mn-cs"/>
              </a:rPr>
              <a:t>4. P acquires A and then Q acquires B. Deadlock is inevitable, because as execution</a:t>
            </a:r>
          </a:p>
          <a:p>
            <a:r>
              <a:rPr lang="en-US" sz="1200" kern="1200" baseline="0" dirty="0" smtClean="0">
                <a:solidFill>
                  <a:schemeClr val="tx1"/>
                </a:solidFill>
                <a:latin typeface="+mn-lt"/>
                <a:ea typeface="+mn-ea"/>
                <a:cs typeface="+mn-cs"/>
              </a:rPr>
              <a:t>proceeds, Q will block on A and P will block on B.</a:t>
            </a:r>
          </a:p>
          <a:p>
            <a:r>
              <a:rPr lang="en-US" sz="1200" b="1" kern="1200" baseline="0" dirty="0" smtClean="0">
                <a:solidFill>
                  <a:schemeClr val="tx1"/>
                </a:solidFill>
                <a:latin typeface="+mn-lt"/>
                <a:ea typeface="+mn-ea"/>
                <a:cs typeface="+mn-cs"/>
              </a:rPr>
              <a:t>5. P acquires A and then B. Q executes and blocks on a request for B. P releases</a:t>
            </a:r>
          </a:p>
          <a:p>
            <a:r>
              <a:rPr lang="en-US" sz="1200" kern="1200" baseline="0" dirty="0" smtClean="0">
                <a:solidFill>
                  <a:schemeClr val="tx1"/>
                </a:solidFill>
                <a:latin typeface="+mn-lt"/>
                <a:ea typeface="+mn-ea"/>
                <a:cs typeface="+mn-cs"/>
              </a:rPr>
              <a:t>A and B. When Q resumes execution, it will be able to acquire both resources.</a:t>
            </a:r>
          </a:p>
          <a:p>
            <a:r>
              <a:rPr lang="en-US" sz="1200" b="1" kern="1200" baseline="0" dirty="0" smtClean="0">
                <a:solidFill>
                  <a:schemeClr val="tx1"/>
                </a:solidFill>
                <a:latin typeface="+mn-lt"/>
                <a:ea typeface="+mn-ea"/>
                <a:cs typeface="+mn-cs"/>
              </a:rPr>
              <a:t>6. P acquires A and then B and then releases A and B. When Q resumes execution,</a:t>
            </a:r>
          </a:p>
          <a:p>
            <a:r>
              <a:rPr lang="en-US" sz="1200" kern="1200" baseline="0" dirty="0" smtClean="0">
                <a:solidFill>
                  <a:schemeClr val="tx1"/>
                </a:solidFill>
                <a:latin typeface="+mn-lt"/>
                <a:ea typeface="+mn-ea"/>
                <a:cs typeface="+mn-cs"/>
              </a:rPr>
              <a:t>it will be able to acquire both resources.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gray-shaded area of Figure 6.2 , which can be referred to as a </a:t>
            </a:r>
            <a:r>
              <a:rPr lang="en-US" sz="1200" b="1" kern="1200" baseline="0" dirty="0" smtClean="0">
                <a:solidFill>
                  <a:schemeClr val="tx1"/>
                </a:solidFill>
                <a:latin typeface="+mn-lt"/>
                <a:ea typeface="+mn-ea"/>
                <a:cs typeface="+mn-cs"/>
              </a:rPr>
              <a:t>fatal region , </a:t>
            </a:r>
            <a:r>
              <a:rPr lang="en-US" sz="1200" kern="1200" baseline="0" dirty="0" smtClean="0">
                <a:solidFill>
                  <a:schemeClr val="tx1"/>
                </a:solidFill>
                <a:latin typeface="+mn-lt"/>
                <a:ea typeface="+mn-ea"/>
                <a:cs typeface="+mn-cs"/>
              </a:rPr>
              <a:t>applies to the commentary on paths 3 and 4. If an execution path enters this fatal region, then deadlock is inevitable. Note that the existence of a fatal region depends on the logic of the two processes. However, deadlock is only inevitable if the joint progress of the two processes creates a path that enters the fatal region.</a:t>
            </a:r>
            <a:endParaRPr lang="en-US" b="0" i="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1119574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message is a block of bytes with an accompanying type. UNIX provides </a:t>
            </a:r>
            <a:r>
              <a:rPr lang="en-US" sz="1200" kern="1200" baseline="0" dirty="0" err="1" smtClean="0">
                <a:solidFill>
                  <a:schemeClr val="tx1"/>
                </a:solidFill>
                <a:latin typeface="+mn-lt"/>
                <a:ea typeface="+mn-ea"/>
                <a:cs typeface="+mn-cs"/>
              </a:rPr>
              <a:t>msgsnd</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msgrcv</a:t>
            </a:r>
            <a:r>
              <a:rPr lang="en-US" sz="1200" kern="1200" baseline="0" dirty="0" smtClean="0">
                <a:solidFill>
                  <a:schemeClr val="tx1"/>
                </a:solidFill>
                <a:latin typeface="+mn-lt"/>
                <a:ea typeface="+mn-ea"/>
                <a:cs typeface="+mn-cs"/>
              </a:rPr>
              <a:t> system calls for processes to engage in message passing. Associated with each process is a message queue, which functions like a mailbox.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message sender specifies the type of message with each message sent, and this can be used as a selection criterion by the receiver. The receiver can either retrieve messages in first-in-first-out order or by type. A process will block when trying to send a message to a full queue. A process will also block when trying to read from an empty queue. If a process attempts to read a message of a certain type and fails because no message of that type is present, the process is not blocked.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extLst>
      <p:ext uri="{BB962C8B-B14F-4D97-AF65-F5344CB8AC3E}">
        <p14:creationId xmlns:p14="http://schemas.microsoft.com/office/powerpoint/2010/main" val="211951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fastest form of </a:t>
            </a:r>
            <a:r>
              <a:rPr lang="en-US" sz="1200" kern="1200" baseline="0" dirty="0" err="1" smtClean="0">
                <a:solidFill>
                  <a:schemeClr val="tx1"/>
                </a:solidFill>
                <a:latin typeface="+mn-lt"/>
                <a:ea typeface="+mn-ea"/>
                <a:cs typeface="+mn-cs"/>
              </a:rPr>
              <a:t>interprocess</a:t>
            </a:r>
            <a:r>
              <a:rPr lang="en-US" sz="1200" kern="1200" baseline="0" dirty="0" smtClean="0">
                <a:solidFill>
                  <a:schemeClr val="tx1"/>
                </a:solidFill>
                <a:latin typeface="+mn-lt"/>
                <a:ea typeface="+mn-ea"/>
                <a:cs typeface="+mn-cs"/>
              </a:rPr>
              <a:t> communication provided in UNIX is shared memory. This is a common block of virtual memory shared by multiple processes. Processes read and write shared memory using the same machine instructions they use to read and write other portions of their virtual memory space. Permission is read-only or read-write for a process, determined on a per-process basis. Mutual exclusion constraints are not part of the shared-memory facility but must be provided by the processes using the shared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extLst>
      <p:ext uri="{BB962C8B-B14F-4D97-AF65-F5344CB8AC3E}">
        <p14:creationId xmlns:p14="http://schemas.microsoft.com/office/powerpoint/2010/main" val="3732468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The semaphore system calls in UNIX System V are a generalization of the </a:t>
            </a:r>
            <a:r>
              <a:rPr lang="en-US" sz="1200" kern="1200" baseline="0" dirty="0" err="1" smtClean="0">
                <a:solidFill>
                  <a:schemeClr val="tx1"/>
                </a:solidFill>
                <a:latin typeface="+mn-lt"/>
                <a:ea typeface="+mn-ea"/>
                <a:cs typeface="+mn-cs"/>
              </a:rPr>
              <a:t>semWait</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semSignal</a:t>
            </a:r>
            <a:r>
              <a:rPr lang="en-US" sz="1200" kern="1200" baseline="0" dirty="0" smtClean="0">
                <a:solidFill>
                  <a:schemeClr val="tx1"/>
                </a:solidFill>
                <a:latin typeface="+mn-lt"/>
                <a:ea typeface="+mn-ea"/>
                <a:cs typeface="+mn-cs"/>
              </a:rPr>
              <a:t> primitives defined in Chapter 5 ; several operations can be performed simultaneously and the increment and decrement operations can be values greater than 1. The kernel does all of the requested operations atomically; no other process may access the semaphore until all operations have completed.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semaphore consists of the following elements: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Current value of the semaphore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Process ID of the last process to operate on the semaphore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Number of processes waiting for the semaphore value to be greater than its current value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Number of processes waiting for the semaphore value to be zero</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Associated with the semaphore are queues of processes blocked on that semaphore.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Semaphores are actually created in sets, with a semaphore set consisting of one or more semaphores. There is a </a:t>
            </a:r>
            <a:r>
              <a:rPr lang="en-US" sz="1200" kern="1200" baseline="0" dirty="0" err="1" smtClean="0">
                <a:solidFill>
                  <a:schemeClr val="tx1"/>
                </a:solidFill>
                <a:latin typeface="+mn-lt"/>
                <a:ea typeface="+mn-ea"/>
                <a:cs typeface="+mn-cs"/>
              </a:rPr>
              <a:t>semctl</a:t>
            </a:r>
            <a:r>
              <a:rPr lang="en-US" sz="1200" kern="1200" baseline="0" dirty="0" smtClean="0">
                <a:solidFill>
                  <a:schemeClr val="tx1"/>
                </a:solidFill>
                <a:latin typeface="+mn-lt"/>
                <a:ea typeface="+mn-ea"/>
                <a:cs typeface="+mn-cs"/>
              </a:rPr>
              <a:t> system call that allows all of the semaphore values in the set to be set at the same time. In addition, there is a </a:t>
            </a:r>
            <a:r>
              <a:rPr lang="en-US" sz="1200" kern="1200" baseline="0" dirty="0" err="1" smtClean="0">
                <a:solidFill>
                  <a:schemeClr val="tx1"/>
                </a:solidFill>
                <a:latin typeface="+mn-lt"/>
                <a:ea typeface="+mn-ea"/>
                <a:cs typeface="+mn-cs"/>
              </a:rPr>
              <a:t>sem_op</a:t>
            </a:r>
            <a:r>
              <a:rPr lang="en-US" sz="1200" kern="1200" baseline="0" dirty="0" smtClean="0">
                <a:solidFill>
                  <a:schemeClr val="tx1"/>
                </a:solidFill>
                <a:latin typeface="+mn-lt"/>
                <a:ea typeface="+mn-ea"/>
                <a:cs typeface="+mn-cs"/>
              </a:rPr>
              <a:t> system call that takes as an argument a list of semaphore operations, each defined on one of the semaphores in a set. When this call is made, the kernel performs the indicated operations one at a time. For each operation, the actual function is specified by the value </a:t>
            </a:r>
            <a:r>
              <a:rPr lang="en-US" sz="1200" kern="1200" baseline="0" dirty="0" err="1" smtClean="0">
                <a:solidFill>
                  <a:schemeClr val="tx1"/>
                </a:solidFill>
                <a:latin typeface="+mn-lt"/>
                <a:ea typeface="+mn-ea"/>
                <a:cs typeface="+mn-cs"/>
              </a:rPr>
              <a:t>sem_op</a:t>
            </a:r>
            <a:r>
              <a:rPr 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60963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signal is a software mechanism that informs a process of the occurrence of asynchronous events. A signal is similar to a hardware interrupt but does not employ priorities. That is, all signals are treated equally; signals that occur at the same time are presented to a process one at a time, with no particular ordering.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Processes may send each other signals, or the kernel may send signals internally. A signal is delivered by updating a field in the process table for the process to which the signal is being sent. Because each signal is maintained as a single bit, signals of a given type cannot be queued. A signal is processed just after a process wakes up to run or whenever the process is preparing to return from a system call. A process may respond to a signal by performing some default action (e.g., termination), executing a signal-handler function, or ignoring the signal.</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158513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Table 6.2 lists signals defined for UNIX SVR4.</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41434169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Linux includes all of the concurrency mechanisms found in other UNIX systems, such</a:t>
            </a:r>
          </a:p>
          <a:p>
            <a:r>
              <a:rPr lang="en-US" sz="1200" kern="1200" baseline="0" dirty="0" smtClean="0">
                <a:solidFill>
                  <a:schemeClr val="tx1"/>
                </a:solidFill>
                <a:latin typeface="+mn-lt"/>
                <a:ea typeface="+mn-ea"/>
                <a:cs typeface="+mn-cs"/>
              </a:rPr>
              <a:t>as SVR4, including pipes, messages, shared memory, and signals. Linux also supports</a:t>
            </a:r>
          </a:p>
          <a:p>
            <a:r>
              <a:rPr lang="en-US" sz="1200" kern="1200" baseline="0" dirty="0" smtClean="0">
                <a:solidFill>
                  <a:schemeClr val="tx1"/>
                </a:solidFill>
                <a:latin typeface="+mn-lt"/>
                <a:ea typeface="+mn-ea"/>
                <a:cs typeface="+mn-cs"/>
              </a:rPr>
              <a:t>a special type of signaling known as real-time (RT) signals. These are part of the</a:t>
            </a:r>
          </a:p>
          <a:p>
            <a:r>
              <a:rPr lang="en-US" sz="1200" kern="1200" baseline="0" dirty="0" smtClean="0">
                <a:solidFill>
                  <a:schemeClr val="tx1"/>
                </a:solidFill>
                <a:latin typeface="+mn-lt"/>
                <a:ea typeface="+mn-ea"/>
                <a:cs typeface="+mn-cs"/>
              </a:rPr>
              <a:t>POSIX.1b Real-time Extensions feature. RT signals differ from standard UNIX (or</a:t>
            </a:r>
          </a:p>
          <a:p>
            <a:r>
              <a:rPr lang="en-US" sz="1200" kern="1200" baseline="0" dirty="0" smtClean="0">
                <a:solidFill>
                  <a:schemeClr val="tx1"/>
                </a:solidFill>
                <a:latin typeface="+mn-lt"/>
                <a:ea typeface="+mn-ea"/>
                <a:cs typeface="+mn-cs"/>
              </a:rPr>
              <a:t>POSIX.1) signals in three primary ways: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Signal delivery in priority order is supported.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Multiple signals can be queued.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With standard signals, no value or message can be sent to the target process; it</a:t>
            </a:r>
          </a:p>
          <a:p>
            <a:r>
              <a:rPr lang="en-US" sz="1200" kern="1200" baseline="0" dirty="0" smtClean="0">
                <a:solidFill>
                  <a:schemeClr val="tx1"/>
                </a:solidFill>
                <a:latin typeface="+mn-lt"/>
                <a:ea typeface="+mn-ea"/>
                <a:cs typeface="+mn-cs"/>
              </a:rPr>
              <a:t>is only a notification. With RT signals, it is possible to send a value (an integer</a:t>
            </a:r>
          </a:p>
          <a:p>
            <a:r>
              <a:rPr lang="en-US" sz="1200" kern="1200" baseline="0" dirty="0" smtClean="0">
                <a:solidFill>
                  <a:schemeClr val="tx1"/>
                </a:solidFill>
                <a:latin typeface="+mn-lt"/>
                <a:ea typeface="+mn-ea"/>
                <a:cs typeface="+mn-cs"/>
              </a:rPr>
              <a:t>or a pointer) along with the signal.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Linux also includes a rich set of concurrency mechanisms specifically intended for</a:t>
            </a:r>
          </a:p>
          <a:p>
            <a:r>
              <a:rPr lang="en-US" sz="1200" kern="1200" baseline="0" dirty="0" smtClean="0">
                <a:solidFill>
                  <a:schemeClr val="tx1"/>
                </a:solidFill>
                <a:latin typeface="+mn-lt"/>
                <a:ea typeface="+mn-ea"/>
                <a:cs typeface="+mn-cs"/>
              </a:rPr>
              <a:t>use when a thread is executing in kernel mode. That is, these are mechanisms used</a:t>
            </a:r>
          </a:p>
          <a:p>
            <a:r>
              <a:rPr lang="en-US" sz="1200" kern="1200" baseline="0" dirty="0" smtClean="0">
                <a:solidFill>
                  <a:schemeClr val="tx1"/>
                </a:solidFill>
                <a:latin typeface="+mn-lt"/>
                <a:ea typeface="+mn-ea"/>
                <a:cs typeface="+mn-cs"/>
              </a:rPr>
              <a:t> within the kernel to provide concurrency in the execution of kernel code.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13982756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Linux provides a set of operations that guarantee atomic operations on a variable. These operations can be used to avoid simple race conditions. An atomic operation executes without interruption and without interference. On a </a:t>
            </a:r>
            <a:r>
              <a:rPr lang="en-US" sz="1200" kern="1200" baseline="0" dirty="0" err="1" smtClean="0">
                <a:solidFill>
                  <a:schemeClr val="tx1"/>
                </a:solidFill>
                <a:latin typeface="+mn-lt"/>
                <a:ea typeface="+mn-ea"/>
                <a:cs typeface="+mn-cs"/>
              </a:rPr>
              <a:t>uniprocessor</a:t>
            </a:r>
            <a:r>
              <a:rPr lang="en-US" sz="1200" kern="1200" baseline="0" dirty="0" smtClean="0">
                <a:solidFill>
                  <a:schemeClr val="tx1"/>
                </a:solidFill>
                <a:latin typeface="+mn-lt"/>
                <a:ea typeface="+mn-ea"/>
                <a:cs typeface="+mn-cs"/>
              </a:rPr>
              <a:t> system, a thread performing an atomic operation cannot be interrupted once the operation has started until the operation is finished. In addition, on a multiprocessor system the variable being operated on is locked from access by other threads until this operation is completed.</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1932654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Two types of atomic operations are defined in Linux: integer operations, which operate on an integer variable, and bitmap operations, which operate on one bit in a bitmap ( Table 6.3 ). These operations must be implemented on any architecture that implements Linux. For some architectures, there are corresponding assembly language instructions for the atomic operations. On other architectures, an operation that locks the memory bus is used to guarantee that the operation is atomic.</a:t>
            </a:r>
            <a:endParaRPr lang="en-NZ"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extLst>
      <p:ext uri="{BB962C8B-B14F-4D97-AF65-F5344CB8AC3E}">
        <p14:creationId xmlns:p14="http://schemas.microsoft.com/office/powerpoint/2010/main" val="18041100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most common technique used for protecting a critical section in Linux is the spinlock. Only one thread at a time can acquire a spinlock. Any other thread attempting to acquire the same lock will keep trying (spinning) until it can acquire the lock. In essence a spinlock is built on an integer location in memory that is checked by each thread before it enters its critical section. If the value is 0, the thread sets the value to 1 and enters its critical section. If the value is nonzero, the thread continually checks the value until it is zero. The spinlock is easy to implement but has the disadvantage that locked-out threads continue to execute in a busy-waiting mode. Thus spinlocks are most effective in situations where the wait time for acquiring a lock is expected to be very short, say on the order of less than two context changes.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basic form of use of a spinlock is the following:</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spin_lock(&amp;lock</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 critical section */</a:t>
            </a:r>
          </a:p>
          <a:p>
            <a:r>
              <a:rPr lang="en-US" sz="1200" kern="1200" baseline="0" dirty="0" err="1" smtClean="0">
                <a:solidFill>
                  <a:schemeClr val="tx1"/>
                </a:solidFill>
                <a:latin typeface="+mn-lt"/>
                <a:ea typeface="+mn-ea"/>
                <a:cs typeface="+mn-cs"/>
              </a:rPr>
              <a:t>spin_unlock(&amp;lock</a:t>
            </a:r>
            <a:r>
              <a:rPr lang="en-US" sz="1200" kern="1200" baseline="0" dirty="0" smtClean="0">
                <a:solidFill>
                  <a:schemeClr val="tx1"/>
                </a:solidFill>
                <a:latin typeface="+mn-lt"/>
                <a:ea typeface="+mn-ea"/>
                <a:cs typeface="+mn-cs"/>
              </a:rPr>
              <a: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3899979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mn-lt"/>
                <a:ea typeface="+mn-ea"/>
                <a:cs typeface="+mn-cs"/>
              </a:rPr>
              <a:t>The basic spinlock (as opposed to the reader–writer spinlock explained subsequently) comes in four flavors ( Table 6.4 )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plain spinlock is used if the programmer knows that the protected data is not accessed by an interrupt handler or bottom half. Otherwise, the appropriate </a:t>
            </a:r>
            <a:r>
              <a:rPr lang="en-US" sz="1200" kern="1200" baseline="0" dirty="0" err="1" smtClean="0">
                <a:solidFill>
                  <a:schemeClr val="tx1"/>
                </a:solidFill>
                <a:latin typeface="+mn-lt"/>
                <a:ea typeface="+mn-ea"/>
                <a:cs typeface="+mn-cs"/>
              </a:rPr>
              <a:t>nonplain</a:t>
            </a:r>
            <a:r>
              <a:rPr lang="en-US" sz="1200" kern="1200" baseline="0" dirty="0" smtClean="0">
                <a:solidFill>
                  <a:schemeClr val="tx1"/>
                </a:solidFill>
                <a:latin typeface="+mn-lt"/>
                <a:ea typeface="+mn-ea"/>
                <a:cs typeface="+mn-cs"/>
              </a:rPr>
              <a:t> spinlock is used.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Spinlocks are implemented differently on a </a:t>
            </a:r>
            <a:r>
              <a:rPr lang="en-US" sz="1200" kern="1200" baseline="0" dirty="0" err="1" smtClean="0">
                <a:solidFill>
                  <a:schemeClr val="tx1"/>
                </a:solidFill>
                <a:latin typeface="+mn-lt"/>
                <a:ea typeface="+mn-ea"/>
                <a:cs typeface="+mn-cs"/>
              </a:rPr>
              <a:t>uniprocessor</a:t>
            </a:r>
            <a:r>
              <a:rPr lang="en-US" sz="1200" kern="1200" baseline="0" dirty="0" smtClean="0">
                <a:solidFill>
                  <a:schemeClr val="tx1"/>
                </a:solidFill>
                <a:latin typeface="+mn-lt"/>
                <a:ea typeface="+mn-ea"/>
                <a:cs typeface="+mn-cs"/>
              </a:rPr>
              <a:t> system versus a multiprocessor system. For a uniprocessor system, the following considerations apply.  If kernel preemption is turned off, so that a thread executing in kernel mode cannot be interrupted, then the locks are deleted at compile time; they are not needed. If kernel preemption is enabled, which does permit interrupts, then the spinlocks again compile away (i.e., no test of a spinlock memory location occurs) but are simply implemented as code that enables/disables interrupts. On a multiple processor system, the spinlock is compiled into code that does in fact test the spinlock location. The use of the spinlock mechanism in a program allows it to be independent of whether it is executed on a </a:t>
            </a:r>
            <a:r>
              <a:rPr lang="en-US" sz="1200" kern="1200" baseline="0" dirty="0" err="1" smtClean="0">
                <a:solidFill>
                  <a:schemeClr val="tx1"/>
                </a:solidFill>
                <a:latin typeface="+mn-lt"/>
                <a:ea typeface="+mn-ea"/>
                <a:cs typeface="+mn-cs"/>
              </a:rPr>
              <a:t>uniprocessor</a:t>
            </a:r>
            <a:r>
              <a:rPr lang="en-US" sz="1200" kern="1200" baseline="0" dirty="0" smtClean="0">
                <a:solidFill>
                  <a:schemeClr val="tx1"/>
                </a:solidFill>
                <a:latin typeface="+mn-lt"/>
                <a:ea typeface="+mn-ea"/>
                <a:cs typeface="+mn-cs"/>
              </a:rPr>
              <a:t> or multiprocessor 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reader–writer spinlock is a mechanism that allows a greater degree of concurrency within the kernel than the basic spinlock. The reader–writer spinlock allows multiple threads to have simultaneous access to the same data structure for reading only but gives exclusive access to the spinlock for a thread that intends to update the data structure.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with the basic spinlock, there are plain, </a:t>
            </a:r>
            <a:r>
              <a:rPr lang="en-US" sz="1200" kern="1200" baseline="0" dirty="0" err="1" smtClean="0">
                <a:solidFill>
                  <a:schemeClr val="tx1"/>
                </a:solidFill>
                <a:latin typeface="+mn-lt"/>
                <a:ea typeface="+mn-ea"/>
                <a:cs typeface="+mn-cs"/>
              </a:rPr>
              <a:t>irq</a:t>
            </a:r>
            <a:r>
              <a:rPr lang="en-US" sz="1200" kern="1200" baseline="0" dirty="0" smtClean="0">
                <a:solidFill>
                  <a:schemeClr val="tx1"/>
                </a:solidFill>
                <a:latin typeface="+mn-lt"/>
                <a:ea typeface="+mn-ea"/>
                <a:cs typeface="+mn-cs"/>
              </a:rPr>
              <a:t> , and </a:t>
            </a:r>
            <a:r>
              <a:rPr lang="en-US" sz="1200" kern="1200" baseline="0" dirty="0" err="1" smtClean="0">
                <a:solidFill>
                  <a:schemeClr val="tx1"/>
                </a:solidFill>
                <a:latin typeface="+mn-lt"/>
                <a:ea typeface="+mn-ea"/>
                <a:cs typeface="+mn-cs"/>
              </a:rPr>
              <a:t>irqsave</a:t>
            </a:r>
            <a:r>
              <a:rPr lang="en-US" sz="1200" kern="1200" baseline="0" dirty="0" smtClean="0">
                <a:solidFill>
                  <a:schemeClr val="tx1"/>
                </a:solidFill>
                <a:latin typeface="+mn-lt"/>
                <a:ea typeface="+mn-ea"/>
                <a:cs typeface="+mn-cs"/>
              </a:rPr>
              <a:t> versions of the reader–writer spinlock.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Note that the reader–writer spinlock favors readers over writers. If the spinlock is held for readers, then so long as there is at least one reader, the spinlock cannot be preempted by a writer. Furthermore, new readers may be added to the spinlock even while a writer is waiting.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376918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Whether or not deadlock occurs depends on both the dynamics of the execution and on the details of the application.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situation is reflected in Figure 6.3 . Some thought should convince you that regardless of the relative timing of the two processes, deadlock cannot occur.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shown, the joint progress diagram can be used to record the execution history of two processes that share resources. In cases where more than two processes may compete for the same resource, a higher-dimensional diagram would be required. The principles concerning fatal regions and deadlock would remain the same.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3234739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At the user level, Linux provides a semaphore interface corresponding to that in UNIX SVR4. Internally, Linux provides an implementation of semaphores for its own use. That is, code that is part of the kernel can invoke kernel semaphores. These kernel semaphores cannot be accessed directly by the user program via system calls. They are implemented as functions within the kernel and are thus more efficient than user-visible semaphores.</a:t>
            </a:r>
          </a:p>
          <a:p>
            <a:endParaRPr lang="en-US" sz="1200" kern="1200" baseline="0" dirty="0" smtClean="0">
              <a:solidFill>
                <a:schemeClr val="tx1"/>
              </a:solidFill>
              <a:latin typeface="+mn-lt"/>
              <a:ea typeface="+mn-ea"/>
              <a:cs typeface="+mn-cs"/>
            </a:endParaRPr>
          </a:p>
          <a:p>
            <a:r>
              <a:rPr lang="en-NZ" dirty="0" smtClean="0"/>
              <a:t>Linux provides three types of semaphore facilities in the kernel: </a:t>
            </a:r>
          </a:p>
          <a:p>
            <a:pPr lvl="1">
              <a:buFont typeface="Arial" pitchFamily="34" charset="0"/>
              <a:buChar char="•"/>
            </a:pPr>
            <a:r>
              <a:rPr lang="en-NZ" dirty="0" smtClean="0"/>
              <a:t> binary semaphores,</a:t>
            </a:r>
          </a:p>
          <a:p>
            <a:pPr lvl="1">
              <a:buFont typeface="Arial" pitchFamily="34" charset="0"/>
              <a:buChar char="•"/>
            </a:pPr>
            <a:r>
              <a:rPr lang="en-NZ" dirty="0" smtClean="0"/>
              <a:t> counting semaphores, and </a:t>
            </a:r>
          </a:p>
          <a:p>
            <a:pPr lvl="1">
              <a:buFont typeface="Arial" pitchFamily="34" charset="0"/>
              <a:buChar char="•"/>
            </a:pPr>
            <a:r>
              <a:rPr lang="en-NZ" dirty="0" smtClean="0"/>
              <a:t> reader-writer semaphores.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extLst>
      <p:ext uri="{BB962C8B-B14F-4D97-AF65-F5344CB8AC3E}">
        <p14:creationId xmlns:p14="http://schemas.microsoft.com/office/powerpoint/2010/main" val="1721488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binary and counting semaphores defined in Linux 2.6 ( Table 6.5 ) have the same functionality as described for such semaphores in Chapter 5 . The function names down and up are used for the functions referred to in Chapter 5 as </a:t>
            </a:r>
            <a:r>
              <a:rPr lang="en-US" sz="1200" kern="1200" baseline="0" dirty="0" err="1" smtClean="0">
                <a:solidFill>
                  <a:schemeClr val="tx1"/>
                </a:solidFill>
                <a:latin typeface="+mn-lt"/>
                <a:ea typeface="+mn-ea"/>
                <a:cs typeface="+mn-cs"/>
              </a:rPr>
              <a:t>semWait</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semSignal</a:t>
            </a:r>
            <a:r>
              <a:rPr lang="en-US" sz="1200" kern="1200" baseline="0" dirty="0" smtClean="0">
                <a:solidFill>
                  <a:schemeClr val="tx1"/>
                </a:solidFill>
                <a:latin typeface="+mn-lt"/>
                <a:ea typeface="+mn-ea"/>
                <a:cs typeface="+mn-cs"/>
              </a:rPr>
              <a:t> , respectively.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counting semaphore is initialized using the </a:t>
            </a:r>
            <a:r>
              <a:rPr lang="en-US" sz="1200" kern="1200" baseline="0" dirty="0" err="1" smtClean="0">
                <a:solidFill>
                  <a:schemeClr val="tx1"/>
                </a:solidFill>
                <a:latin typeface="+mn-lt"/>
                <a:ea typeface="+mn-ea"/>
                <a:cs typeface="+mn-cs"/>
              </a:rPr>
              <a:t>sema_init</a:t>
            </a:r>
            <a:r>
              <a:rPr lang="en-US" sz="1200" kern="1200" baseline="0" dirty="0" smtClean="0">
                <a:solidFill>
                  <a:schemeClr val="tx1"/>
                </a:solidFill>
                <a:latin typeface="+mn-lt"/>
                <a:ea typeface="+mn-ea"/>
                <a:cs typeface="+mn-cs"/>
              </a:rPr>
              <a:t> function, which gives the semaphore a name and assigns an initial value to the semaphore. Binary semaphores, called </a:t>
            </a:r>
            <a:r>
              <a:rPr lang="en-US" sz="1200" kern="1200" baseline="0" dirty="0" err="1" smtClean="0">
                <a:solidFill>
                  <a:schemeClr val="tx1"/>
                </a:solidFill>
                <a:latin typeface="+mn-lt"/>
                <a:ea typeface="+mn-ea"/>
                <a:cs typeface="+mn-cs"/>
              </a:rPr>
              <a:t>MUTEXes</a:t>
            </a:r>
            <a:r>
              <a:rPr lang="en-US" sz="1200" kern="1200" baseline="0" dirty="0" smtClean="0">
                <a:solidFill>
                  <a:schemeClr val="tx1"/>
                </a:solidFill>
                <a:latin typeface="+mn-lt"/>
                <a:ea typeface="+mn-ea"/>
                <a:cs typeface="+mn-cs"/>
              </a:rPr>
              <a:t> in Linux, are initialized using the </a:t>
            </a:r>
            <a:r>
              <a:rPr lang="en-US" sz="1200" kern="1200" baseline="0" dirty="0" err="1" smtClean="0">
                <a:solidFill>
                  <a:schemeClr val="tx1"/>
                </a:solidFill>
                <a:latin typeface="+mn-lt"/>
                <a:ea typeface="+mn-ea"/>
                <a:cs typeface="+mn-cs"/>
              </a:rPr>
              <a:t>init_MUTEX</a:t>
            </a:r>
            <a:r>
              <a:rPr lang="en-US" sz="1200" kern="1200" baseline="0" dirty="0" smtClean="0">
                <a:solidFill>
                  <a:schemeClr val="tx1"/>
                </a:solidFill>
                <a:latin typeface="+mn-lt"/>
                <a:ea typeface="+mn-ea"/>
                <a:cs typeface="+mn-cs"/>
              </a:rPr>
              <a:t> and init_ MUTEX_LOCKED functions, which initialize the semaphore to 1 or 0, respectively.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Table 6.5 shows the basic reader–writer semaphore operations. The reader–writer semaphore uses uninterruptible sleep, so there is only one version of each of the down operations.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Tree>
    <p:extLst>
      <p:ext uri="{BB962C8B-B14F-4D97-AF65-F5344CB8AC3E}">
        <p14:creationId xmlns:p14="http://schemas.microsoft.com/office/powerpoint/2010/main" val="5815640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To enforce the order in which instructions are executed, Linux provides the memory barrier facility. Table 6.6 lists the most important functions that are defined for this facility. The </a:t>
            </a:r>
            <a:r>
              <a:rPr lang="en-US" sz="1200" b="0" kern="1200" baseline="0" dirty="0" err="1" smtClean="0">
                <a:solidFill>
                  <a:schemeClr val="tx1"/>
                </a:solidFill>
                <a:latin typeface="+mn-lt"/>
                <a:ea typeface="+mn-ea"/>
                <a:cs typeface="+mn-cs"/>
              </a:rPr>
              <a:t>rmb</a:t>
            </a:r>
            <a:r>
              <a:rPr lang="en-US" sz="1200" b="0" kern="1200" baseline="0" dirty="0" smtClean="0">
                <a:solidFill>
                  <a:schemeClr val="tx1"/>
                </a:solidFill>
                <a:latin typeface="+mn-lt"/>
                <a:ea typeface="+mn-ea"/>
                <a:cs typeface="+mn-cs"/>
              </a:rPr>
              <a:t>() operation insures that no reads occur across the barrier defined by the place of the </a:t>
            </a:r>
            <a:r>
              <a:rPr lang="en-US" sz="1200" b="0" kern="1200" baseline="0" dirty="0" err="1" smtClean="0">
                <a:solidFill>
                  <a:schemeClr val="tx1"/>
                </a:solidFill>
                <a:latin typeface="+mn-lt"/>
                <a:ea typeface="+mn-ea"/>
                <a:cs typeface="+mn-cs"/>
              </a:rPr>
              <a:t>rmb</a:t>
            </a:r>
            <a:r>
              <a:rPr lang="en-US" sz="1200" b="0" kern="1200" baseline="0" dirty="0" smtClean="0">
                <a:solidFill>
                  <a:schemeClr val="tx1"/>
                </a:solidFill>
                <a:latin typeface="+mn-lt"/>
                <a:ea typeface="+mn-ea"/>
                <a:cs typeface="+mn-cs"/>
              </a:rPr>
              <a:t>() in the code. Similarly, the </a:t>
            </a:r>
            <a:r>
              <a:rPr lang="en-US" sz="1200" b="0" kern="1200" baseline="0" dirty="0" err="1" smtClean="0">
                <a:solidFill>
                  <a:schemeClr val="tx1"/>
                </a:solidFill>
                <a:latin typeface="+mn-lt"/>
                <a:ea typeface="+mn-ea"/>
                <a:cs typeface="+mn-cs"/>
              </a:rPr>
              <a:t>wmb</a:t>
            </a:r>
            <a:r>
              <a:rPr lang="en-US" sz="1200" b="0" kern="1200" baseline="0" dirty="0" smtClean="0">
                <a:solidFill>
                  <a:schemeClr val="tx1"/>
                </a:solidFill>
                <a:latin typeface="+mn-lt"/>
                <a:ea typeface="+mn-ea"/>
                <a:cs typeface="+mn-cs"/>
              </a:rPr>
              <a:t>() operation insures that no writes occur across the barrier defined by the place of the </a:t>
            </a:r>
            <a:r>
              <a:rPr lang="en-US" sz="1200" b="0" kern="1200" baseline="0" dirty="0" err="1" smtClean="0">
                <a:solidFill>
                  <a:schemeClr val="tx1"/>
                </a:solidFill>
                <a:latin typeface="+mn-lt"/>
                <a:ea typeface="+mn-ea"/>
                <a:cs typeface="+mn-cs"/>
              </a:rPr>
              <a:t>wmb</a:t>
            </a:r>
            <a:r>
              <a:rPr lang="en-US" sz="1200" b="0" kern="1200" baseline="0" dirty="0" smtClean="0">
                <a:solidFill>
                  <a:schemeClr val="tx1"/>
                </a:solidFill>
                <a:latin typeface="+mn-lt"/>
                <a:ea typeface="+mn-ea"/>
                <a:cs typeface="+mn-cs"/>
              </a:rPr>
              <a:t>() in the code. The </a:t>
            </a:r>
            <a:r>
              <a:rPr lang="en-US" sz="1200" b="0" kern="1200" baseline="0" dirty="0" err="1" smtClean="0">
                <a:solidFill>
                  <a:schemeClr val="tx1"/>
                </a:solidFill>
                <a:latin typeface="+mn-lt"/>
                <a:ea typeface="+mn-ea"/>
                <a:cs typeface="+mn-cs"/>
              </a:rPr>
              <a:t>mb</a:t>
            </a:r>
            <a:r>
              <a:rPr lang="en-US" sz="1200" b="0" kern="1200" baseline="0" dirty="0" smtClean="0">
                <a:solidFill>
                  <a:schemeClr val="tx1"/>
                </a:solidFill>
                <a:latin typeface="+mn-lt"/>
                <a:ea typeface="+mn-ea"/>
                <a:cs typeface="+mn-cs"/>
              </a:rPr>
              <a:t>() operation provides both a load and store barrier.</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Two important points to note about the barrier operations: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1. The barriers relate to machine instructions, namely loads and stores. Thus the higher-level language instruction a = </a:t>
            </a:r>
            <a:r>
              <a:rPr lang="en-US" sz="1200" b="0" kern="1200" baseline="0" dirty="0" err="1" smtClean="0">
                <a:solidFill>
                  <a:schemeClr val="tx1"/>
                </a:solidFill>
                <a:latin typeface="+mn-lt"/>
                <a:ea typeface="+mn-ea"/>
                <a:cs typeface="+mn-cs"/>
              </a:rPr>
              <a:t>b</a:t>
            </a:r>
            <a:r>
              <a:rPr lang="en-US" sz="1200" b="0" kern="1200" baseline="0" dirty="0" smtClean="0">
                <a:solidFill>
                  <a:schemeClr val="tx1"/>
                </a:solidFill>
                <a:latin typeface="+mn-lt"/>
                <a:ea typeface="+mn-ea"/>
                <a:cs typeface="+mn-cs"/>
              </a:rPr>
              <a:t> involves both a load (read) from location </a:t>
            </a:r>
            <a:r>
              <a:rPr lang="en-US" sz="1200" b="0" kern="1200" baseline="0" dirty="0" err="1" smtClean="0">
                <a:solidFill>
                  <a:schemeClr val="tx1"/>
                </a:solidFill>
                <a:latin typeface="+mn-lt"/>
                <a:ea typeface="+mn-ea"/>
                <a:cs typeface="+mn-cs"/>
              </a:rPr>
              <a:t>b</a:t>
            </a:r>
            <a:r>
              <a:rPr lang="en-US" sz="1200" b="0" kern="1200" baseline="0" dirty="0" smtClean="0">
                <a:solidFill>
                  <a:schemeClr val="tx1"/>
                </a:solidFill>
                <a:latin typeface="+mn-lt"/>
                <a:ea typeface="+mn-ea"/>
                <a:cs typeface="+mn-cs"/>
              </a:rPr>
              <a:t> and a store (write) to location a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2. The </a:t>
            </a:r>
            <a:r>
              <a:rPr lang="en-US" sz="1200" b="0" kern="1200" baseline="0" dirty="0" err="1" smtClean="0">
                <a:solidFill>
                  <a:schemeClr val="tx1"/>
                </a:solidFill>
                <a:latin typeface="+mn-lt"/>
                <a:ea typeface="+mn-ea"/>
                <a:cs typeface="+mn-cs"/>
              </a:rPr>
              <a:t>rmb</a:t>
            </a:r>
            <a:r>
              <a:rPr lang="en-US" sz="1200" b="0" kern="1200" baseline="0" dirty="0" smtClean="0">
                <a:solidFill>
                  <a:schemeClr val="tx1"/>
                </a:solidFill>
                <a:latin typeface="+mn-lt"/>
                <a:ea typeface="+mn-ea"/>
                <a:cs typeface="+mn-cs"/>
              </a:rPr>
              <a:t> , </a:t>
            </a:r>
            <a:r>
              <a:rPr lang="en-US" sz="1200" b="0" kern="1200" baseline="0" dirty="0" err="1" smtClean="0">
                <a:solidFill>
                  <a:schemeClr val="tx1"/>
                </a:solidFill>
                <a:latin typeface="+mn-lt"/>
                <a:ea typeface="+mn-ea"/>
                <a:cs typeface="+mn-cs"/>
              </a:rPr>
              <a:t>wmb</a:t>
            </a:r>
            <a:r>
              <a:rPr lang="en-US" sz="1200" b="0" kern="1200" baseline="0" dirty="0" smtClean="0">
                <a:solidFill>
                  <a:schemeClr val="tx1"/>
                </a:solidFill>
                <a:latin typeface="+mn-lt"/>
                <a:ea typeface="+mn-ea"/>
                <a:cs typeface="+mn-cs"/>
              </a:rPr>
              <a:t> , and </a:t>
            </a:r>
            <a:r>
              <a:rPr lang="en-US" sz="1200" b="0" kern="1200" baseline="0" dirty="0" err="1" smtClean="0">
                <a:solidFill>
                  <a:schemeClr val="tx1"/>
                </a:solidFill>
                <a:latin typeface="+mn-lt"/>
                <a:ea typeface="+mn-ea"/>
                <a:cs typeface="+mn-cs"/>
              </a:rPr>
              <a:t>mb</a:t>
            </a:r>
            <a:r>
              <a:rPr lang="en-US" sz="1200" b="0" kern="1200" baseline="0" dirty="0" smtClean="0">
                <a:solidFill>
                  <a:schemeClr val="tx1"/>
                </a:solidFill>
                <a:latin typeface="+mn-lt"/>
                <a:ea typeface="+mn-ea"/>
                <a:cs typeface="+mn-cs"/>
              </a:rPr>
              <a:t> operations dictate the behavior of both the compiler and the processor. In the case of the compiler, the barrier operation dictates that the compiler not reorder instructions during the compile process. In the case of the processor, the barrier operation dictates that any instructions pending in the pipeline before the barrier must be committed for execution before any instructions encountered after the barrier.</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Tree>
    <p:extLst>
      <p:ext uri="{BB962C8B-B14F-4D97-AF65-F5344CB8AC3E}">
        <p14:creationId xmlns:p14="http://schemas.microsoft.com/office/powerpoint/2010/main" val="19251357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smtClean="0">
                <a:solidFill>
                  <a:schemeClr val="tx1"/>
                </a:solidFill>
                <a:latin typeface="+mn-lt"/>
                <a:ea typeface="+mn-ea"/>
                <a:cs typeface="+mn-cs"/>
              </a:rPr>
              <a:t> The RCU (read-copy update) mechanism is an</a:t>
            </a:r>
          </a:p>
          <a:p>
            <a:r>
              <a:rPr lang="en-US" sz="1200" kern="1200" baseline="0" dirty="0" smtClean="0">
                <a:solidFill>
                  <a:schemeClr val="tx1"/>
                </a:solidFill>
                <a:latin typeface="+mn-lt"/>
                <a:ea typeface="+mn-ea"/>
                <a:cs typeface="+mn-cs"/>
              </a:rPr>
              <a:t>advanced lightweight synchronization mechanism which was integrated into the</a:t>
            </a:r>
          </a:p>
          <a:p>
            <a:r>
              <a:rPr lang="en-US" sz="1200" kern="1200" baseline="0" dirty="0" smtClean="0">
                <a:solidFill>
                  <a:schemeClr val="tx1"/>
                </a:solidFill>
                <a:latin typeface="+mn-lt"/>
                <a:ea typeface="+mn-ea"/>
                <a:cs typeface="+mn-cs"/>
              </a:rPr>
              <a:t>Linux kernel in 2002. The RCU is used widely in the Linux kernel, for example, in</a:t>
            </a:r>
          </a:p>
          <a:p>
            <a:r>
              <a:rPr lang="en-US" sz="1200" kern="1200" baseline="0" dirty="0" smtClean="0">
                <a:solidFill>
                  <a:schemeClr val="tx1"/>
                </a:solidFill>
                <a:latin typeface="+mn-lt"/>
                <a:ea typeface="+mn-ea"/>
                <a:cs typeface="+mn-cs"/>
              </a:rPr>
              <a:t>the Networking subsystem, the Memory subsystem, the virtual file system, and more.</a:t>
            </a:r>
          </a:p>
          <a:p>
            <a:r>
              <a:rPr lang="en-US" sz="1200" kern="1200" baseline="0" dirty="0" smtClean="0">
                <a:solidFill>
                  <a:schemeClr val="tx1"/>
                </a:solidFill>
                <a:latin typeface="+mn-lt"/>
                <a:ea typeface="+mn-ea"/>
                <a:cs typeface="+mn-cs"/>
              </a:rPr>
              <a:t>RCU is also used by other operating systems; and </a:t>
            </a:r>
            <a:r>
              <a:rPr lang="en-US" sz="1200" kern="1200" baseline="0" dirty="0" err="1" smtClean="0">
                <a:solidFill>
                  <a:schemeClr val="tx1"/>
                </a:solidFill>
                <a:latin typeface="+mn-lt"/>
                <a:ea typeface="+mn-ea"/>
                <a:cs typeface="+mn-cs"/>
              </a:rPr>
              <a:t>DragonFly</a:t>
            </a:r>
            <a:r>
              <a:rPr lang="en-US" sz="1200" kern="1200" baseline="0" dirty="0" smtClean="0">
                <a:solidFill>
                  <a:schemeClr val="tx1"/>
                </a:solidFill>
                <a:latin typeface="+mn-lt"/>
                <a:ea typeface="+mn-ea"/>
                <a:cs typeface="+mn-cs"/>
              </a:rPr>
              <a:t> BSD uses a mechanism</a:t>
            </a:r>
          </a:p>
          <a:p>
            <a:r>
              <a:rPr lang="en-US" sz="1200" kern="1200" baseline="0" dirty="0" smtClean="0">
                <a:solidFill>
                  <a:schemeClr val="tx1"/>
                </a:solidFill>
                <a:latin typeface="+mn-lt"/>
                <a:ea typeface="+mn-ea"/>
                <a:cs typeface="+mn-cs"/>
              </a:rPr>
              <a:t>that resembles Linux </a:t>
            </a:r>
            <a:r>
              <a:rPr lang="en-US" sz="1200" kern="1200" baseline="0" dirty="0" err="1" smtClean="0">
                <a:solidFill>
                  <a:schemeClr val="tx1"/>
                </a:solidFill>
                <a:latin typeface="+mn-lt"/>
                <a:ea typeface="+mn-ea"/>
                <a:cs typeface="+mn-cs"/>
              </a:rPr>
              <a:t>Sleepable</a:t>
            </a:r>
            <a:r>
              <a:rPr lang="en-US" sz="1200" kern="1200" baseline="0" dirty="0" smtClean="0">
                <a:solidFill>
                  <a:schemeClr val="tx1"/>
                </a:solidFill>
                <a:latin typeface="+mn-lt"/>
                <a:ea typeface="+mn-ea"/>
                <a:cs typeface="+mn-cs"/>
              </a:rPr>
              <a:t> RCU (SRCU). There is also a </a:t>
            </a:r>
            <a:r>
              <a:rPr lang="en-US" sz="1200" kern="1200" baseline="0" dirty="0" err="1" smtClean="0">
                <a:solidFill>
                  <a:schemeClr val="tx1"/>
                </a:solidFill>
                <a:latin typeface="+mn-lt"/>
                <a:ea typeface="+mn-ea"/>
                <a:cs typeface="+mn-cs"/>
              </a:rPr>
              <a:t>userspace</a:t>
            </a:r>
            <a:r>
              <a:rPr lang="en-US" sz="1200" kern="1200" baseline="0" dirty="0" smtClean="0">
                <a:solidFill>
                  <a:schemeClr val="tx1"/>
                </a:solidFill>
                <a:latin typeface="+mn-lt"/>
                <a:ea typeface="+mn-ea"/>
                <a:cs typeface="+mn-cs"/>
              </a:rPr>
              <a:t> RCU library</a:t>
            </a:r>
          </a:p>
          <a:p>
            <a:r>
              <a:rPr lang="en-US" sz="1200" kern="1200" baseline="0" dirty="0" smtClean="0">
                <a:solidFill>
                  <a:schemeClr val="tx1"/>
                </a:solidFill>
                <a:latin typeface="+mn-lt"/>
                <a:ea typeface="+mn-ea"/>
                <a:cs typeface="+mn-cs"/>
              </a:rPr>
              <a:t>called </a:t>
            </a:r>
            <a:r>
              <a:rPr lang="en-US" sz="1200" kern="1200" baseline="0" dirty="0" err="1" smtClean="0">
                <a:solidFill>
                  <a:schemeClr val="tx1"/>
                </a:solidFill>
                <a:latin typeface="+mn-lt"/>
                <a:ea typeface="+mn-ea"/>
                <a:cs typeface="+mn-cs"/>
              </a:rPr>
              <a:t>liburcu</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opposed to common Linux synchronization mechanisms, RCU readers are</a:t>
            </a:r>
          </a:p>
          <a:p>
            <a:r>
              <a:rPr lang="en-US" sz="1200" kern="1200" baseline="0" dirty="0" smtClean="0">
                <a:solidFill>
                  <a:schemeClr val="tx1"/>
                </a:solidFill>
                <a:latin typeface="+mn-lt"/>
                <a:ea typeface="+mn-ea"/>
                <a:cs typeface="+mn-cs"/>
              </a:rPr>
              <a:t>not locked. The shared resources that the RCU mechanism protects must be accessed</a:t>
            </a:r>
          </a:p>
          <a:p>
            <a:r>
              <a:rPr lang="en-US" sz="1200" kern="1200" baseline="0" dirty="0" smtClean="0">
                <a:solidFill>
                  <a:schemeClr val="tx1"/>
                </a:solidFill>
                <a:latin typeface="+mn-lt"/>
                <a:ea typeface="+mn-ea"/>
                <a:cs typeface="+mn-cs"/>
              </a:rPr>
              <a:t>via a pointer. The RCU core API is quite small, and consists only of the six following</a:t>
            </a:r>
          </a:p>
          <a:p>
            <a:r>
              <a:rPr lang="en-US" sz="1200" kern="1200" baseline="0" dirty="0" smtClean="0">
                <a:solidFill>
                  <a:schemeClr val="tx1"/>
                </a:solidFill>
                <a:latin typeface="+mn-lt"/>
                <a:ea typeface="+mn-ea"/>
                <a:cs typeface="+mn-cs"/>
              </a:rPr>
              <a:t>methods: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rcu_read_lock</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rcu_read_unlock</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call_rcu</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synchronize_rcu</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rcu_assign_pointer</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rcu_dereference</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Apart from these methods, there are about 20 RCU application programming interface</a:t>
            </a:r>
          </a:p>
          <a:p>
            <a:r>
              <a:rPr lang="en-US" sz="1200" kern="1200" baseline="0" dirty="0" smtClean="0">
                <a:solidFill>
                  <a:schemeClr val="tx1"/>
                </a:solidFill>
                <a:latin typeface="+mn-lt"/>
                <a:ea typeface="+mn-ea"/>
                <a:cs typeface="+mn-cs"/>
              </a:rPr>
              <a:t>(API) minor methods.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RCU mechanism provides access for multiple readers and writers to a</a:t>
            </a:r>
          </a:p>
          <a:p>
            <a:r>
              <a:rPr lang="en-US" sz="1200" kern="1200" baseline="0" dirty="0" smtClean="0">
                <a:solidFill>
                  <a:schemeClr val="tx1"/>
                </a:solidFill>
                <a:latin typeface="+mn-lt"/>
                <a:ea typeface="+mn-ea"/>
                <a:cs typeface="+mn-cs"/>
              </a:rPr>
              <a:t>shared resource; when a writer wants to update that resource, it creates a copy of</a:t>
            </a:r>
          </a:p>
          <a:p>
            <a:r>
              <a:rPr lang="en-US" sz="1200" kern="1200" baseline="0" dirty="0" smtClean="0">
                <a:solidFill>
                  <a:schemeClr val="tx1"/>
                </a:solidFill>
                <a:latin typeface="+mn-lt"/>
                <a:ea typeface="+mn-ea"/>
                <a:cs typeface="+mn-cs"/>
              </a:rPr>
              <a:t>it, updates it, and assigns the pointer to point to the new copy. Afterwards, the old</a:t>
            </a:r>
          </a:p>
          <a:p>
            <a:r>
              <a:rPr lang="en-US" sz="1200" kern="1200" baseline="0" dirty="0" smtClean="0">
                <a:solidFill>
                  <a:schemeClr val="tx1"/>
                </a:solidFill>
                <a:latin typeface="+mn-lt"/>
                <a:ea typeface="+mn-ea"/>
                <a:cs typeface="+mn-cs"/>
              </a:rPr>
              <a:t>version of the resource is freed, when it is no longer needed. Updating a pointer is</a:t>
            </a:r>
          </a:p>
          <a:p>
            <a:r>
              <a:rPr lang="en-US" sz="1200" kern="1200" baseline="0" dirty="0" smtClean="0">
                <a:solidFill>
                  <a:schemeClr val="tx1"/>
                </a:solidFill>
                <a:latin typeface="+mn-lt"/>
                <a:ea typeface="+mn-ea"/>
                <a:cs typeface="+mn-cs"/>
              </a:rPr>
              <a:t>an atomic operation. Hence, the reader can access that resource before or after the</a:t>
            </a:r>
          </a:p>
          <a:p>
            <a:r>
              <a:rPr lang="en-US" sz="1200" kern="1200" baseline="0" dirty="0" smtClean="0">
                <a:solidFill>
                  <a:schemeClr val="tx1"/>
                </a:solidFill>
                <a:latin typeface="+mn-lt"/>
                <a:ea typeface="+mn-ea"/>
                <a:cs typeface="+mn-cs"/>
              </a:rPr>
              <a:t>update is completed, but not during the update operation itself. In terms of performance,</a:t>
            </a:r>
          </a:p>
          <a:p>
            <a:r>
              <a:rPr lang="en-US" sz="1200" kern="1200" baseline="0" dirty="0" smtClean="0">
                <a:solidFill>
                  <a:schemeClr val="tx1"/>
                </a:solidFill>
                <a:latin typeface="+mn-lt"/>
                <a:ea typeface="+mn-ea"/>
                <a:cs typeface="+mn-cs"/>
              </a:rPr>
              <a:t>the RCU synchronization mechanism best suites scenarios when reads are</a:t>
            </a:r>
          </a:p>
          <a:p>
            <a:r>
              <a:rPr lang="en-US" sz="1200" kern="1200" baseline="0" dirty="0" smtClean="0">
                <a:solidFill>
                  <a:schemeClr val="tx1"/>
                </a:solidFill>
                <a:latin typeface="+mn-lt"/>
                <a:ea typeface="+mn-ea"/>
                <a:cs typeface="+mn-cs"/>
              </a:rPr>
              <a:t>frequent and writes are rare.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Access to a shared resource by readers must be encapsulated within </a:t>
            </a:r>
            <a:r>
              <a:rPr lang="en-US" sz="1200" kern="1200" baseline="0" dirty="0" err="1" smtClean="0">
                <a:solidFill>
                  <a:schemeClr val="tx1"/>
                </a:solidFill>
                <a:latin typeface="+mn-lt"/>
                <a:ea typeface="+mn-ea"/>
                <a:cs typeface="+mn-cs"/>
              </a:rPr>
              <a:t>rcu</a:t>
            </a:r>
            <a:r>
              <a:rPr lang="en-US" sz="1200" kern="1200" baseline="0" dirty="0" smtClean="0">
                <a:solidFill>
                  <a:schemeClr val="tx1"/>
                </a:solidFill>
                <a:latin typeface="+mn-lt"/>
                <a:ea typeface="+mn-ea"/>
                <a:cs typeface="+mn-cs"/>
              </a:rPr>
              <a:t>_</a:t>
            </a:r>
          </a:p>
          <a:p>
            <a:r>
              <a:rPr lang="en-US" sz="1200" kern="1200" baseline="0" dirty="0" err="1" smtClean="0">
                <a:solidFill>
                  <a:schemeClr val="tx1"/>
                </a:solidFill>
                <a:latin typeface="+mn-lt"/>
                <a:ea typeface="+mn-ea"/>
                <a:cs typeface="+mn-cs"/>
              </a:rPr>
              <a:t>read_lock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rcu_read_unlock</a:t>
            </a:r>
            <a:r>
              <a:rPr lang="en-US" sz="1200" kern="1200" baseline="0" dirty="0" smtClean="0">
                <a:solidFill>
                  <a:schemeClr val="tx1"/>
                </a:solidFill>
                <a:latin typeface="+mn-lt"/>
                <a:ea typeface="+mn-ea"/>
                <a:cs typeface="+mn-cs"/>
              </a:rPr>
              <a:t>()  block; moreover, access to the pointer (</a:t>
            </a:r>
            <a:r>
              <a:rPr lang="en-US" sz="1200" kern="1200" baseline="0" dirty="0" err="1" smtClean="0">
                <a:solidFill>
                  <a:schemeClr val="tx1"/>
                </a:solidFill>
                <a:latin typeface="+mn-lt"/>
                <a:ea typeface="+mn-ea"/>
                <a:cs typeface="+mn-cs"/>
              </a:rPr>
              <a:t>ptr</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of the shared resource within that block must be done by </a:t>
            </a:r>
            <a:r>
              <a:rPr lang="en-US" sz="1200" kern="1200" baseline="0" dirty="0" err="1" smtClean="0">
                <a:solidFill>
                  <a:schemeClr val="tx1"/>
                </a:solidFill>
                <a:latin typeface="+mn-lt"/>
                <a:ea typeface="+mn-ea"/>
                <a:cs typeface="+mn-cs"/>
              </a:rPr>
              <a:t>rcu_dereference(ptr</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 and not by a direct access to it, and one should not invoke the </a:t>
            </a:r>
            <a:r>
              <a:rPr lang="en-US" sz="1200" kern="1200" baseline="0" dirty="0" err="1" smtClean="0">
                <a:solidFill>
                  <a:schemeClr val="tx1"/>
                </a:solidFill>
                <a:latin typeface="+mn-lt"/>
                <a:ea typeface="+mn-ea"/>
                <a:cs typeface="+mn-cs"/>
              </a:rPr>
              <a:t>rcu_dereference</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 method outside of such a block.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After a writer has created a copy and changed its value, the writer cannot free</a:t>
            </a:r>
          </a:p>
          <a:p>
            <a:r>
              <a:rPr lang="en-US" sz="1200" kern="1200" baseline="0" dirty="0" smtClean="0">
                <a:solidFill>
                  <a:schemeClr val="tx1"/>
                </a:solidFill>
                <a:latin typeface="+mn-lt"/>
                <a:ea typeface="+mn-ea"/>
                <a:cs typeface="+mn-cs"/>
              </a:rPr>
              <a:t>the old version until it is sure that all readers do not need it anymore. This can be</a:t>
            </a:r>
          </a:p>
          <a:p>
            <a:r>
              <a:rPr lang="en-US" sz="1200" kern="1200" baseline="0" dirty="0" smtClean="0">
                <a:solidFill>
                  <a:schemeClr val="tx1"/>
                </a:solidFill>
                <a:latin typeface="+mn-lt"/>
                <a:ea typeface="+mn-ea"/>
                <a:cs typeface="+mn-cs"/>
              </a:rPr>
              <a:t>done by calling </a:t>
            </a:r>
            <a:r>
              <a:rPr lang="en-US" sz="1200" kern="1200" baseline="0" dirty="0" err="1" smtClean="0">
                <a:solidFill>
                  <a:schemeClr val="tx1"/>
                </a:solidFill>
                <a:latin typeface="+mn-lt"/>
                <a:ea typeface="+mn-ea"/>
                <a:cs typeface="+mn-cs"/>
              </a:rPr>
              <a:t>synchronize_rcu</a:t>
            </a:r>
            <a:r>
              <a:rPr lang="en-US" sz="1200" kern="1200" baseline="0" dirty="0" smtClean="0">
                <a:solidFill>
                  <a:schemeClr val="tx1"/>
                </a:solidFill>
                <a:latin typeface="+mn-lt"/>
                <a:ea typeface="+mn-ea"/>
                <a:cs typeface="+mn-cs"/>
              </a:rPr>
              <a:t>() , or by calling the </a:t>
            </a:r>
            <a:r>
              <a:rPr lang="en-US" sz="1200" kern="1200" baseline="0" dirty="0" err="1" smtClean="0">
                <a:solidFill>
                  <a:schemeClr val="tx1"/>
                </a:solidFill>
                <a:latin typeface="+mn-lt"/>
                <a:ea typeface="+mn-ea"/>
                <a:cs typeface="+mn-cs"/>
              </a:rPr>
              <a:t>nonblocking</a:t>
            </a:r>
            <a:r>
              <a:rPr lang="en-US" sz="1200" kern="1200" baseline="0" dirty="0" smtClean="0">
                <a:solidFill>
                  <a:schemeClr val="tx1"/>
                </a:solidFill>
                <a:latin typeface="+mn-lt"/>
                <a:ea typeface="+mn-ea"/>
                <a:cs typeface="+mn-cs"/>
              </a:rPr>
              <a:t> method call_</a:t>
            </a:r>
          </a:p>
          <a:p>
            <a:r>
              <a:rPr lang="en-US" sz="1200" kern="1200" baseline="0" dirty="0" err="1" smtClean="0">
                <a:solidFill>
                  <a:schemeClr val="tx1"/>
                </a:solidFill>
                <a:latin typeface="+mn-lt"/>
                <a:ea typeface="+mn-ea"/>
                <a:cs typeface="+mn-cs"/>
              </a:rPr>
              <a:t>rcu</a:t>
            </a:r>
            <a:r>
              <a:rPr lang="en-US" sz="1200" kern="1200" baseline="0" dirty="0" smtClean="0">
                <a:solidFill>
                  <a:schemeClr val="tx1"/>
                </a:solidFill>
                <a:latin typeface="+mn-lt"/>
                <a:ea typeface="+mn-ea"/>
                <a:cs typeface="+mn-cs"/>
              </a:rPr>
              <a:t>() . The second parameter of the </a:t>
            </a:r>
            <a:r>
              <a:rPr lang="en-US" sz="1200" kern="1200" baseline="0" dirty="0" err="1" smtClean="0">
                <a:solidFill>
                  <a:schemeClr val="tx1"/>
                </a:solidFill>
                <a:latin typeface="+mn-lt"/>
                <a:ea typeface="+mn-ea"/>
                <a:cs typeface="+mn-cs"/>
              </a:rPr>
              <a:t>call_rcu</a:t>
            </a:r>
            <a:r>
              <a:rPr lang="en-US" sz="1200" kern="1200" baseline="0" dirty="0" smtClean="0">
                <a:solidFill>
                  <a:schemeClr val="tx1"/>
                </a:solidFill>
                <a:latin typeface="+mn-lt"/>
                <a:ea typeface="+mn-ea"/>
                <a:cs typeface="+mn-cs"/>
              </a:rPr>
              <a:t>()  method references a callback,</a:t>
            </a:r>
          </a:p>
          <a:p>
            <a:r>
              <a:rPr lang="en-US" sz="1200" kern="1200" baseline="0" dirty="0" smtClean="0">
                <a:solidFill>
                  <a:schemeClr val="tx1"/>
                </a:solidFill>
                <a:latin typeface="+mn-lt"/>
                <a:ea typeface="+mn-ea"/>
                <a:cs typeface="+mn-cs"/>
              </a:rPr>
              <a:t>which will be invoked when the RCU mechanism is assured that the resource can</a:t>
            </a:r>
          </a:p>
          <a:p>
            <a:r>
              <a:rPr lang="en-US" sz="1200" kern="1200" baseline="0" dirty="0" smtClean="0">
                <a:solidFill>
                  <a:schemeClr val="tx1"/>
                </a:solidFill>
                <a:latin typeface="+mn-lt"/>
                <a:ea typeface="+mn-ea"/>
                <a:cs typeface="+mn-cs"/>
              </a:rPr>
              <a:t>be freed.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extLst>
      <p:ext uri="{BB962C8B-B14F-4D97-AF65-F5344CB8AC3E}">
        <p14:creationId xmlns:p14="http://schemas.microsoft.com/office/powerpoint/2010/main" val="3649253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addition to the concurrency mechanisms of UNIX SVR4, Solaris supports four thread synchronization primitives:</a:t>
            </a:r>
          </a:p>
          <a:p>
            <a:pPr lvl="0" algn="l" rtl="0" eaLnBrk="0" fontAlgn="base" hangingPunct="0">
              <a:spcBef>
                <a:spcPct val="30000"/>
              </a:spcBef>
              <a:spcAft>
                <a:spcPct val="0"/>
              </a:spcAft>
            </a:pPr>
            <a:endParaRPr lang="en-US" sz="1200" kern="1200" baseline="0" dirty="0" smtClean="0">
              <a:solidFill>
                <a:schemeClr val="tx1"/>
              </a:solidFill>
              <a:latin typeface="+mn-lt"/>
              <a:ea typeface="+mn-ea"/>
              <a:cs typeface="+mn-cs"/>
            </a:endParaRPr>
          </a:p>
          <a:p>
            <a:pPr algn="l" rtl="0" eaLnBrk="0" fontAlgn="base" hangingPunct="0">
              <a:spcBef>
                <a:spcPct val="30000"/>
              </a:spcBef>
              <a:spcAft>
                <a:spcPct val="0"/>
              </a:spcAft>
              <a:buFont typeface="Arial"/>
              <a:buChar char="•"/>
            </a:pPr>
            <a:r>
              <a:rPr lang="en-US" sz="1200" kern="1200" baseline="0" dirty="0" smtClean="0">
                <a:solidFill>
                  <a:schemeClr val="tx1"/>
                </a:solidFill>
                <a:latin typeface="+mn-lt"/>
                <a:ea typeface="+mn-ea"/>
                <a:cs typeface="+mn-cs"/>
              </a:rPr>
              <a:t>Mutual exclusion (</a:t>
            </a:r>
            <a:r>
              <a:rPr lang="en-US" sz="1200" kern="1200" baseline="0" dirty="0" err="1" smtClean="0">
                <a:solidFill>
                  <a:schemeClr val="tx1"/>
                </a:solidFill>
                <a:latin typeface="+mn-lt"/>
                <a:ea typeface="+mn-ea"/>
                <a:cs typeface="+mn-cs"/>
              </a:rPr>
              <a:t>mutex</a:t>
            </a:r>
            <a:r>
              <a:rPr lang="en-US" sz="1200" kern="1200" baseline="0" dirty="0" smtClean="0">
                <a:solidFill>
                  <a:schemeClr val="tx1"/>
                </a:solidFill>
                <a:latin typeface="+mn-lt"/>
                <a:ea typeface="+mn-ea"/>
                <a:cs typeface="+mn-cs"/>
              </a:rPr>
              <a:t>) locks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Semaphores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Multiple readers, single writer (readers/writer) locks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Condition variables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extLst>
      <p:ext uri="{BB962C8B-B14F-4D97-AF65-F5344CB8AC3E}">
        <p14:creationId xmlns:p14="http://schemas.microsoft.com/office/powerpoint/2010/main" val="15094435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Solaris implements these primitives within the kernel for kernel threads; they are also provided in the threads library for user-level threads. Figure 6.15 shows the data structures for these primitives. The initialization functions for the primitives fill in some of the data members. Once a synchronization object is created, there are essentially only two operations that can be performed: enter (acquire lock) and release (unlock). There are no mechanisms in the kernel or the threads library to enforce mutual exclusion or to prevent deadlock. If a thread attempts to access a piece of data or code that is supposed to be protected but does not use the appropriate synchronization primitive, then such access occurs. If a thread locks an object and then fails to unlock it, no kernel action is taken.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All of the synchronization primitives require the existence of a hardware instruction that allows an object to be tested and set in one atomic operation.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extLst>
      <p:ext uri="{BB962C8B-B14F-4D97-AF65-F5344CB8AC3E}">
        <p14:creationId xmlns:p14="http://schemas.microsoft.com/office/powerpoint/2010/main" val="22054790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a:t>
            </a:r>
            <a:r>
              <a:rPr lang="en-US" sz="1200" kern="1200" baseline="0" dirty="0" err="1" smtClean="0">
                <a:solidFill>
                  <a:schemeClr val="tx1"/>
                </a:solidFill>
                <a:latin typeface="+mn-lt"/>
                <a:ea typeface="+mn-ea"/>
                <a:cs typeface="+mn-cs"/>
              </a:rPr>
              <a:t>mutex</a:t>
            </a:r>
            <a:r>
              <a:rPr lang="en-US" sz="1200" kern="1200" baseline="0" dirty="0" smtClean="0">
                <a:solidFill>
                  <a:schemeClr val="tx1"/>
                </a:solidFill>
                <a:latin typeface="+mn-lt"/>
                <a:ea typeface="+mn-ea"/>
                <a:cs typeface="+mn-cs"/>
              </a:rPr>
              <a:t> is used to ensure that only one thread at a time can access the resource protected by the </a:t>
            </a:r>
            <a:r>
              <a:rPr lang="en-US" sz="1200" kern="1200" baseline="0" dirty="0" err="1" smtClean="0">
                <a:solidFill>
                  <a:schemeClr val="tx1"/>
                </a:solidFill>
                <a:latin typeface="+mn-lt"/>
                <a:ea typeface="+mn-ea"/>
                <a:cs typeface="+mn-cs"/>
              </a:rPr>
              <a:t>mutex</a:t>
            </a:r>
            <a:r>
              <a:rPr lang="en-US" sz="1200" kern="1200" baseline="0" dirty="0" smtClean="0">
                <a:solidFill>
                  <a:schemeClr val="tx1"/>
                </a:solidFill>
                <a:latin typeface="+mn-lt"/>
                <a:ea typeface="+mn-ea"/>
                <a:cs typeface="+mn-cs"/>
              </a:rPr>
              <a:t>. The thread that locks the </a:t>
            </a:r>
            <a:r>
              <a:rPr lang="en-US" sz="1200" kern="1200" baseline="0" dirty="0" err="1" smtClean="0">
                <a:solidFill>
                  <a:schemeClr val="tx1"/>
                </a:solidFill>
                <a:latin typeface="+mn-lt"/>
                <a:ea typeface="+mn-ea"/>
                <a:cs typeface="+mn-cs"/>
              </a:rPr>
              <a:t>mutex</a:t>
            </a:r>
            <a:r>
              <a:rPr lang="en-US" sz="1200" kern="1200" baseline="0" dirty="0" smtClean="0">
                <a:solidFill>
                  <a:schemeClr val="tx1"/>
                </a:solidFill>
                <a:latin typeface="+mn-lt"/>
                <a:ea typeface="+mn-ea"/>
                <a:cs typeface="+mn-cs"/>
              </a:rPr>
              <a:t> must be the one that unlocks it. A thread attempts to acquire a </a:t>
            </a:r>
            <a:r>
              <a:rPr lang="en-US" sz="1200" kern="1200" baseline="0" dirty="0" err="1" smtClean="0">
                <a:solidFill>
                  <a:schemeClr val="tx1"/>
                </a:solidFill>
                <a:latin typeface="+mn-lt"/>
                <a:ea typeface="+mn-ea"/>
                <a:cs typeface="+mn-cs"/>
              </a:rPr>
              <a:t>mutex</a:t>
            </a:r>
            <a:r>
              <a:rPr lang="en-US" sz="1200" kern="1200" baseline="0" dirty="0" smtClean="0">
                <a:solidFill>
                  <a:schemeClr val="tx1"/>
                </a:solidFill>
                <a:latin typeface="+mn-lt"/>
                <a:ea typeface="+mn-ea"/>
                <a:cs typeface="+mn-cs"/>
              </a:rPr>
              <a:t> lock by executing the </a:t>
            </a:r>
            <a:r>
              <a:rPr lang="en-US" sz="1200" kern="1200" baseline="0" dirty="0" err="1" smtClean="0">
                <a:solidFill>
                  <a:schemeClr val="tx1"/>
                </a:solidFill>
                <a:latin typeface="+mn-lt"/>
                <a:ea typeface="+mn-ea"/>
                <a:cs typeface="+mn-cs"/>
              </a:rPr>
              <a:t>mutex</a:t>
            </a:r>
            <a:r>
              <a:rPr lang="en-US" sz="1200" kern="1200" baseline="0" dirty="0" smtClean="0">
                <a:solidFill>
                  <a:schemeClr val="tx1"/>
                </a:solidFill>
                <a:latin typeface="+mn-lt"/>
                <a:ea typeface="+mn-ea"/>
                <a:cs typeface="+mn-cs"/>
              </a:rPr>
              <a:t>_ enter primitive. If </a:t>
            </a:r>
            <a:r>
              <a:rPr lang="en-US" sz="1200" kern="1200" baseline="0" dirty="0" err="1" smtClean="0">
                <a:solidFill>
                  <a:schemeClr val="tx1"/>
                </a:solidFill>
                <a:latin typeface="+mn-lt"/>
                <a:ea typeface="+mn-ea"/>
                <a:cs typeface="+mn-cs"/>
              </a:rPr>
              <a:t>mutex_enter</a:t>
            </a:r>
            <a:r>
              <a:rPr lang="en-US" sz="1200" kern="1200" baseline="0" dirty="0" smtClean="0">
                <a:solidFill>
                  <a:schemeClr val="tx1"/>
                </a:solidFill>
                <a:latin typeface="+mn-lt"/>
                <a:ea typeface="+mn-ea"/>
                <a:cs typeface="+mn-cs"/>
              </a:rPr>
              <a:t> cannot set the lock (because it is already set by another thread), the blocking action depends on type-specific information stored in the </a:t>
            </a:r>
            <a:r>
              <a:rPr lang="en-US" sz="1200" kern="1200" baseline="0" dirty="0" err="1" smtClean="0">
                <a:solidFill>
                  <a:schemeClr val="tx1"/>
                </a:solidFill>
                <a:latin typeface="+mn-lt"/>
                <a:ea typeface="+mn-ea"/>
                <a:cs typeface="+mn-cs"/>
              </a:rPr>
              <a:t>mutex</a:t>
            </a:r>
            <a:r>
              <a:rPr lang="en-US" sz="1200" kern="1200" baseline="0" dirty="0" smtClean="0">
                <a:solidFill>
                  <a:schemeClr val="tx1"/>
                </a:solidFill>
                <a:latin typeface="+mn-lt"/>
                <a:ea typeface="+mn-ea"/>
                <a:cs typeface="+mn-cs"/>
              </a:rPr>
              <a:t> object. The default blocking policy is a spinlock: A blocked thread polls the status of the lock while executing in a busy waiting loop. An interrupt-based blocking mechanism is optional. In this latter case, the </a:t>
            </a:r>
            <a:r>
              <a:rPr lang="en-US" sz="1200" kern="1200" baseline="0" dirty="0" err="1" smtClean="0">
                <a:solidFill>
                  <a:schemeClr val="tx1"/>
                </a:solidFill>
                <a:latin typeface="+mn-lt"/>
                <a:ea typeface="+mn-ea"/>
                <a:cs typeface="+mn-cs"/>
              </a:rPr>
              <a:t>mutex</a:t>
            </a:r>
            <a:r>
              <a:rPr lang="en-US" sz="1200" kern="1200" baseline="0" dirty="0" smtClean="0">
                <a:solidFill>
                  <a:schemeClr val="tx1"/>
                </a:solidFill>
                <a:latin typeface="+mn-lt"/>
                <a:ea typeface="+mn-ea"/>
                <a:cs typeface="+mn-cs"/>
              </a:rPr>
              <a:t> includes a turnstile id that identifies a queue of threads sleeping on this lock.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extLst>
      <p:ext uri="{BB962C8B-B14F-4D97-AF65-F5344CB8AC3E}">
        <p14:creationId xmlns:p14="http://schemas.microsoft.com/office/powerpoint/2010/main" val="15797166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Solaris provides classic counting semaphores, with the following primitives:</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sema_p</a:t>
            </a:r>
            <a:r>
              <a:rPr lang="en-US" sz="1200" kern="1200" baseline="0" dirty="0" smtClean="0">
                <a:solidFill>
                  <a:schemeClr val="tx1"/>
                </a:solidFill>
                <a:latin typeface="+mn-lt"/>
                <a:ea typeface="+mn-ea"/>
                <a:cs typeface="+mn-cs"/>
              </a:rPr>
              <a:t>() Decrements the semaphore, potentially blocking the thread</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sema_v</a:t>
            </a:r>
            <a:r>
              <a:rPr lang="en-US" sz="1200" kern="1200" baseline="0" dirty="0" smtClean="0">
                <a:solidFill>
                  <a:schemeClr val="tx1"/>
                </a:solidFill>
                <a:latin typeface="+mn-lt"/>
                <a:ea typeface="+mn-ea"/>
                <a:cs typeface="+mn-cs"/>
              </a:rPr>
              <a:t>() Increments the semaphore, potentially unblocking a waiting thread</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sema_tryp</a:t>
            </a:r>
            <a:r>
              <a:rPr lang="en-US" sz="1200" kern="1200" baseline="0" dirty="0" smtClean="0">
                <a:solidFill>
                  <a:schemeClr val="tx1"/>
                </a:solidFill>
                <a:latin typeface="+mn-lt"/>
                <a:ea typeface="+mn-ea"/>
                <a:cs typeface="+mn-cs"/>
              </a:rPr>
              <a:t>() Decrements the semaphore if blocking is not required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Again, the </a:t>
            </a:r>
            <a:r>
              <a:rPr lang="en-US" sz="1200" kern="1200" baseline="0" dirty="0" err="1" smtClean="0">
                <a:solidFill>
                  <a:schemeClr val="tx1"/>
                </a:solidFill>
                <a:latin typeface="+mn-lt"/>
                <a:ea typeface="+mn-ea"/>
                <a:cs typeface="+mn-cs"/>
              </a:rPr>
              <a:t>sema_tryp</a:t>
            </a:r>
            <a:r>
              <a:rPr lang="en-US" sz="1200" kern="1200" baseline="0" dirty="0" smtClean="0">
                <a:solidFill>
                  <a:schemeClr val="tx1"/>
                </a:solidFill>
                <a:latin typeface="+mn-lt"/>
                <a:ea typeface="+mn-ea"/>
                <a:cs typeface="+mn-cs"/>
              </a:rPr>
              <a:t>() primitive permits busy waiting.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Tree>
    <p:extLst>
      <p:ext uri="{BB962C8B-B14F-4D97-AF65-F5344CB8AC3E}">
        <p14:creationId xmlns:p14="http://schemas.microsoft.com/office/powerpoint/2010/main" val="41575057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readers/writer lock allows multiple threads to have simultaneous read-only access to an object protected by the lock. It also allows a single thread to access the object for writing at one time, while excluding all readers. When the lock is acquired for writing it takes on the status of write lock : All threads attempting access for reading or writing must wait. If one or more readers have acquired the lock, its status is read lock .</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58</a:t>
            </a:fld>
            <a:endParaRPr lang="en-US" dirty="0"/>
          </a:p>
        </p:txBody>
      </p:sp>
    </p:spTree>
    <p:extLst>
      <p:ext uri="{BB962C8B-B14F-4D97-AF65-F5344CB8AC3E}">
        <p14:creationId xmlns:p14="http://schemas.microsoft.com/office/powerpoint/2010/main" val="10659125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condition variable is used to wait until a particular condition is true. Condition variables must be used in conjunction with a </a:t>
            </a:r>
            <a:r>
              <a:rPr lang="en-US" sz="1200" kern="1200" baseline="0" dirty="0" err="1" smtClean="0">
                <a:solidFill>
                  <a:schemeClr val="tx1"/>
                </a:solidFill>
                <a:latin typeface="+mn-lt"/>
                <a:ea typeface="+mn-ea"/>
                <a:cs typeface="+mn-cs"/>
              </a:rPr>
              <a:t>mutex</a:t>
            </a:r>
            <a:r>
              <a:rPr lang="en-US" sz="1200" kern="1200" baseline="0" dirty="0" smtClean="0">
                <a:solidFill>
                  <a:schemeClr val="tx1"/>
                </a:solidFill>
                <a:latin typeface="+mn-lt"/>
                <a:ea typeface="+mn-ea"/>
                <a:cs typeface="+mn-cs"/>
              </a:rPr>
              <a:t> lock. This implements a monitor of the type illustrated in Figure 6.14 .</a:t>
            </a:r>
            <a:endParaRPr lang="en-NZ"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Tree>
    <p:extLst>
      <p:ext uri="{BB962C8B-B14F-4D97-AF65-F5344CB8AC3E}">
        <p14:creationId xmlns:p14="http://schemas.microsoft.com/office/powerpoint/2010/main" val="2230665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Two general categories of resources can be distinguished: reusable and consumable. A reusable resource is one that can be safely used by only one process at a time and is not depleted by that use. Processes obtain resource units that they later release for reuse by other processes. Examples of reusable resources include processors; I/O channels; main and secondary memory; devices; and data structures such as files, databases, and semaphores.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consumable resource is one that can be created (produced) and destroyed (consumed). Examples of consumable resources are interrupts, signals, messages, and information in I/O buffers.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15903448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Windows provides synchronization among threads as part of the object architecture.</a:t>
            </a:r>
          </a:p>
          <a:p>
            <a:endParaRPr lang="en-NZ" dirty="0" smtClean="0"/>
          </a:p>
          <a:p>
            <a:r>
              <a:rPr lang="en-NZ" dirty="0" smtClean="0"/>
              <a:t>The most important methods of synchronization are </a:t>
            </a:r>
          </a:p>
          <a:p>
            <a:pPr lvl="1">
              <a:buFont typeface="Arial" pitchFamily="34" charset="0"/>
              <a:buChar char="•"/>
            </a:pPr>
            <a:endParaRPr lang="en-NZ" dirty="0" smtClean="0"/>
          </a:p>
          <a:p>
            <a:pPr lvl="1">
              <a:buFont typeface="Arial" pitchFamily="34" charset="0"/>
              <a:buChar char="•"/>
            </a:pPr>
            <a:r>
              <a:rPr lang="en-NZ" dirty="0" smtClean="0"/>
              <a:t> Executive dispatcher objects, </a:t>
            </a:r>
          </a:p>
          <a:p>
            <a:pPr lvl="1">
              <a:buFont typeface="Arial" pitchFamily="34" charset="0"/>
              <a:buChar char="•"/>
            </a:pPr>
            <a:endParaRPr lang="en-NZ" dirty="0" smtClean="0"/>
          </a:p>
          <a:p>
            <a:pPr lvl="1">
              <a:buFont typeface="Arial" pitchFamily="34" charset="0"/>
              <a:buChar char="•"/>
            </a:pPr>
            <a:r>
              <a:rPr lang="en-NZ" dirty="0" smtClean="0"/>
              <a:t> user mode critical sections, </a:t>
            </a:r>
          </a:p>
          <a:p>
            <a:pPr lvl="1">
              <a:buFont typeface="Arial" pitchFamily="34" charset="0"/>
              <a:buChar char="•"/>
            </a:pPr>
            <a:endParaRPr lang="en-NZ" dirty="0" smtClean="0"/>
          </a:p>
          <a:p>
            <a:pPr lvl="1">
              <a:buFont typeface="Arial" pitchFamily="34" charset="0"/>
              <a:buChar char="•"/>
            </a:pPr>
            <a:r>
              <a:rPr lang="en-NZ" dirty="0" smtClean="0"/>
              <a:t> slim reader-writer locks, </a:t>
            </a:r>
          </a:p>
          <a:p>
            <a:pPr lvl="1">
              <a:buFont typeface="Arial" pitchFamily="34" charset="0"/>
              <a:buChar char="•"/>
            </a:pPr>
            <a:endParaRPr lang="en-NZ" dirty="0" smtClean="0"/>
          </a:p>
          <a:p>
            <a:pPr lvl="1">
              <a:buFont typeface="Arial" pitchFamily="34" charset="0"/>
              <a:buChar char="•"/>
            </a:pPr>
            <a:r>
              <a:rPr lang="en-NZ" dirty="0" smtClean="0"/>
              <a:t> condition variables,</a:t>
            </a:r>
            <a:r>
              <a:rPr lang="en-NZ" baseline="0" dirty="0" smtClean="0"/>
              <a:t> and</a:t>
            </a:r>
          </a:p>
          <a:p>
            <a:pPr lvl="1">
              <a:buFont typeface="Arial" pitchFamily="34" charset="0"/>
              <a:buChar char="•"/>
            </a:pPr>
            <a:endParaRPr lang="en-NZ" baseline="0" dirty="0" smtClean="0"/>
          </a:p>
          <a:p>
            <a:pPr lvl="1">
              <a:buFont typeface="Arial" pitchFamily="34" charset="0"/>
              <a:buChar char="•"/>
            </a:pPr>
            <a:r>
              <a:rPr lang="en-NZ" baseline="0" dirty="0" smtClean="0"/>
              <a:t>Lock-free operations</a:t>
            </a:r>
            <a:endParaRPr lang="en-NZ" dirty="0" smtClean="0"/>
          </a:p>
          <a:p>
            <a:pPr lvl="0">
              <a:buFont typeface="Arial" pitchFamily="34" charset="0"/>
              <a:buNone/>
            </a:pPr>
            <a:endParaRPr lang="en-NZ" dirty="0" smtClean="0"/>
          </a:p>
          <a:p>
            <a:pPr lvl="0">
              <a:buFont typeface="Arial" pitchFamily="34" charset="0"/>
              <a:buNone/>
            </a:pPr>
            <a:r>
              <a:rPr lang="en-NZ" dirty="0" smtClean="0"/>
              <a:t>Dispatcher objects make use of wait functions.</a:t>
            </a:r>
          </a:p>
          <a:p>
            <a:pPr lvl="0">
              <a:buFont typeface="Arial" pitchFamily="34" charset="0"/>
              <a:buNone/>
            </a:pPr>
            <a:endParaRPr lang="en-NZ" dirty="0" smtClean="0"/>
          </a:p>
          <a:p>
            <a:pPr lvl="0">
              <a:buFont typeface="Arial" pitchFamily="34" charset="0"/>
              <a:buNone/>
            </a:pPr>
            <a:r>
              <a:rPr lang="en-NZ" dirty="0" smtClean="0"/>
              <a:t>We first describe wait functions and then look at the synchronization methods.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60</a:t>
            </a:fld>
            <a:endParaRPr lang="en-US" dirty="0"/>
          </a:p>
        </p:txBody>
      </p:sp>
    </p:spTree>
    <p:extLst>
      <p:ext uri="{BB962C8B-B14F-4D97-AF65-F5344CB8AC3E}">
        <p14:creationId xmlns:p14="http://schemas.microsoft.com/office/powerpoint/2010/main" val="17314307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wait functions allow a thread to block its own execution. The wait functions do not return until the specified criteria have been met. The type of wait function determines the set of criteria used. When a wait function is called, it checks whether the wait criteria have been met. If the criteria have not been met, the calling thread enters the wait state. It uses no processor time while waiting for the criteria to be met.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most straightforward type of wait function is one that waits on a single object. The </a:t>
            </a:r>
            <a:r>
              <a:rPr lang="en-US" sz="1200" kern="1200" baseline="0" dirty="0" err="1" smtClean="0">
                <a:solidFill>
                  <a:schemeClr val="tx1"/>
                </a:solidFill>
                <a:latin typeface="+mn-lt"/>
                <a:ea typeface="+mn-ea"/>
                <a:cs typeface="+mn-cs"/>
              </a:rPr>
              <a:t>WaitForSingleObject</a:t>
            </a:r>
            <a:r>
              <a:rPr lang="en-US" sz="1200" kern="1200" baseline="0" dirty="0" smtClean="0">
                <a:solidFill>
                  <a:schemeClr val="tx1"/>
                </a:solidFill>
                <a:latin typeface="+mn-lt"/>
                <a:ea typeface="+mn-ea"/>
                <a:cs typeface="+mn-cs"/>
              </a:rPr>
              <a:t> function requires a handle to one synchronization object. The function returns when one of the following occurs: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specified object is in the signaled state.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time-out interval elapses. The time-out interval can be set to INFINITE to specify that the wait will not time out.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extLst>
      <p:ext uri="{BB962C8B-B14F-4D97-AF65-F5344CB8AC3E}">
        <p14:creationId xmlns:p14="http://schemas.microsoft.com/office/powerpoint/2010/main" val="31197036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The mechanism used by the Windows Executive to implement synchronization facilities is the family of dispatcher objects, which are listed with brief descriptions in Table 6.7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first five object types in the table are specifically designed to support synchronization. The remaining object types have other uses but also may be used for synchronization.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Each dispatcher object instance can be in either a signaled or </a:t>
            </a:r>
            <a:r>
              <a:rPr lang="en-US" sz="1200" kern="1200" baseline="0" dirty="0" err="1" smtClean="0">
                <a:solidFill>
                  <a:schemeClr val="tx1"/>
                </a:solidFill>
                <a:latin typeface="+mn-lt"/>
                <a:ea typeface="+mn-ea"/>
                <a:cs typeface="+mn-cs"/>
              </a:rPr>
              <a:t>unsignaled</a:t>
            </a:r>
            <a:r>
              <a:rPr lang="en-US" sz="1200" kern="1200" baseline="0" dirty="0" smtClean="0">
                <a:solidFill>
                  <a:schemeClr val="tx1"/>
                </a:solidFill>
                <a:latin typeface="+mn-lt"/>
                <a:ea typeface="+mn-ea"/>
                <a:cs typeface="+mn-cs"/>
              </a:rPr>
              <a:t> state. A thread can be blocked on an object in an </a:t>
            </a:r>
            <a:r>
              <a:rPr lang="en-US" sz="1200" kern="1200" baseline="0" dirty="0" err="1" smtClean="0">
                <a:solidFill>
                  <a:schemeClr val="tx1"/>
                </a:solidFill>
                <a:latin typeface="+mn-lt"/>
                <a:ea typeface="+mn-ea"/>
                <a:cs typeface="+mn-cs"/>
              </a:rPr>
              <a:t>unsignaled</a:t>
            </a:r>
            <a:r>
              <a:rPr lang="en-US" sz="1200" kern="1200" baseline="0" dirty="0" smtClean="0">
                <a:solidFill>
                  <a:schemeClr val="tx1"/>
                </a:solidFill>
                <a:latin typeface="+mn-lt"/>
                <a:ea typeface="+mn-ea"/>
                <a:cs typeface="+mn-cs"/>
              </a:rPr>
              <a:t> state; the thread is released when the object enters the signaled state. The mechanism is straightforward: A thread issues a wait request to the Windows Executive, using the handle of the synchronization object. When an object enters the signaled state, the Windows Executive releases one or all of the thread objects that are waiting on that dispatcher object.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t>
            </a:r>
            <a:r>
              <a:rPr lang="en-US" sz="1200" b="1" kern="1200" baseline="0" dirty="0" smtClean="0">
                <a:solidFill>
                  <a:schemeClr val="tx1"/>
                </a:solidFill>
                <a:latin typeface="+mn-lt"/>
                <a:ea typeface="+mn-ea"/>
                <a:cs typeface="+mn-cs"/>
              </a:rPr>
              <a:t>event object </a:t>
            </a:r>
            <a:r>
              <a:rPr lang="en-US" sz="1200" b="0" kern="1200" baseline="0" dirty="0" smtClean="0">
                <a:solidFill>
                  <a:schemeClr val="tx1"/>
                </a:solidFill>
                <a:latin typeface="+mn-lt"/>
                <a:ea typeface="+mn-ea"/>
                <a:cs typeface="+mn-cs"/>
              </a:rPr>
              <a:t>is useful in sending a signal to a thread indicating that a particular </a:t>
            </a:r>
            <a:r>
              <a:rPr lang="en-US" sz="1200" kern="1200" baseline="0" dirty="0" smtClean="0">
                <a:solidFill>
                  <a:schemeClr val="tx1"/>
                </a:solidFill>
                <a:latin typeface="+mn-lt"/>
                <a:ea typeface="+mn-ea"/>
                <a:cs typeface="+mn-cs"/>
              </a:rPr>
              <a:t>event has occurred. For example, in overlapped input and output, the system sets a specified event object to the signaled state when the overlapped operation has been completed. The </a:t>
            </a:r>
            <a:r>
              <a:rPr lang="en-US" sz="1200" b="1" kern="1200" baseline="0" dirty="0" err="1" smtClean="0">
                <a:solidFill>
                  <a:schemeClr val="tx1"/>
                </a:solidFill>
                <a:latin typeface="+mn-lt"/>
                <a:ea typeface="+mn-ea"/>
                <a:cs typeface="+mn-cs"/>
              </a:rPr>
              <a:t>mutex</a:t>
            </a:r>
            <a:r>
              <a:rPr lang="en-US" sz="1200" b="1" kern="1200" baseline="0" dirty="0" smtClean="0">
                <a:solidFill>
                  <a:schemeClr val="tx1"/>
                </a:solidFill>
                <a:latin typeface="+mn-lt"/>
                <a:ea typeface="+mn-ea"/>
                <a:cs typeface="+mn-cs"/>
              </a:rPr>
              <a:t> object </a:t>
            </a:r>
            <a:r>
              <a:rPr lang="en-US" sz="1200" b="0" kern="1200" baseline="0" dirty="0" smtClean="0">
                <a:solidFill>
                  <a:schemeClr val="tx1"/>
                </a:solidFill>
                <a:latin typeface="+mn-lt"/>
                <a:ea typeface="+mn-ea"/>
                <a:cs typeface="+mn-cs"/>
              </a:rPr>
              <a:t>is used to enforce mutually exclusive access </a:t>
            </a:r>
            <a:r>
              <a:rPr lang="en-US" sz="1200" kern="1200" baseline="0" dirty="0" smtClean="0">
                <a:solidFill>
                  <a:schemeClr val="tx1"/>
                </a:solidFill>
                <a:latin typeface="+mn-lt"/>
                <a:ea typeface="+mn-ea"/>
                <a:cs typeface="+mn-cs"/>
              </a:rPr>
              <a:t>to a resource, allowing only one thread object at a time to gain access. It therefore functions as a binary semaphore. When the </a:t>
            </a:r>
            <a:r>
              <a:rPr lang="en-US" sz="1200" kern="1200" baseline="0" dirty="0" err="1" smtClean="0">
                <a:solidFill>
                  <a:schemeClr val="tx1"/>
                </a:solidFill>
                <a:latin typeface="+mn-lt"/>
                <a:ea typeface="+mn-ea"/>
                <a:cs typeface="+mn-cs"/>
              </a:rPr>
              <a:t>mutex</a:t>
            </a:r>
            <a:r>
              <a:rPr lang="en-US" sz="1200" kern="1200" baseline="0" dirty="0" smtClean="0">
                <a:solidFill>
                  <a:schemeClr val="tx1"/>
                </a:solidFill>
                <a:latin typeface="+mn-lt"/>
                <a:ea typeface="+mn-ea"/>
                <a:cs typeface="+mn-cs"/>
              </a:rPr>
              <a:t> object enters the signaled state, only one of the threads waiting on the </a:t>
            </a:r>
            <a:r>
              <a:rPr lang="en-US" sz="1200" kern="1200" baseline="0" dirty="0" err="1" smtClean="0">
                <a:solidFill>
                  <a:schemeClr val="tx1"/>
                </a:solidFill>
                <a:latin typeface="+mn-lt"/>
                <a:ea typeface="+mn-ea"/>
                <a:cs typeface="+mn-cs"/>
              </a:rPr>
              <a:t>mutex</a:t>
            </a:r>
            <a:r>
              <a:rPr lang="en-US" sz="1200" kern="1200" baseline="0" dirty="0" smtClean="0">
                <a:solidFill>
                  <a:schemeClr val="tx1"/>
                </a:solidFill>
                <a:latin typeface="+mn-lt"/>
                <a:ea typeface="+mn-ea"/>
                <a:cs typeface="+mn-cs"/>
              </a:rPr>
              <a:t> is released. </a:t>
            </a:r>
            <a:r>
              <a:rPr lang="en-US" sz="1200" kern="1200" baseline="0" dirty="0" err="1" smtClean="0">
                <a:solidFill>
                  <a:schemeClr val="tx1"/>
                </a:solidFill>
                <a:latin typeface="+mn-lt"/>
                <a:ea typeface="+mn-ea"/>
                <a:cs typeface="+mn-cs"/>
              </a:rPr>
              <a:t>Mutexes</a:t>
            </a:r>
            <a:r>
              <a:rPr lang="en-US" sz="1200" kern="1200" baseline="0" dirty="0" smtClean="0">
                <a:solidFill>
                  <a:schemeClr val="tx1"/>
                </a:solidFill>
                <a:latin typeface="+mn-lt"/>
                <a:ea typeface="+mn-ea"/>
                <a:cs typeface="+mn-cs"/>
              </a:rPr>
              <a:t> can be used to synchronize threads running in different processes. Like </a:t>
            </a:r>
            <a:r>
              <a:rPr lang="en-US" sz="1200" kern="1200" baseline="0" dirty="0" err="1" smtClean="0">
                <a:solidFill>
                  <a:schemeClr val="tx1"/>
                </a:solidFill>
                <a:latin typeface="+mn-lt"/>
                <a:ea typeface="+mn-ea"/>
                <a:cs typeface="+mn-cs"/>
              </a:rPr>
              <a:t>mutexes</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semaphore objects </a:t>
            </a:r>
            <a:r>
              <a:rPr lang="en-US" sz="1200" b="0" kern="1200" baseline="0" dirty="0" smtClean="0">
                <a:solidFill>
                  <a:schemeClr val="tx1"/>
                </a:solidFill>
                <a:latin typeface="+mn-lt"/>
                <a:ea typeface="+mn-ea"/>
                <a:cs typeface="+mn-cs"/>
              </a:rPr>
              <a:t>may be shared by threads in multiple processes</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The Windows semaphore is </a:t>
            </a:r>
            <a:r>
              <a:rPr lang="en-US" sz="1200" kern="1200" baseline="0" dirty="0" smtClean="0">
                <a:solidFill>
                  <a:schemeClr val="tx1"/>
                </a:solidFill>
                <a:latin typeface="+mn-lt"/>
                <a:ea typeface="+mn-ea"/>
                <a:cs typeface="+mn-cs"/>
              </a:rPr>
              <a:t>a counting semaphore. In essence, the </a:t>
            </a:r>
            <a:r>
              <a:rPr lang="en-US" sz="1200" b="1" kern="1200" baseline="0" dirty="0" err="1" smtClean="0">
                <a:solidFill>
                  <a:schemeClr val="tx1"/>
                </a:solidFill>
                <a:latin typeface="+mn-lt"/>
                <a:ea typeface="+mn-ea"/>
                <a:cs typeface="+mn-cs"/>
              </a:rPr>
              <a:t>waitable</a:t>
            </a:r>
            <a:r>
              <a:rPr lang="en-US" sz="1200" b="1" kern="1200" baseline="0" dirty="0" smtClean="0">
                <a:solidFill>
                  <a:schemeClr val="tx1"/>
                </a:solidFill>
                <a:latin typeface="+mn-lt"/>
                <a:ea typeface="+mn-ea"/>
                <a:cs typeface="+mn-cs"/>
              </a:rPr>
              <a:t> timer object </a:t>
            </a:r>
            <a:r>
              <a:rPr lang="en-US" sz="1200" b="0" kern="1200" baseline="0" dirty="0" smtClean="0">
                <a:solidFill>
                  <a:schemeClr val="tx1"/>
                </a:solidFill>
                <a:latin typeface="+mn-lt"/>
                <a:ea typeface="+mn-ea"/>
                <a:cs typeface="+mn-cs"/>
              </a:rPr>
              <a:t>signals at a certain time </a:t>
            </a:r>
            <a:r>
              <a:rPr lang="en-US" sz="1200" kern="1200" baseline="0" dirty="0" smtClean="0">
                <a:solidFill>
                  <a:schemeClr val="tx1"/>
                </a:solidFill>
                <a:latin typeface="+mn-lt"/>
                <a:ea typeface="+mn-ea"/>
                <a:cs typeface="+mn-cs"/>
              </a:rPr>
              <a:t>and/or at regular intervals.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extLst>
      <p:ext uri="{BB962C8B-B14F-4D97-AF65-F5344CB8AC3E}">
        <p14:creationId xmlns:p14="http://schemas.microsoft.com/office/powerpoint/2010/main" val="22179214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mn-lt"/>
                <a:ea typeface="+mn-ea"/>
                <a:cs typeface="+mn-cs"/>
              </a:rPr>
              <a:t>Critical sections provide a synchronization mechanism similar to that provided by </a:t>
            </a:r>
            <a:r>
              <a:rPr lang="en-US" sz="1200" kern="1200" baseline="0" dirty="0" err="1" smtClean="0">
                <a:solidFill>
                  <a:schemeClr val="tx1"/>
                </a:solidFill>
                <a:latin typeface="+mn-lt"/>
                <a:ea typeface="+mn-ea"/>
                <a:cs typeface="+mn-cs"/>
              </a:rPr>
              <a:t>mutex</a:t>
            </a:r>
            <a:r>
              <a:rPr lang="en-US" sz="1200" kern="1200" baseline="0" dirty="0" smtClean="0">
                <a:solidFill>
                  <a:schemeClr val="tx1"/>
                </a:solidFill>
                <a:latin typeface="+mn-lt"/>
                <a:ea typeface="+mn-ea"/>
                <a:cs typeface="+mn-cs"/>
              </a:rPr>
              <a:t> objects, except that critical sections can be used only by the threads of a single process. Event, </a:t>
            </a:r>
            <a:r>
              <a:rPr lang="en-US" sz="1200" kern="1200" baseline="0" dirty="0" err="1" smtClean="0">
                <a:solidFill>
                  <a:schemeClr val="tx1"/>
                </a:solidFill>
                <a:latin typeface="+mn-lt"/>
                <a:ea typeface="+mn-ea"/>
                <a:cs typeface="+mn-cs"/>
              </a:rPr>
              <a:t>mutex</a:t>
            </a:r>
            <a:r>
              <a:rPr lang="en-US" sz="1200" kern="1200" baseline="0" dirty="0" smtClean="0">
                <a:solidFill>
                  <a:schemeClr val="tx1"/>
                </a:solidFill>
                <a:latin typeface="+mn-lt"/>
                <a:ea typeface="+mn-ea"/>
                <a:cs typeface="+mn-cs"/>
              </a:rPr>
              <a:t>, and semaphore objects can also be used in a </a:t>
            </a:r>
            <a:r>
              <a:rPr lang="en-US" sz="1200" kern="1200" baseline="0" dirty="0" err="1" smtClean="0">
                <a:solidFill>
                  <a:schemeClr val="tx1"/>
                </a:solidFill>
                <a:latin typeface="+mn-lt"/>
                <a:ea typeface="+mn-ea"/>
                <a:cs typeface="+mn-cs"/>
              </a:rPr>
              <a:t>singleprocess</a:t>
            </a:r>
            <a:r>
              <a:rPr lang="en-US" sz="1200" kern="1200" baseline="0" dirty="0" smtClean="0">
                <a:solidFill>
                  <a:schemeClr val="tx1"/>
                </a:solidFill>
                <a:latin typeface="+mn-lt"/>
                <a:ea typeface="+mn-ea"/>
                <a:cs typeface="+mn-cs"/>
              </a:rPr>
              <a:t> application, but critical sections provide a much faster, more efficient mechanism for mutual-exclusion synchronization.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process is responsible for allocating the memory used by a critical section. Typically, this is done by simply declaring a variable of type CRITICAL_SECTION . Before the threads of the process can use it, initialize the critical section by using the </a:t>
            </a:r>
            <a:r>
              <a:rPr lang="en-US" sz="1200" kern="1200" baseline="0" dirty="0" err="1" smtClean="0">
                <a:solidFill>
                  <a:schemeClr val="tx1"/>
                </a:solidFill>
                <a:latin typeface="+mn-lt"/>
                <a:ea typeface="+mn-ea"/>
                <a:cs typeface="+mn-cs"/>
              </a:rPr>
              <a:t>InitializeCriticalSection</a:t>
            </a:r>
            <a:r>
              <a:rPr lang="en-US" sz="1200" kern="1200" baseline="0" dirty="0" smtClean="0">
                <a:solidFill>
                  <a:schemeClr val="tx1"/>
                </a:solidFill>
                <a:latin typeface="+mn-lt"/>
                <a:ea typeface="+mn-ea"/>
                <a:cs typeface="+mn-cs"/>
              </a:rPr>
              <a:t> function.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thread uses the </a:t>
            </a:r>
            <a:r>
              <a:rPr lang="en-US" sz="1200" kern="1200" baseline="0" dirty="0" err="1" smtClean="0">
                <a:solidFill>
                  <a:schemeClr val="tx1"/>
                </a:solidFill>
                <a:latin typeface="+mn-lt"/>
                <a:ea typeface="+mn-ea"/>
                <a:cs typeface="+mn-cs"/>
              </a:rPr>
              <a:t>EnterCriticalSection</a:t>
            </a:r>
            <a:r>
              <a:rPr lang="en-US" sz="1200" kern="1200" baseline="0" dirty="0" smtClean="0">
                <a:solidFill>
                  <a:schemeClr val="tx1"/>
                </a:solidFill>
                <a:latin typeface="+mn-lt"/>
                <a:ea typeface="+mn-ea"/>
                <a:cs typeface="+mn-cs"/>
              </a:rPr>
              <a:t> or </a:t>
            </a:r>
            <a:r>
              <a:rPr lang="en-US" sz="1200" kern="1200" baseline="0" dirty="0" err="1" smtClean="0">
                <a:solidFill>
                  <a:schemeClr val="tx1"/>
                </a:solidFill>
                <a:latin typeface="+mn-lt"/>
                <a:ea typeface="+mn-ea"/>
                <a:cs typeface="+mn-cs"/>
              </a:rPr>
              <a:t>TryEnterCriticalSection</a:t>
            </a:r>
            <a:r>
              <a:rPr lang="en-US" sz="1200" kern="1200" baseline="0" dirty="0" smtClean="0">
                <a:solidFill>
                  <a:schemeClr val="tx1"/>
                </a:solidFill>
                <a:latin typeface="+mn-lt"/>
                <a:ea typeface="+mn-ea"/>
                <a:cs typeface="+mn-cs"/>
              </a:rPr>
              <a:t> function to request ownership of a critical section. It uses the </a:t>
            </a:r>
            <a:r>
              <a:rPr lang="en-US" sz="1200" kern="1200" baseline="0" dirty="0" err="1" smtClean="0">
                <a:solidFill>
                  <a:schemeClr val="tx1"/>
                </a:solidFill>
                <a:latin typeface="+mn-lt"/>
                <a:ea typeface="+mn-ea"/>
                <a:cs typeface="+mn-cs"/>
              </a:rPr>
              <a:t>LeaveCriticalSection</a:t>
            </a:r>
            <a:r>
              <a:rPr lang="en-US" sz="1200" kern="1200" baseline="0" dirty="0" smtClean="0">
                <a:solidFill>
                  <a:schemeClr val="tx1"/>
                </a:solidFill>
                <a:latin typeface="+mn-lt"/>
                <a:ea typeface="+mn-ea"/>
                <a:cs typeface="+mn-cs"/>
              </a:rPr>
              <a:t> function to release ownership of a critical section. If the critical section is currently owned by another thread, </a:t>
            </a:r>
            <a:r>
              <a:rPr lang="en-US" sz="1200" kern="1200" baseline="0" dirty="0" err="1" smtClean="0">
                <a:solidFill>
                  <a:schemeClr val="tx1"/>
                </a:solidFill>
                <a:latin typeface="+mn-lt"/>
                <a:ea typeface="+mn-ea"/>
                <a:cs typeface="+mn-cs"/>
              </a:rPr>
              <a:t>EnterCriticalSection</a:t>
            </a:r>
            <a:r>
              <a:rPr lang="en-US" sz="1200" kern="1200" baseline="0" dirty="0" smtClean="0">
                <a:solidFill>
                  <a:schemeClr val="tx1"/>
                </a:solidFill>
                <a:latin typeface="+mn-lt"/>
                <a:ea typeface="+mn-ea"/>
                <a:cs typeface="+mn-cs"/>
              </a:rPr>
              <a:t> waits indefinitely for ownership. In contrast, when a </a:t>
            </a:r>
            <a:r>
              <a:rPr lang="en-US" sz="1200" kern="1200" baseline="0" dirty="0" err="1" smtClean="0">
                <a:solidFill>
                  <a:schemeClr val="tx1"/>
                </a:solidFill>
                <a:latin typeface="+mn-lt"/>
                <a:ea typeface="+mn-ea"/>
                <a:cs typeface="+mn-cs"/>
              </a:rPr>
              <a:t>mutex</a:t>
            </a:r>
            <a:r>
              <a:rPr lang="en-US" sz="1200" kern="1200" baseline="0" dirty="0" smtClean="0">
                <a:solidFill>
                  <a:schemeClr val="tx1"/>
                </a:solidFill>
                <a:latin typeface="+mn-lt"/>
                <a:ea typeface="+mn-ea"/>
                <a:cs typeface="+mn-cs"/>
              </a:rPr>
              <a:t> object is used for mutual exclusion, the wait functions accept a specified time-out interval. The </a:t>
            </a:r>
            <a:r>
              <a:rPr lang="en-US" sz="1200" kern="1200" baseline="0" dirty="0" err="1" smtClean="0">
                <a:solidFill>
                  <a:schemeClr val="tx1"/>
                </a:solidFill>
                <a:latin typeface="+mn-lt"/>
                <a:ea typeface="+mn-ea"/>
                <a:cs typeface="+mn-cs"/>
              </a:rPr>
              <a:t>TryEnterCriticalSection</a:t>
            </a:r>
            <a:r>
              <a:rPr lang="en-US" sz="1200" kern="1200" baseline="0" dirty="0" smtClean="0">
                <a:solidFill>
                  <a:schemeClr val="tx1"/>
                </a:solidFill>
                <a:latin typeface="+mn-lt"/>
                <a:ea typeface="+mn-ea"/>
                <a:cs typeface="+mn-cs"/>
              </a:rPr>
              <a:t> function attempts to enter a critical section without blocking the calling thread.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Critical sections use a sophisticated algorithm when trying to acquire the </a:t>
            </a:r>
            <a:r>
              <a:rPr lang="en-US" sz="1200" kern="1200" baseline="0" dirty="0" err="1" smtClean="0">
                <a:solidFill>
                  <a:schemeClr val="tx1"/>
                </a:solidFill>
                <a:latin typeface="+mn-lt"/>
                <a:ea typeface="+mn-ea"/>
                <a:cs typeface="+mn-cs"/>
              </a:rPr>
              <a:t>mutex</a:t>
            </a:r>
            <a:r>
              <a:rPr lang="en-US" sz="1200" kern="1200" baseline="0" dirty="0" smtClean="0">
                <a:solidFill>
                  <a:schemeClr val="tx1"/>
                </a:solidFill>
                <a:latin typeface="+mn-lt"/>
                <a:ea typeface="+mn-ea"/>
                <a:cs typeface="+mn-cs"/>
              </a:rPr>
              <a:t>. If the system is a multiprocessor, the code will attempt to acquire a spinlock. This works well in situations where the critical section is acquired for only a short time. Effectively the spinlock optimizes for the case where the thread that currently owns the critical section is executing on another processor. If the spinlock cannot be acquired within a reasonable number of iterations, a dispatcher object is used to block the thread so that the Kernel can dispatch another thread onto the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dispatcher object is only allocated as a last resort. Most critical sections are needed for correctness, but in practice are rarely contended. By lazily allocating the dispatcher object the system saves significant amounts of kernel virtual memory.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extLst>
      <p:ext uri="{BB962C8B-B14F-4D97-AF65-F5344CB8AC3E}">
        <p14:creationId xmlns:p14="http://schemas.microsoft.com/office/powerpoint/2010/main" val="25384618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mn-lt"/>
                <a:ea typeface="+mn-ea"/>
                <a:cs typeface="+mn-cs"/>
              </a:rPr>
              <a:t>Windows Vista added a user mode reader–writer. Like critical sections, the reader-writer lock enters the kernel to block only after attempting to use a spinlock. It is </a:t>
            </a:r>
            <a:r>
              <a:rPr lang="en-US" sz="1200" i="1" kern="1200" baseline="0" dirty="0" smtClean="0">
                <a:solidFill>
                  <a:schemeClr val="tx1"/>
                </a:solidFill>
                <a:latin typeface="+mn-lt"/>
                <a:ea typeface="+mn-ea"/>
                <a:cs typeface="+mn-cs"/>
              </a:rPr>
              <a:t>slim in the sense that it normally only requires allocation of a single pointer-sized </a:t>
            </a:r>
            <a:r>
              <a:rPr lang="en-US" sz="1200" kern="1200" baseline="0" dirty="0" smtClean="0">
                <a:solidFill>
                  <a:schemeClr val="tx1"/>
                </a:solidFill>
                <a:latin typeface="+mn-lt"/>
                <a:ea typeface="+mn-ea"/>
                <a:cs typeface="+mn-cs"/>
              </a:rPr>
              <a:t>piece of memory.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use an SRW lock, a process declares a variable of type SRWLOCK and a calls </a:t>
            </a:r>
            <a:r>
              <a:rPr lang="en-US" sz="1200" kern="1200" baseline="0" dirty="0" err="1" smtClean="0">
                <a:solidFill>
                  <a:schemeClr val="tx1"/>
                </a:solidFill>
                <a:latin typeface="+mn-lt"/>
                <a:ea typeface="+mn-ea"/>
                <a:cs typeface="+mn-cs"/>
              </a:rPr>
              <a:t>InitializeSRWLock</a:t>
            </a:r>
            <a:r>
              <a:rPr lang="en-US" sz="1200" kern="1200" baseline="0" dirty="0" smtClean="0">
                <a:solidFill>
                  <a:schemeClr val="tx1"/>
                </a:solidFill>
                <a:latin typeface="+mn-lt"/>
                <a:ea typeface="+mn-ea"/>
                <a:cs typeface="+mn-cs"/>
              </a:rPr>
              <a:t> to initialize it. Threads call </a:t>
            </a:r>
            <a:r>
              <a:rPr lang="en-US" sz="1200" kern="1200" baseline="0" dirty="0" err="1" smtClean="0">
                <a:solidFill>
                  <a:schemeClr val="tx1"/>
                </a:solidFill>
                <a:latin typeface="+mn-lt"/>
                <a:ea typeface="+mn-ea"/>
                <a:cs typeface="+mn-cs"/>
              </a:rPr>
              <a:t>AcquireSRWLockExclusive</a:t>
            </a:r>
            <a:r>
              <a:rPr lang="en-US" sz="1200" kern="1200" baseline="0" dirty="0" smtClean="0">
                <a:solidFill>
                  <a:schemeClr val="tx1"/>
                </a:solidFill>
                <a:latin typeface="+mn-lt"/>
                <a:ea typeface="+mn-ea"/>
                <a:cs typeface="+mn-cs"/>
              </a:rPr>
              <a:t> or </a:t>
            </a:r>
            <a:r>
              <a:rPr lang="en-US" sz="1200" kern="1200" baseline="0" dirty="0" err="1" smtClean="0">
                <a:solidFill>
                  <a:schemeClr val="tx1"/>
                </a:solidFill>
                <a:latin typeface="+mn-lt"/>
                <a:ea typeface="+mn-ea"/>
                <a:cs typeface="+mn-cs"/>
              </a:rPr>
              <a:t>AcquireSRWLockShared</a:t>
            </a:r>
            <a:r>
              <a:rPr lang="en-US" sz="1200" kern="1200" baseline="0" dirty="0" smtClean="0">
                <a:solidFill>
                  <a:schemeClr val="tx1"/>
                </a:solidFill>
                <a:latin typeface="+mn-lt"/>
                <a:ea typeface="+mn-ea"/>
                <a:cs typeface="+mn-cs"/>
              </a:rPr>
              <a:t> to acquire the lock and </a:t>
            </a:r>
            <a:r>
              <a:rPr lang="en-US" sz="1200" kern="1200" baseline="0" dirty="0" err="1" smtClean="0">
                <a:solidFill>
                  <a:schemeClr val="tx1"/>
                </a:solidFill>
                <a:latin typeface="+mn-lt"/>
                <a:ea typeface="+mn-ea"/>
                <a:cs typeface="+mn-cs"/>
              </a:rPr>
              <a:t>ReleaseSRWLockExclusive</a:t>
            </a:r>
            <a:r>
              <a:rPr lang="en-US" sz="1200" kern="1200" baseline="0" dirty="0" smtClean="0">
                <a:solidFill>
                  <a:schemeClr val="tx1"/>
                </a:solidFill>
                <a:latin typeface="+mn-lt"/>
                <a:ea typeface="+mn-ea"/>
                <a:cs typeface="+mn-cs"/>
              </a:rPr>
              <a:t> or </a:t>
            </a:r>
            <a:r>
              <a:rPr lang="en-US" sz="1200" kern="1200" baseline="0" dirty="0" err="1" smtClean="0">
                <a:solidFill>
                  <a:schemeClr val="tx1"/>
                </a:solidFill>
                <a:latin typeface="+mn-lt"/>
                <a:ea typeface="+mn-ea"/>
                <a:cs typeface="+mn-cs"/>
              </a:rPr>
              <a:t>ReleaseSRWLockShared</a:t>
            </a:r>
            <a:r>
              <a:rPr lang="en-US" sz="1200" kern="1200" baseline="0" dirty="0" smtClean="0">
                <a:solidFill>
                  <a:schemeClr val="tx1"/>
                </a:solidFill>
                <a:latin typeface="+mn-lt"/>
                <a:ea typeface="+mn-ea"/>
                <a:cs typeface="+mn-cs"/>
              </a:rPr>
              <a:t> to release 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Windows also has condition variables. The process must declare a CONDITION_VARIABLE and initialize it in some thread by calling </a:t>
            </a:r>
            <a:r>
              <a:rPr lang="en-US" sz="1200" kern="1200" baseline="0" dirty="0" err="1" smtClean="0">
                <a:solidFill>
                  <a:schemeClr val="tx1"/>
                </a:solidFill>
                <a:latin typeface="+mn-lt"/>
                <a:ea typeface="+mn-ea"/>
                <a:cs typeface="+mn-cs"/>
              </a:rPr>
              <a:t>InitializeConditionVariable</a:t>
            </a:r>
            <a:r>
              <a:rPr lang="en-US" sz="1200" kern="1200" baseline="0" dirty="0" smtClean="0">
                <a:solidFill>
                  <a:schemeClr val="tx1"/>
                </a:solidFill>
                <a:latin typeface="+mn-lt"/>
                <a:ea typeface="+mn-ea"/>
                <a:cs typeface="+mn-cs"/>
              </a:rPr>
              <a:t> . Condition variables can be used with either critical sections or SRW locks, so there are two methods, </a:t>
            </a:r>
            <a:r>
              <a:rPr lang="en-US" sz="1200" kern="1200" baseline="0" dirty="0" err="1" smtClean="0">
                <a:solidFill>
                  <a:schemeClr val="tx1"/>
                </a:solidFill>
                <a:latin typeface="+mn-lt"/>
                <a:ea typeface="+mn-ea"/>
                <a:cs typeface="+mn-cs"/>
              </a:rPr>
              <a:t>SleepConditionVariableCS</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SleepConditionVariableSRW</a:t>
            </a:r>
            <a:r>
              <a:rPr lang="en-US" sz="1200" kern="1200" baseline="0" dirty="0" smtClean="0">
                <a:solidFill>
                  <a:schemeClr val="tx1"/>
                </a:solidFill>
                <a:latin typeface="+mn-lt"/>
                <a:ea typeface="+mn-ea"/>
                <a:cs typeface="+mn-cs"/>
              </a:rPr>
              <a:t> , which sleep on the specified condition and</a:t>
            </a:r>
          </a:p>
          <a:p>
            <a:r>
              <a:rPr lang="en-US" sz="1200" kern="1200" baseline="0" dirty="0" smtClean="0">
                <a:solidFill>
                  <a:schemeClr val="tx1"/>
                </a:solidFill>
                <a:latin typeface="+mn-lt"/>
                <a:ea typeface="+mn-ea"/>
                <a:cs typeface="+mn-cs"/>
              </a:rPr>
              <a:t>releases the specified lock as an atomic operation.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There are two wake methods, </a:t>
            </a:r>
            <a:r>
              <a:rPr lang="en-US" sz="1200" kern="1200" baseline="0" dirty="0" err="1" smtClean="0">
                <a:solidFill>
                  <a:schemeClr val="tx1"/>
                </a:solidFill>
                <a:latin typeface="+mn-lt"/>
                <a:ea typeface="+mn-ea"/>
                <a:cs typeface="+mn-cs"/>
              </a:rPr>
              <a:t>WakeConditionVariable</a:t>
            </a:r>
            <a:r>
              <a:rPr lang="en-US" sz="1200" kern="1200" baseline="0" dirty="0" smtClean="0">
                <a:solidFill>
                  <a:schemeClr val="tx1"/>
                </a:solidFill>
                <a:latin typeface="+mn-lt"/>
                <a:ea typeface="+mn-ea"/>
                <a:cs typeface="+mn-cs"/>
              </a:rPr>
              <a:t> and Wake </a:t>
            </a:r>
            <a:r>
              <a:rPr lang="en-US" sz="1200" kern="1200" baseline="0" dirty="0" err="1" smtClean="0">
                <a:solidFill>
                  <a:schemeClr val="tx1"/>
                </a:solidFill>
                <a:latin typeface="+mn-lt"/>
                <a:ea typeface="+mn-ea"/>
                <a:cs typeface="+mn-cs"/>
              </a:rPr>
              <a:t>AllConditionVariable</a:t>
            </a:r>
            <a:r>
              <a:rPr lang="en-US" sz="1200" kern="1200" baseline="0" dirty="0" smtClean="0">
                <a:solidFill>
                  <a:schemeClr val="tx1"/>
                </a:solidFill>
                <a:latin typeface="+mn-lt"/>
                <a:ea typeface="+mn-ea"/>
                <a:cs typeface="+mn-cs"/>
              </a:rPr>
              <a:t> , which wake one or all of the sleeping threads, respectively. Condition variables are used as follows: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1. Acquire exclusive lock</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2. While (predicate() == FALSE) </a:t>
            </a:r>
            <a:r>
              <a:rPr lang="en-US" sz="1200" b="1" kern="1200" baseline="0" dirty="0" err="1" smtClean="0">
                <a:solidFill>
                  <a:schemeClr val="tx1"/>
                </a:solidFill>
                <a:latin typeface="+mn-lt"/>
                <a:ea typeface="+mn-ea"/>
                <a:cs typeface="+mn-cs"/>
              </a:rPr>
              <a:t>SleepConditionVariable</a:t>
            </a:r>
            <a:r>
              <a:rPr lang="en-US" sz="1200" b="1" kern="1200" baseline="0" dirty="0" smtClean="0">
                <a:solidFill>
                  <a:schemeClr val="tx1"/>
                </a:solidFill>
                <a:latin typeface="+mn-lt"/>
                <a:ea typeface="+mn-ea"/>
                <a:cs typeface="+mn-cs"/>
              </a:rPr>
              <a:t>()</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3. Perform the protected operation</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4. Release the lock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64</a:t>
            </a:fld>
            <a:endParaRPr lang="en-US" dirty="0"/>
          </a:p>
        </p:txBody>
      </p:sp>
    </p:spTree>
    <p:extLst>
      <p:ext uri="{BB962C8B-B14F-4D97-AF65-F5344CB8AC3E}">
        <p14:creationId xmlns:p14="http://schemas.microsoft.com/office/powerpoint/2010/main" val="34415029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Windows also has condition variables. The process must declare a CONDITION_VARIABLE and initialize it in some thread by calling </a:t>
            </a:r>
            <a:r>
              <a:rPr lang="en-US" sz="1200" kern="1200" baseline="0" dirty="0" err="1" smtClean="0">
                <a:solidFill>
                  <a:schemeClr val="tx1"/>
                </a:solidFill>
                <a:latin typeface="+mn-lt"/>
                <a:ea typeface="+mn-ea"/>
                <a:cs typeface="+mn-cs"/>
              </a:rPr>
              <a:t>InitializeConditionVariable</a:t>
            </a:r>
            <a:r>
              <a:rPr lang="en-US" sz="1200" kern="1200" baseline="0" dirty="0" smtClean="0">
                <a:solidFill>
                  <a:schemeClr val="tx1"/>
                </a:solidFill>
                <a:latin typeface="+mn-lt"/>
                <a:ea typeface="+mn-ea"/>
                <a:cs typeface="+mn-cs"/>
              </a:rPr>
              <a:t> . Condition variables can be used with either critical sections or SRW locks, so there are two methods, </a:t>
            </a:r>
            <a:r>
              <a:rPr lang="en-US" sz="1200" kern="1200" baseline="0" dirty="0" err="1" smtClean="0">
                <a:solidFill>
                  <a:schemeClr val="tx1"/>
                </a:solidFill>
                <a:latin typeface="+mn-lt"/>
                <a:ea typeface="+mn-ea"/>
                <a:cs typeface="+mn-cs"/>
              </a:rPr>
              <a:t>SleepConditionVariableCS</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SleepConditionVariableSRW</a:t>
            </a:r>
            <a:r>
              <a:rPr lang="en-US" sz="1200" kern="1200" baseline="0" dirty="0" smtClean="0">
                <a:solidFill>
                  <a:schemeClr val="tx1"/>
                </a:solidFill>
                <a:latin typeface="+mn-lt"/>
                <a:ea typeface="+mn-ea"/>
                <a:cs typeface="+mn-cs"/>
              </a:rPr>
              <a:t> , which sleep on the specified condition and</a:t>
            </a:r>
          </a:p>
          <a:p>
            <a:r>
              <a:rPr lang="en-US" sz="1200" kern="1200" baseline="0" dirty="0" smtClean="0">
                <a:solidFill>
                  <a:schemeClr val="tx1"/>
                </a:solidFill>
                <a:latin typeface="+mn-lt"/>
                <a:ea typeface="+mn-ea"/>
                <a:cs typeface="+mn-cs"/>
              </a:rPr>
              <a:t>releases the specified lock as an atomic operation.</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There are two wake methods, </a:t>
            </a:r>
            <a:r>
              <a:rPr lang="en-US" sz="1200" b="0" kern="1200" baseline="0" dirty="0" err="1" smtClean="0">
                <a:solidFill>
                  <a:schemeClr val="tx1"/>
                </a:solidFill>
                <a:latin typeface="+mn-lt"/>
                <a:ea typeface="+mn-ea"/>
                <a:cs typeface="+mn-cs"/>
              </a:rPr>
              <a:t>WakeConditionVariable</a:t>
            </a:r>
            <a:r>
              <a:rPr lang="en-US" sz="1200" b="0" kern="1200" baseline="0" dirty="0" smtClean="0">
                <a:solidFill>
                  <a:schemeClr val="tx1"/>
                </a:solidFill>
                <a:latin typeface="+mn-lt"/>
                <a:ea typeface="+mn-ea"/>
                <a:cs typeface="+mn-cs"/>
              </a:rPr>
              <a:t> and Wake </a:t>
            </a:r>
            <a:r>
              <a:rPr lang="en-US" sz="1200" b="0" kern="1200" baseline="0" dirty="0" err="1" smtClean="0">
                <a:solidFill>
                  <a:schemeClr val="tx1"/>
                </a:solidFill>
                <a:latin typeface="+mn-lt"/>
                <a:ea typeface="+mn-ea"/>
                <a:cs typeface="+mn-cs"/>
              </a:rPr>
              <a:t>AllConditionVariable</a:t>
            </a:r>
            <a:r>
              <a:rPr lang="en-US" sz="1200" b="0" kern="1200" baseline="0" dirty="0" smtClean="0">
                <a:solidFill>
                  <a:schemeClr val="tx1"/>
                </a:solidFill>
                <a:latin typeface="+mn-lt"/>
                <a:ea typeface="+mn-ea"/>
                <a:cs typeface="+mn-cs"/>
              </a:rPr>
              <a:t> , which wake one or all of the sleeping threads, respectively. Condition variables are used as follows:</a:t>
            </a:r>
          </a:p>
          <a:p>
            <a:r>
              <a:rPr lang="en-US" sz="1200" b="0" kern="1200" baseline="0" dirty="0" smtClean="0">
                <a:solidFill>
                  <a:schemeClr val="tx1"/>
                </a:solidFill>
                <a:latin typeface="+mn-lt"/>
                <a:ea typeface="+mn-ea"/>
                <a:cs typeface="+mn-cs"/>
              </a:rPr>
              <a:t>1. Acquire exclusive lock</a:t>
            </a:r>
          </a:p>
          <a:p>
            <a:r>
              <a:rPr lang="en-US" sz="1200" b="0" kern="1200" baseline="0" dirty="0" smtClean="0">
                <a:solidFill>
                  <a:schemeClr val="tx1"/>
                </a:solidFill>
                <a:latin typeface="+mn-lt"/>
                <a:ea typeface="+mn-ea"/>
                <a:cs typeface="+mn-cs"/>
              </a:rPr>
              <a:t>2. While (predicate() == FALSE) </a:t>
            </a:r>
            <a:r>
              <a:rPr lang="en-US" sz="1200" b="0" kern="1200" baseline="0" dirty="0" err="1" smtClean="0">
                <a:solidFill>
                  <a:schemeClr val="tx1"/>
                </a:solidFill>
                <a:latin typeface="+mn-lt"/>
                <a:ea typeface="+mn-ea"/>
                <a:cs typeface="+mn-cs"/>
              </a:rPr>
              <a:t>SleepConditionVariable</a:t>
            </a:r>
            <a:r>
              <a:rPr lang="en-US" sz="1200" b="0" kern="1200" baseline="0" dirty="0" smtClean="0">
                <a:solidFill>
                  <a:schemeClr val="tx1"/>
                </a:solidFill>
                <a:latin typeface="+mn-lt"/>
                <a:ea typeface="+mn-ea"/>
                <a:cs typeface="+mn-cs"/>
              </a:rPr>
              <a:t>()</a:t>
            </a:r>
          </a:p>
          <a:p>
            <a:r>
              <a:rPr lang="en-US" sz="1200" b="0" kern="1200" baseline="0" dirty="0" smtClean="0">
                <a:solidFill>
                  <a:schemeClr val="tx1"/>
                </a:solidFill>
                <a:latin typeface="+mn-lt"/>
                <a:ea typeface="+mn-ea"/>
                <a:cs typeface="+mn-cs"/>
              </a:rPr>
              <a:t>3. Perform the protected operation</a:t>
            </a:r>
          </a:p>
          <a:p>
            <a:r>
              <a:rPr lang="en-US" sz="1200" b="0" kern="1200" baseline="0" dirty="0" smtClean="0">
                <a:solidFill>
                  <a:schemeClr val="tx1"/>
                </a:solidFill>
                <a:latin typeface="+mn-lt"/>
                <a:ea typeface="+mn-ea"/>
                <a:cs typeface="+mn-cs"/>
              </a:rPr>
              <a:t>4. Release the lock</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extLst>
      <p:ext uri="{BB962C8B-B14F-4D97-AF65-F5344CB8AC3E}">
        <p14:creationId xmlns:p14="http://schemas.microsoft.com/office/powerpoint/2010/main" val="1420475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Windows also relies heavily on interlocked operations for synchronization. Interlocked operations use hardware facilities to guarantee that memory locations can be read, modified, and written in a single atomic operation. Examples include </a:t>
            </a:r>
            <a:r>
              <a:rPr lang="en-US" sz="1200" kern="1200" baseline="0" dirty="0" err="1" smtClean="0">
                <a:solidFill>
                  <a:schemeClr val="tx1"/>
                </a:solidFill>
                <a:latin typeface="+mn-lt"/>
                <a:ea typeface="+mn-ea"/>
                <a:cs typeface="+mn-cs"/>
              </a:rPr>
              <a:t>InterlockedIncrement</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InterlockedCompareExchange</a:t>
            </a:r>
            <a:r>
              <a:rPr lang="en-US" sz="1200" kern="1200" baseline="0" dirty="0" smtClean="0">
                <a:solidFill>
                  <a:schemeClr val="tx1"/>
                </a:solidFill>
                <a:latin typeface="+mn-lt"/>
                <a:ea typeface="+mn-ea"/>
                <a:cs typeface="+mn-cs"/>
              </a:rPr>
              <a:t> ; the latter allows a memory location to be updated only if it hasn’t changed values since being read.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Many of the synchronization primitives use interlocked operations within their implementation, but these operations are also available to programmers for situations where they want to synchronize without taking a software lock. These so-called </a:t>
            </a:r>
            <a:r>
              <a:rPr lang="en-US" sz="1200" i="1" kern="1200" baseline="0" dirty="0" smtClean="0">
                <a:solidFill>
                  <a:schemeClr val="tx1"/>
                </a:solidFill>
                <a:latin typeface="+mn-lt"/>
                <a:ea typeface="+mn-ea"/>
                <a:cs typeface="+mn-cs"/>
              </a:rPr>
              <a:t>lock-free synchronization primitives have the advantage that a thread can </a:t>
            </a:r>
            <a:r>
              <a:rPr lang="en-US" sz="1200" kern="1200" baseline="0" dirty="0" smtClean="0">
                <a:solidFill>
                  <a:schemeClr val="tx1"/>
                </a:solidFill>
                <a:latin typeface="+mn-lt"/>
                <a:ea typeface="+mn-ea"/>
                <a:cs typeface="+mn-cs"/>
              </a:rPr>
              <a:t>never be switched away from a processor, say at the end of its </a:t>
            </a:r>
            <a:r>
              <a:rPr lang="en-US" sz="1200" kern="1200" baseline="0" dirty="0" err="1" smtClean="0">
                <a:solidFill>
                  <a:schemeClr val="tx1"/>
                </a:solidFill>
                <a:latin typeface="+mn-lt"/>
                <a:ea typeface="+mn-ea"/>
                <a:cs typeface="+mn-cs"/>
              </a:rPr>
              <a:t>timeslice</a:t>
            </a:r>
            <a:r>
              <a:rPr lang="en-US" sz="1200" kern="1200" baseline="0" dirty="0" smtClean="0">
                <a:solidFill>
                  <a:schemeClr val="tx1"/>
                </a:solidFill>
                <a:latin typeface="+mn-lt"/>
                <a:ea typeface="+mn-ea"/>
                <a:cs typeface="+mn-cs"/>
              </a:rPr>
              <a:t>, while still holding a lock. Thus they cannot block another thread from running.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More complex lock-free primitives can be built out of the interlocked operations, most notably Windows </a:t>
            </a:r>
            <a:r>
              <a:rPr lang="en-US" sz="1200" kern="1200" baseline="0" dirty="0" err="1" smtClean="0">
                <a:solidFill>
                  <a:schemeClr val="tx1"/>
                </a:solidFill>
                <a:latin typeface="+mn-lt"/>
                <a:ea typeface="+mn-ea"/>
                <a:cs typeface="+mn-cs"/>
              </a:rPr>
              <a:t>SLists</a:t>
            </a:r>
            <a:r>
              <a:rPr lang="en-US" sz="1200" kern="1200" baseline="0" dirty="0" smtClean="0">
                <a:solidFill>
                  <a:schemeClr val="tx1"/>
                </a:solidFill>
                <a:latin typeface="+mn-lt"/>
                <a:ea typeface="+mn-ea"/>
                <a:cs typeface="+mn-cs"/>
              </a:rPr>
              <a:t>, which provide a lock-free LIFO queue. </a:t>
            </a:r>
            <a:r>
              <a:rPr lang="en-US" sz="1200" kern="1200" baseline="0" dirty="0" err="1" smtClean="0">
                <a:solidFill>
                  <a:schemeClr val="tx1"/>
                </a:solidFill>
                <a:latin typeface="+mn-lt"/>
                <a:ea typeface="+mn-ea"/>
                <a:cs typeface="+mn-cs"/>
              </a:rPr>
              <a:t>SLists</a:t>
            </a:r>
            <a:r>
              <a:rPr lang="en-US" sz="1200" kern="1200" baseline="0" dirty="0" smtClean="0">
                <a:solidFill>
                  <a:schemeClr val="tx1"/>
                </a:solidFill>
                <a:latin typeface="+mn-lt"/>
                <a:ea typeface="+mn-ea"/>
                <a:cs typeface="+mn-cs"/>
              </a:rPr>
              <a:t> are managed using functions like </a:t>
            </a:r>
            <a:r>
              <a:rPr lang="en-US" sz="1200" kern="1200" baseline="0" dirty="0" err="1" smtClean="0">
                <a:solidFill>
                  <a:schemeClr val="tx1"/>
                </a:solidFill>
                <a:latin typeface="+mn-lt"/>
                <a:ea typeface="+mn-ea"/>
                <a:cs typeface="+mn-cs"/>
              </a:rPr>
              <a:t>InterlockedPushEntrySList</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InterlockedPopEntrySList</a:t>
            </a:r>
            <a:r>
              <a:rPr 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extLst>
      <p:ext uri="{BB962C8B-B14F-4D97-AF65-F5344CB8AC3E}">
        <p14:creationId xmlns:p14="http://schemas.microsoft.com/office/powerpoint/2010/main" val="10760804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The Linux kernel includes a number of features that can be used for </a:t>
            </a:r>
            <a:r>
              <a:rPr lang="en-US" sz="1200" kern="1200" baseline="0" dirty="0" err="1" smtClean="0">
                <a:solidFill>
                  <a:schemeClr val="tx1"/>
                </a:solidFill>
                <a:latin typeface="+mn-lt"/>
                <a:ea typeface="+mn-ea"/>
                <a:cs typeface="+mn-cs"/>
              </a:rPr>
              <a:t>interprocess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communication (IPC), including pipes, shared memory, messages, sockets, semaphores,</a:t>
            </a:r>
          </a:p>
          <a:p>
            <a:r>
              <a:rPr lang="en-US" sz="1200" kern="1200" baseline="0" dirty="0" smtClean="0">
                <a:solidFill>
                  <a:schemeClr val="tx1"/>
                </a:solidFill>
                <a:latin typeface="+mn-lt"/>
                <a:ea typeface="+mn-ea"/>
                <a:cs typeface="+mn-cs"/>
              </a:rPr>
              <a:t>and signals. Android does not use these features for IPC but rather adds</a:t>
            </a:r>
          </a:p>
          <a:p>
            <a:r>
              <a:rPr lang="en-US" sz="1200" kern="1200" baseline="0" dirty="0" smtClean="0">
                <a:solidFill>
                  <a:schemeClr val="tx1"/>
                </a:solidFill>
                <a:latin typeface="+mn-lt"/>
                <a:ea typeface="+mn-ea"/>
                <a:cs typeface="+mn-cs"/>
              </a:rPr>
              <a:t>to the kernel a new capability known as Binder. Binder provides a lightweight remote</a:t>
            </a:r>
          </a:p>
          <a:p>
            <a:r>
              <a:rPr lang="en-US" sz="1200" kern="1200" baseline="0" dirty="0" smtClean="0">
                <a:solidFill>
                  <a:schemeClr val="tx1"/>
                </a:solidFill>
                <a:latin typeface="+mn-lt"/>
                <a:ea typeface="+mn-ea"/>
                <a:cs typeface="+mn-cs"/>
              </a:rPr>
              <a:t>procedure call (RPC) capability that is efficient in terms of both memory and</a:t>
            </a:r>
          </a:p>
          <a:p>
            <a:r>
              <a:rPr lang="en-US" sz="1200" kern="1200" baseline="0" dirty="0" smtClean="0">
                <a:solidFill>
                  <a:schemeClr val="tx1"/>
                </a:solidFill>
                <a:latin typeface="+mn-lt"/>
                <a:ea typeface="+mn-ea"/>
                <a:cs typeface="+mn-cs"/>
              </a:rPr>
              <a:t>processing requirements, and is well suited to the requirements of an embedded</a:t>
            </a:r>
          </a:p>
          <a:p>
            <a:r>
              <a:rPr lang="en-US" sz="1200" kern="1200" baseline="0" dirty="0" smtClean="0">
                <a:solidFill>
                  <a:schemeClr val="tx1"/>
                </a:solidFill>
                <a:latin typeface="+mn-lt"/>
                <a:ea typeface="+mn-ea"/>
                <a:cs typeface="+mn-cs"/>
              </a:rPr>
              <a:t>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Binder is used to mediate all interaction between two processes. A component</a:t>
            </a:r>
          </a:p>
          <a:p>
            <a:r>
              <a:rPr lang="en-US" sz="1200" kern="1200" baseline="0" dirty="0" smtClean="0">
                <a:solidFill>
                  <a:schemeClr val="tx1"/>
                </a:solidFill>
                <a:latin typeface="+mn-lt"/>
                <a:ea typeface="+mn-ea"/>
                <a:cs typeface="+mn-cs"/>
              </a:rPr>
              <a:t>in one process (the client) issues a call. This call is directed to the Binder in</a:t>
            </a:r>
          </a:p>
          <a:p>
            <a:r>
              <a:rPr lang="en-US" sz="1200" kern="1200" baseline="0" dirty="0" smtClean="0">
                <a:solidFill>
                  <a:schemeClr val="tx1"/>
                </a:solidFill>
                <a:latin typeface="+mn-lt"/>
                <a:ea typeface="+mn-ea"/>
                <a:cs typeface="+mn-cs"/>
              </a:rPr>
              <a:t>the kernel, which passes the call on to the destination component in the destination</a:t>
            </a:r>
          </a:p>
          <a:p>
            <a:r>
              <a:rPr lang="en-US" sz="1200" kern="1200" baseline="0" dirty="0" smtClean="0">
                <a:solidFill>
                  <a:schemeClr val="tx1"/>
                </a:solidFill>
                <a:latin typeface="+mn-lt"/>
                <a:ea typeface="+mn-ea"/>
                <a:cs typeface="+mn-cs"/>
              </a:rPr>
              <a:t>process (the service). The return from the destination goes through the Binder and</a:t>
            </a:r>
          </a:p>
          <a:p>
            <a:r>
              <a:rPr lang="en-US" sz="1200" kern="1200" baseline="0" dirty="0" smtClean="0">
                <a:solidFill>
                  <a:schemeClr val="tx1"/>
                </a:solidFill>
                <a:latin typeface="+mn-lt"/>
                <a:ea typeface="+mn-ea"/>
                <a:cs typeface="+mn-cs"/>
              </a:rPr>
              <a:t>is delivered to the calling component in the calling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Traditionally, the term RPC  referred to a call/return interaction between</a:t>
            </a:r>
          </a:p>
          <a:p>
            <a:r>
              <a:rPr lang="en-US" sz="1200" kern="1200" baseline="0" dirty="0" smtClean="0">
                <a:solidFill>
                  <a:schemeClr val="tx1"/>
                </a:solidFill>
                <a:latin typeface="+mn-lt"/>
                <a:ea typeface="+mn-ea"/>
                <a:cs typeface="+mn-cs"/>
              </a:rPr>
              <a:t>a client process on one machine and a server process on another machine. In the</a:t>
            </a:r>
          </a:p>
          <a:p>
            <a:r>
              <a:rPr lang="en-US" sz="1200" kern="1200" baseline="0" dirty="0" smtClean="0">
                <a:solidFill>
                  <a:schemeClr val="tx1"/>
                </a:solidFill>
                <a:latin typeface="+mn-lt"/>
                <a:ea typeface="+mn-ea"/>
                <a:cs typeface="+mn-cs"/>
              </a:rPr>
              <a:t>Android case, the RPC mechanism works between two processes on the same system</a:t>
            </a:r>
          </a:p>
          <a:p>
            <a:r>
              <a:rPr lang="en-US" sz="1200" kern="1200" baseline="0" dirty="0" smtClean="0">
                <a:solidFill>
                  <a:schemeClr val="tx1"/>
                </a:solidFill>
                <a:latin typeface="+mn-lt"/>
                <a:ea typeface="+mn-ea"/>
                <a:cs typeface="+mn-cs"/>
              </a:rPr>
              <a:t>but running on different virtual machines.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method used for communicating with the Binder is the </a:t>
            </a:r>
            <a:r>
              <a:rPr lang="en-US" sz="1200" kern="1200" baseline="0" dirty="0" err="1" smtClean="0">
                <a:solidFill>
                  <a:schemeClr val="tx1"/>
                </a:solidFill>
                <a:latin typeface="+mn-lt"/>
                <a:ea typeface="+mn-ea"/>
                <a:cs typeface="+mn-cs"/>
              </a:rPr>
              <a:t>ioctl</a:t>
            </a:r>
            <a:r>
              <a:rPr lang="en-US" sz="1200" kern="1200" baseline="0" dirty="0" smtClean="0">
                <a:solidFill>
                  <a:schemeClr val="tx1"/>
                </a:solidFill>
                <a:latin typeface="+mn-lt"/>
                <a:ea typeface="+mn-ea"/>
                <a:cs typeface="+mn-cs"/>
              </a:rPr>
              <a:t> system call.</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ioctl</a:t>
            </a:r>
            <a:r>
              <a:rPr lang="en-US" sz="1200" kern="1200" baseline="0" dirty="0" smtClean="0">
                <a:solidFill>
                  <a:schemeClr val="tx1"/>
                </a:solidFill>
                <a:latin typeface="+mn-lt"/>
                <a:ea typeface="+mn-ea"/>
                <a:cs typeface="+mn-cs"/>
              </a:rPr>
              <a:t> call is a general-purpose system call for device-specific I/O operations. It</a:t>
            </a:r>
          </a:p>
          <a:p>
            <a:r>
              <a:rPr lang="en-US" sz="1200" kern="1200" baseline="0" dirty="0" smtClean="0">
                <a:solidFill>
                  <a:schemeClr val="tx1"/>
                </a:solidFill>
                <a:latin typeface="+mn-lt"/>
                <a:ea typeface="+mn-ea"/>
                <a:cs typeface="+mn-cs"/>
              </a:rPr>
              <a:t>can be used to access device drivers and also what are called </a:t>
            </a:r>
            <a:r>
              <a:rPr lang="en-US" sz="1200" kern="1200" baseline="0" dirty="0" err="1" smtClean="0">
                <a:solidFill>
                  <a:schemeClr val="tx1"/>
                </a:solidFill>
                <a:latin typeface="+mn-lt"/>
                <a:ea typeface="+mn-ea"/>
                <a:cs typeface="+mn-cs"/>
              </a:rPr>
              <a:t>pseudodevice</a:t>
            </a:r>
            <a:r>
              <a:rPr lang="en-US" sz="1200" kern="1200" baseline="0" dirty="0" smtClean="0">
                <a:solidFill>
                  <a:schemeClr val="tx1"/>
                </a:solidFill>
                <a:latin typeface="+mn-lt"/>
                <a:ea typeface="+mn-ea"/>
                <a:cs typeface="+mn-cs"/>
              </a:rPr>
              <a:t> drivers,</a:t>
            </a:r>
          </a:p>
          <a:p>
            <a:r>
              <a:rPr lang="en-US" sz="1200" kern="1200" baseline="0" dirty="0" smtClean="0">
                <a:solidFill>
                  <a:schemeClr val="tx1"/>
                </a:solidFill>
                <a:latin typeface="+mn-lt"/>
                <a:ea typeface="+mn-ea"/>
                <a:cs typeface="+mn-cs"/>
              </a:rPr>
              <a:t>of which Binder is an example. A </a:t>
            </a:r>
            <a:r>
              <a:rPr lang="en-US" sz="1200" kern="1200" baseline="0" dirty="0" err="1" smtClean="0">
                <a:solidFill>
                  <a:schemeClr val="tx1"/>
                </a:solidFill>
                <a:latin typeface="+mn-lt"/>
                <a:ea typeface="+mn-ea"/>
                <a:cs typeface="+mn-cs"/>
              </a:rPr>
              <a:t>pseudodevice</a:t>
            </a:r>
            <a:r>
              <a:rPr lang="en-US" sz="1200" kern="1200" baseline="0" dirty="0" smtClean="0">
                <a:solidFill>
                  <a:schemeClr val="tx1"/>
                </a:solidFill>
                <a:latin typeface="+mn-lt"/>
                <a:ea typeface="+mn-ea"/>
                <a:cs typeface="+mn-cs"/>
              </a:rPr>
              <a:t> driver uses the same general</a:t>
            </a:r>
          </a:p>
          <a:p>
            <a:r>
              <a:rPr lang="en-US" sz="1200" kern="1200" baseline="0" dirty="0" smtClean="0">
                <a:solidFill>
                  <a:schemeClr val="tx1"/>
                </a:solidFill>
                <a:latin typeface="+mn-lt"/>
                <a:ea typeface="+mn-ea"/>
                <a:cs typeface="+mn-cs"/>
              </a:rPr>
              <a:t>interface as a device driver, but is used to control some kernel function. The </a:t>
            </a:r>
            <a:r>
              <a:rPr lang="en-US" sz="1200" kern="1200" baseline="0" dirty="0" err="1" smtClean="0">
                <a:solidFill>
                  <a:schemeClr val="tx1"/>
                </a:solidFill>
                <a:latin typeface="+mn-lt"/>
                <a:ea typeface="+mn-ea"/>
                <a:cs typeface="+mn-cs"/>
              </a:rPr>
              <a:t>ioctl</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call includes as parameters the command to be performed and the appropriate</a:t>
            </a:r>
          </a:p>
          <a:p>
            <a:r>
              <a:rPr lang="en-US" sz="1200" kern="1200" baseline="0" dirty="0" smtClean="0">
                <a:solidFill>
                  <a:schemeClr val="tx1"/>
                </a:solidFill>
                <a:latin typeface="+mn-lt"/>
                <a:ea typeface="+mn-ea"/>
                <a:cs typeface="+mn-cs"/>
              </a:rPr>
              <a:t>arguments.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extLst>
      <p:ext uri="{BB962C8B-B14F-4D97-AF65-F5344CB8AC3E}">
        <p14:creationId xmlns:p14="http://schemas.microsoft.com/office/powerpoint/2010/main" val="33979744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Figure 6.16 illustrates a typical use of the Binder. The dashed vertical lines represent</a:t>
            </a:r>
          </a:p>
          <a:p>
            <a:r>
              <a:rPr lang="en-US" sz="1200" kern="1200" baseline="0" dirty="0" smtClean="0">
                <a:solidFill>
                  <a:schemeClr val="tx1"/>
                </a:solidFill>
                <a:latin typeface="+mn-lt"/>
                <a:ea typeface="+mn-ea"/>
                <a:cs typeface="+mn-cs"/>
              </a:rPr>
              <a:t>threads in a process. Before a process can make use of a service, that service</a:t>
            </a:r>
          </a:p>
          <a:p>
            <a:r>
              <a:rPr lang="en-US" sz="1200" kern="1200" baseline="0" dirty="0" smtClean="0">
                <a:solidFill>
                  <a:schemeClr val="tx1"/>
                </a:solidFill>
                <a:latin typeface="+mn-lt"/>
                <a:ea typeface="+mn-ea"/>
                <a:cs typeface="+mn-cs"/>
              </a:rPr>
              <a:t>must be known. A process that hosts a service will spawn multiple threads so that it</a:t>
            </a:r>
          </a:p>
          <a:p>
            <a:r>
              <a:rPr lang="en-US" sz="1200" kern="1200" baseline="0" dirty="0" smtClean="0">
                <a:solidFill>
                  <a:schemeClr val="tx1"/>
                </a:solidFill>
                <a:latin typeface="+mn-lt"/>
                <a:ea typeface="+mn-ea"/>
                <a:cs typeface="+mn-cs"/>
              </a:rPr>
              <a:t>can handle multiple requests concurrently. Each thread makes itself known to the</a:t>
            </a:r>
          </a:p>
          <a:p>
            <a:r>
              <a:rPr lang="en-US" sz="1200" kern="1200" baseline="0" dirty="0" smtClean="0">
                <a:solidFill>
                  <a:schemeClr val="tx1"/>
                </a:solidFill>
                <a:latin typeface="+mn-lt"/>
                <a:ea typeface="+mn-ea"/>
                <a:cs typeface="+mn-cs"/>
              </a:rPr>
              <a:t>Binder by a blocking </a:t>
            </a:r>
            <a:r>
              <a:rPr lang="en-US" sz="1200" kern="1200" baseline="0" dirty="0" err="1" smtClean="0">
                <a:solidFill>
                  <a:schemeClr val="tx1"/>
                </a:solidFill>
                <a:latin typeface="+mn-lt"/>
                <a:ea typeface="+mn-ea"/>
                <a:cs typeface="+mn-cs"/>
              </a:rPr>
              <a:t>ioctl</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68</a:t>
            </a:fld>
            <a:endParaRPr lang="en-US" dirty="0"/>
          </a:p>
        </p:txBody>
      </p:sp>
    </p:spTree>
    <p:extLst>
      <p:ext uri="{BB962C8B-B14F-4D97-AF65-F5344CB8AC3E}">
        <p14:creationId xmlns:p14="http://schemas.microsoft.com/office/powerpoint/2010/main" val="19996590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6 summary.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69</a:t>
            </a:fld>
            <a:endParaRPr lang="en-US" dirty="0"/>
          </a:p>
        </p:txBody>
      </p:sp>
    </p:spTree>
    <p:extLst>
      <p:ext uri="{BB962C8B-B14F-4D97-AF65-F5344CB8AC3E}">
        <p14:creationId xmlns:p14="http://schemas.microsoft.com/office/powerpoint/2010/main" val="279769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an example of deadlock involving reusable resources, consider two processes that compete for exclusive access to a disk file D and a tape drive T. The programs engage in the operations depicted in Figure 6.4 . Deadlock occurs if each process holds one resource and requests the other. For example, deadlock occurs if the multiprogramming system interleaves the execution of the two processes as follows:</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p</a:t>
            </a:r>
            <a:r>
              <a:rPr lang="en-US" sz="1200" kern="1200" baseline="0" dirty="0" smtClean="0">
                <a:solidFill>
                  <a:schemeClr val="tx1"/>
                </a:solidFill>
                <a:latin typeface="+mn-lt"/>
                <a:ea typeface="+mn-ea"/>
                <a:cs typeface="+mn-cs"/>
              </a:rPr>
              <a:t> 0 </a:t>
            </a:r>
            <a:r>
              <a:rPr lang="en-US" sz="1200" kern="1200" baseline="0" dirty="0" err="1" smtClean="0">
                <a:solidFill>
                  <a:schemeClr val="tx1"/>
                </a:solidFill>
                <a:latin typeface="+mn-lt"/>
                <a:ea typeface="+mn-ea"/>
                <a:cs typeface="+mn-cs"/>
              </a:rPr>
              <a:t>p</a:t>
            </a:r>
            <a:r>
              <a:rPr lang="en-US" sz="1200" kern="1200" baseline="0" dirty="0" smtClean="0">
                <a:solidFill>
                  <a:schemeClr val="tx1"/>
                </a:solidFill>
                <a:latin typeface="+mn-lt"/>
                <a:ea typeface="+mn-ea"/>
                <a:cs typeface="+mn-cs"/>
              </a:rPr>
              <a:t> 1 </a:t>
            </a:r>
            <a:r>
              <a:rPr lang="en-US" sz="1200" kern="1200" baseline="0" dirty="0" err="1" smtClean="0">
                <a:solidFill>
                  <a:schemeClr val="tx1"/>
                </a:solidFill>
                <a:latin typeface="+mn-lt"/>
                <a:ea typeface="+mn-ea"/>
                <a:cs typeface="+mn-cs"/>
              </a:rPr>
              <a:t>q</a:t>
            </a:r>
            <a:r>
              <a:rPr lang="en-US" sz="1200" kern="1200" baseline="0" dirty="0" smtClean="0">
                <a:solidFill>
                  <a:schemeClr val="tx1"/>
                </a:solidFill>
                <a:latin typeface="+mn-lt"/>
                <a:ea typeface="+mn-ea"/>
                <a:cs typeface="+mn-cs"/>
              </a:rPr>
              <a:t> 0 </a:t>
            </a:r>
            <a:r>
              <a:rPr lang="en-US" sz="1200" kern="1200" baseline="0" dirty="0" err="1" smtClean="0">
                <a:solidFill>
                  <a:schemeClr val="tx1"/>
                </a:solidFill>
                <a:latin typeface="+mn-lt"/>
                <a:ea typeface="+mn-ea"/>
                <a:cs typeface="+mn-cs"/>
              </a:rPr>
              <a:t>q</a:t>
            </a:r>
            <a:r>
              <a:rPr lang="en-US" sz="1200" kern="1200" baseline="0" dirty="0" smtClean="0">
                <a:solidFill>
                  <a:schemeClr val="tx1"/>
                </a:solidFill>
                <a:latin typeface="+mn-lt"/>
                <a:ea typeface="+mn-ea"/>
                <a:cs typeface="+mn-cs"/>
              </a:rPr>
              <a:t> 1 </a:t>
            </a:r>
            <a:r>
              <a:rPr lang="en-US" sz="1200" kern="1200" baseline="0" dirty="0" err="1" smtClean="0">
                <a:solidFill>
                  <a:schemeClr val="tx1"/>
                </a:solidFill>
                <a:latin typeface="+mn-lt"/>
                <a:ea typeface="+mn-ea"/>
                <a:cs typeface="+mn-cs"/>
              </a:rPr>
              <a:t>p</a:t>
            </a:r>
            <a:r>
              <a:rPr lang="en-US" sz="1200" kern="1200" baseline="0" dirty="0" smtClean="0">
                <a:solidFill>
                  <a:schemeClr val="tx1"/>
                </a:solidFill>
                <a:latin typeface="+mn-lt"/>
                <a:ea typeface="+mn-ea"/>
                <a:cs typeface="+mn-cs"/>
              </a:rPr>
              <a:t> 2 </a:t>
            </a:r>
            <a:r>
              <a:rPr lang="en-US" sz="1200" kern="1200" baseline="0" dirty="0" err="1" smtClean="0">
                <a:solidFill>
                  <a:schemeClr val="tx1"/>
                </a:solidFill>
                <a:latin typeface="+mn-lt"/>
                <a:ea typeface="+mn-ea"/>
                <a:cs typeface="+mn-cs"/>
              </a:rPr>
              <a:t>q</a:t>
            </a:r>
            <a:r>
              <a:rPr lang="en-US" sz="1200" kern="1200" baseline="0" dirty="0" smtClean="0">
                <a:solidFill>
                  <a:schemeClr val="tx1"/>
                </a:solidFill>
                <a:latin typeface="+mn-lt"/>
                <a:ea typeface="+mn-ea"/>
                <a:cs typeface="+mn-cs"/>
              </a:rPr>
              <a:t> 2</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may appear that this is a programming error rather than a problem for the OS designer. However, we have seen that concurrent program design is challenging. Such deadlocks do occur, and the cause is often embedded in complex program logic, making detection difficult. One strategy for dealing with such a deadlock is to impose system design constraints concerning the order in which resources can be requested.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269629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Another example of deadlock with a reusable resource has to do with requests for main memory. Suppose the space available for allocation is 200 Kbytes, and the following sequence of requests occurs:  (see diagram)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Deadlock occurs if both processes progress to their second request. If the amount of memory to be requested is not known ahead of time, it is difficult to deal with this type of deadlock by means of system design constraints. The best way to deal with this particular problem is, in effect, to eliminate the possibility by using virtual memory, which is discussed in Chapter 8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875970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an example of deadlock involving consumable resources, consider the following pair of processes, in which each process attempts to receive a message</a:t>
            </a:r>
          </a:p>
          <a:p>
            <a:r>
              <a:rPr lang="en-US" sz="1200" kern="1200" baseline="0" dirty="0" smtClean="0">
                <a:solidFill>
                  <a:schemeClr val="tx1"/>
                </a:solidFill>
                <a:latin typeface="+mn-lt"/>
                <a:ea typeface="+mn-ea"/>
                <a:cs typeface="+mn-cs"/>
              </a:rPr>
              <a:t>from the other process and then send a message to the other process: (see diagram)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Deadlock occurs if the Receive is blocking (i.e., the receiving process is blocked until the message is received). Once again, a design error is the cause of the deadlock. Such errors may be quite subtle and difficult to detect. Furthermore, it may take a rare combination of events to cause the deadlock; thus a program could be in use for a considerable period of time, even years, before the deadlock actually occurs.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370493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81282DB-FD25-9645-AD78-D93A9F156B32}" type="datetime1">
              <a:rPr lang="en-US" smtClean="0"/>
              <a:t>26-Nov-17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D934C3-B28C-A542-A77F-4F4A63F312AF}" type="datetime1">
              <a:rPr lang="en-US" smtClean="0"/>
              <a:t>26-Nov-17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FB8B1D-4C6B-F647-B56F-ECBB5B7F07E1}" type="datetime1">
              <a:rPr lang="en-US" smtClean="0"/>
              <a:t>26-Nov-17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fld id="{B4B98708-E484-E34E-8C42-E56D15815947}" type="datetime1">
              <a:rPr lang="en-US" smtClean="0"/>
              <a:t>26-Nov-17</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62D5411-B0D0-234D-ABCC-93A7DA03F6E4}" type="datetime1">
              <a:rPr lang="en-US" smtClean="0"/>
              <a:t>26-Nov-17</a:t>
            </a:fld>
            <a:endParaRPr/>
          </a:p>
        </p:txBody>
      </p:sp>
      <p:sp>
        <p:nvSpPr>
          <p:cNvPr id="5" name="Footer Placeholder 4"/>
          <p:cNvSpPr>
            <a:spLocks noGrp="1"/>
          </p:cNvSpPr>
          <p:nvPr>
            <p:ph type="ftr" sz="quarter" idx="11"/>
          </p:nvPr>
        </p:nvSpPr>
        <p:spPr/>
        <p:txBody>
          <a:bodyPr/>
          <a:lstStyle/>
          <a:p>
            <a:r>
              <a:rPr lang="en-US" smtClean="0"/>
              <a:t>© 2017 Pearson Education, Inc., Hoboken, NJ. All rights reserved. </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6FAC409-A2D4-E348-B3EE-40811E6BDCDF}" type="datetime1">
              <a:rPr lang="en-US" smtClean="0"/>
              <a:t>26-Nov-17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 </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FEBA4DEC-8FD5-6240-A0E1-4DC81E885304}" type="datetime1">
              <a:rPr lang="en-US" smtClean="0"/>
              <a:t>26-Nov-17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fld id="{6AD5441F-4B39-234A-970B-3D9E8B0B9D63}" type="datetime1">
              <a:rPr lang="en-US" smtClean="0"/>
              <a:t>26-Nov-17</a:t>
            </a:fld>
            <a:endParaRPr lang="en-US" dirty="0"/>
          </a:p>
        </p:txBody>
      </p:sp>
      <p:sp>
        <p:nvSpPr>
          <p:cNvPr id="8" name="Footer Placeholder 7"/>
          <p:cNvSpPr>
            <a:spLocks noGrp="1"/>
          </p:cNvSpPr>
          <p:nvPr>
            <p:ph type="ftr" sz="quarter" idx="11"/>
          </p:nvPr>
        </p:nvSpPr>
        <p:spPr/>
        <p:txBody>
          <a:bodyPr/>
          <a:lstStyle/>
          <a:p>
            <a:pPr>
              <a:defRPr/>
            </a:pPr>
            <a:r>
              <a:rPr lang="en-US" smtClean="0"/>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F0AF4685-EF1C-594F-A8CF-25657795BA57}" type="datetime1">
              <a:rPr lang="en-US" smtClean="0"/>
              <a:t>26-Nov-17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BEA46ACE-4B80-834C-9CEE-CF9A08A8EB53}" type="datetime1">
              <a:rPr lang="en-US" smtClean="0"/>
              <a:t>26-Nov-17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0A2CD43B-1240-9C4C-945E-8BA2EED13F44}" type="datetime1">
              <a:rPr lang="en-US" smtClean="0"/>
              <a:t>26-Nov-17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460A4F-BDC1-9B4A-96F1-4202C6BEED65}" type="datetime1">
              <a:rPr lang="en-US" smtClean="0"/>
              <a:t>26-Nov-17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2A8C01C4-59A8-254F-A1D4-9E2DFA2D5FE1}" type="datetime1">
              <a:rPr lang="en-US" smtClean="0"/>
              <a:t>26-Nov-17</a:t>
            </a:fld>
            <a:endParaRPr lang="en-US" dirty="0"/>
          </a:p>
        </p:txBody>
      </p:sp>
      <p:sp>
        <p:nvSpPr>
          <p:cNvPr id="4" name="Footer Placeholder 3"/>
          <p:cNvSpPr>
            <a:spLocks noGrp="1"/>
          </p:cNvSpPr>
          <p:nvPr>
            <p:ph type="ftr" sz="quarter" idx="11"/>
          </p:nvPr>
        </p:nvSpPr>
        <p:spPr/>
        <p:txBody>
          <a:bodyPr/>
          <a:lstStyle/>
          <a:p>
            <a:pPr>
              <a:defRPr/>
            </a:pPr>
            <a:r>
              <a:rPr lang="en-US" smtClean="0"/>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BDE648A0-B60A-DF4A-B5C6-3121CF3547BB}" type="datetime1">
              <a:rPr lang="en-US" smtClean="0"/>
              <a:t>26-Nov-17</a:t>
            </a:fld>
            <a:endParaRPr lang="en-US" dirty="0"/>
          </a:p>
        </p:txBody>
      </p:sp>
      <p:sp>
        <p:nvSpPr>
          <p:cNvPr id="3" name="Footer Placeholder 2"/>
          <p:cNvSpPr>
            <a:spLocks noGrp="1"/>
          </p:cNvSpPr>
          <p:nvPr>
            <p:ph type="ftr" sz="quarter" idx="11"/>
          </p:nvPr>
        </p:nvSpPr>
        <p:spPr/>
        <p:txBody>
          <a:bodyPr/>
          <a:lstStyle/>
          <a:p>
            <a:pPr>
              <a:defRPr/>
            </a:pPr>
            <a:r>
              <a:rPr lang="en-US" smtClean="0"/>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2A8C6B5-B6A8-AC47-B9DD-D2CB71B16A03}" type="datetime1">
              <a:rPr lang="en-US" smtClean="0"/>
              <a:t>26-Nov-17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3EEDB12-D2E8-B341-8945-9B961ACBB5E7}" type="datetime1">
              <a:rPr lang="en-US" smtClean="0"/>
              <a:t>26-Nov-17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5537F401-826F-2A4A-A6BC-66AE7EE25968}" type="datetime1">
              <a:rPr lang="en-US" smtClean="0"/>
              <a:t>26-Nov-17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91FE14A2-DBC3-2445-BA5A-6856FF2627A4}" type="datetime1">
              <a:rPr lang="en-US" smtClean="0"/>
              <a:t>26-Nov-17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C026765-C77B-6D43-A906-3AF68E22371C}" type="datetime1">
              <a:rPr lang="en-US" smtClean="0"/>
              <a:t>26-Nov-17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CD46A3-4301-7F46-8216-B0E013595DF6}" type="datetime1">
              <a:rPr lang="en-US" smtClean="0"/>
              <a:t>26-Nov-17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19022E-9085-6D43-B62E-6A092C9AEE3D}" type="datetime1">
              <a:rPr lang="en-US" smtClean="0"/>
              <a:t>26-Nov-17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2970EF-CE84-2F4C-93DE-E12CB11AA521}" type="datetime1">
              <a:rPr lang="en-US" smtClean="0"/>
              <a:t>26-Nov-17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BC4EE7-0407-4D41-A189-36745746F187}" type="datetime1">
              <a:rPr lang="en-US" smtClean="0"/>
              <a:t>26-Nov-17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DB5A67-4D61-EF4F-B507-9C84124A8863}" type="datetime1">
              <a:rPr lang="en-US" smtClean="0"/>
              <a:t>26-Nov-17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383852-3AC1-4549-9876-47B24849F0DE}" type="datetime1">
              <a:rPr lang="en-US" smtClean="0"/>
              <a:t>26-Nov-17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F6EF31-ABFE-D14B-ACF0-C947C083BFF4}" type="datetime1">
              <a:rPr lang="en-US" smtClean="0"/>
              <a:t>26-Nov-17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7019FE-F88F-7945-AE70-51F15C392B82}" type="datetime1">
              <a:rPr lang="en-US" smtClean="0"/>
              <a:t>26-Nov-17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19CE52-F559-4C4A-951E-D60BD133BBBA}" type="datetime1">
              <a:rPr lang="en-US" smtClean="0"/>
              <a:t>26-Nov-17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33EADD-E94B-5547-B064-EB2376BE331C}" type="datetime1">
              <a:rPr lang="en-US" smtClean="0"/>
              <a:t>26-Nov-17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F121DE-41DB-3E4A-BAED-A5F630606A5E}" type="datetime1">
              <a:rPr lang="en-US" smtClean="0"/>
              <a:t>26-Nov-17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77E5166-5A85-A84B-B8A8-78FD3CB98FAB}" type="datetime1">
              <a:rPr lang="en-US" smtClean="0"/>
              <a:t>26-Nov-17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822ACCF-7AA8-B646-8DEC-0DEA6D99A67B}" type="datetime1">
              <a:rPr lang="en-US" smtClean="0"/>
              <a:t>26-Nov-17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0A5565-8C2C-634A-BCC7-0EB8EBB57788}" type="datetime1">
              <a:rPr lang="en-US" smtClean="0"/>
              <a:t>26-Nov-17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39DB1E-72AD-3E4F-A5EE-0E7721EEFD1C}" type="datetime1">
              <a:rPr lang="en-US" smtClean="0"/>
              <a:t>26-Nov-17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1776CB-2952-FC42-B72E-5B600F3C6854}" type="datetime1">
              <a:rPr lang="en-US" smtClean="0"/>
              <a:t>26-Nov-17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F2AC98-15DC-1E48-AA06-F650B2FC24A3}" type="datetime1">
              <a:rPr lang="en-US" smtClean="0"/>
              <a:t>26-Nov-17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D3E905C-0813-A84C-862C-65FA7B1B4355}" type="datetime1">
              <a:rPr lang="en-US" smtClean="0"/>
              <a:t>26-Nov-17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 2017 Pearson Education, Inc., Hoboken, NJ.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1A6470FC-1BAC-EE44-A6D4-E520C9FAC2CC}" type="datetime1">
              <a:rPr lang="en-US" smtClean="0"/>
              <a:t>26-Nov-17</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smtClean="0"/>
              <a:t>© 2017 Pearson Education, Inc., Hoboken, NJ. All rights reserved. </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timing>
    <p:tnLst>
      <p:par>
        <p:cTn id="1" dur="indefinite" restart="never" nodeType="tmRoot"/>
      </p:par>
    </p:tnLst>
  </p:timing>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D391D76-D67A-004A-B5F8-3E2678E5D101}" type="datetime1">
              <a:rPr lang="en-US" smtClean="0"/>
              <a:t>26-Nov-17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 2017 Pearson Education, Inc., Hoboken, NJ.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df"/><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df"/><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2.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4.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7.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9.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0.xml"/><Relationship Id="rId1" Type="http://schemas.openxmlformats.org/officeDocument/2006/relationships/slideLayout" Target="../slideLayouts/slideLayout2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1.xml"/><Relationship Id="rId1" Type="http://schemas.openxmlformats.org/officeDocument/2006/relationships/slideLayout" Target="../slideLayouts/slideLayout20.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6.xml"/><Relationship Id="rId1" Type="http://schemas.openxmlformats.org/officeDocument/2006/relationships/slideLayout" Target="../slideLayouts/slideLayout20.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dirty="0" smtClean="0"/>
              <a:t>Chapter 6</a:t>
            </a:r>
            <a:br>
              <a:rPr lang="en-US" dirty="0" smtClean="0"/>
            </a:br>
            <a:r>
              <a:rPr lang="en-US" dirty="0" smtClean="0"/>
              <a:t>Concurrency: Deadlock and Starvation</a:t>
            </a:r>
          </a:p>
        </p:txBody>
      </p:sp>
      <p:sp>
        <p:nvSpPr>
          <p:cNvPr id="3" name="Subtitle 2"/>
          <p:cNvSpPr>
            <a:spLocks noGrp="1"/>
          </p:cNvSpPr>
          <p:nvPr>
            <p:ph type="body" idx="1"/>
          </p:nvPr>
        </p:nvSpPr>
        <p:spPr>
          <a:xfrm>
            <a:off x="381000" y="1371600"/>
            <a:ext cx="2057400" cy="3173104"/>
          </a:xfrm>
        </p:spPr>
        <p:txBody>
          <a:bodyPr rtlCol="0">
            <a:normAutofit/>
          </a:bodyPr>
          <a:lstStyle/>
          <a:p>
            <a:pPr lvl="0">
              <a:defRPr/>
            </a:pPr>
            <a:r>
              <a:rPr lang="en-US" sz="3200" i="1" dirty="0" smtClean="0">
                <a:solidFill>
                  <a:schemeClr val="bg2">
                    <a:lumMod val="25000"/>
                  </a:schemeClr>
                </a:solidFill>
              </a:rPr>
              <a:t>Operating Systems:</a:t>
            </a:r>
            <a:br>
              <a:rPr lang="en-US" sz="3200" i="1" dirty="0" smtClean="0">
                <a:solidFill>
                  <a:schemeClr val="bg2">
                    <a:lumMod val="25000"/>
                  </a:schemeClr>
                </a:solidFill>
              </a:rPr>
            </a:br>
            <a:r>
              <a:rPr lang="en-US" sz="3200" i="1" dirty="0" smtClean="0">
                <a:solidFill>
                  <a:schemeClr val="bg2">
                    <a:lumMod val="25000"/>
                  </a:schemeClr>
                </a:solidFill>
              </a:rPr>
              <a:t>Internals and Design Principles</a:t>
            </a:r>
          </a:p>
          <a:p>
            <a:pPr eaLnBrk="1" fontAlgn="auto" hangingPunct="1">
              <a:spcAft>
                <a:spcPts val="0"/>
              </a:spcAft>
              <a:buFont typeface="Arial" pitchFamily="34" charset="0"/>
              <a:buNone/>
              <a:defRPr/>
            </a:pPr>
            <a:endParaRPr lang="en-US" i="1" dirty="0" smtClean="0"/>
          </a:p>
        </p:txBody>
      </p:sp>
      <p:sp>
        <p:nvSpPr>
          <p:cNvPr id="7" name="TextBox 6"/>
          <p:cNvSpPr txBox="1"/>
          <p:nvPr/>
        </p:nvSpPr>
        <p:spPr>
          <a:xfrm>
            <a:off x="304800" y="6534834"/>
            <a:ext cx="4419600" cy="523220"/>
          </a:xfrm>
          <a:prstGeom prst="rect">
            <a:avLst/>
          </a:prstGeom>
          <a:noFill/>
        </p:spPr>
        <p:txBody>
          <a:bodyPr wrap="square" rtlCol="0">
            <a:spAutoFit/>
          </a:bodyPr>
          <a:lstStyle/>
          <a:p>
            <a:r>
              <a:rPr lang="en-US" sz="1000" dirty="0" smtClean="0">
                <a:solidFill>
                  <a:schemeClr val="tx2">
                    <a:lumMod val="60000"/>
                    <a:lumOff val="40000"/>
                  </a:schemeClr>
                </a:solidFill>
              </a:rPr>
              <a:t>© 2017 Pearson Education, Inc., Hoboken, NJ. All rights reserved. </a:t>
            </a:r>
          </a:p>
          <a:p>
            <a:endParaRPr lang="en-US" dirty="0"/>
          </a:p>
        </p:txBody>
      </p:sp>
      <p:sp>
        <p:nvSpPr>
          <p:cNvPr id="8" name="TextBox 7"/>
          <p:cNvSpPr txBox="1"/>
          <p:nvPr/>
        </p:nvSpPr>
        <p:spPr>
          <a:xfrm>
            <a:off x="2895600" y="5105400"/>
            <a:ext cx="5638800" cy="1200329"/>
          </a:xfrm>
          <a:prstGeom prst="rect">
            <a:avLst/>
          </a:prstGeom>
          <a:noFill/>
        </p:spPr>
        <p:txBody>
          <a:bodyPr wrap="square" rtlCol="0">
            <a:spAutoFit/>
          </a:bodyPr>
          <a:lstStyle/>
          <a:p>
            <a:pPr algn="r"/>
            <a:r>
              <a:rPr lang="en-US" dirty="0" smtClean="0">
                <a:solidFill>
                  <a:schemeClr val="tx1">
                    <a:lumMod val="50000"/>
                    <a:lumOff val="50000"/>
                  </a:schemeClr>
                </a:solidFill>
              </a:rPr>
              <a:t>Ninth Edition</a:t>
            </a:r>
          </a:p>
          <a:p>
            <a:pPr algn="r"/>
            <a:r>
              <a:rPr lang="en-US" dirty="0" smtClean="0">
                <a:solidFill>
                  <a:schemeClr val="tx1">
                    <a:lumMod val="50000"/>
                    <a:lumOff val="50000"/>
                  </a:schemeClr>
                </a:solidFill>
              </a:rPr>
              <a:t>By William Stallings</a:t>
            </a:r>
          </a:p>
          <a:p>
            <a:pPr algn="r"/>
            <a:endParaRPr lang="en-US" dirty="0" smtClean="0">
              <a:solidFill>
                <a:schemeClr val="tx1">
                  <a:lumMod val="50000"/>
                  <a:lumOff val="50000"/>
                </a:schemeClr>
              </a:solidFill>
            </a:endParaRPr>
          </a:p>
          <a:p>
            <a:pPr algn="r"/>
            <a:endParaRPr lang="en-US"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58813" y="456253"/>
            <a:ext cx="7824788" cy="1067747"/>
          </a:xfrm>
        </p:spPr>
        <p:txBody>
          <a:bodyPr/>
          <a:lstStyle/>
          <a:p>
            <a:pPr algn="ctr"/>
            <a:r>
              <a:rPr lang="en-US" dirty="0" smtClean="0">
                <a:solidFill>
                  <a:schemeClr val="accent6"/>
                </a:solidFill>
              </a:rPr>
              <a:t>Deadlock Approaches</a:t>
            </a:r>
            <a:endParaRPr lang="en-US" dirty="0">
              <a:solidFill>
                <a:schemeClr val="accent6"/>
              </a:solidFill>
            </a:endParaRPr>
          </a:p>
        </p:txBody>
      </p:sp>
      <p:sp>
        <p:nvSpPr>
          <p:cNvPr id="22" name="Content Placeholder 21"/>
          <p:cNvSpPr>
            <a:spLocks noGrp="1"/>
          </p:cNvSpPr>
          <p:nvPr>
            <p:ph sz="half" idx="1"/>
          </p:nvPr>
        </p:nvSpPr>
        <p:spPr/>
        <p:txBody>
          <a:bodyPr/>
          <a:lstStyle/>
          <a:p>
            <a:r>
              <a:rPr lang="en-US" b="1" dirty="0" smtClean="0">
                <a:solidFill>
                  <a:schemeClr val="accent1"/>
                </a:solidFill>
              </a:rPr>
              <a:t>Deadlock avoidance</a:t>
            </a:r>
          </a:p>
          <a:p>
            <a:pPr lvl="2"/>
            <a:r>
              <a:rPr lang="en-US" dirty="0" smtClean="0"/>
              <a:t>Do not grant a resource request if this allocation might lead to deadlock</a:t>
            </a:r>
            <a:endParaRPr lang="en-US" dirty="0"/>
          </a:p>
        </p:txBody>
      </p:sp>
      <p:sp>
        <p:nvSpPr>
          <p:cNvPr id="9" name="Footer Placeholder 8"/>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 </a:t>
            </a:r>
            <a:endParaRPr lang="en-US" dirty="0"/>
          </a:p>
        </p:txBody>
      </p:sp>
      <p:sp>
        <p:nvSpPr>
          <p:cNvPr id="23" name="Content Placeholder 22"/>
          <p:cNvSpPr>
            <a:spLocks noGrp="1"/>
          </p:cNvSpPr>
          <p:nvPr>
            <p:ph sz="half" idx="13"/>
          </p:nvPr>
        </p:nvSpPr>
        <p:spPr/>
        <p:txBody>
          <a:bodyPr/>
          <a:lstStyle/>
          <a:p>
            <a:r>
              <a:rPr lang="en-US" b="1" dirty="0" smtClean="0">
                <a:solidFill>
                  <a:schemeClr val="accent1"/>
                </a:solidFill>
              </a:rPr>
              <a:t>Deadlock detection</a:t>
            </a:r>
          </a:p>
          <a:p>
            <a:pPr lvl="2"/>
            <a:r>
              <a:rPr lang="en-US" dirty="0" smtClean="0"/>
              <a:t>Grant resource requests when possible, but periodically check for the presence of deadlock and take action to recover</a:t>
            </a:r>
            <a:endParaRPr lang="en-US" dirty="0"/>
          </a:p>
        </p:txBody>
      </p:sp>
      <p:sp>
        <p:nvSpPr>
          <p:cNvPr id="24" name="Content Placeholder 23"/>
          <p:cNvSpPr>
            <a:spLocks noGrp="1"/>
          </p:cNvSpPr>
          <p:nvPr>
            <p:ph sz="half" idx="14"/>
          </p:nvPr>
        </p:nvSpPr>
        <p:spPr/>
        <p:txBody>
          <a:bodyPr/>
          <a:lstStyle/>
          <a:p>
            <a:r>
              <a:rPr lang="en-US" dirty="0" smtClean="0"/>
              <a:t>There is no single effective strategy that can deal with all types of deadlock</a:t>
            </a:r>
          </a:p>
          <a:p>
            <a:r>
              <a:rPr lang="en-US" dirty="0" smtClean="0"/>
              <a:t>Three approaches are common:</a:t>
            </a:r>
            <a:endParaRPr lang="en-US" dirty="0"/>
          </a:p>
        </p:txBody>
      </p:sp>
      <p:sp>
        <p:nvSpPr>
          <p:cNvPr id="25" name="Content Placeholder 24"/>
          <p:cNvSpPr>
            <a:spLocks noGrp="1"/>
          </p:cNvSpPr>
          <p:nvPr>
            <p:ph sz="half" idx="15"/>
          </p:nvPr>
        </p:nvSpPr>
        <p:spPr>
          <a:xfrm>
            <a:off x="658906" y="4302966"/>
            <a:ext cx="3657600" cy="2097834"/>
          </a:xfrm>
        </p:spPr>
        <p:txBody>
          <a:bodyPr/>
          <a:lstStyle/>
          <a:p>
            <a:r>
              <a:rPr lang="en-US" b="1" dirty="0" smtClean="0">
                <a:solidFill>
                  <a:schemeClr val="accent1"/>
                </a:solidFill>
              </a:rPr>
              <a:t>Deadlock prevention</a:t>
            </a:r>
          </a:p>
          <a:p>
            <a:pPr lvl="2"/>
            <a:r>
              <a:rPr lang="en-US" dirty="0" smtClean="0"/>
              <a:t>Disallow one of the three necessary conditions for deadlock occurrence, or prevent circular wait condition from happening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mv="urn:schemas-microsoft-com:mac:vml">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5.pdf"/>
          <p:cNvPicPr>
            <a:picLocks noChangeAspect="1"/>
          </p:cNvPicPr>
          <p:nvPr/>
        </p:nvPicPr>
        <p:blipFill>
          <a:blip r:embed="rId3"/>
          <a:srcRect t="11818" b="18182"/>
          <a:stretch>
            <a:fillRect/>
          </a:stretch>
        </p:blipFill>
        <p:spPr>
          <a:xfrm>
            <a:off x="0" y="465537"/>
            <a:ext cx="6051870" cy="5896458"/>
          </a:xfrm>
          <a:prstGeom prst="rect">
            <a:avLst/>
          </a:prstGeom>
        </p:spPr>
      </p:pic>
      <p:sp>
        <p:nvSpPr>
          <p:cNvPr id="6" name="Footer Placeholder 5"/>
          <p:cNvSpPr>
            <a:spLocks noGrp="1"/>
          </p:cNvSpPr>
          <p:nvPr>
            <p:ph type="ftr" sz="quarter" idx="11"/>
          </p:nvPr>
        </p:nvSpPr>
        <p:spPr>
          <a:xfrm>
            <a:off x="318246" y="6492875"/>
            <a:ext cx="5701553" cy="365125"/>
          </a:xfrm>
        </p:spPr>
        <p:txBody>
          <a:bodyPr/>
          <a:lstStyle/>
          <a:p>
            <a:pPr>
              <a:defRPr/>
            </a:pPr>
            <a:r>
              <a:rPr lang="en-US" dirty="0" smtClean="0"/>
              <a:t>© 2017 Pearson Education, Inc., Hoboken, NJ. All rights reserved. </a:t>
            </a:r>
            <a:endParaRPr lang="en-US" dirty="0"/>
          </a:p>
        </p:txBody>
      </p:sp>
      <p:sp>
        <p:nvSpPr>
          <p:cNvPr id="2" name="Rectangle 1"/>
          <p:cNvSpPr/>
          <p:nvPr/>
        </p:nvSpPr>
        <p:spPr>
          <a:xfrm>
            <a:off x="5638800" y="782276"/>
            <a:ext cx="3124200" cy="5262979"/>
          </a:xfrm>
          <a:prstGeom prst="rect">
            <a:avLst/>
          </a:prstGeom>
        </p:spPr>
        <p:txBody>
          <a:bodyPr wrap="square">
            <a:spAutoFit/>
          </a:bodyPr>
          <a:lstStyle/>
          <a:p>
            <a:pPr marL="285750" indent="-285750">
              <a:buFontTx/>
              <a:buChar char="-"/>
            </a:pPr>
            <a:r>
              <a:rPr lang="en-US" sz="1600" dirty="0" smtClean="0"/>
              <a:t>The </a:t>
            </a:r>
            <a:r>
              <a:rPr lang="en-US" sz="1600" dirty="0"/>
              <a:t>resource allocation graph is a directed graph that depicts a state of the system of resources and processes, with each process and each resource represented by a node. </a:t>
            </a:r>
            <a:endParaRPr lang="tr-TR" sz="1600" dirty="0" smtClean="0"/>
          </a:p>
          <a:p>
            <a:pPr marL="285750" indent="-285750">
              <a:buFontTx/>
              <a:buChar char="-"/>
            </a:pPr>
            <a:r>
              <a:rPr lang="en-US" sz="1600" dirty="0" smtClean="0"/>
              <a:t>A </a:t>
            </a:r>
            <a:r>
              <a:rPr lang="en-US" sz="1600" dirty="0"/>
              <a:t>graph edge directed from a process to a resource indicates a resource that has been requested by the process but not yet granted ( Figure 6.5a ). </a:t>
            </a:r>
            <a:endParaRPr lang="tr-TR" sz="1600" dirty="0" smtClean="0"/>
          </a:p>
          <a:p>
            <a:pPr marL="285750" indent="-285750">
              <a:buFontTx/>
              <a:buChar char="-"/>
            </a:pPr>
            <a:r>
              <a:rPr lang="en-US" sz="1600" dirty="0" smtClean="0"/>
              <a:t>Within </a:t>
            </a:r>
            <a:r>
              <a:rPr lang="en-US" sz="1600" dirty="0"/>
              <a:t>a resource node, </a:t>
            </a:r>
            <a:r>
              <a:rPr lang="en-US" sz="1600" b="1" dirty="0"/>
              <a:t>a dot is shown for each instance</a:t>
            </a:r>
            <a:r>
              <a:rPr lang="en-US" sz="1600" dirty="0"/>
              <a:t> of that resource. </a:t>
            </a:r>
            <a:endParaRPr lang="tr-TR" sz="1600" dirty="0" smtClean="0"/>
          </a:p>
          <a:p>
            <a:pPr marL="285750" indent="-285750">
              <a:buFontTx/>
              <a:buChar char="-"/>
            </a:pPr>
            <a:r>
              <a:rPr lang="en-US" sz="1600" dirty="0" smtClean="0"/>
              <a:t>A </a:t>
            </a:r>
            <a:r>
              <a:rPr lang="en-US" sz="1600" dirty="0"/>
              <a:t>graph edge directed from a reusable resource node dot to a process indicates a request that has been granted </a:t>
            </a:r>
            <a:endParaRPr lang="tr-TR" sz="16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6.pdf"/>
          <p:cNvPicPr>
            <a:picLocks noChangeAspect="1"/>
          </p:cNvPicPr>
          <p:nvPr/>
        </p:nvPicPr>
        <p:blipFill>
          <a:blip r:embed="rId3"/>
          <a:srcRect l="9412" t="30909" r="7059" b="18182"/>
          <a:stretch>
            <a:fillRect/>
          </a:stretch>
        </p:blipFill>
        <p:spPr>
          <a:xfrm>
            <a:off x="990600" y="762000"/>
            <a:ext cx="7385071" cy="5825091"/>
          </a:xfrm>
          <a:prstGeom prst="rect">
            <a:avLst/>
          </a:prstGeom>
        </p:spPr>
      </p:pic>
      <p:sp>
        <p:nvSpPr>
          <p:cNvPr id="7" name="Footer Placeholder 6"/>
          <p:cNvSpPr>
            <a:spLocks noGrp="1"/>
          </p:cNvSpPr>
          <p:nvPr>
            <p:ph type="ftr" sz="quarter" idx="11"/>
          </p:nvPr>
        </p:nvSpPr>
        <p:spPr>
          <a:xfrm>
            <a:off x="318246" y="6492875"/>
            <a:ext cx="5472953" cy="365125"/>
          </a:xfrm>
        </p:spPr>
        <p:txBody>
          <a:bodyPr/>
          <a:lstStyle/>
          <a:p>
            <a:pPr>
              <a:defRPr/>
            </a:pPr>
            <a:r>
              <a:rPr lang="en-US" dirty="0" smtClean="0"/>
              <a:t>© 2017 Pearson Education, Inc., Hoboken, NJ. All rights reserved.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24788" cy="1220148"/>
          </a:xfrm>
        </p:spPr>
        <p:txBody>
          <a:bodyPr/>
          <a:lstStyle/>
          <a:p>
            <a:r>
              <a:rPr lang="en-US" b="1" dirty="0" smtClean="0">
                <a:solidFill>
                  <a:schemeClr val="accent1">
                    <a:lumMod val="50000"/>
                  </a:schemeClr>
                </a:solidFill>
              </a:rPr>
              <a:t>Conditions for Deadlock</a:t>
            </a:r>
            <a:endParaRPr lang="en-US" b="1" dirty="0">
              <a:solidFill>
                <a:schemeClr val="accent1">
                  <a:lumMod val="50000"/>
                </a:schemeClr>
              </a:solidFill>
            </a:endParaRPr>
          </a:p>
        </p:txBody>
      </p:sp>
      <p:sp>
        <p:nvSpPr>
          <p:cNvPr id="3" name="Content Placeholder 2"/>
          <p:cNvSpPr>
            <a:spLocks noGrp="1"/>
          </p:cNvSpPr>
          <p:nvPr>
            <p:ph idx="4294967295"/>
          </p:nvPr>
        </p:nvSpPr>
        <p:spPr>
          <a:xfrm>
            <a:off x="838200" y="1295400"/>
            <a:ext cx="8305800" cy="5257800"/>
          </a:xfrm>
        </p:spPr>
        <p:txBody>
          <a:bodyPr/>
          <a:lstStyle/>
          <a:p>
            <a:pPr lvl="1"/>
            <a:endParaRPr lang="en-US" dirty="0" smtClean="0"/>
          </a:p>
          <a:p>
            <a:endParaRPr lang="en-US" dirty="0"/>
          </a:p>
        </p:txBody>
      </p:sp>
      <p:graphicFrame>
        <p:nvGraphicFramePr>
          <p:cNvPr id="5" name="Diagram 4"/>
          <p:cNvGraphicFramePr/>
          <p:nvPr>
            <p:extLst>
              <p:ext uri="{D42A27DB-BD31-4B8C-83A1-F6EECF244321}">
                <p14:modId xmlns:p14="http://schemas.microsoft.com/office/powerpoint/2010/main" val="3421816917"/>
              </p:ext>
            </p:extLst>
          </p:nvPr>
        </p:nvGraphicFramePr>
        <p:xfrm>
          <a:off x="457200" y="2209800"/>
          <a:ext cx="8153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8"/>
          <p:cNvSpPr>
            <a:spLocks noGrp="1"/>
          </p:cNvSpPr>
          <p:nvPr>
            <p:ph type="ftr" sz="quarter" idx="11"/>
          </p:nvPr>
        </p:nvSpPr>
        <p:spPr>
          <a:xfrm>
            <a:off x="318246" y="6492875"/>
            <a:ext cx="56253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Prevention Strategy</a:t>
            </a:r>
            <a:endPar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609600" y="2514600"/>
            <a:ext cx="8229600" cy="5105400"/>
          </a:xfrm>
        </p:spPr>
        <p:txBody>
          <a:bodyPr>
            <a:normAutofit/>
          </a:bodyPr>
          <a:lstStyle/>
          <a:p>
            <a:r>
              <a:rPr lang="en-NZ" sz="2400" dirty="0" smtClean="0"/>
              <a:t>Design a system in such a way that the possibility of deadlock is excluded</a:t>
            </a:r>
          </a:p>
          <a:p>
            <a:r>
              <a:rPr lang="en-NZ" sz="2400" dirty="0" smtClean="0"/>
              <a:t>Two main methods:</a:t>
            </a:r>
          </a:p>
          <a:p>
            <a:pPr lvl="1"/>
            <a:r>
              <a:rPr lang="en-NZ" sz="2200" dirty="0" smtClean="0"/>
              <a:t>Indirect</a:t>
            </a:r>
          </a:p>
          <a:p>
            <a:pPr lvl="2"/>
            <a:r>
              <a:rPr lang="en-NZ" sz="2000" dirty="0" smtClean="0"/>
              <a:t>Prevent the occurrence of one of the three necessary conditions</a:t>
            </a:r>
          </a:p>
          <a:p>
            <a:pPr lvl="1"/>
            <a:r>
              <a:rPr lang="en-NZ" sz="2200" dirty="0" smtClean="0"/>
              <a:t>Direct</a:t>
            </a:r>
          </a:p>
          <a:p>
            <a:pPr lvl="2"/>
            <a:r>
              <a:rPr lang="en-NZ" sz="2000" dirty="0" smtClean="0"/>
              <a:t>Prevent the occurrence of a circular wait</a:t>
            </a:r>
            <a:endParaRPr lang="en-NZ" sz="2000" dirty="0"/>
          </a:p>
        </p:txBody>
      </p:sp>
      <p:sp>
        <p:nvSpPr>
          <p:cNvPr id="9" name="Footer Placeholder 8"/>
          <p:cNvSpPr>
            <a:spLocks noGrp="1"/>
          </p:cNvSpPr>
          <p:nvPr>
            <p:ph type="ftr" sz="quarter" idx="11"/>
          </p:nvPr>
        </p:nvSpPr>
        <p:spPr>
          <a:xfrm>
            <a:off x="318246" y="6492875"/>
            <a:ext cx="69207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824788" cy="1067748"/>
          </a:xfrm>
        </p:spPr>
        <p:txBody>
          <a:bodyPr/>
          <a:lstStyle/>
          <a:p>
            <a:pPr algn="l" fontAlgn="base">
              <a:spcAft>
                <a:spcPct val="0"/>
              </a:spcAft>
            </a:pP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Deadlock Condition Prevention </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endParaRPr>
          </a:p>
        </p:txBody>
      </p:sp>
      <p:sp>
        <p:nvSpPr>
          <p:cNvPr id="18" name="Content Placeholder 17"/>
          <p:cNvSpPr>
            <a:spLocks noGrp="1"/>
          </p:cNvSpPr>
          <p:nvPr>
            <p:ph sz="half" idx="1"/>
          </p:nvPr>
        </p:nvSpPr>
        <p:spPr>
          <a:xfrm>
            <a:off x="654050" y="2286000"/>
            <a:ext cx="7848600" cy="4191000"/>
          </a:xfrm>
        </p:spPr>
        <p:txBody>
          <a:bodyPr/>
          <a:lstStyle/>
          <a:p>
            <a:r>
              <a:rPr lang="en-US" sz="2400" dirty="0" smtClean="0"/>
              <a:t>Mutual exclusion</a:t>
            </a:r>
          </a:p>
          <a:p>
            <a:pPr lvl="1"/>
            <a:r>
              <a:rPr lang="en-US" sz="2000" dirty="0" smtClean="0"/>
              <a:t>If access to a resource requires mutual exclusion, then mutual exclusion must be supported by the OS</a:t>
            </a:r>
          </a:p>
          <a:p>
            <a:pPr lvl="1"/>
            <a:r>
              <a:rPr lang="en-US" sz="2000" dirty="0" smtClean="0"/>
              <a:t>Some resources, such as files, may allow multiple accesses for reads but only exclusive access for writes</a:t>
            </a:r>
          </a:p>
          <a:p>
            <a:pPr lvl="1"/>
            <a:r>
              <a:rPr lang="en-US" sz="2000" dirty="0" smtClean="0"/>
              <a:t>Even in this case, deadlock can occur if more than one process requires write permission</a:t>
            </a:r>
          </a:p>
          <a:p>
            <a:r>
              <a:rPr lang="en-US" sz="2400" dirty="0" smtClean="0"/>
              <a:t>Hold and wait</a:t>
            </a:r>
          </a:p>
          <a:p>
            <a:pPr lvl="1"/>
            <a:r>
              <a:rPr lang="en-US" sz="2000" dirty="0" smtClean="0"/>
              <a:t>Can be prevented by requiring that a process request all of its required resources at one time and blocking the process until all requests can be granted simultaneously</a:t>
            </a:r>
          </a:p>
        </p:txBody>
      </p:sp>
      <p:sp>
        <p:nvSpPr>
          <p:cNvPr id="8" name="Footer Placeholder 7"/>
          <p:cNvSpPr>
            <a:spLocks noGrp="1"/>
          </p:cNvSpPr>
          <p:nvPr>
            <p:ph type="ftr" sz="quarter" idx="11"/>
          </p:nvPr>
        </p:nvSpPr>
        <p:spPr>
          <a:xfrm>
            <a:off x="318246" y="6492875"/>
            <a:ext cx="6768353" cy="365125"/>
          </a:xfrm>
        </p:spPr>
        <p:txBody>
          <a:bodyPr/>
          <a:lstStyle/>
          <a:p>
            <a:r>
              <a:rPr lang="en-US" dirty="0" smtClean="0"/>
              <a:t>© 2017 Pearson Education, Inc.,, NJ. All rights reserved. Hoboken</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2209800"/>
            <a:ext cx="7924800" cy="4953000"/>
          </a:xfrm>
        </p:spPr>
        <p:txBody>
          <a:bodyPr/>
          <a:lstStyle/>
          <a:p>
            <a:r>
              <a:rPr lang="en-US" sz="2400" dirty="0" smtClean="0"/>
              <a:t>No Preemption</a:t>
            </a:r>
          </a:p>
          <a:p>
            <a:pPr lvl="1"/>
            <a:r>
              <a:rPr lang="en-US" sz="2000" dirty="0" smtClean="0"/>
              <a:t>If a process holding certain resources is denied a further request, that process must release its original resources and request them again</a:t>
            </a:r>
          </a:p>
          <a:p>
            <a:pPr lvl="1"/>
            <a:r>
              <a:rPr lang="en-US" sz="2000" dirty="0" smtClean="0"/>
              <a:t>OS may preempt the second process and require it to release its resources</a:t>
            </a:r>
          </a:p>
          <a:p>
            <a:r>
              <a:rPr lang="en-US" sz="2400" dirty="0" smtClean="0"/>
              <a:t>Circular Wait</a:t>
            </a:r>
          </a:p>
          <a:p>
            <a:pPr lvl="1"/>
            <a:r>
              <a:rPr lang="en-US" sz="2000" dirty="0" smtClean="0"/>
              <a:t>The circular wait condition can be prevented by defining a linear ordering of resource types</a:t>
            </a:r>
          </a:p>
          <a:p>
            <a:endParaRPr lang="en-US" dirty="0"/>
          </a:p>
        </p:txBody>
      </p:sp>
      <p:sp>
        <p:nvSpPr>
          <p:cNvPr id="5" name="TextBox 4"/>
          <p:cNvSpPr txBox="1"/>
          <p:nvPr/>
        </p:nvSpPr>
        <p:spPr>
          <a:xfrm>
            <a:off x="457200" y="381000"/>
            <a:ext cx="8229600" cy="1569660"/>
          </a:xfrm>
          <a:prstGeom prst="rect">
            <a:avLst/>
          </a:prstGeom>
          <a:noFill/>
        </p:spPr>
        <p:txBody>
          <a:bodyPr wrap="square" rtlCol="0">
            <a:spAutoFit/>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Deadlock Condition Prevention</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8" name="Footer Placeholder 7"/>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Avoidance</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533400" y="2006303"/>
            <a:ext cx="8229600" cy="4648200"/>
          </a:xfrm>
        </p:spPr>
        <p:txBody>
          <a:bodyPr>
            <a:normAutofit fontScale="92500" lnSpcReduction="20000"/>
          </a:bodyPr>
          <a:lstStyle/>
          <a:p>
            <a:r>
              <a:rPr lang="en-US" sz="2400" dirty="0">
                <a:solidFill>
                  <a:schemeClr val="tx1"/>
                </a:solidFill>
              </a:rPr>
              <a:t>An approach to solving the deadlock problem that differs subtly from deadlock prevention is deadlock avoidance.  In </a:t>
            </a:r>
            <a:r>
              <a:rPr lang="en-US" sz="2400" b="1" dirty="0">
                <a:solidFill>
                  <a:schemeClr val="tx1"/>
                </a:solidFill>
              </a:rPr>
              <a:t>deadlock prevention , </a:t>
            </a:r>
            <a:r>
              <a:rPr lang="en-US" sz="2400" dirty="0">
                <a:solidFill>
                  <a:schemeClr val="tx1"/>
                </a:solidFill>
              </a:rPr>
              <a:t>we constrain resource requests to prevent at least one of the four conditions of deadlock. This is either done indirectly, by preventing one of the three necessary policy conditions (mutual exclusion, hold and wait, no preemption), or directly, by preventing circular wait. This leads to inefficient use of resources and inefficient execution of processes. </a:t>
            </a:r>
            <a:endParaRPr lang="tr-TR" sz="2400" dirty="0" smtClean="0">
              <a:solidFill>
                <a:schemeClr val="tx1"/>
              </a:solidFill>
            </a:endParaRPr>
          </a:p>
          <a:p>
            <a:r>
              <a:rPr lang="en-US" sz="2400" b="1" dirty="0" smtClean="0">
                <a:solidFill>
                  <a:schemeClr val="tx1"/>
                </a:solidFill>
              </a:rPr>
              <a:t>Deadlock </a:t>
            </a:r>
            <a:r>
              <a:rPr lang="en-US" sz="2400" b="1" dirty="0">
                <a:solidFill>
                  <a:schemeClr val="tx1"/>
                </a:solidFill>
              </a:rPr>
              <a:t>avoidance , </a:t>
            </a:r>
            <a:r>
              <a:rPr lang="en-US" sz="2400" dirty="0">
                <a:solidFill>
                  <a:schemeClr val="tx1"/>
                </a:solidFill>
              </a:rPr>
              <a:t>on the other hand, allows the three necessary</a:t>
            </a:r>
            <a:r>
              <a:rPr lang="en-US" sz="2400" b="1" dirty="0">
                <a:solidFill>
                  <a:schemeClr val="tx1"/>
                </a:solidFill>
              </a:rPr>
              <a:t> </a:t>
            </a:r>
            <a:r>
              <a:rPr lang="en-US" sz="2400" dirty="0">
                <a:solidFill>
                  <a:schemeClr val="tx1"/>
                </a:solidFill>
              </a:rPr>
              <a:t>conditions but makes judicious choices to assure that the deadlock point is never reached</a:t>
            </a:r>
            <a:r>
              <a:rPr lang="en-US" sz="2400" dirty="0" smtClean="0">
                <a:solidFill>
                  <a:schemeClr val="tx1"/>
                </a:solidFill>
              </a:rPr>
              <a:t>.</a:t>
            </a:r>
            <a:endParaRPr lang="tr-TR" sz="2400" dirty="0" smtClean="0">
              <a:solidFill>
                <a:schemeClr val="tx1"/>
              </a:solidFill>
            </a:endParaRPr>
          </a:p>
          <a:p>
            <a:r>
              <a:rPr lang="en-US" sz="2300" dirty="0" smtClean="0"/>
              <a:t>A </a:t>
            </a:r>
            <a:r>
              <a:rPr lang="en-US" sz="2300" dirty="0" smtClean="0"/>
              <a:t>decision is made dynamically whether the current resource allocation request will, if granted, potentially lead to a </a:t>
            </a:r>
            <a:r>
              <a:rPr lang="en-US" sz="2300" dirty="0" smtClean="0"/>
              <a:t>deadlock</a:t>
            </a:r>
            <a:endParaRPr lang="tr-TR" sz="2300" dirty="0" smtClean="0"/>
          </a:p>
          <a:p>
            <a:r>
              <a:rPr lang="en-US" sz="2300" dirty="0" smtClean="0"/>
              <a:t>Requires </a:t>
            </a:r>
            <a:r>
              <a:rPr lang="en-US" sz="2300" dirty="0" smtClean="0"/>
              <a:t>knowledge of future process requests</a:t>
            </a:r>
          </a:p>
          <a:p>
            <a:endParaRPr lang="en-US" dirty="0"/>
          </a:p>
        </p:txBody>
      </p:sp>
      <p:sp>
        <p:nvSpPr>
          <p:cNvPr id="10" name="Footer Placeholder 9"/>
          <p:cNvSpPr>
            <a:spLocks noGrp="1"/>
          </p:cNvSpPr>
          <p:nvPr>
            <p:ph type="ftr" sz="quarter" idx="11"/>
          </p:nvPr>
        </p:nvSpPr>
        <p:spPr>
          <a:xfrm>
            <a:off x="318246" y="6492875"/>
            <a:ext cx="69207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Two Approaches to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Avoidance</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5" name="Diagram 4"/>
          <p:cNvGraphicFramePr/>
          <p:nvPr>
            <p:extLst>
              <p:ext uri="{D42A27DB-BD31-4B8C-83A1-F6EECF244321}">
                <p14:modId xmlns:p14="http://schemas.microsoft.com/office/powerpoint/2010/main" val="275610918"/>
              </p:ext>
            </p:extLst>
          </p:nvPr>
        </p:nvGraphicFramePr>
        <p:xfrm>
          <a:off x="609600" y="1905000"/>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a:xfrm>
            <a:off x="318246" y="6492875"/>
            <a:ext cx="67683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Resource Allocation Denial</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762000" y="2209800"/>
            <a:ext cx="7620000" cy="4953000"/>
          </a:xfrm>
        </p:spPr>
        <p:txBody>
          <a:bodyPr/>
          <a:lstStyle/>
          <a:p>
            <a:r>
              <a:rPr lang="en-US" sz="2200" dirty="0" smtClean="0"/>
              <a:t>Referred to as the </a:t>
            </a:r>
            <a:r>
              <a:rPr lang="en-US" sz="2200" i="1" dirty="0" smtClean="0"/>
              <a:t>banker’s algorithm</a:t>
            </a:r>
          </a:p>
          <a:p>
            <a:r>
              <a:rPr lang="en-US" sz="2200" b="1" i="1" dirty="0" smtClean="0"/>
              <a:t>State</a:t>
            </a:r>
            <a:r>
              <a:rPr lang="en-US" sz="2200" dirty="0" smtClean="0"/>
              <a:t> of the system reflects the current allocation of resources to processes</a:t>
            </a:r>
          </a:p>
          <a:p>
            <a:r>
              <a:rPr lang="en-US" sz="2200" b="1" i="1" dirty="0" smtClean="0"/>
              <a:t>Safe state </a:t>
            </a:r>
            <a:r>
              <a:rPr lang="en-US" sz="2200" dirty="0" smtClean="0"/>
              <a:t>is one in which there is at least one sequence of resource allocations to processes that does not result in a deadlock</a:t>
            </a:r>
          </a:p>
          <a:p>
            <a:r>
              <a:rPr lang="en-US" sz="2200" b="1" i="1" dirty="0" smtClean="0"/>
              <a:t>Unsafe state </a:t>
            </a:r>
            <a:r>
              <a:rPr lang="en-US" sz="2200" dirty="0" smtClean="0"/>
              <a:t>is a state that is not safe</a:t>
            </a:r>
          </a:p>
          <a:p>
            <a:endParaRPr lang="en-US" dirty="0"/>
          </a:p>
        </p:txBody>
      </p:sp>
      <p:sp>
        <p:nvSpPr>
          <p:cNvPr id="9" name="Footer Placeholder 8"/>
          <p:cNvSpPr>
            <a:spLocks noGrp="1"/>
          </p:cNvSpPr>
          <p:nvPr>
            <p:ph type="ftr" sz="quarter" idx="11"/>
          </p:nvPr>
        </p:nvSpPr>
        <p:spPr>
          <a:xfrm>
            <a:off x="318246" y="6492875"/>
            <a:ext cx="56253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8813" y="456252"/>
            <a:ext cx="7824788" cy="1220147"/>
          </a:xfrm>
        </p:spPr>
        <p:txBody>
          <a:bodyPr/>
          <a:lstStyle/>
          <a:p>
            <a:pPr algn="l"/>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a:t>
            </a:r>
          </a:p>
        </p:txBody>
      </p:sp>
      <p:sp>
        <p:nvSpPr>
          <p:cNvPr id="4" name="Content Placeholder 3"/>
          <p:cNvSpPr>
            <a:spLocks noGrp="1"/>
          </p:cNvSpPr>
          <p:nvPr>
            <p:ph sz="half" idx="1"/>
          </p:nvPr>
        </p:nvSpPr>
        <p:spPr>
          <a:xfrm>
            <a:off x="658904" y="2286000"/>
            <a:ext cx="7418296" cy="4191000"/>
          </a:xfrm>
        </p:spPr>
        <p:txBody>
          <a:bodyPr>
            <a:normAutofit fontScale="85000" lnSpcReduction="20000"/>
          </a:bodyPr>
          <a:lstStyle/>
          <a:p>
            <a:r>
              <a:rPr lang="en-NZ" sz="3000" dirty="0" smtClean="0"/>
              <a:t>The </a:t>
            </a:r>
            <a:r>
              <a:rPr lang="en-NZ" sz="3000" i="1" dirty="0" smtClean="0"/>
              <a:t>permanent</a:t>
            </a:r>
            <a:r>
              <a:rPr lang="en-NZ" sz="3000" dirty="0" smtClean="0"/>
              <a:t> blocking of a set of processes that either compete for system resources or communicate with each other</a:t>
            </a:r>
          </a:p>
          <a:p>
            <a:r>
              <a:rPr lang="en-NZ" sz="3000" dirty="0" smtClean="0"/>
              <a:t>A set of processes is deadlocked when each process in the set is blocked awaiting an event that can only be triggered by another blocked process in the set</a:t>
            </a:r>
          </a:p>
          <a:p>
            <a:r>
              <a:rPr lang="en-NZ" sz="3000" dirty="0" smtClean="0"/>
              <a:t>Permanent because none of the events is                           ever triggered</a:t>
            </a:r>
          </a:p>
          <a:p>
            <a:r>
              <a:rPr lang="en-US" sz="3000" dirty="0" smtClean="0"/>
              <a:t>No efficient solution in the general case</a:t>
            </a:r>
          </a:p>
        </p:txBody>
      </p:sp>
      <p:sp>
        <p:nvSpPr>
          <p:cNvPr id="9" name="Footer Placeholder 8"/>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8600" y="1600200"/>
            <a:ext cx="8500057" cy="2514600"/>
          </a:xfrm>
          <a:prstGeom prst="rect">
            <a:avLst/>
          </a:prstGeom>
        </p:spPr>
      </p:pic>
      <p:sp>
        <p:nvSpPr>
          <p:cNvPr id="9" name="TextBox 8"/>
          <p:cNvSpPr txBox="1"/>
          <p:nvPr/>
        </p:nvSpPr>
        <p:spPr>
          <a:xfrm>
            <a:off x="381000" y="5566833"/>
            <a:ext cx="8458199" cy="369332"/>
          </a:xfrm>
          <a:prstGeom prst="rect">
            <a:avLst/>
          </a:prstGeom>
          <a:noFill/>
        </p:spPr>
        <p:txBody>
          <a:bodyPr wrap="square" rtlCol="0">
            <a:spAutoFit/>
          </a:bodyPr>
          <a:lstStyle/>
          <a:p>
            <a:pPr algn="ctr"/>
            <a:r>
              <a:rPr lang="en-US" b="1" dirty="0" smtClean="0">
                <a:latin typeface="+mn-lt"/>
              </a:rPr>
              <a:t>Figure 6.7  Determination of a Safe State </a:t>
            </a:r>
            <a:endParaRPr lang="en-US" b="1" dirty="0">
              <a:latin typeface="+mn-lt"/>
            </a:endParaRPr>
          </a:p>
        </p:txBody>
      </p:sp>
      <p:sp>
        <p:nvSpPr>
          <p:cNvPr id="7" name="Footer Placeholder 6"/>
          <p:cNvSpPr>
            <a:spLocks noGrp="1"/>
          </p:cNvSpPr>
          <p:nvPr>
            <p:ph type="ftr" sz="quarter" idx="11"/>
          </p:nvPr>
        </p:nvSpPr>
        <p:spPr>
          <a:xfrm>
            <a:off x="318246" y="6492875"/>
            <a:ext cx="54729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1676400"/>
            <a:ext cx="8382000" cy="2514600"/>
          </a:xfrm>
          <a:prstGeom prst="rect">
            <a:avLst/>
          </a:prstGeom>
        </p:spPr>
      </p:pic>
      <p:sp>
        <p:nvSpPr>
          <p:cNvPr id="5" name="TextBox 4"/>
          <p:cNvSpPr txBox="1"/>
          <p:nvPr/>
        </p:nvSpPr>
        <p:spPr>
          <a:xfrm>
            <a:off x="381000" y="5566833"/>
            <a:ext cx="8458199" cy="369332"/>
          </a:xfrm>
          <a:prstGeom prst="rect">
            <a:avLst/>
          </a:prstGeom>
          <a:noFill/>
        </p:spPr>
        <p:txBody>
          <a:bodyPr wrap="square" rtlCol="0">
            <a:spAutoFit/>
          </a:bodyPr>
          <a:lstStyle/>
          <a:p>
            <a:pPr algn="ctr"/>
            <a:r>
              <a:rPr lang="en-US" b="1" dirty="0" smtClean="0">
                <a:latin typeface="+mn-lt"/>
              </a:rPr>
              <a:t>Figure 6.7  Determination of a Safe State </a:t>
            </a:r>
            <a:endParaRPr lang="en-US" b="1" dirty="0">
              <a:latin typeface="+mn-lt"/>
            </a:endParaRPr>
          </a:p>
        </p:txBody>
      </p:sp>
      <p:sp>
        <p:nvSpPr>
          <p:cNvPr id="9" name="Footer Placeholder 8"/>
          <p:cNvSpPr>
            <a:spLocks noGrp="1"/>
          </p:cNvSpPr>
          <p:nvPr>
            <p:ph type="ftr" sz="quarter" idx="11"/>
          </p:nvPr>
        </p:nvSpPr>
        <p:spPr>
          <a:xfrm>
            <a:off x="318246" y="6492875"/>
            <a:ext cx="5930153" cy="365125"/>
          </a:xfrm>
        </p:spPr>
        <p:txBody>
          <a:bodyPr/>
          <a:lstStyle/>
          <a:p>
            <a:pPr>
              <a:defRPr/>
            </a:pPr>
            <a:r>
              <a:rPr lang="en-US" dirty="0" smtClean="0"/>
              <a:t>© 2017 Pearson Education, Inc., Hoboken, NJ. All rights reserved.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5114" y="2057399"/>
            <a:ext cx="8281686" cy="2726055"/>
          </a:xfrm>
          <a:prstGeom prst="rect">
            <a:avLst/>
          </a:prstGeom>
        </p:spPr>
      </p:pic>
      <p:sp>
        <p:nvSpPr>
          <p:cNvPr id="5" name="TextBox 4"/>
          <p:cNvSpPr txBox="1"/>
          <p:nvPr/>
        </p:nvSpPr>
        <p:spPr>
          <a:xfrm>
            <a:off x="381000" y="5566833"/>
            <a:ext cx="8458199" cy="369332"/>
          </a:xfrm>
          <a:prstGeom prst="rect">
            <a:avLst/>
          </a:prstGeom>
          <a:noFill/>
        </p:spPr>
        <p:txBody>
          <a:bodyPr wrap="square" rtlCol="0">
            <a:spAutoFit/>
          </a:bodyPr>
          <a:lstStyle/>
          <a:p>
            <a:pPr algn="ctr"/>
            <a:r>
              <a:rPr lang="en-US" b="1" dirty="0" smtClean="0">
                <a:latin typeface="+mn-lt"/>
              </a:rPr>
              <a:t>Figure 6.7  Determination of a Safe State </a:t>
            </a:r>
            <a:endParaRPr lang="en-US" b="1" dirty="0">
              <a:latin typeface="+mn-lt"/>
            </a:endParaRPr>
          </a:p>
        </p:txBody>
      </p:sp>
      <p:sp>
        <p:nvSpPr>
          <p:cNvPr id="9" name="Footer Placeholder 8"/>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b="13846"/>
          <a:stretch>
            <a:fillRect/>
          </a:stretch>
        </p:blipFill>
        <p:spPr>
          <a:xfrm>
            <a:off x="304800" y="1828800"/>
            <a:ext cx="8411308" cy="2355164"/>
          </a:xfrm>
          <a:prstGeom prst="rect">
            <a:avLst/>
          </a:prstGeom>
        </p:spPr>
      </p:pic>
      <p:sp>
        <p:nvSpPr>
          <p:cNvPr id="7" name="Rectangle 6"/>
          <p:cNvSpPr/>
          <p:nvPr/>
        </p:nvSpPr>
        <p:spPr>
          <a:xfrm>
            <a:off x="304800" y="4495800"/>
            <a:ext cx="8534400" cy="307777"/>
          </a:xfrm>
          <a:prstGeom prst="rect">
            <a:avLst/>
          </a:prstGeom>
        </p:spPr>
        <p:txBody>
          <a:bodyPr wrap="square">
            <a:spAutoFit/>
          </a:bodyPr>
          <a:lstStyle/>
          <a:p>
            <a:pPr algn="ctr"/>
            <a:r>
              <a:rPr lang="en-US" sz="1400" dirty="0" smtClean="0">
                <a:latin typeface="+mn-lt"/>
              </a:rPr>
              <a:t>(</a:t>
            </a:r>
            <a:r>
              <a:rPr lang="en-US" sz="1400" dirty="0" err="1" smtClean="0">
                <a:latin typeface="+mn-lt"/>
              </a:rPr>
              <a:t>d</a:t>
            </a:r>
            <a:r>
              <a:rPr lang="en-US" sz="1400" dirty="0" smtClean="0">
                <a:latin typeface="+mn-lt"/>
              </a:rPr>
              <a:t>) P3 runs to completion </a:t>
            </a:r>
            <a:endParaRPr lang="en-US" sz="1400" dirty="0">
              <a:latin typeface="+mn-lt"/>
            </a:endParaRPr>
          </a:p>
        </p:txBody>
      </p:sp>
      <p:sp>
        <p:nvSpPr>
          <p:cNvPr id="8" name="TextBox 7"/>
          <p:cNvSpPr txBox="1"/>
          <p:nvPr/>
        </p:nvSpPr>
        <p:spPr>
          <a:xfrm>
            <a:off x="381000" y="5566833"/>
            <a:ext cx="8458199" cy="369332"/>
          </a:xfrm>
          <a:prstGeom prst="rect">
            <a:avLst/>
          </a:prstGeom>
          <a:noFill/>
        </p:spPr>
        <p:txBody>
          <a:bodyPr wrap="square" rtlCol="0">
            <a:spAutoFit/>
          </a:bodyPr>
          <a:lstStyle/>
          <a:p>
            <a:pPr algn="ctr"/>
            <a:r>
              <a:rPr lang="en-US" b="1" dirty="0" smtClean="0">
                <a:latin typeface="+mn-lt"/>
              </a:rPr>
              <a:t>Figure 6.7  Determination of a Safe State </a:t>
            </a:r>
            <a:endParaRPr lang="en-US" b="1" dirty="0">
              <a:latin typeface="+mn-lt"/>
            </a:endParaRPr>
          </a:p>
        </p:txBody>
      </p:sp>
      <p:sp>
        <p:nvSpPr>
          <p:cNvPr id="11" name="Footer Placeholder 10"/>
          <p:cNvSpPr>
            <a:spLocks noGrp="1"/>
          </p:cNvSpPr>
          <p:nvPr>
            <p:ph type="ftr" sz="quarter" idx="11"/>
          </p:nvPr>
        </p:nvSpPr>
        <p:spPr>
          <a:xfrm>
            <a:off x="318246" y="6492875"/>
            <a:ext cx="7301753" cy="365125"/>
          </a:xfrm>
        </p:spPr>
        <p:txBody>
          <a:bodyPr/>
          <a:lstStyle/>
          <a:p>
            <a:pPr>
              <a:defRPr/>
            </a:pPr>
            <a:r>
              <a:rPr lang="en-US" dirty="0" smtClean="0"/>
              <a:t>© 2017 Pearson Education, Inc., Hoboken, NJ. All rights reserved.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b="7042"/>
          <a:stretch>
            <a:fillRect/>
          </a:stretch>
        </p:blipFill>
        <p:spPr>
          <a:xfrm>
            <a:off x="1295400" y="838200"/>
            <a:ext cx="6324600" cy="5009594"/>
          </a:xfrm>
          <a:prstGeom prst="rect">
            <a:avLst/>
          </a:prstGeom>
        </p:spPr>
      </p:pic>
      <p:sp>
        <p:nvSpPr>
          <p:cNvPr id="6" name="TextBox 5"/>
          <p:cNvSpPr txBox="1"/>
          <p:nvPr/>
        </p:nvSpPr>
        <p:spPr>
          <a:xfrm>
            <a:off x="304800" y="6096000"/>
            <a:ext cx="8458200" cy="369332"/>
          </a:xfrm>
          <a:prstGeom prst="rect">
            <a:avLst/>
          </a:prstGeom>
          <a:noFill/>
        </p:spPr>
        <p:txBody>
          <a:bodyPr wrap="square" rtlCol="0">
            <a:spAutoFit/>
          </a:bodyPr>
          <a:lstStyle/>
          <a:p>
            <a:pPr algn="ctr"/>
            <a:r>
              <a:rPr lang="en-US" b="1" dirty="0" smtClean="0">
                <a:latin typeface="+mn-lt"/>
              </a:rPr>
              <a:t>Figure 6.8  Determination of an Unsafe State </a:t>
            </a:r>
          </a:p>
        </p:txBody>
      </p:sp>
      <p:sp>
        <p:nvSpPr>
          <p:cNvPr id="9" name="Footer Placeholder 8"/>
          <p:cNvSpPr>
            <a:spLocks noGrp="1"/>
          </p:cNvSpPr>
          <p:nvPr>
            <p:ph type="ftr" sz="quarter" idx="11"/>
          </p:nvPr>
        </p:nvSpPr>
        <p:spPr>
          <a:xfrm>
            <a:off x="318246" y="6492875"/>
            <a:ext cx="6996953" cy="365125"/>
          </a:xfrm>
        </p:spPr>
        <p:txBody>
          <a:bodyPr/>
          <a:lstStyle/>
          <a:p>
            <a:pPr>
              <a:defRPr/>
            </a:pPr>
            <a:r>
              <a:rPr lang="en-US" dirty="0" smtClean="0"/>
              <a:t>© 2017 Pearson Education, Inc., Hoboken, NJ. All rights reserved.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318246" y="6492875"/>
            <a:ext cx="6158753" cy="365125"/>
          </a:xfrm>
        </p:spPr>
        <p:txBody>
          <a:bodyPr/>
          <a:lstStyle/>
          <a:p>
            <a:pPr>
              <a:defRPr/>
            </a:pPr>
            <a:r>
              <a:rPr lang="en-US" dirty="0" smtClean="0"/>
              <a:t>© 2017 Pearson Education, Inc., Hoboken, NJ. All rights reserved. </a:t>
            </a:r>
            <a:endParaRPr lang="en-US" dirty="0"/>
          </a:p>
        </p:txBody>
      </p:sp>
      <p:pic>
        <p:nvPicPr>
          <p:cNvPr id="10" name="Picture 9" descr="f09.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1765" t="8182" r="12941" b="19091"/>
              <a:stretch>
                <a:fillRect/>
              </a:stretch>
            </p:blipFill>
          </mc:Choice>
          <mc:Fallback>
            <p:blipFill>
              <a:blip r:embed="rId4"/>
              <a:srcRect l="11765" t="8182" r="12941" b="19091"/>
              <a:stretch>
                <a:fillRect/>
              </a:stretch>
            </p:blipFill>
          </mc:Fallback>
        </mc:AlternateContent>
        <p:spPr>
          <a:xfrm>
            <a:off x="2057400" y="457200"/>
            <a:ext cx="5011853" cy="62649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Avoidance Advantages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381000" y="2133600"/>
            <a:ext cx="8229600" cy="5181600"/>
          </a:xfrm>
        </p:spPr>
        <p:txBody>
          <a:bodyPr>
            <a:normAutofit/>
          </a:bodyPr>
          <a:lstStyle/>
          <a:p>
            <a:r>
              <a:rPr lang="en-NZ" sz="2200" dirty="0" smtClean="0"/>
              <a:t>It is not necessary to preempt and rollback processes, as in deadlock detection </a:t>
            </a:r>
          </a:p>
          <a:p>
            <a:r>
              <a:rPr lang="en-NZ" sz="2200" dirty="0" smtClean="0"/>
              <a:t>It is less restrictive than deadlock prevention</a:t>
            </a:r>
            <a:endParaRPr lang="en-US" sz="2200" dirty="0" smtClean="0"/>
          </a:p>
        </p:txBody>
      </p:sp>
      <p:sp>
        <p:nvSpPr>
          <p:cNvPr id="10" name="Footer Placeholder 9"/>
          <p:cNvSpPr>
            <a:spLocks noGrp="1"/>
          </p:cNvSpPr>
          <p:nvPr>
            <p:ph type="ftr" sz="quarter" idx="11"/>
          </p:nvPr>
        </p:nvSpPr>
        <p:spPr>
          <a:xfrm>
            <a:off x="318246" y="6492875"/>
            <a:ext cx="56253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Deadlock Avoidance Restrictions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411862056"/>
              </p:ext>
            </p:extLst>
          </p:nvPr>
        </p:nvGraphicFramePr>
        <p:xfrm>
          <a:off x="609600" y="2209800"/>
          <a:ext cx="7848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smtClean="0">
                <a:solidFill>
                  <a:schemeClr val="accent6">
                    <a:lumMod val="75000"/>
                  </a:schemeClr>
                </a:solidFill>
              </a:rPr>
              <a:t>Deadlock Strategies</a:t>
            </a:r>
            <a:endParaRPr lang="en-NZ" b="1" dirty="0">
              <a:solidFill>
                <a:schemeClr val="accent6">
                  <a:lumMod val="75000"/>
                </a:schemeClr>
              </a:solidFill>
            </a:endParaRPr>
          </a:p>
        </p:txBody>
      </p:sp>
      <p:graphicFrame>
        <p:nvGraphicFramePr>
          <p:cNvPr id="4" name="Diagram 3"/>
          <p:cNvGraphicFramePr/>
          <p:nvPr/>
        </p:nvGraphicFramePr>
        <p:xfrm>
          <a:off x="609600" y="2362200"/>
          <a:ext cx="80772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60825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smtClean="0">
                <a:solidFill>
                  <a:schemeClr val="accent1">
                    <a:lumMod val="75000"/>
                  </a:schemeClr>
                </a:solidFill>
              </a:rPr>
              <a:t>Deadline Detection Algorithm</a:t>
            </a:r>
            <a:endParaRPr lang="en-NZ" b="1" dirty="0">
              <a:solidFill>
                <a:schemeClr val="accent1">
                  <a:lumMod val="75000"/>
                </a:schemeClr>
              </a:solidFill>
            </a:endParaRPr>
          </a:p>
        </p:txBody>
      </p:sp>
      <p:sp>
        <p:nvSpPr>
          <p:cNvPr id="3" name="Content Placeholder 2"/>
          <p:cNvSpPr>
            <a:spLocks noGrp="1"/>
          </p:cNvSpPr>
          <p:nvPr>
            <p:ph idx="4294967295"/>
          </p:nvPr>
        </p:nvSpPr>
        <p:spPr>
          <a:xfrm>
            <a:off x="609600" y="2209800"/>
            <a:ext cx="3505200" cy="5943600"/>
          </a:xfrm>
        </p:spPr>
        <p:txBody>
          <a:bodyPr/>
          <a:lstStyle/>
          <a:p>
            <a:pPr>
              <a:buNone/>
            </a:pPr>
            <a:endParaRPr lang="en-NZ" dirty="0" smtClean="0"/>
          </a:p>
          <a:p>
            <a:pPr>
              <a:buSzPct val="135000"/>
              <a:buFont typeface="Wingdings" charset="2"/>
              <a:buChar char="§"/>
            </a:pPr>
            <a:r>
              <a:rPr lang="en-NZ" sz="2200" dirty="0" smtClean="0"/>
              <a:t>A check for deadlock can be made as frequently as each resource request or, less frequently, depending on how likely it is for a deadlock to occur</a:t>
            </a:r>
          </a:p>
        </p:txBody>
      </p:sp>
      <p:graphicFrame>
        <p:nvGraphicFramePr>
          <p:cNvPr id="4" name="Diagram 3"/>
          <p:cNvGraphicFramePr/>
          <p:nvPr>
            <p:extLst>
              <p:ext uri="{D42A27DB-BD31-4B8C-83A1-F6EECF244321}">
                <p14:modId xmlns:p14="http://schemas.microsoft.com/office/powerpoint/2010/main" val="4116526767"/>
              </p:ext>
            </p:extLst>
          </p:nvPr>
        </p:nvGraphicFramePr>
        <p:xfrm>
          <a:off x="4191000" y="2133600"/>
          <a:ext cx="521502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1.pdf"/>
          <p:cNvPicPr>
            <a:picLocks noChangeAspect="1"/>
          </p:cNvPicPr>
          <p:nvPr/>
        </p:nvPicPr>
        <p:blipFill>
          <a:blip r:embed="rId3"/>
          <a:srcRect l="5455" t="11765" r="4545" b="11765"/>
          <a:stretch>
            <a:fillRect/>
          </a:stretch>
        </p:blipFill>
        <p:spPr>
          <a:xfrm>
            <a:off x="172036" y="777543"/>
            <a:ext cx="8743364" cy="5740535"/>
          </a:xfrm>
          <a:prstGeom prst="rect">
            <a:avLst/>
          </a:prstGeom>
        </p:spPr>
      </p:pic>
      <p:sp>
        <p:nvSpPr>
          <p:cNvPr id="6" name="Footer Placeholder 5"/>
          <p:cNvSpPr>
            <a:spLocks noGrp="1"/>
          </p:cNvSpPr>
          <p:nvPr>
            <p:ph type="ftr" sz="quarter" idx="11"/>
          </p:nvPr>
        </p:nvSpPr>
        <p:spPr>
          <a:xfrm>
            <a:off x="318246" y="6492875"/>
            <a:ext cx="4406153" cy="365125"/>
          </a:xfrm>
        </p:spPr>
        <p:txBody>
          <a:bodyPr/>
          <a:lstStyle/>
          <a:p>
            <a:pPr>
              <a:defRPr/>
            </a:pPr>
            <a:r>
              <a:rPr lang="en-US" dirty="0" smtClean="0"/>
              <a:t>© 2017 Pearson Education, Inc., Hoboken, NJ. All rights reserved.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 </a:t>
            </a:r>
            <a:endParaRPr lang="en-US" dirty="0"/>
          </a:p>
        </p:txBody>
      </p:sp>
      <p:pic>
        <p:nvPicPr>
          <p:cNvPr id="8" name="Picture 7" descr="f10.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7273" b="65455"/>
              <a:stretch>
                <a:fillRect/>
              </a:stretch>
            </p:blipFill>
          </mc:Choice>
          <mc:Fallback>
            <p:blipFill>
              <a:blip r:embed="rId4"/>
              <a:srcRect t="7273" b="65455"/>
              <a:stretch>
                <a:fillRect/>
              </a:stretch>
            </p:blipFill>
          </mc:Fallback>
        </mc:AlternateContent>
        <p:spPr>
          <a:xfrm>
            <a:off x="-609600" y="1295400"/>
            <a:ext cx="10244966" cy="36159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001000" cy="685800"/>
          </a:xfrm>
        </p:spPr>
        <p:txBody>
          <a:bodyPr/>
          <a:lstStyle/>
          <a:p>
            <a:r>
              <a:rPr lang="en-US" b="1" dirty="0" smtClean="0">
                <a:solidFill>
                  <a:schemeClr val="accent1">
                    <a:lumMod val="75000"/>
                  </a:schemeClr>
                </a:solidFill>
              </a:rPr>
              <a:t>Recovery Strategies </a:t>
            </a:r>
            <a:r>
              <a:rPr lang="en-US" dirty="0" smtClean="0"/>
              <a:t/>
            </a:r>
            <a:br>
              <a:rPr lang="en-US" dirty="0" smtClean="0"/>
            </a:br>
            <a:endParaRPr lang="en-US" dirty="0"/>
          </a:p>
        </p:txBody>
      </p:sp>
      <p:sp>
        <p:nvSpPr>
          <p:cNvPr id="3" name="Content Placeholder 2"/>
          <p:cNvSpPr>
            <a:spLocks noGrp="1"/>
          </p:cNvSpPr>
          <p:nvPr>
            <p:ph idx="4294967295"/>
          </p:nvPr>
        </p:nvSpPr>
        <p:spPr>
          <a:xfrm>
            <a:off x="457200" y="2286000"/>
            <a:ext cx="8229600" cy="4876800"/>
          </a:xfrm>
        </p:spPr>
        <p:txBody>
          <a:bodyPr>
            <a:normAutofit/>
          </a:bodyPr>
          <a:lstStyle/>
          <a:p>
            <a:r>
              <a:rPr lang="en-US" sz="2200" dirty="0" smtClean="0"/>
              <a:t>Abort all deadlocked processes</a:t>
            </a:r>
          </a:p>
          <a:p>
            <a:r>
              <a:rPr lang="en-US" sz="2200" dirty="0" smtClean="0"/>
              <a:t>Back up each deadlocked process to some previously defined checkpoint and restart all processes</a:t>
            </a:r>
          </a:p>
          <a:p>
            <a:r>
              <a:rPr lang="en-NZ" sz="2200" dirty="0" smtClean="0"/>
              <a:t>Successively abort deadlocked processes until deadlock no longer exists</a:t>
            </a:r>
          </a:p>
          <a:p>
            <a:r>
              <a:rPr lang="en-NZ" sz="2200" dirty="0" smtClean="0"/>
              <a:t>Successively preempt resources until deadlock no longer exists</a:t>
            </a:r>
          </a:p>
        </p:txBody>
      </p:sp>
      <p:sp>
        <p:nvSpPr>
          <p:cNvPr id="7" name="Footer Placeholder 6"/>
          <p:cNvSpPr>
            <a:spLocks noGrp="1"/>
          </p:cNvSpPr>
          <p:nvPr>
            <p:ph type="ftr" sz="quarter" idx="11"/>
          </p:nvPr>
        </p:nvSpPr>
        <p:spPr>
          <a:xfrm>
            <a:off x="318246" y="6492875"/>
            <a:ext cx="53205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85800"/>
            <a:ext cx="8458200" cy="1067748"/>
          </a:xfrm>
        </p:spPr>
        <p:txBody>
          <a:bodyPr/>
          <a:lstStyle/>
          <a:p>
            <a:pPr algn="ctr"/>
            <a:r>
              <a:rPr lang="en-US" dirty="0" smtClean="0">
                <a:solidFill>
                  <a:schemeClr val="accent6"/>
                </a:solidFill>
              </a:rPr>
              <a:t>Integrated Deadlock </a:t>
            </a:r>
            <a:br>
              <a:rPr lang="en-US" dirty="0" smtClean="0">
                <a:solidFill>
                  <a:schemeClr val="accent6"/>
                </a:solidFill>
              </a:rPr>
            </a:br>
            <a:r>
              <a:rPr lang="en-US" dirty="0" smtClean="0">
                <a:solidFill>
                  <a:schemeClr val="accent6"/>
                </a:solidFill>
              </a:rPr>
              <a:t>Strategy</a:t>
            </a:r>
            <a:endParaRPr lang="en-US" dirty="0">
              <a:solidFill>
                <a:schemeClr val="accent6"/>
              </a:solidFill>
            </a:endParaRPr>
          </a:p>
        </p:txBody>
      </p:sp>
      <p:sp>
        <p:nvSpPr>
          <p:cNvPr id="2" name="Footer Placeholder 1"/>
          <p:cNvSpPr>
            <a:spLocks noGrp="1"/>
          </p:cNvSpPr>
          <p:nvPr>
            <p:ph type="ftr" sz="quarter" idx="11"/>
          </p:nvPr>
        </p:nvSpPr>
        <p:spPr>
          <a:xfrm>
            <a:off x="318246" y="6492875"/>
            <a:ext cx="4634753" cy="365125"/>
          </a:xfrm>
        </p:spPr>
        <p:txBody>
          <a:bodyPr/>
          <a:lstStyle/>
          <a:p>
            <a:pPr>
              <a:defRPr/>
            </a:pPr>
            <a:r>
              <a:rPr lang="en-US" dirty="0" smtClean="0"/>
              <a:t>© 2017 Pearson Education, Inc., Hoboken, NJ. All rights reserved. </a:t>
            </a:r>
            <a:endParaRPr lang="en-US" dirty="0"/>
          </a:p>
        </p:txBody>
      </p:sp>
      <p:sp>
        <p:nvSpPr>
          <p:cNvPr id="6" name="Content Placeholder 5"/>
          <p:cNvSpPr>
            <a:spLocks noGrp="1"/>
          </p:cNvSpPr>
          <p:nvPr>
            <p:ph sz="half" idx="14"/>
          </p:nvPr>
        </p:nvSpPr>
        <p:spPr>
          <a:xfrm>
            <a:off x="457200" y="2133600"/>
            <a:ext cx="8305800" cy="4343400"/>
          </a:xfrm>
        </p:spPr>
        <p:txBody>
          <a:bodyPr>
            <a:normAutofit fontScale="85000" lnSpcReduction="20000"/>
          </a:bodyPr>
          <a:lstStyle/>
          <a:p>
            <a:r>
              <a:rPr lang="en-US" sz="2162" dirty="0" smtClean="0"/>
              <a:t>Rather than attempting to design an OS facility that employs only one of these strategies, it might be more efficient to use different strategies in different situations</a:t>
            </a:r>
          </a:p>
          <a:p>
            <a:pPr lvl="2"/>
            <a:r>
              <a:rPr lang="en-US" dirty="0" smtClean="0"/>
              <a:t>Group resources into a number of different resource classes</a:t>
            </a:r>
          </a:p>
          <a:p>
            <a:pPr lvl="2"/>
            <a:r>
              <a:rPr lang="en-US" dirty="0" smtClean="0"/>
              <a:t>Use the linear ordering strategy defined previously for the prevention of circular wait to prevent deadlocks between resource classes</a:t>
            </a:r>
          </a:p>
          <a:p>
            <a:pPr lvl="2"/>
            <a:r>
              <a:rPr lang="en-US" dirty="0" smtClean="0"/>
              <a:t>Within a resource class, use the algorithm that is most appropriate for that class</a:t>
            </a:r>
          </a:p>
          <a:p>
            <a:pPr marL="282575" lvl="2">
              <a:spcBef>
                <a:spcPts val="1800"/>
              </a:spcBef>
            </a:pPr>
            <a:r>
              <a:rPr lang="en-US" sz="2162" dirty="0" smtClean="0"/>
              <a:t>Classes of resources</a:t>
            </a:r>
          </a:p>
          <a:p>
            <a:pPr lvl="2"/>
            <a:r>
              <a:rPr lang="en-US" dirty="0" smtClean="0">
                <a:solidFill>
                  <a:srgbClr val="0D335E"/>
                </a:solidFill>
              </a:rPr>
              <a:t>Swappable space</a:t>
            </a:r>
          </a:p>
          <a:p>
            <a:pPr lvl="4"/>
            <a:r>
              <a:rPr lang="en-US" sz="1529" dirty="0" smtClean="0"/>
              <a:t>Blocks of memory on secondary storage for use in swapping processes</a:t>
            </a:r>
          </a:p>
          <a:p>
            <a:pPr lvl="2"/>
            <a:r>
              <a:rPr lang="en-US" dirty="0" smtClean="0">
                <a:solidFill>
                  <a:srgbClr val="0D335E"/>
                </a:solidFill>
              </a:rPr>
              <a:t>Process resources</a:t>
            </a:r>
          </a:p>
          <a:p>
            <a:pPr lvl="4"/>
            <a:r>
              <a:rPr lang="en-US" sz="1529" dirty="0" smtClean="0"/>
              <a:t>Assignable devices, such as tape drives, and files</a:t>
            </a:r>
          </a:p>
          <a:p>
            <a:pPr lvl="2"/>
            <a:r>
              <a:rPr lang="en-US" dirty="0" smtClean="0">
                <a:solidFill>
                  <a:srgbClr val="0D335E"/>
                </a:solidFill>
              </a:rPr>
              <a:t>Main memory</a:t>
            </a:r>
          </a:p>
          <a:p>
            <a:pPr lvl="4"/>
            <a:r>
              <a:rPr lang="en-US" sz="1529" dirty="0" smtClean="0"/>
              <a:t>Assignable to processes in pages or segments</a:t>
            </a:r>
          </a:p>
          <a:p>
            <a:pPr lvl="2"/>
            <a:r>
              <a:rPr lang="en-US" dirty="0" smtClean="0">
                <a:solidFill>
                  <a:srgbClr val="0D335E"/>
                </a:solidFill>
              </a:rPr>
              <a:t>Internal resources</a:t>
            </a:r>
          </a:p>
          <a:p>
            <a:pPr lvl="4"/>
            <a:r>
              <a:rPr lang="en-US" sz="1529" dirty="0" smtClean="0"/>
              <a:t>Such as I/O channels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8813" y="456253"/>
            <a:ext cx="7824788" cy="1067748"/>
          </a:xfrm>
        </p:spPr>
        <p:txBody>
          <a:bodyPr/>
          <a:lstStyle/>
          <a:p>
            <a:pPr algn="ctr"/>
            <a:r>
              <a:rPr lang="en-US" dirty="0" smtClean="0">
                <a:solidFill>
                  <a:srgbClr val="0D335E"/>
                </a:solidFill>
              </a:rPr>
              <a:t>Class Strategies</a:t>
            </a:r>
            <a:endParaRPr lang="en-US" dirty="0">
              <a:solidFill>
                <a:srgbClr val="0D335E"/>
              </a:solidFill>
            </a:endParaRPr>
          </a:p>
        </p:txBody>
      </p:sp>
      <p:sp>
        <p:nvSpPr>
          <p:cNvPr id="2" name="Footer Placeholder 1"/>
          <p:cNvSpPr>
            <a:spLocks noGrp="1"/>
          </p:cNvSpPr>
          <p:nvPr>
            <p:ph type="ftr" sz="quarter" idx="11"/>
          </p:nvPr>
        </p:nvSpPr>
        <p:spPr>
          <a:xfrm>
            <a:off x="318246" y="6492875"/>
            <a:ext cx="5472953" cy="365125"/>
          </a:xfrm>
        </p:spPr>
        <p:txBody>
          <a:bodyPr/>
          <a:lstStyle/>
          <a:p>
            <a:pPr>
              <a:defRPr/>
            </a:pPr>
            <a:r>
              <a:rPr lang="en-US" dirty="0" smtClean="0"/>
              <a:t>© 2017 Pearson Education, Inc., Hoboken, NJ. All rights reserved. </a:t>
            </a:r>
            <a:endParaRPr lang="en-US" dirty="0"/>
          </a:p>
        </p:txBody>
      </p:sp>
      <p:sp>
        <p:nvSpPr>
          <p:cNvPr id="6" name="Content Placeholder 5"/>
          <p:cNvSpPr>
            <a:spLocks noGrp="1"/>
          </p:cNvSpPr>
          <p:nvPr>
            <p:ph sz="half" idx="14"/>
          </p:nvPr>
        </p:nvSpPr>
        <p:spPr>
          <a:xfrm>
            <a:off x="457200" y="2133600"/>
            <a:ext cx="8229600" cy="4495800"/>
          </a:xfrm>
        </p:spPr>
        <p:txBody>
          <a:bodyPr>
            <a:normAutofit fontScale="92500" lnSpcReduction="10000"/>
          </a:bodyPr>
          <a:lstStyle/>
          <a:p>
            <a:r>
              <a:rPr lang="en-US" sz="2162" dirty="0" smtClean="0"/>
              <a:t>Within each class the following strategies could be used:</a:t>
            </a:r>
          </a:p>
          <a:p>
            <a:pPr lvl="1"/>
            <a:r>
              <a:rPr lang="en-US" sz="1838" b="1" dirty="0" smtClean="0"/>
              <a:t>Swappable space</a:t>
            </a:r>
          </a:p>
          <a:p>
            <a:pPr lvl="3"/>
            <a:r>
              <a:rPr lang="en-US" sz="1647" dirty="0" smtClean="0"/>
              <a:t>Prevention of deadlocks by requiring that all of the required resources that may be used be allocated at one time, as in the hold-and-wait prevention strategy</a:t>
            </a:r>
          </a:p>
          <a:p>
            <a:pPr lvl="3"/>
            <a:r>
              <a:rPr lang="en-US" sz="1647" dirty="0" smtClean="0"/>
              <a:t>This strategy is reasonable if the maximum storage requirements are known</a:t>
            </a:r>
          </a:p>
          <a:p>
            <a:pPr lvl="1"/>
            <a:r>
              <a:rPr lang="en-US" b="1" dirty="0" smtClean="0"/>
              <a:t>Process resources</a:t>
            </a:r>
          </a:p>
          <a:p>
            <a:pPr lvl="3"/>
            <a:r>
              <a:rPr lang="en-US" sz="1622" dirty="0" smtClean="0"/>
              <a:t>Avoidance will often be effective in this category, because it is reasonable to expect processes to declare ahead of time the resources that they will require in this class</a:t>
            </a:r>
          </a:p>
          <a:p>
            <a:pPr lvl="3"/>
            <a:r>
              <a:rPr lang="en-US" sz="1622" dirty="0" smtClean="0"/>
              <a:t>Prevention by means of resource ordering within this class is also possible</a:t>
            </a:r>
          </a:p>
          <a:p>
            <a:pPr lvl="1"/>
            <a:r>
              <a:rPr lang="en-US" b="1" dirty="0" smtClean="0"/>
              <a:t>Main memory</a:t>
            </a:r>
          </a:p>
          <a:p>
            <a:pPr lvl="3"/>
            <a:r>
              <a:rPr lang="en-US" sz="1622" dirty="0" smtClean="0"/>
              <a:t>Prevention by preemption appears to be the most appropriate strategy for main memory</a:t>
            </a:r>
          </a:p>
          <a:p>
            <a:pPr lvl="3"/>
            <a:r>
              <a:rPr lang="en-US" sz="1622" dirty="0" smtClean="0"/>
              <a:t>When a process is preempted, it is simply swapped to secondary memory, freeing space to resolve the deadlock</a:t>
            </a:r>
          </a:p>
          <a:p>
            <a:pPr lvl="1"/>
            <a:r>
              <a:rPr lang="en-US" b="1" dirty="0" smtClean="0"/>
              <a:t>Internal resources</a:t>
            </a:r>
          </a:p>
          <a:p>
            <a:pPr lvl="3"/>
            <a:r>
              <a:rPr lang="en-US" sz="1622" dirty="0" smtClean="0"/>
              <a:t>Prevention by means of resource ordering can be used</a:t>
            </a:r>
            <a:endParaRPr lang="en-US" sz="1622"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7824788" cy="1068387"/>
          </a:xfrm>
        </p:spPr>
        <p:txBody>
          <a:bodyPr/>
          <a:lstStyle/>
          <a:p>
            <a:pPr algn="ctr"/>
            <a:r>
              <a:rPr lang="en-US" sz="4000" b="1" dirty="0" smtClean="0">
                <a:solidFill>
                  <a:schemeClr val="accent1">
                    <a:lumMod val="75000"/>
                  </a:schemeClr>
                </a:solidFill>
              </a:rPr>
              <a:t>Dining Philosophers Problem</a:t>
            </a:r>
            <a:endParaRPr lang="en-US" sz="4000" b="1" dirty="0">
              <a:solidFill>
                <a:schemeClr val="accent1">
                  <a:lumMod val="75000"/>
                </a:schemeClr>
              </a:solidFill>
            </a:endParaRPr>
          </a:p>
        </p:txBody>
      </p:sp>
      <p:sp>
        <p:nvSpPr>
          <p:cNvPr id="6" name="TextBox 5"/>
          <p:cNvSpPr txBox="1"/>
          <p:nvPr/>
        </p:nvSpPr>
        <p:spPr>
          <a:xfrm>
            <a:off x="152400" y="1676400"/>
            <a:ext cx="2819400" cy="4524315"/>
          </a:xfrm>
          <a:prstGeom prst="rect">
            <a:avLst/>
          </a:prstGeom>
          <a:noFill/>
        </p:spPr>
        <p:txBody>
          <a:bodyPr wrap="square" rtlCol="0">
            <a:spAutoFit/>
          </a:bodyPr>
          <a:lstStyle/>
          <a:p>
            <a:pPr lvl="1">
              <a:buClr>
                <a:schemeClr val="accent1"/>
              </a:buClr>
              <a:buFont typeface="Wingdings" charset="2"/>
              <a:buChar char="§"/>
            </a:pPr>
            <a:r>
              <a:rPr lang="en-NZ" sz="2400" dirty="0" smtClean="0">
                <a:latin typeface="+mn-lt"/>
              </a:rPr>
              <a:t>No two philosophers can use the same fork at the same time (mutual exclusion)</a:t>
            </a:r>
          </a:p>
          <a:p>
            <a:pPr lvl="1">
              <a:buClr>
                <a:schemeClr val="accent1"/>
              </a:buClr>
              <a:buFont typeface="Wingdings" charset="2"/>
              <a:buChar char="§"/>
            </a:pPr>
            <a:endParaRPr lang="en-NZ" sz="2400" dirty="0" smtClean="0">
              <a:latin typeface="+mn-lt"/>
            </a:endParaRPr>
          </a:p>
          <a:p>
            <a:pPr lvl="1">
              <a:buClr>
                <a:schemeClr val="accent1"/>
              </a:buClr>
              <a:buFont typeface="Wingdings" charset="2"/>
              <a:buChar char="§"/>
            </a:pPr>
            <a:r>
              <a:rPr lang="en-NZ" sz="2400" dirty="0" smtClean="0">
                <a:latin typeface="+mn-lt"/>
              </a:rPr>
              <a:t>No philosopher must starve to death (avoid deadlock and starvation)</a:t>
            </a:r>
          </a:p>
        </p:txBody>
      </p:sp>
      <p:pic>
        <p:nvPicPr>
          <p:cNvPr id="5" name="Picture 4" descr="f11.pdf"/>
          <p:cNvPicPr>
            <a:picLocks noChangeAspect="1"/>
          </p:cNvPicPr>
          <p:nvPr/>
        </p:nvPicPr>
        <p:blipFill>
          <a:blip r:embed="rId3"/>
          <a:srcRect t="5455" b="5455"/>
          <a:stretch>
            <a:fillRect/>
          </a:stretch>
        </p:blipFill>
        <p:spPr>
          <a:xfrm>
            <a:off x="3962400" y="1282271"/>
            <a:ext cx="4613564" cy="5319017"/>
          </a:xfrm>
          <a:prstGeom prst="rect">
            <a:avLst/>
          </a:prstGeom>
        </p:spPr>
      </p:pic>
      <p:sp>
        <p:nvSpPr>
          <p:cNvPr id="10" name="Footer Placeholder 9"/>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xmlns:mv="urn:schemas-microsoft-com:mac:vml">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457200" y="685800"/>
            <a:ext cx="8245176" cy="4909472"/>
          </a:xfrm>
          <a:prstGeom prst="rect">
            <a:avLst/>
          </a:prstGeom>
        </p:spPr>
      </p:pic>
      <p:sp>
        <p:nvSpPr>
          <p:cNvPr id="14" name="TextBox 13"/>
          <p:cNvSpPr txBox="1"/>
          <p:nvPr/>
        </p:nvSpPr>
        <p:spPr>
          <a:xfrm>
            <a:off x="304800" y="5791200"/>
            <a:ext cx="8534400" cy="369332"/>
          </a:xfrm>
          <a:prstGeom prst="rect">
            <a:avLst/>
          </a:prstGeom>
          <a:noFill/>
        </p:spPr>
        <p:txBody>
          <a:bodyPr wrap="square" rtlCol="0">
            <a:spAutoFit/>
          </a:bodyPr>
          <a:lstStyle/>
          <a:p>
            <a:pPr algn="ctr"/>
            <a:r>
              <a:rPr lang="en-US" b="1" dirty="0" smtClean="0">
                <a:latin typeface="+mn-lt"/>
              </a:rPr>
              <a:t>Figure 6.12      A First Solution to the Dining Philosophers Problem </a:t>
            </a:r>
            <a:endParaRPr lang="en-US" b="1" dirty="0">
              <a:latin typeface="+mn-lt"/>
            </a:endParaRPr>
          </a:p>
        </p:txBody>
      </p:sp>
      <p:sp>
        <p:nvSpPr>
          <p:cNvPr id="7" name="Footer Placeholder 6"/>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9600" y="685800"/>
            <a:ext cx="7848600" cy="5145556"/>
          </a:xfrm>
          <a:prstGeom prst="rect">
            <a:avLst/>
          </a:prstGeom>
        </p:spPr>
      </p:pic>
      <p:sp>
        <p:nvSpPr>
          <p:cNvPr id="7" name="TextBox 6"/>
          <p:cNvSpPr txBox="1"/>
          <p:nvPr/>
        </p:nvSpPr>
        <p:spPr>
          <a:xfrm>
            <a:off x="304800" y="6096000"/>
            <a:ext cx="8458200" cy="369332"/>
          </a:xfrm>
          <a:prstGeom prst="rect">
            <a:avLst/>
          </a:prstGeom>
          <a:noFill/>
        </p:spPr>
        <p:txBody>
          <a:bodyPr wrap="square" rtlCol="0">
            <a:spAutoFit/>
          </a:bodyPr>
          <a:lstStyle/>
          <a:p>
            <a:pPr algn="ctr"/>
            <a:r>
              <a:rPr lang="en-US" b="1" dirty="0" smtClean="0">
                <a:latin typeface="+mn-lt"/>
              </a:rPr>
              <a:t>Figure 6.13   A Second Solution to the Dining Philosophers Problem </a:t>
            </a:r>
            <a:endParaRPr lang="en-US" b="1" dirty="0">
              <a:latin typeface="+mn-lt"/>
            </a:endParaRPr>
          </a:p>
        </p:txBody>
      </p:sp>
      <p:sp>
        <p:nvSpPr>
          <p:cNvPr id="9" name="Footer Placeholder 8"/>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5122" y="685800"/>
            <a:ext cx="5153679" cy="5816600"/>
          </a:xfrm>
          <a:prstGeom prst="rect">
            <a:avLst/>
          </a:prstGeom>
        </p:spPr>
      </p:pic>
      <p:sp>
        <p:nvSpPr>
          <p:cNvPr id="7" name="TextBox 6"/>
          <p:cNvSpPr txBox="1"/>
          <p:nvPr/>
        </p:nvSpPr>
        <p:spPr>
          <a:xfrm>
            <a:off x="5791200" y="1371600"/>
            <a:ext cx="2971800" cy="4173450"/>
          </a:xfrm>
          <a:prstGeom prst="rect">
            <a:avLst/>
          </a:prstGeom>
          <a:noFill/>
        </p:spPr>
        <p:txBody>
          <a:bodyPr wrap="square" rtlCol="0">
            <a:spAutoFit/>
          </a:bodyPr>
          <a:lstStyle/>
          <a:p>
            <a:pPr algn="ctr"/>
            <a:r>
              <a:rPr lang="en-US" sz="2400" b="1" dirty="0" smtClean="0">
                <a:latin typeface="+mn-lt"/>
              </a:rPr>
              <a:t>Figure 6.14   </a:t>
            </a:r>
          </a:p>
          <a:p>
            <a:pPr algn="ctr"/>
            <a:endParaRPr lang="en-US" sz="2400" b="1" dirty="0" smtClean="0">
              <a:latin typeface="+mn-lt"/>
            </a:endParaRPr>
          </a:p>
          <a:p>
            <a:pPr algn="ctr">
              <a:lnSpc>
                <a:spcPct val="130000"/>
              </a:lnSpc>
            </a:pPr>
            <a:r>
              <a:rPr lang="en-US" sz="2400" b="1" dirty="0" smtClean="0">
                <a:latin typeface="+mn-lt"/>
              </a:rPr>
              <a:t>A Solution </a:t>
            </a:r>
          </a:p>
          <a:p>
            <a:pPr algn="ctr">
              <a:lnSpc>
                <a:spcPct val="130000"/>
              </a:lnSpc>
            </a:pPr>
            <a:r>
              <a:rPr lang="en-US" sz="2400" b="1" dirty="0" smtClean="0">
                <a:latin typeface="+mn-lt"/>
              </a:rPr>
              <a:t>to the </a:t>
            </a:r>
          </a:p>
          <a:p>
            <a:pPr algn="ctr">
              <a:lnSpc>
                <a:spcPct val="130000"/>
              </a:lnSpc>
            </a:pPr>
            <a:r>
              <a:rPr lang="en-US" sz="2400" b="1" dirty="0" smtClean="0">
                <a:latin typeface="+mn-lt"/>
              </a:rPr>
              <a:t>Dining </a:t>
            </a:r>
          </a:p>
          <a:p>
            <a:pPr algn="ctr">
              <a:lnSpc>
                <a:spcPct val="130000"/>
              </a:lnSpc>
            </a:pPr>
            <a:r>
              <a:rPr lang="en-US" sz="2400" b="1" dirty="0" smtClean="0">
                <a:latin typeface="+mn-lt"/>
              </a:rPr>
              <a:t>Philosophers Problem </a:t>
            </a:r>
          </a:p>
          <a:p>
            <a:pPr algn="ctr">
              <a:lnSpc>
                <a:spcPct val="130000"/>
              </a:lnSpc>
            </a:pPr>
            <a:r>
              <a:rPr lang="en-US" sz="2400" b="1" dirty="0" smtClean="0">
                <a:latin typeface="+mn-lt"/>
              </a:rPr>
              <a:t>Using a </a:t>
            </a:r>
          </a:p>
          <a:p>
            <a:pPr algn="ctr">
              <a:lnSpc>
                <a:spcPct val="130000"/>
              </a:lnSpc>
            </a:pPr>
            <a:r>
              <a:rPr lang="en-US" sz="2400" b="1" dirty="0" smtClean="0">
                <a:latin typeface="+mn-lt"/>
              </a:rPr>
              <a:t>Monitor </a:t>
            </a:r>
            <a:endParaRPr lang="en-US" sz="2400" b="1" dirty="0">
              <a:latin typeface="+mn-lt"/>
            </a:endParaRPr>
          </a:p>
        </p:txBody>
      </p:sp>
      <p:sp>
        <p:nvSpPr>
          <p:cNvPr id="9" name="Footer Placeholder 8"/>
          <p:cNvSpPr>
            <a:spLocks noGrp="1"/>
          </p:cNvSpPr>
          <p:nvPr>
            <p:ph type="ftr" sz="quarter" idx="11"/>
          </p:nvPr>
        </p:nvSpPr>
        <p:spPr>
          <a:xfrm>
            <a:off x="318246" y="6492875"/>
            <a:ext cx="5472953" cy="365125"/>
          </a:xfrm>
        </p:spPr>
        <p:txBody>
          <a:bodyPr/>
          <a:lstStyle/>
          <a:p>
            <a:pPr>
              <a:defRPr/>
            </a:pPr>
            <a:r>
              <a:rPr lang="en-US" dirty="0" smtClean="0"/>
              <a:t>© 2017 Pearson Education, Inc., Hoboken, NJ. All rights reserved.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1"/>
            <a:ext cx="9753600" cy="1066800"/>
          </a:xfrm>
        </p:spPr>
        <p:txBody>
          <a:bodyPr/>
          <a:lstStyle/>
          <a:p>
            <a:pPr algn="ctr"/>
            <a:r>
              <a:rPr lang="en-US" sz="4400" b="1" dirty="0" smtClean="0">
                <a:solidFill>
                  <a:schemeClr val="accent6">
                    <a:lumMod val="75000"/>
                  </a:schemeClr>
                </a:solidFill>
              </a:rPr>
              <a:t>UNIX Concurrency Mechanisms</a:t>
            </a:r>
            <a:endParaRPr lang="en-US" sz="4400" b="1" dirty="0">
              <a:solidFill>
                <a:schemeClr val="accent6">
                  <a:lumMod val="75000"/>
                </a:schemeClr>
              </a:solidFill>
            </a:endParaRPr>
          </a:p>
        </p:txBody>
      </p:sp>
      <p:sp>
        <p:nvSpPr>
          <p:cNvPr id="3" name="Content Placeholder 2"/>
          <p:cNvSpPr>
            <a:spLocks noGrp="1"/>
          </p:cNvSpPr>
          <p:nvPr>
            <p:ph idx="4294967295"/>
          </p:nvPr>
        </p:nvSpPr>
        <p:spPr>
          <a:xfrm>
            <a:off x="609600" y="2133600"/>
            <a:ext cx="8229600" cy="5029200"/>
          </a:xfrm>
        </p:spPr>
        <p:txBody>
          <a:bodyPr/>
          <a:lstStyle/>
          <a:p>
            <a:r>
              <a:rPr lang="en-NZ" sz="2200" dirty="0" smtClean="0"/>
              <a:t>UNIX provides a variety of mechanisms for interprocessor communication and synchronization including:</a:t>
            </a:r>
            <a:endParaRPr lang="en-US" sz="2200" dirty="0" smtClean="0"/>
          </a:p>
          <a:p>
            <a:endParaRPr lang="en-US" dirty="0"/>
          </a:p>
        </p:txBody>
      </p:sp>
      <p:graphicFrame>
        <p:nvGraphicFramePr>
          <p:cNvPr id="4" name="Diagram 3"/>
          <p:cNvGraphicFramePr/>
          <p:nvPr/>
        </p:nvGraphicFramePr>
        <p:xfrm>
          <a:off x="609600" y="2895600"/>
          <a:ext cx="8153400" cy="368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9301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smtClean="0">
                <a:solidFill>
                  <a:schemeClr val="accent1">
                    <a:lumMod val="50000"/>
                  </a:schemeClr>
                </a:solidFill>
              </a:rPr>
              <a:t>Pipes</a:t>
            </a:r>
            <a:endParaRPr lang="en-NZ" b="1" dirty="0">
              <a:solidFill>
                <a:schemeClr val="accent1">
                  <a:lumMod val="50000"/>
                </a:schemeClr>
              </a:solidFill>
            </a:endParaRPr>
          </a:p>
        </p:txBody>
      </p:sp>
      <p:sp>
        <p:nvSpPr>
          <p:cNvPr id="3" name="Content Placeholder 2"/>
          <p:cNvSpPr>
            <a:spLocks noGrp="1"/>
          </p:cNvSpPr>
          <p:nvPr>
            <p:ph idx="4294967295"/>
          </p:nvPr>
        </p:nvSpPr>
        <p:spPr>
          <a:xfrm>
            <a:off x="533400" y="2286000"/>
            <a:ext cx="6197600" cy="3840163"/>
          </a:xfrm>
        </p:spPr>
        <p:txBody>
          <a:bodyPr>
            <a:normAutofit/>
          </a:bodyPr>
          <a:lstStyle/>
          <a:p>
            <a:r>
              <a:rPr lang="en-NZ" sz="2200" dirty="0" smtClean="0"/>
              <a:t>Circular buffers allowing two processes to communicate on the producer-consumer model</a:t>
            </a:r>
          </a:p>
          <a:p>
            <a:pPr lvl="2"/>
            <a:r>
              <a:rPr lang="en-NZ" sz="2200" dirty="0" smtClean="0"/>
              <a:t>First-in-first-out queue, written by one process and read by another</a:t>
            </a:r>
          </a:p>
        </p:txBody>
      </p:sp>
      <p:graphicFrame>
        <p:nvGraphicFramePr>
          <p:cNvPr id="5" name="Diagram 4"/>
          <p:cNvGraphicFramePr/>
          <p:nvPr/>
        </p:nvGraphicFramePr>
        <p:xfrm>
          <a:off x="1524000" y="4267200"/>
          <a:ext cx="6096000" cy="187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8"/>
          <p:cNvSpPr>
            <a:spLocks noGrp="1"/>
          </p:cNvSpPr>
          <p:nvPr>
            <p:ph type="ftr" sz="quarter" idx="11"/>
          </p:nvPr>
        </p:nvSpPr>
        <p:spPr>
          <a:xfrm>
            <a:off x="318246" y="6492875"/>
            <a:ext cx="62349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tretch>
            <a:fillRect/>
          </a:stretch>
        </p:blipFill>
        <p:spPr>
          <a:xfrm>
            <a:off x="457200" y="367146"/>
            <a:ext cx="8399929" cy="6490854"/>
          </a:xfrm>
          <a:prstGeom prst="rect">
            <a:avLst/>
          </a:prstGeom>
        </p:spPr>
      </p:pic>
      <p:sp>
        <p:nvSpPr>
          <p:cNvPr id="7" name="Footer Placeholder 6"/>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b="1" dirty="0" smtClean="0">
                <a:solidFill>
                  <a:schemeClr val="accent6">
                    <a:lumMod val="75000"/>
                  </a:schemeClr>
                </a:solidFill>
              </a:rPr>
              <a:t>Messages</a:t>
            </a:r>
            <a:endParaRPr lang="en-NZ" b="1" dirty="0">
              <a:solidFill>
                <a:schemeClr val="accent6">
                  <a:lumMod val="75000"/>
                </a:schemeClr>
              </a:solidFill>
            </a:endParaRPr>
          </a:p>
        </p:txBody>
      </p:sp>
      <p:sp>
        <p:nvSpPr>
          <p:cNvPr id="3" name="Content Placeholder 2"/>
          <p:cNvSpPr>
            <a:spLocks noGrp="1"/>
          </p:cNvSpPr>
          <p:nvPr>
            <p:ph idx="4294967295"/>
          </p:nvPr>
        </p:nvSpPr>
        <p:spPr>
          <a:xfrm>
            <a:off x="609600" y="2362200"/>
            <a:ext cx="8153400" cy="3840163"/>
          </a:xfrm>
        </p:spPr>
        <p:txBody>
          <a:bodyPr>
            <a:normAutofit/>
          </a:bodyPr>
          <a:lstStyle/>
          <a:p>
            <a:r>
              <a:rPr lang="en-NZ" sz="2200" dirty="0" smtClean="0"/>
              <a:t>A block of bytes with an accompanying type</a:t>
            </a:r>
          </a:p>
          <a:p>
            <a:r>
              <a:rPr lang="en-NZ" sz="2200" dirty="0" smtClean="0"/>
              <a:t>UNIX provides </a:t>
            </a:r>
            <a:r>
              <a:rPr lang="en-NZ" sz="2200" b="1" i="1" dirty="0" smtClean="0"/>
              <a:t>msgsnd </a:t>
            </a:r>
            <a:r>
              <a:rPr lang="en-NZ" sz="2200" dirty="0" smtClean="0"/>
              <a:t>and </a:t>
            </a:r>
            <a:r>
              <a:rPr lang="en-NZ" sz="2200" b="1" i="1" dirty="0" smtClean="0"/>
              <a:t>msgrcv </a:t>
            </a:r>
            <a:r>
              <a:rPr lang="en-NZ" sz="2200" dirty="0" smtClean="0"/>
              <a:t>system calls for processes to engage in message passing </a:t>
            </a:r>
          </a:p>
          <a:p>
            <a:r>
              <a:rPr lang="en-NZ" sz="2200" dirty="0" smtClean="0"/>
              <a:t>Associated with each process is a message queue, which functions like a mailbox</a:t>
            </a:r>
            <a:endParaRPr lang="en-NZ" sz="2200" dirty="0"/>
          </a:p>
        </p:txBody>
      </p:sp>
      <p:sp>
        <p:nvSpPr>
          <p:cNvPr id="9" name="Footer Placeholder 8"/>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NZ" b="1" dirty="0" smtClean="0">
                <a:solidFill>
                  <a:schemeClr val="accent1">
                    <a:lumMod val="50000"/>
                  </a:schemeClr>
                </a:solidFill>
              </a:rPr>
              <a:t>Shared Memory</a:t>
            </a:r>
            <a:endParaRPr lang="en-NZ" b="1" dirty="0">
              <a:solidFill>
                <a:schemeClr val="accent1">
                  <a:lumMod val="50000"/>
                </a:schemeClr>
              </a:solidFill>
            </a:endParaRPr>
          </a:p>
        </p:txBody>
      </p:sp>
      <p:sp>
        <p:nvSpPr>
          <p:cNvPr id="3" name="Content Placeholder 2"/>
          <p:cNvSpPr>
            <a:spLocks noGrp="1"/>
          </p:cNvSpPr>
          <p:nvPr>
            <p:ph idx="4294967295"/>
          </p:nvPr>
        </p:nvSpPr>
        <p:spPr>
          <a:xfrm>
            <a:off x="381000" y="2286000"/>
            <a:ext cx="8458200" cy="4572000"/>
          </a:xfrm>
        </p:spPr>
        <p:txBody>
          <a:bodyPr>
            <a:normAutofit/>
          </a:bodyPr>
          <a:lstStyle/>
          <a:p>
            <a:r>
              <a:rPr lang="en-NZ" sz="2800" dirty="0" smtClean="0"/>
              <a:t>Fastest form of interprocess communication</a:t>
            </a:r>
          </a:p>
          <a:p>
            <a:r>
              <a:rPr lang="en-NZ" sz="2800" dirty="0" smtClean="0"/>
              <a:t>Common block of virtual memory shared by multiple processes</a:t>
            </a:r>
          </a:p>
          <a:p>
            <a:r>
              <a:rPr lang="en-NZ" sz="2800" dirty="0" smtClean="0"/>
              <a:t>Permission is read-only or read-write for a process</a:t>
            </a:r>
          </a:p>
          <a:p>
            <a:r>
              <a:rPr lang="en-NZ" sz="2800" dirty="0" smtClean="0"/>
              <a:t>Mutual exclusion constraints are not part of the shared-memory facility but must be provided by the processes using the shared memory</a:t>
            </a:r>
            <a:endParaRPr lang="en-NZ" sz="2800" dirty="0"/>
          </a:p>
        </p:txBody>
      </p:sp>
      <p:sp>
        <p:nvSpPr>
          <p:cNvPr id="7" name="Footer Placeholder 6"/>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Semaphores</a:t>
            </a:r>
            <a:endPar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457200" y="1981200"/>
            <a:ext cx="8229600" cy="1447800"/>
          </a:xfrm>
        </p:spPr>
        <p:txBody>
          <a:bodyPr>
            <a:normAutofit fontScale="92500" lnSpcReduction="10000"/>
          </a:bodyPr>
          <a:lstStyle/>
          <a:p>
            <a:r>
              <a:rPr lang="en-NZ" sz="2800" dirty="0" smtClean="0"/>
              <a:t>Generalization of the </a:t>
            </a:r>
            <a:r>
              <a:rPr lang="en-NZ" sz="2800" dirty="0" smtClean="0">
                <a:latin typeface="Courier New"/>
              </a:rPr>
              <a:t>semWait</a:t>
            </a:r>
            <a:r>
              <a:rPr lang="en-NZ" sz="2800" b="1" i="1" dirty="0" smtClean="0"/>
              <a:t> </a:t>
            </a:r>
            <a:r>
              <a:rPr lang="en-NZ" sz="2800" dirty="0" smtClean="0"/>
              <a:t>and </a:t>
            </a:r>
            <a:r>
              <a:rPr lang="en-NZ" sz="2800" dirty="0" smtClean="0">
                <a:latin typeface="Courier New"/>
              </a:rPr>
              <a:t>semSignal</a:t>
            </a:r>
            <a:r>
              <a:rPr lang="en-NZ" sz="2800" b="1" i="1" dirty="0" smtClean="0"/>
              <a:t> </a:t>
            </a:r>
            <a:r>
              <a:rPr lang="en-NZ" sz="2800" dirty="0" smtClean="0"/>
              <a:t>primitives</a:t>
            </a:r>
          </a:p>
          <a:p>
            <a:pPr lvl="2"/>
            <a:r>
              <a:rPr lang="en-NZ" sz="2000" dirty="0" smtClean="0"/>
              <a:t>No other process may access the semaphore until all operations have completed</a:t>
            </a:r>
          </a:p>
        </p:txBody>
      </p:sp>
      <p:graphicFrame>
        <p:nvGraphicFramePr>
          <p:cNvPr id="4" name="Diagram 3"/>
          <p:cNvGraphicFramePr/>
          <p:nvPr>
            <p:extLst>
              <p:ext uri="{D42A27DB-BD31-4B8C-83A1-F6EECF244321}">
                <p14:modId xmlns:p14="http://schemas.microsoft.com/office/powerpoint/2010/main" val="3835931192"/>
              </p:ext>
            </p:extLst>
          </p:nvPr>
        </p:nvGraphicFramePr>
        <p:xfrm>
          <a:off x="2057400" y="3505200"/>
          <a:ext cx="64008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456253"/>
            <a:ext cx="2438399" cy="1143948"/>
          </a:xfrm>
        </p:spPr>
        <p:txBody>
          <a:bodyPr/>
          <a:lstStyle/>
          <a:p>
            <a:r>
              <a:rPr lang="en-N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Signals</a:t>
            </a:r>
            <a:endPar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381000" y="2362200"/>
            <a:ext cx="8458200" cy="5562600"/>
          </a:xfrm>
        </p:spPr>
        <p:txBody>
          <a:bodyPr>
            <a:normAutofit/>
          </a:bodyPr>
          <a:lstStyle/>
          <a:p>
            <a:r>
              <a:rPr lang="en-NZ" sz="2200" dirty="0" smtClean="0"/>
              <a:t>A software mechanism that informs a process of the occurrence of asynchronous events</a:t>
            </a:r>
          </a:p>
          <a:p>
            <a:pPr lvl="2"/>
            <a:r>
              <a:rPr lang="en-NZ" sz="2000" dirty="0" smtClean="0"/>
              <a:t>Similar to a hardware interrupt, but does not employ priorities</a:t>
            </a:r>
          </a:p>
          <a:p>
            <a:r>
              <a:rPr lang="en-NZ" sz="2200" dirty="0" smtClean="0"/>
              <a:t>A signal is delivered by updating a field in the process table for the process to which the signal is being sent</a:t>
            </a:r>
          </a:p>
          <a:p>
            <a:r>
              <a:rPr lang="en-NZ" sz="2200" dirty="0" smtClean="0"/>
              <a:t>A process may respond to a signal by:</a:t>
            </a:r>
          </a:p>
          <a:p>
            <a:pPr lvl="2"/>
            <a:r>
              <a:rPr lang="en-NZ" sz="2000" dirty="0" smtClean="0"/>
              <a:t>Performing some default action</a:t>
            </a:r>
          </a:p>
          <a:p>
            <a:pPr lvl="2"/>
            <a:r>
              <a:rPr lang="en-NZ" sz="2000" dirty="0" smtClean="0"/>
              <a:t>Executing a signal-handler function</a:t>
            </a:r>
          </a:p>
          <a:p>
            <a:pPr lvl="2"/>
            <a:r>
              <a:rPr lang="en-NZ" sz="2000" dirty="0" smtClean="0"/>
              <a:t>Ignoring the signal</a:t>
            </a:r>
          </a:p>
        </p:txBody>
      </p:sp>
      <p:sp>
        <p:nvSpPr>
          <p:cNvPr id="8" name="Footer Placeholder 7"/>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685800"/>
            <a:ext cx="5778500" cy="5851033"/>
          </a:xfrm>
          <a:prstGeom prst="rect">
            <a:avLst/>
          </a:prstGeom>
        </p:spPr>
      </p:pic>
      <p:sp>
        <p:nvSpPr>
          <p:cNvPr id="7" name="TextBox 6"/>
          <p:cNvSpPr txBox="1"/>
          <p:nvPr/>
        </p:nvSpPr>
        <p:spPr>
          <a:xfrm>
            <a:off x="6019800" y="1828800"/>
            <a:ext cx="2483923" cy="1384995"/>
          </a:xfrm>
          <a:prstGeom prst="rect">
            <a:avLst/>
          </a:prstGeom>
          <a:noFill/>
        </p:spPr>
        <p:txBody>
          <a:bodyPr wrap="none" rtlCol="0">
            <a:spAutoFit/>
          </a:bodyPr>
          <a:lstStyle/>
          <a:p>
            <a:pPr algn="ctr"/>
            <a:r>
              <a:rPr lang="en-US" sz="2800" b="1" dirty="0" smtClean="0">
                <a:latin typeface="+mn-lt"/>
              </a:rPr>
              <a:t>Table 6.2  </a:t>
            </a:r>
          </a:p>
          <a:p>
            <a:pPr algn="ctr"/>
            <a:endParaRPr lang="en-US" sz="2800" b="1" dirty="0" smtClean="0">
              <a:latin typeface="+mn-lt"/>
            </a:endParaRPr>
          </a:p>
          <a:p>
            <a:pPr algn="ctr"/>
            <a:r>
              <a:rPr lang="en-US" sz="2800" b="1" dirty="0" smtClean="0">
                <a:latin typeface="+mn-lt"/>
              </a:rPr>
              <a:t> UNIX Signals</a:t>
            </a:r>
            <a:r>
              <a:rPr lang="en-US" sz="2800" dirty="0" smtClean="0">
                <a:latin typeface="+mn-lt"/>
              </a:rPr>
              <a:t> </a:t>
            </a:r>
            <a:endParaRPr lang="en-US" sz="2800" dirty="0">
              <a:latin typeface="+mn-lt"/>
            </a:endParaRPr>
          </a:p>
        </p:txBody>
      </p:sp>
      <p:sp>
        <p:nvSpPr>
          <p:cNvPr id="9" name="TextBox 8"/>
          <p:cNvSpPr txBox="1"/>
          <p:nvPr/>
        </p:nvSpPr>
        <p:spPr>
          <a:xfrm>
            <a:off x="5791200" y="6172200"/>
            <a:ext cx="2895600" cy="261610"/>
          </a:xfrm>
          <a:prstGeom prst="rect">
            <a:avLst/>
          </a:prstGeom>
          <a:noFill/>
        </p:spPr>
        <p:txBody>
          <a:bodyPr wrap="square" rtlCol="0">
            <a:spAutoFit/>
          </a:bodyPr>
          <a:lstStyle/>
          <a:p>
            <a:r>
              <a:rPr lang="en-US" sz="1100" dirty="0" smtClean="0">
                <a:latin typeface="+mn-lt"/>
              </a:rPr>
              <a:t>(Table can be found on page 288 in textbook)</a:t>
            </a:r>
            <a:endParaRPr lang="en-US" sz="1100" dirty="0">
              <a:latin typeface="+mn-lt"/>
            </a:endParaRPr>
          </a:p>
        </p:txBody>
      </p:sp>
      <p:sp>
        <p:nvSpPr>
          <p:cNvPr id="11" name="Footer Placeholder 10"/>
          <p:cNvSpPr>
            <a:spLocks noGrp="1"/>
          </p:cNvSpPr>
          <p:nvPr>
            <p:ph type="ftr" sz="quarter" idx="11"/>
          </p:nvPr>
        </p:nvSpPr>
        <p:spPr>
          <a:xfrm>
            <a:off x="318246" y="6492875"/>
            <a:ext cx="4710953" cy="365125"/>
          </a:xfrm>
        </p:spPr>
        <p:txBody>
          <a:bodyPr/>
          <a:lstStyle/>
          <a:p>
            <a:pPr>
              <a:defRPr/>
            </a:pPr>
            <a:r>
              <a:rPr lang="en-US" dirty="0" smtClean="0"/>
              <a:t>© 2017 Pearson Education, Inc., Hoboken, NJ. All rights reserved. </a:t>
            </a:r>
            <a:endParaRPr lang="en-US" dirty="0"/>
          </a:p>
        </p:txBody>
      </p:sp>
      <p:cxnSp>
        <p:nvCxnSpPr>
          <p:cNvPr id="13" name="Straight Connector 12"/>
          <p:cNvCxnSpPr/>
          <p:nvPr/>
        </p:nvCxnSpPr>
        <p:spPr>
          <a:xfrm rot="5400000">
            <a:off x="-1905000" y="3505200"/>
            <a:ext cx="5638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913606" y="3504406"/>
            <a:ext cx="5638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1373188"/>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57200" y="22098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200" y="26670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57200" y="28956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57200" y="31242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200" y="33528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57200" y="35814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7200" y="38100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57200" y="42672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57200" y="44958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57200" y="47244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57200" y="51816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57200" y="54102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57200" y="56388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57200" y="58674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57200" y="60960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57200" y="16002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57200" y="19812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2361406" y="3504406"/>
            <a:ext cx="5638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2667794" y="3504406"/>
            <a:ext cx="5638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57200" y="6400800"/>
            <a:ext cx="50292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mv="urn:schemas-microsoft-com:mac:vml">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Real-time (RT) Signals</a:t>
            </a:r>
            <a:endParaRPr lang="en-US" b="1" dirty="0">
              <a:solidFill>
                <a:schemeClr val="accent1">
                  <a:lumMod val="75000"/>
                </a:schemeClr>
              </a:solidFill>
            </a:endParaRPr>
          </a:p>
        </p:txBody>
      </p:sp>
      <p:sp>
        <p:nvSpPr>
          <p:cNvPr id="3" name="Content Placeholder 2"/>
          <p:cNvSpPr>
            <a:spLocks noGrp="1"/>
          </p:cNvSpPr>
          <p:nvPr>
            <p:ph idx="4294967295"/>
          </p:nvPr>
        </p:nvSpPr>
        <p:spPr>
          <a:xfrm>
            <a:off x="457200" y="2133600"/>
            <a:ext cx="8229600" cy="4953000"/>
          </a:xfrm>
        </p:spPr>
        <p:txBody>
          <a:bodyPr/>
          <a:lstStyle/>
          <a:p>
            <a:pPr lvl="0"/>
            <a:r>
              <a:rPr lang="en-US" sz="2400" dirty="0" smtClean="0"/>
              <a:t>Linux includes all of the concurrency mechanisms found in other UNIX systems</a:t>
            </a:r>
          </a:p>
          <a:p>
            <a:r>
              <a:rPr lang="en-US" sz="2400" dirty="0" smtClean="0"/>
              <a:t>Linux also supports real-time (RT) signals</a:t>
            </a:r>
          </a:p>
          <a:p>
            <a:pPr lvl="0"/>
            <a:r>
              <a:rPr lang="en-US" sz="2400" dirty="0" smtClean="0"/>
              <a:t>RT signals differ from standard UNIX signals in three primary ways:</a:t>
            </a:r>
          </a:p>
          <a:p>
            <a:pPr lvl="2"/>
            <a:r>
              <a:rPr lang="en-US" sz="2000" dirty="0" smtClean="0"/>
              <a:t>Signal delivery in priority order is supported</a:t>
            </a:r>
          </a:p>
          <a:p>
            <a:pPr lvl="2"/>
            <a:r>
              <a:rPr lang="en-US" sz="2000" dirty="0" smtClean="0"/>
              <a:t>Multiple signals can be queued</a:t>
            </a:r>
          </a:p>
          <a:p>
            <a:pPr lvl="2"/>
            <a:r>
              <a:rPr lang="en-US" sz="2000" dirty="0" smtClean="0"/>
              <a:t>With standard signals, no value or message can be sent to the target process – it is only a notification</a:t>
            </a:r>
          </a:p>
          <a:p>
            <a:pPr lvl="2"/>
            <a:r>
              <a:rPr lang="en-US" sz="2000" dirty="0" smtClean="0"/>
              <a:t>With RT signals it is possible to send a value along with the signal</a:t>
            </a:r>
          </a:p>
          <a:p>
            <a:pPr lvl="0">
              <a:buNone/>
            </a:pPr>
            <a:endParaRPr lang="en-US" dirty="0" smtClean="0"/>
          </a:p>
          <a:p>
            <a:endParaRPr lang="en-US" dirty="0" smtClean="0"/>
          </a:p>
        </p:txBody>
      </p:sp>
      <p:sp>
        <p:nvSpPr>
          <p:cNvPr id="13" name="Footer Placeholder 12"/>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l"/>
            <a:r>
              <a:rPr lang="en-NZ" b="1" dirty="0" smtClean="0">
                <a:solidFill>
                  <a:schemeClr val="accent1">
                    <a:lumMod val="50000"/>
                  </a:schemeClr>
                </a:solidFill>
              </a:rPr>
              <a:t>Atomic Operations</a:t>
            </a:r>
            <a:endParaRPr lang="en-NZ" b="1" dirty="0">
              <a:solidFill>
                <a:schemeClr val="accent1">
                  <a:lumMod val="50000"/>
                </a:schemeClr>
              </a:solidFill>
            </a:endParaRPr>
          </a:p>
        </p:txBody>
      </p:sp>
      <p:sp>
        <p:nvSpPr>
          <p:cNvPr id="3" name="Content Placeholder 2"/>
          <p:cNvSpPr>
            <a:spLocks noGrp="1"/>
          </p:cNvSpPr>
          <p:nvPr>
            <p:ph idx="4294967295"/>
          </p:nvPr>
        </p:nvSpPr>
        <p:spPr>
          <a:xfrm>
            <a:off x="381000" y="2057400"/>
            <a:ext cx="7924800" cy="2133600"/>
          </a:xfrm>
        </p:spPr>
        <p:txBody>
          <a:bodyPr>
            <a:normAutofit fontScale="92500"/>
          </a:bodyPr>
          <a:lstStyle/>
          <a:p>
            <a:r>
              <a:rPr lang="en-US" sz="2800" dirty="0" smtClean="0"/>
              <a:t>Atomic operations execute without interruption and without interference</a:t>
            </a:r>
          </a:p>
          <a:p>
            <a:r>
              <a:rPr lang="en-US" sz="2800" dirty="0" smtClean="0"/>
              <a:t>Simplest of the approaches to kernel synchronization</a:t>
            </a:r>
          </a:p>
          <a:p>
            <a:r>
              <a:rPr lang="en-US" sz="2800" dirty="0" smtClean="0"/>
              <a:t>Two types:</a:t>
            </a:r>
          </a:p>
          <a:p>
            <a:endParaRPr lang="en-US" dirty="0" smtClean="0"/>
          </a:p>
          <a:p>
            <a:endParaRPr lang="en-NZ" dirty="0"/>
          </a:p>
        </p:txBody>
      </p:sp>
      <p:graphicFrame>
        <p:nvGraphicFramePr>
          <p:cNvPr id="4" name="Diagram 3"/>
          <p:cNvGraphicFramePr/>
          <p:nvPr>
            <p:extLst>
              <p:ext uri="{D42A27DB-BD31-4B8C-83A1-F6EECF244321}">
                <p14:modId xmlns:p14="http://schemas.microsoft.com/office/powerpoint/2010/main" val="3023544870"/>
              </p:ext>
            </p:extLst>
          </p:nvPr>
        </p:nvGraphicFramePr>
        <p:xfrm>
          <a:off x="3200400" y="3581400"/>
          <a:ext cx="47244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a:xfrm>
            <a:off x="318246" y="6492875"/>
            <a:ext cx="5472953" cy="365125"/>
          </a:xfrm>
        </p:spPr>
        <p:txBody>
          <a:bodyPr/>
          <a:lstStyle/>
          <a:p>
            <a:pPr>
              <a:defRPr/>
            </a:pPr>
            <a:r>
              <a:rPr lang="en-US"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200" y="609600"/>
            <a:ext cx="5708650" cy="6066185"/>
          </a:xfrm>
          <a:prstGeom prst="rect">
            <a:avLst/>
          </a:prstGeom>
        </p:spPr>
      </p:pic>
      <p:sp>
        <p:nvSpPr>
          <p:cNvPr id="8" name="TextBox 7"/>
          <p:cNvSpPr txBox="1"/>
          <p:nvPr/>
        </p:nvSpPr>
        <p:spPr>
          <a:xfrm>
            <a:off x="6324600" y="2057400"/>
            <a:ext cx="2362200" cy="2246769"/>
          </a:xfrm>
          <a:prstGeom prst="rect">
            <a:avLst/>
          </a:prstGeom>
          <a:noFill/>
        </p:spPr>
        <p:txBody>
          <a:bodyPr wrap="square" rtlCol="0">
            <a:spAutoFit/>
          </a:bodyPr>
          <a:lstStyle/>
          <a:p>
            <a:pPr algn="ctr"/>
            <a:r>
              <a:rPr lang="en-US" sz="2800" b="1" dirty="0" smtClean="0">
                <a:latin typeface="+mn-lt"/>
              </a:rPr>
              <a:t>Table 6.2    </a:t>
            </a:r>
          </a:p>
          <a:p>
            <a:pPr algn="ctr"/>
            <a:endParaRPr lang="en-US" sz="2800" b="1" dirty="0" smtClean="0">
              <a:latin typeface="+mn-lt"/>
            </a:endParaRPr>
          </a:p>
          <a:p>
            <a:pPr algn="ctr"/>
            <a:r>
              <a:rPr lang="en-US" sz="2800" b="1" dirty="0" smtClean="0">
                <a:latin typeface="+mn-lt"/>
              </a:rPr>
              <a:t>Linux Atomic Operations</a:t>
            </a:r>
            <a:r>
              <a:rPr lang="en-US" sz="2800" dirty="0" smtClean="0">
                <a:latin typeface="+mn-lt"/>
              </a:rPr>
              <a:t> </a:t>
            </a:r>
            <a:endParaRPr lang="en-US" sz="2800" dirty="0">
              <a:latin typeface="+mn-lt"/>
            </a:endParaRPr>
          </a:p>
        </p:txBody>
      </p:sp>
      <p:sp>
        <p:nvSpPr>
          <p:cNvPr id="9" name="TextBox 8"/>
          <p:cNvSpPr txBox="1"/>
          <p:nvPr/>
        </p:nvSpPr>
        <p:spPr>
          <a:xfrm>
            <a:off x="6553200" y="6019800"/>
            <a:ext cx="1981200" cy="430887"/>
          </a:xfrm>
          <a:prstGeom prst="rect">
            <a:avLst/>
          </a:prstGeom>
          <a:noFill/>
        </p:spPr>
        <p:txBody>
          <a:bodyPr wrap="square" rtlCol="0">
            <a:spAutoFit/>
          </a:bodyPr>
          <a:lstStyle/>
          <a:p>
            <a:r>
              <a:rPr lang="en-US" sz="1100" dirty="0" smtClean="0">
                <a:latin typeface="+mn-lt"/>
              </a:rPr>
              <a:t>(Table can be found on page 289 in textbook)</a:t>
            </a:r>
            <a:endParaRPr lang="en-US" sz="1100" dirty="0">
              <a:latin typeface="+mn-lt"/>
            </a:endParaRPr>
          </a:p>
        </p:txBody>
      </p:sp>
      <p:sp>
        <p:nvSpPr>
          <p:cNvPr id="11" name="Footer Placeholder 10"/>
          <p:cNvSpPr>
            <a:spLocks noGrp="1"/>
          </p:cNvSpPr>
          <p:nvPr>
            <p:ph type="ftr" sz="quarter" idx="11"/>
          </p:nvPr>
        </p:nvSpPr>
        <p:spPr>
          <a:xfrm>
            <a:off x="318246" y="6492875"/>
            <a:ext cx="7225553" cy="365125"/>
          </a:xfrm>
        </p:spPr>
        <p:txBody>
          <a:bodyPr/>
          <a:lstStyle/>
          <a:p>
            <a:pPr>
              <a:defRPr/>
            </a:pPr>
            <a:r>
              <a:rPr lang="en-US" dirty="0" smtClean="0"/>
              <a:t>© 2017 Pearson Education, Inc., Hoboken, NJ. All rights reserved.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b="1" dirty="0" smtClean="0">
                <a:solidFill>
                  <a:schemeClr val="accent1">
                    <a:lumMod val="75000"/>
                  </a:schemeClr>
                </a:solidFill>
              </a:rPr>
              <a:t>Spinlocks</a:t>
            </a:r>
            <a:endParaRPr lang="en-NZ" b="1" dirty="0">
              <a:solidFill>
                <a:schemeClr val="accent1">
                  <a:lumMod val="75000"/>
                </a:schemeClr>
              </a:solidFill>
            </a:endParaRPr>
          </a:p>
        </p:txBody>
      </p:sp>
      <p:sp>
        <p:nvSpPr>
          <p:cNvPr id="3" name="Content Placeholder 2"/>
          <p:cNvSpPr>
            <a:spLocks noGrp="1"/>
          </p:cNvSpPr>
          <p:nvPr>
            <p:ph idx="4294967295"/>
          </p:nvPr>
        </p:nvSpPr>
        <p:spPr>
          <a:xfrm>
            <a:off x="533400" y="2362200"/>
            <a:ext cx="8153400" cy="4038600"/>
          </a:xfrm>
        </p:spPr>
        <p:txBody>
          <a:bodyPr>
            <a:normAutofit/>
          </a:bodyPr>
          <a:lstStyle/>
          <a:p>
            <a:pPr>
              <a:spcBef>
                <a:spcPts val="0"/>
              </a:spcBef>
              <a:spcAft>
                <a:spcPts val="600"/>
              </a:spcAft>
            </a:pPr>
            <a:r>
              <a:rPr lang="en-NZ" sz="2200" dirty="0" smtClean="0"/>
              <a:t>Most common technique for protecting a critical section in Linux</a:t>
            </a:r>
          </a:p>
          <a:p>
            <a:pPr>
              <a:spcBef>
                <a:spcPts val="0"/>
              </a:spcBef>
              <a:spcAft>
                <a:spcPts val="600"/>
              </a:spcAft>
            </a:pPr>
            <a:r>
              <a:rPr lang="en-NZ" sz="2200" dirty="0" smtClean="0"/>
              <a:t>Can only be acquired by one thread at a time</a:t>
            </a:r>
          </a:p>
          <a:p>
            <a:pPr lvl="2">
              <a:lnSpc>
                <a:spcPct val="120000"/>
              </a:lnSpc>
              <a:spcBef>
                <a:spcPts val="0"/>
              </a:spcBef>
              <a:spcAft>
                <a:spcPts val="600"/>
              </a:spcAft>
            </a:pPr>
            <a:r>
              <a:rPr lang="en-NZ" dirty="0" smtClean="0"/>
              <a:t>Any other thread will keep trying (spinning) until it can acquire the lock</a:t>
            </a:r>
          </a:p>
          <a:p>
            <a:pPr>
              <a:spcBef>
                <a:spcPts val="0"/>
              </a:spcBef>
              <a:spcAft>
                <a:spcPts val="600"/>
              </a:spcAft>
            </a:pPr>
            <a:r>
              <a:rPr lang="en-NZ" sz="2200" dirty="0" smtClean="0"/>
              <a:t>Built on an integer location in memory that is checked by each thread before it enters its critical section</a:t>
            </a:r>
          </a:p>
          <a:p>
            <a:pPr>
              <a:spcBef>
                <a:spcPts val="0"/>
              </a:spcBef>
              <a:spcAft>
                <a:spcPts val="600"/>
              </a:spcAft>
            </a:pPr>
            <a:r>
              <a:rPr lang="en-NZ" sz="2200" dirty="0" smtClean="0"/>
              <a:t>Effective in situations where the wait time for acquiring a lock is expected to be very short</a:t>
            </a:r>
          </a:p>
          <a:p>
            <a:pPr marL="342900" lvl="2" indent="-342900">
              <a:spcBef>
                <a:spcPts val="0"/>
              </a:spcBef>
              <a:spcAft>
                <a:spcPts val="600"/>
              </a:spcAft>
            </a:pPr>
            <a:r>
              <a:rPr lang="en-NZ" sz="2200" dirty="0" smtClean="0"/>
              <a:t>Disadvantage:</a:t>
            </a:r>
          </a:p>
          <a:p>
            <a:pPr lvl="2">
              <a:lnSpc>
                <a:spcPct val="120000"/>
              </a:lnSpc>
              <a:spcBef>
                <a:spcPts val="0"/>
              </a:spcBef>
              <a:spcAft>
                <a:spcPts val="600"/>
              </a:spcAft>
            </a:pPr>
            <a:r>
              <a:rPr lang="en-NZ" dirty="0" smtClean="0"/>
              <a:t>Locked-out threads continue to execute in a busy-waiting mode</a:t>
            </a:r>
          </a:p>
        </p:txBody>
      </p:sp>
      <p:sp>
        <p:nvSpPr>
          <p:cNvPr id="7" name="Footer Placeholder 6"/>
          <p:cNvSpPr>
            <a:spLocks noGrp="1"/>
          </p:cNvSpPr>
          <p:nvPr>
            <p:ph type="ftr" sz="quarter" idx="11"/>
          </p:nvPr>
        </p:nvSpPr>
        <p:spPr>
          <a:xfrm>
            <a:off x="318246" y="6492875"/>
            <a:ext cx="59301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b="3978"/>
          <a:stretch>
            <a:fillRect/>
          </a:stretch>
        </p:blipFill>
        <p:spPr>
          <a:xfrm>
            <a:off x="990600" y="762000"/>
            <a:ext cx="7162800" cy="5197893"/>
          </a:xfrm>
          <a:prstGeom prst="rect">
            <a:avLst/>
          </a:prstGeom>
          <a:solidFill>
            <a:schemeClr val="bg1"/>
          </a:solidFill>
        </p:spPr>
      </p:pic>
      <p:sp>
        <p:nvSpPr>
          <p:cNvPr id="6" name="TextBox 5"/>
          <p:cNvSpPr txBox="1"/>
          <p:nvPr/>
        </p:nvSpPr>
        <p:spPr>
          <a:xfrm>
            <a:off x="3429000" y="6096000"/>
            <a:ext cx="2993540" cy="369332"/>
          </a:xfrm>
          <a:prstGeom prst="rect">
            <a:avLst/>
          </a:prstGeom>
          <a:noFill/>
        </p:spPr>
        <p:txBody>
          <a:bodyPr wrap="none" rtlCol="0">
            <a:spAutoFit/>
          </a:bodyPr>
          <a:lstStyle/>
          <a:p>
            <a:r>
              <a:rPr lang="en-US" b="1" dirty="0" smtClean="0">
                <a:latin typeface="+mn-lt"/>
              </a:rPr>
              <a:t>Table 6.4    Linux Spinlocks</a:t>
            </a:r>
            <a:r>
              <a:rPr lang="en-US" dirty="0" smtClean="0">
                <a:latin typeface="+mn-lt"/>
              </a:rPr>
              <a:t> </a:t>
            </a:r>
            <a:endParaRPr lang="en-US" dirty="0">
              <a:latin typeface="+mn-lt"/>
            </a:endParaRPr>
          </a:p>
        </p:txBody>
      </p:sp>
      <p:sp>
        <p:nvSpPr>
          <p:cNvPr id="9" name="Footer Placeholder 8"/>
          <p:cNvSpPr>
            <a:spLocks noGrp="1"/>
          </p:cNvSpPr>
          <p:nvPr>
            <p:ph type="ftr" sz="quarter" idx="11"/>
          </p:nvPr>
        </p:nvSpPr>
        <p:spPr>
          <a:xfrm>
            <a:off x="318246" y="6492875"/>
            <a:ext cx="5701553" cy="365125"/>
          </a:xfrm>
        </p:spPr>
        <p:txBody>
          <a:bodyPr/>
          <a:lstStyle/>
          <a:p>
            <a:pPr>
              <a:defRPr/>
            </a:pPr>
            <a:r>
              <a:rPr lang="en-US" smtClean="0"/>
              <a:t>© 2017 Pearson Education, Inc., Hoboken, NJ. All rights reserved. </a:t>
            </a:r>
            <a:endParaRPr lang="en-US" dirty="0"/>
          </a:p>
        </p:txBody>
      </p:sp>
      <p:sp>
        <p:nvSpPr>
          <p:cNvPr id="10" name="TextBox 9"/>
          <p:cNvSpPr txBox="1"/>
          <p:nvPr/>
        </p:nvSpPr>
        <p:spPr>
          <a:xfrm>
            <a:off x="7467600" y="6172200"/>
            <a:ext cx="1524000" cy="523220"/>
          </a:xfrm>
          <a:prstGeom prst="rect">
            <a:avLst/>
          </a:prstGeom>
          <a:noFill/>
        </p:spPr>
        <p:txBody>
          <a:bodyPr wrap="square" rtlCol="0">
            <a:spAutoFit/>
          </a:bodyPr>
          <a:lstStyle/>
          <a:p>
            <a:r>
              <a:rPr lang="en-US" sz="1000" dirty="0" smtClean="0"/>
              <a:t>(</a:t>
            </a:r>
            <a:r>
              <a:rPr lang="en-US" sz="900" dirty="0" smtClean="0"/>
              <a:t>Table can be found on page 291 in textbook)</a:t>
            </a:r>
          </a:p>
          <a:p>
            <a:endParaRPr lang="en-US"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tretch>
            <a:fillRect/>
          </a:stretch>
        </p:blipFill>
        <p:spPr>
          <a:xfrm>
            <a:off x="304800" y="249382"/>
            <a:ext cx="8552329" cy="6608618"/>
          </a:xfrm>
          <a:prstGeom prst="rect">
            <a:avLst/>
          </a:prstGeom>
        </p:spPr>
      </p:pic>
      <p:sp>
        <p:nvSpPr>
          <p:cNvPr id="7" name="Footer Placeholder 6"/>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3"/>
            <a:ext cx="3809999" cy="1067748"/>
          </a:xfrm>
        </p:spPr>
        <p:txBody>
          <a:bodyPr/>
          <a:lstStyle/>
          <a:p>
            <a:r>
              <a:rPr lang="en-NZ" b="1" dirty="0" smtClean="0">
                <a:solidFill>
                  <a:schemeClr val="accent6">
                    <a:lumMod val="50000"/>
                  </a:schemeClr>
                </a:solidFill>
              </a:rPr>
              <a:t>Semaphores</a:t>
            </a:r>
            <a:endParaRPr lang="en-NZ" b="1" dirty="0">
              <a:solidFill>
                <a:schemeClr val="accent6">
                  <a:lumMod val="50000"/>
                </a:schemeClr>
              </a:solidFill>
            </a:endParaRPr>
          </a:p>
        </p:txBody>
      </p:sp>
      <p:sp>
        <p:nvSpPr>
          <p:cNvPr id="3" name="Content Placeholder 2"/>
          <p:cNvSpPr>
            <a:spLocks noGrp="1"/>
          </p:cNvSpPr>
          <p:nvPr>
            <p:ph idx="4294967295"/>
          </p:nvPr>
        </p:nvSpPr>
        <p:spPr>
          <a:xfrm>
            <a:off x="457200" y="2133600"/>
            <a:ext cx="8305800" cy="5029200"/>
          </a:xfrm>
        </p:spPr>
        <p:txBody>
          <a:bodyPr/>
          <a:lstStyle/>
          <a:p>
            <a:r>
              <a:rPr lang="en-NZ" dirty="0" smtClean="0"/>
              <a:t>User level:</a:t>
            </a:r>
          </a:p>
          <a:p>
            <a:pPr marL="917575" lvl="2" indent="-288925">
              <a:buSzPct val="119000"/>
              <a:buFont typeface="Wingdings" charset="2"/>
              <a:buChar char="§"/>
            </a:pPr>
            <a:r>
              <a:rPr lang="en-NZ" sz="2000" dirty="0" smtClean="0"/>
              <a:t>Linux provides a semaphore interface corresponding to that in UNIX SVR4</a:t>
            </a:r>
          </a:p>
          <a:p>
            <a:pPr marL="282575" lvl="1" indent="-282575">
              <a:spcBef>
                <a:spcPts val="1800"/>
              </a:spcBef>
            </a:pPr>
            <a:r>
              <a:rPr lang="en-NZ" sz="2000" dirty="0" smtClean="0"/>
              <a:t>Internally:</a:t>
            </a:r>
          </a:p>
          <a:p>
            <a:pPr marL="917575" lvl="2" indent="-288925">
              <a:buSzPct val="119000"/>
              <a:buFont typeface="Wingdings" charset="2"/>
              <a:buChar char="§"/>
            </a:pPr>
            <a:r>
              <a:rPr lang="en-NZ" sz="2000" dirty="0" smtClean="0"/>
              <a:t>Implemented as functions within the kernel and are more efficient than user-visable semaphores</a:t>
            </a:r>
          </a:p>
          <a:p>
            <a:pPr marL="282575" lvl="1" indent="-282575">
              <a:spcBef>
                <a:spcPts val="1800"/>
              </a:spcBef>
            </a:pPr>
            <a:r>
              <a:rPr lang="en-NZ" sz="2000" dirty="0" smtClean="0"/>
              <a:t>Three types of kernel semaphores:</a:t>
            </a:r>
          </a:p>
          <a:p>
            <a:pPr marL="855663" lvl="1" indent="-227013"/>
            <a:r>
              <a:rPr lang="en-NZ" sz="2000" dirty="0" smtClean="0"/>
              <a:t> Binary semaphores</a:t>
            </a:r>
          </a:p>
          <a:p>
            <a:pPr marL="855663" lvl="1" indent="-227013"/>
            <a:r>
              <a:rPr lang="en-NZ" sz="2000" dirty="0" smtClean="0"/>
              <a:t> Counting semaphores</a:t>
            </a:r>
          </a:p>
          <a:p>
            <a:pPr marL="855663" lvl="1" indent="-227013"/>
            <a:r>
              <a:rPr lang="en-NZ" sz="2000" dirty="0" smtClean="0"/>
              <a:t> Reader-writer semaphores</a:t>
            </a:r>
          </a:p>
          <a:p>
            <a:pPr lvl="1"/>
            <a:endParaRPr lang="en-NZ" sz="2400" dirty="0"/>
          </a:p>
        </p:txBody>
      </p:sp>
      <p:sp>
        <p:nvSpPr>
          <p:cNvPr id="8" name="Footer Placeholder 7"/>
          <p:cNvSpPr>
            <a:spLocks noGrp="1"/>
          </p:cNvSpPr>
          <p:nvPr>
            <p:ph type="ftr" sz="quarter" idx="11"/>
          </p:nvPr>
        </p:nvSpPr>
        <p:spPr>
          <a:xfrm>
            <a:off x="318246" y="6492875"/>
            <a:ext cx="60063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400" y="762000"/>
            <a:ext cx="6083300" cy="5829300"/>
          </a:xfrm>
          <a:prstGeom prst="rect">
            <a:avLst/>
          </a:prstGeom>
        </p:spPr>
      </p:pic>
      <p:sp>
        <p:nvSpPr>
          <p:cNvPr id="7" name="TextBox 6"/>
          <p:cNvSpPr txBox="1"/>
          <p:nvPr/>
        </p:nvSpPr>
        <p:spPr>
          <a:xfrm>
            <a:off x="6705600" y="2074333"/>
            <a:ext cx="2057401" cy="1815882"/>
          </a:xfrm>
          <a:prstGeom prst="rect">
            <a:avLst/>
          </a:prstGeom>
          <a:noFill/>
        </p:spPr>
        <p:txBody>
          <a:bodyPr wrap="square" rtlCol="0">
            <a:spAutoFit/>
          </a:bodyPr>
          <a:lstStyle/>
          <a:p>
            <a:pPr algn="ctr"/>
            <a:r>
              <a:rPr lang="en-US" sz="2800" b="1" dirty="0" smtClean="0">
                <a:latin typeface="+mn-lt"/>
              </a:rPr>
              <a:t>Table 6.5 </a:t>
            </a:r>
          </a:p>
          <a:p>
            <a:pPr algn="ctr"/>
            <a:endParaRPr lang="en-US" sz="2800" b="1" dirty="0" smtClean="0">
              <a:latin typeface="+mn-lt"/>
            </a:endParaRPr>
          </a:p>
          <a:p>
            <a:pPr algn="ctr"/>
            <a:r>
              <a:rPr lang="en-US" sz="2800" b="1" dirty="0" smtClean="0">
                <a:latin typeface="+mn-lt"/>
              </a:rPr>
              <a:t>Linux Semaphores</a:t>
            </a:r>
            <a:r>
              <a:rPr lang="en-US" sz="2800" dirty="0" smtClean="0">
                <a:latin typeface="+mn-lt"/>
              </a:rPr>
              <a:t> </a:t>
            </a:r>
            <a:endParaRPr lang="en-US" sz="2800" dirty="0">
              <a:latin typeface="+mn-lt"/>
            </a:endParaRPr>
          </a:p>
        </p:txBody>
      </p:sp>
      <p:sp>
        <p:nvSpPr>
          <p:cNvPr id="9" name="Footer Placeholder 8"/>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 </a:t>
            </a:r>
            <a:endParaRPr lang="en-US" dirty="0"/>
          </a:p>
        </p:txBody>
      </p:sp>
      <p:sp>
        <p:nvSpPr>
          <p:cNvPr id="10" name="Rectangle 9"/>
          <p:cNvSpPr/>
          <p:nvPr/>
        </p:nvSpPr>
        <p:spPr>
          <a:xfrm>
            <a:off x="7162800" y="6172200"/>
            <a:ext cx="1676400" cy="369332"/>
          </a:xfrm>
          <a:prstGeom prst="rect">
            <a:avLst/>
          </a:prstGeom>
        </p:spPr>
        <p:txBody>
          <a:bodyPr wrap="square">
            <a:spAutoFit/>
          </a:bodyPr>
          <a:lstStyle/>
          <a:p>
            <a:r>
              <a:rPr lang="en-US" sz="900" dirty="0" smtClean="0"/>
              <a:t>(Table can be found on page           </a:t>
            </a:r>
          </a:p>
          <a:p>
            <a:r>
              <a:rPr lang="en-US" sz="900" dirty="0" smtClean="0"/>
              <a:t>            293 in textbook)</a:t>
            </a:r>
            <a:endParaRPr lang="en-US" sz="9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xmlns:mv="urn:schemas-microsoft-com:mac:vml">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1000" y="2590800"/>
            <a:ext cx="8321495" cy="2762250"/>
          </a:xfrm>
          <a:prstGeom prst="rect">
            <a:avLst/>
          </a:prstGeom>
        </p:spPr>
      </p:pic>
      <p:sp>
        <p:nvSpPr>
          <p:cNvPr id="8" name="TextBox 7"/>
          <p:cNvSpPr txBox="1"/>
          <p:nvPr/>
        </p:nvSpPr>
        <p:spPr>
          <a:xfrm>
            <a:off x="457200" y="5410200"/>
            <a:ext cx="2737624" cy="800219"/>
          </a:xfrm>
          <a:prstGeom prst="rect">
            <a:avLst/>
          </a:prstGeom>
          <a:noFill/>
        </p:spPr>
        <p:txBody>
          <a:bodyPr wrap="none" rtlCol="0">
            <a:spAutoFit/>
          </a:bodyPr>
          <a:lstStyle/>
          <a:p>
            <a:r>
              <a:rPr lang="en-US" sz="1400" dirty="0" smtClean="0">
                <a:latin typeface="+mn-lt"/>
              </a:rPr>
              <a:t>SMP = symmetric multiprocessor</a:t>
            </a:r>
          </a:p>
          <a:p>
            <a:r>
              <a:rPr lang="en-US" sz="1400" dirty="0" smtClean="0">
                <a:latin typeface="+mn-lt"/>
              </a:rPr>
              <a:t>UP = uniprocessor</a:t>
            </a:r>
          </a:p>
          <a:p>
            <a:endParaRPr lang="en-US" dirty="0"/>
          </a:p>
        </p:txBody>
      </p:sp>
      <p:sp>
        <p:nvSpPr>
          <p:cNvPr id="9" name="TextBox 8"/>
          <p:cNvSpPr txBox="1"/>
          <p:nvPr/>
        </p:nvSpPr>
        <p:spPr>
          <a:xfrm>
            <a:off x="304800" y="838200"/>
            <a:ext cx="8534400" cy="1200328"/>
          </a:xfrm>
          <a:prstGeom prst="rect">
            <a:avLst/>
          </a:prstGeom>
          <a:noFill/>
        </p:spPr>
        <p:txBody>
          <a:bodyPr wrap="square" rtlCol="0">
            <a:spAutoFit/>
          </a:bodyPr>
          <a:lstStyle/>
          <a:p>
            <a:pPr algn="ctr"/>
            <a:r>
              <a:rPr lang="en-US" sz="2400" b="1" dirty="0" smtClean="0">
                <a:latin typeface="+mn-lt"/>
              </a:rPr>
              <a:t>Table 6.6    </a:t>
            </a:r>
          </a:p>
          <a:p>
            <a:pPr algn="ctr"/>
            <a:endParaRPr lang="en-US" sz="2400" b="1" dirty="0" smtClean="0">
              <a:latin typeface="+mn-lt"/>
            </a:endParaRPr>
          </a:p>
          <a:p>
            <a:pPr algn="ctr"/>
            <a:r>
              <a:rPr lang="en-US" sz="2400" b="1" dirty="0" smtClean="0">
                <a:latin typeface="+mn-lt"/>
              </a:rPr>
              <a:t>Linux Memory Barrier Operations</a:t>
            </a:r>
            <a:r>
              <a:rPr lang="en-US" sz="2400" dirty="0" smtClean="0">
                <a:latin typeface="+mn-lt"/>
              </a:rPr>
              <a:t> </a:t>
            </a:r>
            <a:endParaRPr lang="en-US" sz="2400" dirty="0">
              <a:latin typeface="+mn-lt"/>
            </a:endParaRPr>
          </a:p>
        </p:txBody>
      </p:sp>
      <p:sp>
        <p:nvSpPr>
          <p:cNvPr id="11" name="Footer Placeholder 10"/>
          <p:cNvSpPr>
            <a:spLocks noGrp="1"/>
          </p:cNvSpPr>
          <p:nvPr>
            <p:ph type="ftr" sz="quarter" idx="11"/>
          </p:nvPr>
        </p:nvSpPr>
        <p:spPr>
          <a:xfrm>
            <a:off x="318246" y="6492875"/>
            <a:ext cx="6387353" cy="365125"/>
          </a:xfrm>
        </p:spPr>
        <p:txBody>
          <a:bodyPr/>
          <a:lstStyle/>
          <a:p>
            <a:pPr>
              <a:defRPr/>
            </a:pPr>
            <a:r>
              <a:rPr lang="en-US" dirty="0" smtClean="0"/>
              <a:t>© 2017 Pearson Education, Inc., Hoboken, NJ. All rights reserved. </a:t>
            </a:r>
            <a:endParaRPr lang="en-US" dirty="0"/>
          </a:p>
        </p:txBody>
      </p:sp>
      <p:sp>
        <p:nvSpPr>
          <p:cNvPr id="12" name="Rectangle 11"/>
          <p:cNvSpPr/>
          <p:nvPr/>
        </p:nvSpPr>
        <p:spPr>
          <a:xfrm>
            <a:off x="6172200" y="6172200"/>
            <a:ext cx="2590800" cy="230832"/>
          </a:xfrm>
          <a:prstGeom prst="rect">
            <a:avLst/>
          </a:prstGeom>
        </p:spPr>
        <p:txBody>
          <a:bodyPr wrap="square">
            <a:spAutoFit/>
          </a:bodyPr>
          <a:lstStyle/>
          <a:p>
            <a:r>
              <a:rPr lang="en-US" sz="900" dirty="0" smtClean="0"/>
              <a:t>(Table can be found on page 294 in textbook)</a:t>
            </a:r>
            <a:endParaRPr lang="en-US"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solidFill>
                  <a:schemeClr val="accent1">
                    <a:lumMod val="50000"/>
                  </a:schemeClr>
                </a:solidFill>
              </a:rPr>
              <a:t>Read-Copy-Update (RCU)</a:t>
            </a:r>
            <a:endParaRPr lang="en-US" dirty="0"/>
          </a:p>
        </p:txBody>
      </p:sp>
      <p:sp>
        <p:nvSpPr>
          <p:cNvPr id="3" name="Footer Placeholder 2"/>
          <p:cNvSpPr>
            <a:spLocks noGrp="1"/>
          </p:cNvSpPr>
          <p:nvPr>
            <p:ph type="ftr" sz="quarter" idx="11"/>
          </p:nvPr>
        </p:nvSpPr>
        <p:spPr>
          <a:xfrm>
            <a:off x="318246" y="6492875"/>
            <a:ext cx="5320553" cy="365125"/>
          </a:xfrm>
        </p:spPr>
        <p:txBody>
          <a:bodyPr/>
          <a:lstStyle/>
          <a:p>
            <a:pPr>
              <a:defRPr/>
            </a:pPr>
            <a:r>
              <a:rPr lang="en-US" dirty="0" smtClean="0"/>
              <a:t>© 2017 Pearson Education, Inc., Hoboken, NJ. All rights reserved. </a:t>
            </a:r>
            <a:endParaRPr lang="en-US" dirty="0"/>
          </a:p>
        </p:txBody>
      </p:sp>
      <p:sp>
        <p:nvSpPr>
          <p:cNvPr id="6" name="Content Placeholder 5"/>
          <p:cNvSpPr>
            <a:spLocks noGrp="1"/>
          </p:cNvSpPr>
          <p:nvPr>
            <p:ph sz="half" idx="14"/>
          </p:nvPr>
        </p:nvSpPr>
        <p:spPr>
          <a:xfrm>
            <a:off x="654084" y="2286000"/>
            <a:ext cx="7880315" cy="3840163"/>
          </a:xfrm>
        </p:spPr>
        <p:txBody>
          <a:bodyPr/>
          <a:lstStyle/>
          <a:p>
            <a:r>
              <a:rPr lang="en-US" dirty="0" smtClean="0"/>
              <a:t>The RCU mechanism is an advanced lightweight synchronization mechanism which was integrated into the Linux kernel in 2002</a:t>
            </a:r>
          </a:p>
          <a:p>
            <a:r>
              <a:rPr lang="en-US" dirty="0" smtClean="0"/>
              <a:t>The RCU is used widely in the Linux kernel</a:t>
            </a:r>
          </a:p>
          <a:p>
            <a:r>
              <a:rPr lang="en-US" dirty="0" smtClean="0"/>
              <a:t>RCU is also used by other operating systems</a:t>
            </a:r>
          </a:p>
          <a:p>
            <a:r>
              <a:rPr lang="en-US" dirty="0" smtClean="0"/>
              <a:t>There is a </a:t>
            </a:r>
            <a:r>
              <a:rPr lang="en-US" dirty="0" err="1" smtClean="0"/>
              <a:t>userspace</a:t>
            </a:r>
            <a:r>
              <a:rPr lang="en-US" dirty="0" smtClean="0"/>
              <a:t> RCU library called </a:t>
            </a:r>
            <a:r>
              <a:rPr lang="en-US" dirty="0" err="1" smtClean="0"/>
              <a:t>liburcu</a:t>
            </a:r>
            <a:endParaRPr lang="en-US" dirty="0" smtClean="0"/>
          </a:p>
          <a:p>
            <a:r>
              <a:rPr lang="en-US" dirty="0" smtClean="0"/>
              <a:t>The shared resources that the RCU mechanism protects must be accessed via a pointer</a:t>
            </a:r>
          </a:p>
          <a:p>
            <a:r>
              <a:rPr lang="en-US" dirty="0" smtClean="0"/>
              <a:t>The RCU mechanism provides access for multiple readers and writers to a shared resource</a:t>
            </a:r>
          </a:p>
          <a:p>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r>
              <a:rPr lang="en-US" sz="4000" b="1" dirty="0" smtClean="0">
                <a:solidFill>
                  <a:schemeClr val="accent5">
                    <a:lumMod val="50000"/>
                  </a:schemeClr>
                </a:solidFill>
              </a:rPr>
              <a:t/>
            </a:r>
            <a:br>
              <a:rPr lang="en-US" sz="4000" b="1" dirty="0" smtClean="0">
                <a:solidFill>
                  <a:schemeClr val="accent5">
                    <a:lumMod val="50000"/>
                  </a:schemeClr>
                </a:solidFill>
              </a:rPr>
            </a:br>
            <a:r>
              <a:rPr lang="en-US" sz="4400" b="1" dirty="0" smtClean="0">
                <a:solidFill>
                  <a:schemeClr val="accent1">
                    <a:lumMod val="50000"/>
                  </a:schemeClr>
                </a:solidFill>
              </a:rPr>
              <a:t>Synchronization Primitives</a:t>
            </a:r>
            <a:endParaRPr lang="en-US" sz="4400" b="1" dirty="0">
              <a:solidFill>
                <a:schemeClr val="accent1">
                  <a:lumMod val="50000"/>
                </a:schemeClr>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50745248"/>
              </p:ext>
            </p:extLst>
          </p:nvPr>
        </p:nvGraphicFramePr>
        <p:xfrm>
          <a:off x="609600" y="1752600"/>
          <a:ext cx="7924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5.pdf"/>
          <p:cNvPicPr>
            <a:picLocks noChangeAspect="1"/>
          </p:cNvPicPr>
          <p:nvPr/>
        </p:nvPicPr>
        <p:blipFill>
          <a:blip r:embed="rId3"/>
          <a:stretch>
            <a:fillRect/>
          </a:stretch>
        </p:blipFill>
        <p:spPr>
          <a:xfrm>
            <a:off x="134470" y="0"/>
            <a:ext cx="8875059" cy="6858000"/>
          </a:xfrm>
          <a:prstGeom prst="rect">
            <a:avLst/>
          </a:prstGeom>
        </p:spPr>
      </p:pic>
      <p:sp>
        <p:nvSpPr>
          <p:cNvPr id="6" name="Footer Placeholder 5"/>
          <p:cNvSpPr>
            <a:spLocks noGrp="1"/>
          </p:cNvSpPr>
          <p:nvPr>
            <p:ph type="ftr" sz="quarter" idx="11"/>
          </p:nvPr>
        </p:nvSpPr>
        <p:spPr>
          <a:xfrm>
            <a:off x="318246" y="6492875"/>
            <a:ext cx="5244353" cy="365125"/>
          </a:xfrm>
        </p:spPr>
        <p:txBody>
          <a:bodyPr/>
          <a:lstStyle/>
          <a:p>
            <a:pPr>
              <a:defRPr/>
            </a:pPr>
            <a:r>
              <a:rPr lang="en-US" dirty="0" smtClean="0"/>
              <a:t>© 2017 Pearson Education, Inc., Hoboken, NJ. All rights reserved.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6253"/>
            <a:ext cx="8382000" cy="1067748"/>
          </a:xfrm>
        </p:spPr>
        <p:txBody>
          <a:bodyPr/>
          <a:lstStyle/>
          <a:p>
            <a:pPr algn="ctr">
              <a:lnSpc>
                <a:spcPts val="4500"/>
              </a:lnSpc>
            </a:pPr>
            <a:r>
              <a:rPr lang="en-NZ" sz="4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Mutual Exclusion (MUTEX) Lock</a:t>
            </a:r>
            <a:endParaRPr lang="en-NZ" sz="4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533400" y="2133600"/>
            <a:ext cx="8229600" cy="5486400"/>
          </a:xfrm>
        </p:spPr>
        <p:txBody>
          <a:bodyPr>
            <a:normAutofit/>
          </a:bodyPr>
          <a:lstStyle/>
          <a:p>
            <a:r>
              <a:rPr lang="en-NZ" sz="2200" dirty="0" smtClean="0"/>
              <a:t>Used to ensure only one thread at a time can access the resource protected by the mutex </a:t>
            </a:r>
          </a:p>
          <a:p>
            <a:r>
              <a:rPr lang="en-NZ" sz="2200" dirty="0" smtClean="0"/>
              <a:t>The thread that locks the mutex must be the one that unlocks it</a:t>
            </a:r>
          </a:p>
          <a:p>
            <a:r>
              <a:rPr lang="en-NZ" sz="2200" dirty="0" smtClean="0"/>
              <a:t>A thread attempts to acquire a mutex lock by executing the </a:t>
            </a:r>
            <a:r>
              <a:rPr lang="en-NZ" sz="2200" dirty="0" smtClean="0">
                <a:latin typeface="Courier New"/>
              </a:rPr>
              <a:t>mutex_enter</a:t>
            </a:r>
            <a:r>
              <a:rPr lang="en-NZ" sz="2200" dirty="0" smtClean="0"/>
              <a:t> primitive</a:t>
            </a:r>
          </a:p>
          <a:p>
            <a:r>
              <a:rPr lang="en-NZ" sz="2200" dirty="0" smtClean="0"/>
              <a:t>Default blocking policy is a spinlock</a:t>
            </a:r>
          </a:p>
          <a:p>
            <a:r>
              <a:rPr lang="en-NZ" sz="2200" dirty="0" smtClean="0"/>
              <a:t>An interrupt-based blocking mechanism is optional</a:t>
            </a:r>
            <a:endParaRPr lang="en-NZ" sz="2200" dirty="0"/>
          </a:p>
        </p:txBody>
      </p:sp>
      <p:sp>
        <p:nvSpPr>
          <p:cNvPr id="9" name="Footer Placeholder 8"/>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l"/>
            <a:r>
              <a:rPr lang="en-US" b="1" dirty="0" smtClean="0">
                <a:solidFill>
                  <a:schemeClr val="accent1">
                    <a:lumMod val="50000"/>
                  </a:schemeClr>
                </a:solidFill>
              </a:rPr>
              <a:t>Semaphores</a:t>
            </a:r>
            <a:endParaRPr lang="en-US" b="1" dirty="0">
              <a:solidFill>
                <a:schemeClr val="accent1">
                  <a:lumMod val="50000"/>
                </a:schemeClr>
              </a:solidFill>
            </a:endParaRPr>
          </a:p>
        </p:txBody>
      </p:sp>
      <p:graphicFrame>
        <p:nvGraphicFramePr>
          <p:cNvPr id="4" name="Content Placeholder 3"/>
          <p:cNvGraphicFramePr>
            <a:graphicFrameLocks noGrp="1"/>
          </p:cNvGraphicFramePr>
          <p:nvPr>
            <p:ph idx="4294967295"/>
          </p:nvPr>
        </p:nvGraphicFramePr>
        <p:xfrm>
          <a:off x="609600" y="1981200"/>
          <a:ext cx="7848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NZ" sz="4200" b="1" dirty="0" smtClean="0">
                <a:solidFill>
                  <a:schemeClr val="accent5">
                    <a:lumMod val="50000"/>
                  </a:schemeClr>
                </a:solidFill>
              </a:rPr>
              <a:t/>
            </a:r>
            <a:br>
              <a:rPr lang="en-NZ" sz="4200" b="1" dirty="0" smtClean="0">
                <a:solidFill>
                  <a:schemeClr val="accent5">
                    <a:lumMod val="50000"/>
                  </a:schemeClr>
                </a:solidFill>
              </a:rPr>
            </a:br>
            <a:r>
              <a:rPr lang="en-NZ" sz="4200" b="1" dirty="0" smtClean="0">
                <a:solidFill>
                  <a:schemeClr val="accent5">
                    <a:lumMod val="50000"/>
                  </a:schemeClr>
                </a:solidFill>
              </a:rPr>
              <a:t> </a:t>
            </a:r>
            <a:r>
              <a:rPr lang="en-NZ" sz="4800" b="1" dirty="0" smtClean="0">
                <a:solidFill>
                  <a:schemeClr val="accent1">
                    <a:lumMod val="50000"/>
                  </a:schemeClr>
                </a:solidFill>
              </a:rPr>
              <a:t>Readers/Writer Locks</a:t>
            </a:r>
            <a:endParaRPr lang="en-NZ" sz="4800" b="1" dirty="0">
              <a:solidFill>
                <a:schemeClr val="accent1">
                  <a:lumMod val="50000"/>
                </a:schemeClr>
              </a:solidFill>
            </a:endParaRPr>
          </a:p>
        </p:txBody>
      </p:sp>
      <p:sp>
        <p:nvSpPr>
          <p:cNvPr id="3" name="Content Placeholder 2"/>
          <p:cNvSpPr>
            <a:spLocks noGrp="1"/>
          </p:cNvSpPr>
          <p:nvPr>
            <p:ph idx="4294967295"/>
          </p:nvPr>
        </p:nvSpPr>
        <p:spPr>
          <a:xfrm>
            <a:off x="457200" y="2133600"/>
            <a:ext cx="8229600" cy="5257800"/>
          </a:xfrm>
        </p:spPr>
        <p:txBody>
          <a:bodyPr/>
          <a:lstStyle/>
          <a:p>
            <a:r>
              <a:rPr lang="en-NZ" sz="3000" dirty="0" smtClean="0"/>
              <a:t>Allows multiple threads to have simultaneous read-only access to an object protected by the lock</a:t>
            </a:r>
          </a:p>
          <a:p>
            <a:r>
              <a:rPr lang="en-NZ" sz="3000" dirty="0" smtClean="0"/>
              <a:t>Allows a single thread to access the object for writing at one time, while excluding all readers</a:t>
            </a:r>
          </a:p>
          <a:p>
            <a:pPr lvl="2">
              <a:buSzPct val="150000"/>
              <a:buFont typeface="Wingdings" charset="2"/>
              <a:buChar char="§"/>
            </a:pPr>
            <a:r>
              <a:rPr lang="en-NZ" sz="2200" dirty="0" smtClean="0"/>
              <a:t>When lock is acquired for writing it takes on the status of </a:t>
            </a:r>
            <a:r>
              <a:rPr lang="en-NZ" sz="2200" dirty="0" smtClean="0">
                <a:latin typeface="Courier New"/>
              </a:rPr>
              <a:t>write lock</a:t>
            </a:r>
          </a:p>
          <a:p>
            <a:pPr lvl="2">
              <a:buSzPct val="150000"/>
              <a:buFont typeface="Wingdings" charset="2"/>
              <a:buChar char="§"/>
            </a:pPr>
            <a:r>
              <a:rPr lang="en-NZ" sz="2200" dirty="0" smtClean="0"/>
              <a:t>If one or more readers have acquired the lock its status is </a:t>
            </a:r>
            <a:r>
              <a:rPr lang="en-NZ" sz="2200" dirty="0">
                <a:latin typeface="Courier New"/>
              </a:rPr>
              <a:t>read</a:t>
            </a:r>
            <a:r>
              <a:rPr lang="en-NZ" sz="2200" dirty="0" smtClean="0"/>
              <a:t> </a:t>
            </a:r>
            <a:r>
              <a:rPr lang="en-NZ" sz="2200" dirty="0" smtClean="0">
                <a:latin typeface="Courier New"/>
              </a:rPr>
              <a:t>lock</a:t>
            </a:r>
            <a:endParaRPr lang="en-NZ" sz="2200" dirty="0">
              <a:latin typeface="Courier New"/>
            </a:endParaRPr>
          </a:p>
        </p:txBody>
      </p:sp>
      <p:sp>
        <p:nvSpPr>
          <p:cNvPr id="7" name="Footer Placeholder 6"/>
          <p:cNvSpPr>
            <a:spLocks noGrp="1"/>
          </p:cNvSpPr>
          <p:nvPr>
            <p:ph type="ftr" sz="quarter" idx="11"/>
          </p:nvPr>
        </p:nvSpPr>
        <p:spPr>
          <a:xfrm>
            <a:off x="318246" y="6492875"/>
            <a:ext cx="56253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r>
              <a:rPr lang="en-N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Condition Variables</a:t>
            </a:r>
            <a:endPar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Content Placeholder 3"/>
          <p:cNvGraphicFramePr>
            <a:graphicFrameLocks noGrp="1"/>
          </p:cNvGraphicFramePr>
          <p:nvPr>
            <p:ph idx="4294967295"/>
          </p:nvPr>
        </p:nvGraphicFramePr>
        <p:xfrm>
          <a:off x="457200" y="1828800"/>
          <a:ext cx="8229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9301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24788" cy="1143948"/>
          </a:xfrm>
        </p:spPr>
        <p:txBody>
          <a:bodyPr/>
          <a:lstStyle/>
          <a:p>
            <a:pPr algn="l"/>
            <a:r>
              <a:rPr lang="en-N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Resource Categories</a:t>
            </a:r>
            <a:endPar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Diagram 5"/>
          <p:cNvGraphicFramePr/>
          <p:nvPr>
            <p:extLst>
              <p:ext uri="{D42A27DB-BD31-4B8C-83A1-F6EECF244321}">
                <p14:modId xmlns:p14="http://schemas.microsoft.com/office/powerpoint/2010/main" val="1167861760"/>
              </p:ext>
            </p:extLst>
          </p:nvPr>
        </p:nvGraphicFramePr>
        <p:xfrm>
          <a:off x="609600" y="2057400"/>
          <a:ext cx="7848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45585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smtClean="0">
                <a:solidFill>
                  <a:schemeClr val="tx2">
                    <a:lumMod val="50000"/>
                  </a:schemeClr>
                </a:solidFill>
              </a:rPr>
              <a:t>Windows Concurrency Mechanisms</a:t>
            </a:r>
            <a:endParaRPr lang="en-NZ" b="1" dirty="0">
              <a:solidFill>
                <a:schemeClr val="tx2">
                  <a:lumMod val="50000"/>
                </a:schemeClr>
              </a:solidFill>
            </a:endParaRPr>
          </a:p>
        </p:txBody>
      </p:sp>
      <p:sp>
        <p:nvSpPr>
          <p:cNvPr id="3" name="Content Placeholder 2"/>
          <p:cNvSpPr>
            <a:spLocks noGrp="1"/>
          </p:cNvSpPr>
          <p:nvPr>
            <p:ph idx="4294967295"/>
          </p:nvPr>
        </p:nvSpPr>
        <p:spPr>
          <a:xfrm>
            <a:off x="533400" y="2209800"/>
            <a:ext cx="8229600" cy="4648200"/>
          </a:xfrm>
        </p:spPr>
        <p:txBody>
          <a:bodyPr/>
          <a:lstStyle/>
          <a:p>
            <a:r>
              <a:rPr lang="en-NZ" dirty="0" smtClean="0"/>
              <a:t>Windows provides synchronization among threads as part of the object architecture</a:t>
            </a:r>
          </a:p>
        </p:txBody>
      </p:sp>
      <p:graphicFrame>
        <p:nvGraphicFramePr>
          <p:cNvPr id="4" name="Diagram 3"/>
          <p:cNvGraphicFramePr/>
          <p:nvPr/>
        </p:nvGraphicFramePr>
        <p:xfrm>
          <a:off x="762000" y="2895600"/>
          <a:ext cx="76962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73779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smtClean="0">
                <a:ln w="1905"/>
                <a:solidFill>
                  <a:schemeClr val="accent6">
                    <a:lumMod val="75000"/>
                  </a:schemeClr>
                </a:solidFill>
                <a:effectLst>
                  <a:innerShdw blurRad="69850" dist="43180" dir="5400000">
                    <a:srgbClr val="000000">
                      <a:alpha val="65000"/>
                    </a:srgbClr>
                  </a:innerShdw>
                </a:effectLst>
              </a:rPr>
              <a:t>Wait Functions</a:t>
            </a:r>
            <a:endParaRPr lang="en-NZ" b="1" dirty="0">
              <a:ln w="1905"/>
              <a:solidFill>
                <a:schemeClr val="accent6">
                  <a:lumMod val="75000"/>
                </a:schemeClr>
              </a:solidFill>
              <a:effectLst>
                <a:innerShdw blurRad="69850" dist="43180" dir="5400000">
                  <a:srgbClr val="000000">
                    <a:alpha val="65000"/>
                  </a:srgbClr>
                </a:innerShdw>
              </a:effectLst>
            </a:endParaRPr>
          </a:p>
        </p:txBody>
      </p:sp>
      <p:graphicFrame>
        <p:nvGraphicFramePr>
          <p:cNvPr id="4" name="Content Placeholder 3"/>
          <p:cNvGraphicFramePr>
            <a:graphicFrameLocks noGrp="1"/>
          </p:cNvGraphicFramePr>
          <p:nvPr>
            <p:ph idx="4294967295"/>
          </p:nvPr>
        </p:nvGraphicFramePr>
        <p:xfrm>
          <a:off x="990600" y="2514600"/>
          <a:ext cx="7315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46347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b="3221"/>
          <a:stretch>
            <a:fillRect/>
          </a:stretch>
        </p:blipFill>
        <p:spPr>
          <a:xfrm>
            <a:off x="533400" y="685800"/>
            <a:ext cx="6057900" cy="5494035"/>
          </a:xfrm>
          <a:prstGeom prst="rect">
            <a:avLst/>
          </a:prstGeom>
          <a:solidFill>
            <a:schemeClr val="bg1"/>
          </a:solidFill>
          <a:ln>
            <a:solidFill>
              <a:schemeClr val="tx1"/>
            </a:solidFill>
          </a:ln>
        </p:spPr>
      </p:pic>
      <p:sp>
        <p:nvSpPr>
          <p:cNvPr id="5" name="TextBox 4"/>
          <p:cNvSpPr txBox="1"/>
          <p:nvPr/>
        </p:nvSpPr>
        <p:spPr>
          <a:xfrm>
            <a:off x="6781800" y="2021417"/>
            <a:ext cx="1981199" cy="1785104"/>
          </a:xfrm>
          <a:prstGeom prst="rect">
            <a:avLst/>
          </a:prstGeom>
          <a:noFill/>
        </p:spPr>
        <p:txBody>
          <a:bodyPr wrap="square" rtlCol="0">
            <a:spAutoFit/>
          </a:bodyPr>
          <a:lstStyle/>
          <a:p>
            <a:pPr algn="ctr"/>
            <a:r>
              <a:rPr lang="en-US" sz="2800" b="1" dirty="0" smtClean="0">
                <a:latin typeface="+mn-lt"/>
              </a:rPr>
              <a:t>Table 6.7</a:t>
            </a:r>
          </a:p>
          <a:p>
            <a:pPr algn="ctr"/>
            <a:r>
              <a:rPr lang="en-US" sz="2800" b="1" dirty="0" smtClean="0">
                <a:latin typeface="+mn-lt"/>
              </a:rPr>
              <a:t>  </a:t>
            </a:r>
          </a:p>
          <a:p>
            <a:pPr algn="ctr"/>
            <a:r>
              <a:rPr lang="en-US" b="1" dirty="0" smtClean="0">
                <a:latin typeface="+mn-lt"/>
              </a:rPr>
              <a:t>Windows Synchronization Objects</a:t>
            </a:r>
            <a:r>
              <a:rPr lang="en-US" dirty="0" smtClean="0">
                <a:latin typeface="+mn-lt"/>
              </a:rPr>
              <a:t> </a:t>
            </a:r>
            <a:endParaRPr lang="en-US" sz="2800" dirty="0">
              <a:latin typeface="+mn-lt"/>
            </a:endParaRPr>
          </a:p>
        </p:txBody>
      </p:sp>
      <p:sp>
        <p:nvSpPr>
          <p:cNvPr id="6" name="TextBox 5"/>
          <p:cNvSpPr txBox="1"/>
          <p:nvPr/>
        </p:nvSpPr>
        <p:spPr>
          <a:xfrm>
            <a:off x="381000" y="6248400"/>
            <a:ext cx="8458200" cy="276999"/>
          </a:xfrm>
          <a:prstGeom prst="rect">
            <a:avLst/>
          </a:prstGeom>
          <a:noFill/>
        </p:spPr>
        <p:txBody>
          <a:bodyPr wrap="square" rtlCol="0">
            <a:spAutoFit/>
          </a:bodyPr>
          <a:lstStyle/>
          <a:p>
            <a:r>
              <a:rPr lang="en-US" sz="1200" i="1" dirty="0" smtClean="0">
                <a:latin typeface="+mn-lt"/>
              </a:rPr>
              <a:t>Note:</a:t>
            </a:r>
            <a:r>
              <a:rPr lang="en-US" sz="1200" dirty="0" smtClean="0">
                <a:latin typeface="+mn-lt"/>
              </a:rPr>
              <a:t> Shaded rows correspond to objects that exist for the sole purpose of synchronization. </a:t>
            </a:r>
            <a:endParaRPr lang="en-US" sz="1200" dirty="0">
              <a:latin typeface="+mn-lt"/>
            </a:endParaRPr>
          </a:p>
        </p:txBody>
      </p:sp>
      <p:sp>
        <p:nvSpPr>
          <p:cNvPr id="10" name="Footer Placeholder 9"/>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 </a:t>
            </a:r>
            <a:endParaRPr lang="en-US" dirty="0"/>
          </a:p>
        </p:txBody>
      </p:sp>
      <p:sp>
        <p:nvSpPr>
          <p:cNvPr id="11" name="TextBox 10"/>
          <p:cNvSpPr txBox="1"/>
          <p:nvPr/>
        </p:nvSpPr>
        <p:spPr>
          <a:xfrm>
            <a:off x="7162800" y="6019800"/>
            <a:ext cx="1633781" cy="400110"/>
          </a:xfrm>
          <a:prstGeom prst="rect">
            <a:avLst/>
          </a:prstGeom>
          <a:noFill/>
        </p:spPr>
        <p:txBody>
          <a:bodyPr wrap="none" rtlCol="0">
            <a:spAutoFit/>
          </a:bodyPr>
          <a:lstStyle/>
          <a:p>
            <a:r>
              <a:rPr lang="en-US" sz="1000" dirty="0" smtClean="0"/>
              <a:t>(Table can be found on</a:t>
            </a:r>
          </a:p>
          <a:p>
            <a:r>
              <a:rPr lang="en-US" sz="1000" dirty="0" smtClean="0"/>
              <a:t>page 299 in the textbook)</a:t>
            </a:r>
            <a:endParaRPr lang="en-US" sz="10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v="urn:schemas-microsoft-com:mac:vml">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Critical Sections</a:t>
            </a:r>
            <a:endPar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609600" y="2209800"/>
            <a:ext cx="8153400" cy="3840163"/>
          </a:xfrm>
        </p:spPr>
        <p:txBody>
          <a:bodyPr/>
          <a:lstStyle/>
          <a:p>
            <a:r>
              <a:rPr lang="en-NZ" sz="2600" dirty="0" smtClean="0"/>
              <a:t>Similar mechanism to mutex except that critical sections can be used only by the threads of a single process</a:t>
            </a:r>
          </a:p>
          <a:p>
            <a:r>
              <a:rPr lang="en-NZ" sz="2600" dirty="0" smtClean="0"/>
              <a:t>If the system is a multiprocessor, the code will attempt to acquire a spin-lock</a:t>
            </a:r>
          </a:p>
          <a:p>
            <a:pPr lvl="1"/>
            <a:r>
              <a:rPr lang="en-NZ" sz="2000" dirty="0" smtClean="0"/>
              <a:t>As a last resort, if the spinlock cannot be acquired,                              a dispatcher object is used to block the thread so                              that the kernel can dispatch another thread onto                               the processor</a:t>
            </a:r>
          </a:p>
          <a:p>
            <a:endParaRPr lang="en-NZ" dirty="0"/>
          </a:p>
        </p:txBody>
      </p:sp>
      <p:sp>
        <p:nvSpPr>
          <p:cNvPr id="8" name="Footer Placeholder 7"/>
          <p:cNvSpPr>
            <a:spLocks noGrp="1"/>
          </p:cNvSpPr>
          <p:nvPr>
            <p:ph type="ftr" sz="quarter" idx="11"/>
          </p:nvPr>
        </p:nvSpPr>
        <p:spPr>
          <a:xfrm>
            <a:off x="318246" y="6492875"/>
            <a:ext cx="52443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NZ" b="1" dirty="0" smtClean="0">
                <a:solidFill>
                  <a:schemeClr val="accent1">
                    <a:lumMod val="75000"/>
                  </a:schemeClr>
                </a:solidFill>
              </a:rPr>
              <a:t>Slim Read-Writer Locks</a:t>
            </a:r>
            <a:endParaRPr lang="en-NZ" b="1" dirty="0">
              <a:solidFill>
                <a:schemeClr val="accent1">
                  <a:lumMod val="75000"/>
                </a:schemeClr>
              </a:solidFill>
            </a:endParaRPr>
          </a:p>
        </p:txBody>
      </p:sp>
      <p:sp>
        <p:nvSpPr>
          <p:cNvPr id="3" name="Content Placeholder 2"/>
          <p:cNvSpPr>
            <a:spLocks noGrp="1"/>
          </p:cNvSpPr>
          <p:nvPr>
            <p:ph idx="4294967295"/>
          </p:nvPr>
        </p:nvSpPr>
        <p:spPr>
          <a:xfrm>
            <a:off x="685800" y="2286000"/>
            <a:ext cx="8077200" cy="3840163"/>
          </a:xfrm>
        </p:spPr>
        <p:txBody>
          <a:bodyPr>
            <a:normAutofit/>
          </a:bodyPr>
          <a:lstStyle/>
          <a:p>
            <a:r>
              <a:rPr lang="en-NZ" sz="2200" dirty="0" smtClean="0"/>
              <a:t>Windows Vista added a user mode reader-writer</a:t>
            </a:r>
          </a:p>
          <a:p>
            <a:r>
              <a:rPr lang="en-NZ" sz="2200" dirty="0" smtClean="0"/>
              <a:t>The reader-writer lock enters the kernel to block only after attempting to use a spin-lock</a:t>
            </a:r>
          </a:p>
          <a:p>
            <a:r>
              <a:rPr lang="en-NZ" sz="2200" dirty="0" smtClean="0"/>
              <a:t>It is </a:t>
            </a:r>
            <a:r>
              <a:rPr lang="en-NZ" sz="2200" i="1" dirty="0" smtClean="0"/>
              <a:t>slim </a:t>
            </a:r>
            <a:r>
              <a:rPr lang="en-NZ" sz="2200" dirty="0" smtClean="0"/>
              <a:t>in the sense that it normally only requires allocation of a single pointer-sized piece of memory</a:t>
            </a:r>
            <a:endParaRPr lang="en-NZ" sz="2200" dirty="0"/>
          </a:p>
        </p:txBody>
      </p:sp>
      <p:sp>
        <p:nvSpPr>
          <p:cNvPr id="9" name="Footer Placeholder 8"/>
          <p:cNvSpPr>
            <a:spLocks noGrp="1"/>
          </p:cNvSpPr>
          <p:nvPr>
            <p:ph type="ftr" sz="quarter" idx="11"/>
          </p:nvPr>
        </p:nvSpPr>
        <p:spPr>
          <a:xfrm>
            <a:off x="318246" y="6492875"/>
            <a:ext cx="61587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N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Condition Variables</a:t>
            </a:r>
            <a:endPar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448673" y="2133600"/>
            <a:ext cx="8686800" cy="4267200"/>
          </a:xfrm>
        </p:spPr>
        <p:txBody>
          <a:bodyPr>
            <a:normAutofit lnSpcReduction="10000"/>
          </a:bodyPr>
          <a:lstStyle/>
          <a:p>
            <a:r>
              <a:rPr lang="en-NZ" sz="3000" dirty="0" smtClean="0"/>
              <a:t>Windows also has condition variables</a:t>
            </a:r>
          </a:p>
          <a:p>
            <a:r>
              <a:rPr lang="en-NZ" sz="3000" dirty="0" smtClean="0"/>
              <a:t>The process must declare and initialize a CONDITION_VARIABLE </a:t>
            </a:r>
          </a:p>
          <a:p>
            <a:r>
              <a:rPr lang="en-NZ" sz="3000" dirty="0" smtClean="0"/>
              <a:t>Used with either critical sections or SRW locks</a:t>
            </a:r>
          </a:p>
          <a:p>
            <a:r>
              <a:rPr lang="en-NZ" sz="3000" dirty="0" smtClean="0"/>
              <a:t>Used as follows:</a:t>
            </a:r>
          </a:p>
          <a:p>
            <a:pPr marL="1090613" lvl="2" indent="-339725">
              <a:buClrTx/>
              <a:buSzPct val="105000"/>
              <a:buFont typeface="+mj-lt"/>
              <a:buAutoNum type="arabicPeriod"/>
            </a:pPr>
            <a:r>
              <a:rPr lang="en-US" dirty="0" smtClean="0"/>
              <a:t>acquire exclusive lock</a:t>
            </a:r>
          </a:p>
          <a:p>
            <a:pPr marL="1090613" lvl="2" indent="-339725">
              <a:buClrTx/>
              <a:buSzPct val="105000"/>
              <a:buFont typeface="+mj-lt"/>
              <a:buAutoNum type="arabicPeriod"/>
            </a:pPr>
            <a:r>
              <a:rPr lang="en-US" dirty="0" smtClean="0"/>
              <a:t>while (predicate()==</a:t>
            </a:r>
            <a:r>
              <a:rPr lang="en-US" dirty="0" err="1" smtClean="0"/>
              <a:t>FALSE)SleepConditionVariable</a:t>
            </a:r>
            <a:r>
              <a:rPr lang="en-US" dirty="0" smtClean="0"/>
              <a:t>()</a:t>
            </a:r>
          </a:p>
          <a:p>
            <a:pPr marL="1090613" lvl="2" indent="-339725">
              <a:buClrTx/>
              <a:buSzPct val="105000"/>
              <a:buFont typeface="+mj-lt"/>
              <a:buAutoNum type="arabicPeriod"/>
            </a:pPr>
            <a:r>
              <a:rPr lang="en-US" dirty="0" smtClean="0"/>
              <a:t>perform the protected operation</a:t>
            </a:r>
          </a:p>
          <a:p>
            <a:pPr marL="1090613" lvl="2" indent="-339725">
              <a:buClrTx/>
              <a:buSzPct val="105000"/>
              <a:buFont typeface="+mj-lt"/>
              <a:buAutoNum type="arabicPeriod"/>
            </a:pPr>
            <a:r>
              <a:rPr lang="en-US" dirty="0" smtClean="0"/>
              <a:t>release the lock</a:t>
            </a:r>
            <a:endParaRPr lang="en-NZ" dirty="0" smtClean="0"/>
          </a:p>
        </p:txBody>
      </p:sp>
      <p:sp>
        <p:nvSpPr>
          <p:cNvPr id="7" name="Footer Placeholder 6"/>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sz="5000" b="1" dirty="0" smtClean="0">
                <a:solidFill>
                  <a:schemeClr val="accent1">
                    <a:lumMod val="75000"/>
                  </a:schemeClr>
                </a:solidFill>
              </a:rPr>
              <a:t>Lock-free Synchronization</a:t>
            </a:r>
            <a:endParaRPr lang="en-US" sz="5000" b="1" dirty="0">
              <a:solidFill>
                <a:schemeClr val="accent1">
                  <a:lumMod val="75000"/>
                </a:schemeClr>
              </a:solidFill>
            </a:endParaRPr>
          </a:p>
        </p:txBody>
      </p:sp>
      <p:sp>
        <p:nvSpPr>
          <p:cNvPr id="3" name="Content Placeholder 2"/>
          <p:cNvSpPr>
            <a:spLocks noGrp="1"/>
          </p:cNvSpPr>
          <p:nvPr>
            <p:ph idx="4294967295"/>
          </p:nvPr>
        </p:nvSpPr>
        <p:spPr>
          <a:xfrm>
            <a:off x="457200" y="2133600"/>
            <a:ext cx="8229600" cy="5105400"/>
          </a:xfrm>
        </p:spPr>
        <p:txBody>
          <a:bodyPr/>
          <a:lstStyle/>
          <a:p>
            <a:r>
              <a:rPr lang="en-US" sz="2400" dirty="0" smtClean="0"/>
              <a:t>Windows also relies heavily on interlocked operations for synchronization</a:t>
            </a:r>
          </a:p>
          <a:p>
            <a:pPr lvl="2">
              <a:buSzPct val="150000"/>
              <a:buFont typeface="Wingdings" charset="2"/>
              <a:buChar char="§"/>
            </a:pPr>
            <a:r>
              <a:rPr lang="en-US" sz="2000" dirty="0" smtClean="0"/>
              <a:t>Interlocked operations use hardware facilities to guarantee that  memory locations can be read, modified, and written in a single atomic operation</a:t>
            </a:r>
          </a:p>
        </p:txBody>
      </p:sp>
      <p:graphicFrame>
        <p:nvGraphicFramePr>
          <p:cNvPr id="4" name="Diagram 3"/>
          <p:cNvGraphicFramePr/>
          <p:nvPr>
            <p:extLst>
              <p:ext uri="{D42A27DB-BD31-4B8C-83A1-F6EECF244321}">
                <p14:modId xmlns:p14="http://schemas.microsoft.com/office/powerpoint/2010/main" val="1339252354"/>
              </p:ext>
            </p:extLst>
          </p:nvPr>
        </p:nvGraphicFramePr>
        <p:xfrm>
          <a:off x="1752600" y="4114800"/>
          <a:ext cx="60960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Android </a:t>
            </a:r>
            <a:r>
              <a:rPr lang="en-US" sz="4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Interprocess</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Communication</a:t>
            </a:r>
          </a:p>
        </p:txBody>
      </p:sp>
      <p:sp>
        <p:nvSpPr>
          <p:cNvPr id="5" name="Content Placeholder 4"/>
          <p:cNvSpPr>
            <a:spLocks noGrp="1"/>
          </p:cNvSpPr>
          <p:nvPr>
            <p:ph sz="half" idx="14"/>
          </p:nvPr>
        </p:nvSpPr>
        <p:spPr>
          <a:xfrm>
            <a:off x="457200" y="2133600"/>
            <a:ext cx="8229600" cy="4419600"/>
          </a:xfrm>
        </p:spPr>
        <p:txBody>
          <a:bodyPr>
            <a:normAutofit/>
          </a:bodyPr>
          <a:lstStyle/>
          <a:p>
            <a:r>
              <a:rPr lang="en-US" sz="2400" dirty="0" smtClean="0"/>
              <a:t>Android adds to the kernel a new capability known as Binder</a:t>
            </a:r>
          </a:p>
          <a:p>
            <a:pPr lvl="2"/>
            <a:r>
              <a:rPr lang="en-US" dirty="0" smtClean="0"/>
              <a:t>Binder provides a lightweight remote procedure call (RPC) capability that is efficient in terms of both memory and processing requirements</a:t>
            </a:r>
          </a:p>
          <a:p>
            <a:pPr lvl="2"/>
            <a:r>
              <a:rPr lang="en-US" dirty="0"/>
              <a:t>A</a:t>
            </a:r>
            <a:r>
              <a:rPr lang="en-US" dirty="0" smtClean="0"/>
              <a:t>lso used to mediate all interaction between two processes</a:t>
            </a:r>
          </a:p>
          <a:p>
            <a:pPr marL="282575" lvl="2">
              <a:spcBef>
                <a:spcPts val="1800"/>
              </a:spcBef>
            </a:pPr>
            <a:r>
              <a:rPr lang="en-US" sz="2400" dirty="0" smtClean="0"/>
              <a:t>The RPC mechanism works between two processes on the same system but running on different virtual machines</a:t>
            </a:r>
          </a:p>
          <a:p>
            <a:pPr marL="282575" lvl="2">
              <a:spcBef>
                <a:spcPts val="1800"/>
              </a:spcBef>
            </a:pPr>
            <a:r>
              <a:rPr lang="en-US" sz="2400" dirty="0" smtClean="0"/>
              <a:t>The method used for communicating with the Binder is the </a:t>
            </a:r>
            <a:r>
              <a:rPr lang="en-US" sz="2400" dirty="0" err="1" smtClean="0"/>
              <a:t>ioctl</a:t>
            </a:r>
            <a:r>
              <a:rPr lang="en-US" sz="2400" dirty="0" smtClean="0"/>
              <a:t> system call</a:t>
            </a:r>
          </a:p>
          <a:p>
            <a:pPr lvl="2"/>
            <a:r>
              <a:rPr lang="en-US" dirty="0"/>
              <a:t>T</a:t>
            </a:r>
            <a:r>
              <a:rPr lang="en-US" dirty="0" smtClean="0"/>
              <a:t>he </a:t>
            </a:r>
            <a:r>
              <a:rPr lang="en-US" dirty="0" err="1" smtClean="0"/>
              <a:t>ioctl</a:t>
            </a:r>
            <a:r>
              <a:rPr lang="en-US" dirty="0" smtClean="0"/>
              <a:t> call is a general-purpose system call for device-specific I/O operations</a:t>
            </a:r>
          </a:p>
        </p:txBody>
      </p:sp>
      <p:sp>
        <p:nvSpPr>
          <p:cNvPr id="8" name="Footer Placeholder 7"/>
          <p:cNvSpPr>
            <a:spLocks noGrp="1"/>
          </p:cNvSpPr>
          <p:nvPr>
            <p:ph type="ftr" sz="quarter" idx="11"/>
          </p:nvPr>
        </p:nvSpPr>
        <p:spPr>
          <a:xfrm>
            <a:off x="318246" y="6492875"/>
            <a:ext cx="63873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6.pdf"/>
          <p:cNvPicPr>
            <a:picLocks noChangeAspect="1"/>
          </p:cNvPicPr>
          <p:nvPr/>
        </p:nvPicPr>
        <p:blipFill>
          <a:blip r:embed="rId3"/>
          <a:srcRect l="9412" t="22727" r="9412" b="26364"/>
          <a:stretch>
            <a:fillRect/>
          </a:stretch>
        </p:blipFill>
        <p:spPr>
          <a:xfrm>
            <a:off x="685800" y="533400"/>
            <a:ext cx="7620000" cy="6184561"/>
          </a:xfrm>
          <a:prstGeom prst="rect">
            <a:avLst/>
          </a:prstGeom>
        </p:spPr>
      </p:pic>
      <p:sp>
        <p:nvSpPr>
          <p:cNvPr id="7" name="Footer Placeholder 6"/>
          <p:cNvSpPr>
            <a:spLocks noGrp="1"/>
          </p:cNvSpPr>
          <p:nvPr>
            <p:ph type="ftr" sz="quarter" idx="11"/>
          </p:nvPr>
        </p:nvSpPr>
        <p:spPr>
          <a:xfrm>
            <a:off x="318246" y="6492875"/>
            <a:ext cx="5625353" cy="365125"/>
          </a:xfrm>
        </p:spPr>
        <p:txBody>
          <a:bodyPr/>
          <a:lstStyle/>
          <a:p>
            <a:pPr>
              <a:defRPr/>
            </a:pPr>
            <a:r>
              <a:rPr lang="en-US" dirty="0" smtClean="0"/>
              <a:t>© 2017 Pearson Education, Inc., Hoboken, NJ. All rights reserved.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Summary</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85800" y="2514600"/>
            <a:ext cx="3810000" cy="4343400"/>
          </a:xfrm>
        </p:spPr>
        <p:txBody>
          <a:bodyPr>
            <a:normAutofit fontScale="32500" lnSpcReduction="20000"/>
          </a:bodyPr>
          <a:lstStyle/>
          <a:p>
            <a:pPr marL="282575" lvl="2">
              <a:lnSpc>
                <a:spcPct val="70000"/>
              </a:lnSpc>
              <a:spcAft>
                <a:spcPts val="400"/>
              </a:spcAft>
            </a:pPr>
            <a:r>
              <a:rPr lang="en-US" sz="3385" dirty="0" smtClean="0"/>
              <a:t>Principles of deadlock</a:t>
            </a:r>
          </a:p>
          <a:p>
            <a:pPr marL="804863" lvl="1" indent="-288925">
              <a:lnSpc>
                <a:spcPct val="70000"/>
              </a:lnSpc>
              <a:spcAft>
                <a:spcPts val="400"/>
              </a:spcAft>
            </a:pPr>
            <a:r>
              <a:rPr lang="en-US" sz="2595" dirty="0" smtClean="0"/>
              <a:t>Reusable/consumable resources</a:t>
            </a:r>
            <a:endParaRPr lang="en-US" dirty="0" smtClean="0"/>
          </a:p>
          <a:p>
            <a:pPr marL="804863" lvl="1" indent="-288925">
              <a:lnSpc>
                <a:spcPct val="70000"/>
              </a:lnSpc>
              <a:spcAft>
                <a:spcPts val="400"/>
              </a:spcAft>
            </a:pPr>
            <a:r>
              <a:rPr lang="en-US" sz="2800" dirty="0" smtClean="0"/>
              <a:t>Resource allocation graphs</a:t>
            </a:r>
          </a:p>
          <a:p>
            <a:pPr marL="804863" lvl="1" indent="-288925">
              <a:lnSpc>
                <a:spcPct val="70000"/>
              </a:lnSpc>
              <a:spcAft>
                <a:spcPts val="400"/>
              </a:spcAft>
            </a:pPr>
            <a:r>
              <a:rPr lang="en-US" sz="2800" dirty="0" smtClean="0"/>
              <a:t>Conditions for deadlock</a:t>
            </a:r>
          </a:p>
          <a:p>
            <a:pPr marL="282575" lvl="2">
              <a:lnSpc>
                <a:spcPct val="70000"/>
              </a:lnSpc>
              <a:spcAft>
                <a:spcPts val="400"/>
              </a:spcAft>
            </a:pPr>
            <a:r>
              <a:rPr lang="en-US" sz="3385" dirty="0" smtClean="0"/>
              <a:t>Deadlock prevention</a:t>
            </a:r>
          </a:p>
          <a:p>
            <a:pPr lvl="2">
              <a:lnSpc>
                <a:spcPct val="70000"/>
              </a:lnSpc>
              <a:spcAft>
                <a:spcPts val="400"/>
              </a:spcAft>
            </a:pPr>
            <a:r>
              <a:rPr lang="en-US" sz="2811" dirty="0" smtClean="0"/>
              <a:t>Mutual exclusion</a:t>
            </a:r>
          </a:p>
          <a:p>
            <a:pPr lvl="2">
              <a:lnSpc>
                <a:spcPct val="70000"/>
              </a:lnSpc>
              <a:spcAft>
                <a:spcPts val="400"/>
              </a:spcAft>
            </a:pPr>
            <a:r>
              <a:rPr lang="en-US" sz="2811" dirty="0" smtClean="0"/>
              <a:t>Hold and wait</a:t>
            </a:r>
          </a:p>
          <a:p>
            <a:pPr lvl="2">
              <a:lnSpc>
                <a:spcPct val="70000"/>
              </a:lnSpc>
              <a:spcAft>
                <a:spcPts val="400"/>
              </a:spcAft>
            </a:pPr>
            <a:r>
              <a:rPr lang="en-US" sz="2811" dirty="0" smtClean="0"/>
              <a:t>No preemption</a:t>
            </a:r>
          </a:p>
          <a:p>
            <a:pPr lvl="2">
              <a:lnSpc>
                <a:spcPct val="70000"/>
              </a:lnSpc>
              <a:spcAft>
                <a:spcPts val="400"/>
              </a:spcAft>
            </a:pPr>
            <a:r>
              <a:rPr lang="en-US" sz="2811" dirty="0" smtClean="0"/>
              <a:t>Circular wait</a:t>
            </a:r>
          </a:p>
          <a:p>
            <a:pPr marL="282575" lvl="2">
              <a:lnSpc>
                <a:spcPct val="70000"/>
              </a:lnSpc>
              <a:spcAft>
                <a:spcPts val="400"/>
              </a:spcAft>
            </a:pPr>
            <a:r>
              <a:rPr lang="en-US" sz="3385" dirty="0" smtClean="0"/>
              <a:t>Deadlock avoidance</a:t>
            </a:r>
          </a:p>
          <a:p>
            <a:pPr lvl="2">
              <a:lnSpc>
                <a:spcPct val="70000"/>
              </a:lnSpc>
              <a:spcAft>
                <a:spcPts val="400"/>
              </a:spcAft>
            </a:pPr>
            <a:r>
              <a:rPr lang="en-US" sz="2811" dirty="0" smtClean="0"/>
              <a:t>Process initiation denial</a:t>
            </a:r>
          </a:p>
          <a:p>
            <a:pPr lvl="2">
              <a:lnSpc>
                <a:spcPct val="70000"/>
              </a:lnSpc>
              <a:spcAft>
                <a:spcPts val="400"/>
              </a:spcAft>
            </a:pPr>
            <a:r>
              <a:rPr lang="en-US" sz="2769" dirty="0" smtClean="0"/>
              <a:t>Resource allocation denial</a:t>
            </a:r>
          </a:p>
          <a:p>
            <a:pPr marL="282575" lvl="2">
              <a:lnSpc>
                <a:spcPct val="70000"/>
              </a:lnSpc>
              <a:spcAft>
                <a:spcPts val="400"/>
              </a:spcAft>
            </a:pPr>
            <a:r>
              <a:rPr lang="en-US" sz="3385" dirty="0" smtClean="0"/>
              <a:t>Deadlock detection</a:t>
            </a:r>
          </a:p>
          <a:p>
            <a:pPr lvl="2">
              <a:lnSpc>
                <a:spcPct val="70000"/>
              </a:lnSpc>
              <a:spcAft>
                <a:spcPts val="400"/>
              </a:spcAft>
            </a:pPr>
            <a:r>
              <a:rPr lang="en-US" sz="2811" dirty="0" smtClean="0"/>
              <a:t>Deadlock detection algorithm</a:t>
            </a:r>
          </a:p>
          <a:p>
            <a:pPr lvl="2">
              <a:lnSpc>
                <a:spcPct val="70000"/>
              </a:lnSpc>
              <a:spcAft>
                <a:spcPts val="400"/>
              </a:spcAft>
            </a:pPr>
            <a:r>
              <a:rPr lang="en-US" sz="2811" dirty="0" smtClean="0"/>
              <a:t>Recovery</a:t>
            </a:r>
          </a:p>
          <a:p>
            <a:pPr marL="282575" lvl="2">
              <a:lnSpc>
                <a:spcPct val="70000"/>
              </a:lnSpc>
              <a:spcAft>
                <a:spcPts val="400"/>
              </a:spcAft>
            </a:pPr>
            <a:r>
              <a:rPr lang="en-US" sz="3385" dirty="0" smtClean="0"/>
              <a:t>Android </a:t>
            </a:r>
            <a:r>
              <a:rPr lang="en-US" sz="3385" dirty="0" err="1" smtClean="0"/>
              <a:t>interprocess</a:t>
            </a:r>
            <a:r>
              <a:rPr lang="en-US" sz="3385" dirty="0" smtClean="0"/>
              <a:t> communication</a:t>
            </a:r>
          </a:p>
          <a:p>
            <a:pPr marL="282575" lvl="2">
              <a:lnSpc>
                <a:spcPct val="70000"/>
              </a:lnSpc>
              <a:spcAft>
                <a:spcPts val="400"/>
              </a:spcAft>
            </a:pPr>
            <a:r>
              <a:rPr lang="en-US" sz="3385" dirty="0" smtClean="0"/>
              <a:t>Integrated deadlock strategy</a:t>
            </a:r>
          </a:p>
          <a:p>
            <a:pPr lvl="2"/>
            <a:endParaRPr lang="en-US" sz="2811" dirty="0" smtClean="0"/>
          </a:p>
        </p:txBody>
      </p:sp>
      <p:sp>
        <p:nvSpPr>
          <p:cNvPr id="8" name="Content Placeholder 7"/>
          <p:cNvSpPr>
            <a:spLocks noGrp="1"/>
          </p:cNvSpPr>
          <p:nvPr>
            <p:ph sz="half" idx="2"/>
          </p:nvPr>
        </p:nvSpPr>
        <p:spPr>
          <a:xfrm>
            <a:off x="4495800" y="2057400"/>
            <a:ext cx="3993108" cy="4495800"/>
          </a:xfrm>
        </p:spPr>
        <p:txBody>
          <a:bodyPr>
            <a:normAutofit fontScale="32500" lnSpcReduction="20000"/>
          </a:bodyPr>
          <a:lstStyle/>
          <a:p>
            <a:pPr marL="282575" lvl="2">
              <a:lnSpc>
                <a:spcPct val="70000"/>
              </a:lnSpc>
              <a:spcAft>
                <a:spcPts val="400"/>
              </a:spcAft>
            </a:pPr>
            <a:r>
              <a:rPr lang="en-US" sz="3385" dirty="0" smtClean="0"/>
              <a:t>UNIX concurrency mechanisms</a:t>
            </a:r>
          </a:p>
          <a:p>
            <a:pPr lvl="2">
              <a:lnSpc>
                <a:spcPct val="70000"/>
              </a:lnSpc>
              <a:spcAft>
                <a:spcPts val="400"/>
              </a:spcAft>
            </a:pPr>
            <a:r>
              <a:rPr lang="en-US" sz="2727" dirty="0" smtClean="0"/>
              <a:t>Pipes</a:t>
            </a:r>
          </a:p>
          <a:p>
            <a:pPr lvl="2">
              <a:lnSpc>
                <a:spcPct val="70000"/>
              </a:lnSpc>
              <a:spcAft>
                <a:spcPts val="400"/>
              </a:spcAft>
            </a:pPr>
            <a:r>
              <a:rPr lang="en-US" sz="2727" dirty="0" smtClean="0"/>
              <a:t>Messages</a:t>
            </a:r>
          </a:p>
          <a:p>
            <a:pPr lvl="2">
              <a:lnSpc>
                <a:spcPct val="70000"/>
              </a:lnSpc>
              <a:spcAft>
                <a:spcPts val="400"/>
              </a:spcAft>
            </a:pPr>
            <a:r>
              <a:rPr lang="en-US" sz="2727" dirty="0" smtClean="0"/>
              <a:t>Shared memory</a:t>
            </a:r>
          </a:p>
          <a:p>
            <a:pPr lvl="2">
              <a:lnSpc>
                <a:spcPct val="70000"/>
              </a:lnSpc>
              <a:spcAft>
                <a:spcPts val="400"/>
              </a:spcAft>
            </a:pPr>
            <a:r>
              <a:rPr lang="en-US" sz="2727" dirty="0" smtClean="0"/>
              <a:t>Semaphores</a:t>
            </a:r>
          </a:p>
          <a:p>
            <a:pPr lvl="2">
              <a:lnSpc>
                <a:spcPct val="70000"/>
              </a:lnSpc>
              <a:spcAft>
                <a:spcPts val="400"/>
              </a:spcAft>
            </a:pPr>
            <a:r>
              <a:rPr lang="en-US" sz="2727" dirty="0" smtClean="0"/>
              <a:t>Signals</a:t>
            </a:r>
          </a:p>
          <a:p>
            <a:pPr marL="282575" lvl="1" indent="-282575">
              <a:lnSpc>
                <a:spcPct val="70000"/>
              </a:lnSpc>
              <a:spcAft>
                <a:spcPts val="400"/>
              </a:spcAft>
            </a:pPr>
            <a:r>
              <a:rPr lang="en-US" sz="3385" dirty="0" smtClean="0"/>
              <a:t>Linux kernel concurrency mechanisms</a:t>
            </a:r>
          </a:p>
          <a:p>
            <a:pPr lvl="2">
              <a:lnSpc>
                <a:spcPct val="70000"/>
              </a:lnSpc>
              <a:spcAft>
                <a:spcPts val="400"/>
              </a:spcAft>
            </a:pPr>
            <a:r>
              <a:rPr lang="en-US" sz="2727" dirty="0" smtClean="0"/>
              <a:t>Atomic operations</a:t>
            </a:r>
          </a:p>
          <a:p>
            <a:pPr lvl="2">
              <a:lnSpc>
                <a:spcPct val="70000"/>
              </a:lnSpc>
              <a:spcAft>
                <a:spcPts val="400"/>
              </a:spcAft>
            </a:pPr>
            <a:r>
              <a:rPr lang="en-US" sz="2727" dirty="0" smtClean="0"/>
              <a:t>Spinlocks</a:t>
            </a:r>
          </a:p>
          <a:p>
            <a:pPr lvl="2">
              <a:lnSpc>
                <a:spcPct val="70000"/>
              </a:lnSpc>
              <a:spcAft>
                <a:spcPts val="400"/>
              </a:spcAft>
            </a:pPr>
            <a:r>
              <a:rPr lang="en-US" sz="2727" dirty="0" smtClean="0"/>
              <a:t>Semaphores </a:t>
            </a:r>
          </a:p>
          <a:p>
            <a:pPr lvl="2">
              <a:lnSpc>
                <a:spcPct val="70000"/>
              </a:lnSpc>
              <a:spcAft>
                <a:spcPts val="400"/>
              </a:spcAft>
            </a:pPr>
            <a:r>
              <a:rPr lang="en-US" sz="2769" dirty="0" smtClean="0"/>
              <a:t>Barriers</a:t>
            </a:r>
          </a:p>
          <a:p>
            <a:pPr marL="282575" lvl="2">
              <a:lnSpc>
                <a:spcPct val="70000"/>
              </a:lnSpc>
              <a:spcAft>
                <a:spcPts val="400"/>
              </a:spcAft>
            </a:pPr>
            <a:r>
              <a:rPr lang="en-US" sz="3385" dirty="0" smtClean="0"/>
              <a:t>Solaris thread synchronization primitives</a:t>
            </a:r>
          </a:p>
          <a:p>
            <a:pPr lvl="2">
              <a:lnSpc>
                <a:spcPct val="70000"/>
              </a:lnSpc>
              <a:spcAft>
                <a:spcPts val="400"/>
              </a:spcAft>
            </a:pPr>
            <a:r>
              <a:rPr lang="en-US" sz="2727" dirty="0" smtClean="0"/>
              <a:t>Mutual exclusion lock</a:t>
            </a:r>
          </a:p>
          <a:p>
            <a:pPr lvl="2">
              <a:lnSpc>
                <a:spcPct val="70000"/>
              </a:lnSpc>
              <a:spcAft>
                <a:spcPts val="400"/>
              </a:spcAft>
            </a:pPr>
            <a:r>
              <a:rPr lang="en-US" sz="2727" dirty="0" smtClean="0"/>
              <a:t>Semaphores</a:t>
            </a:r>
          </a:p>
          <a:p>
            <a:pPr lvl="2">
              <a:lnSpc>
                <a:spcPct val="70000"/>
              </a:lnSpc>
              <a:spcAft>
                <a:spcPts val="400"/>
              </a:spcAft>
            </a:pPr>
            <a:r>
              <a:rPr lang="en-US" sz="2727" dirty="0" smtClean="0"/>
              <a:t>Readers/writer lock</a:t>
            </a:r>
          </a:p>
          <a:p>
            <a:pPr lvl="2">
              <a:lnSpc>
                <a:spcPct val="70000"/>
              </a:lnSpc>
              <a:spcAft>
                <a:spcPts val="400"/>
              </a:spcAft>
            </a:pPr>
            <a:r>
              <a:rPr lang="en-US" sz="2769" dirty="0" smtClean="0"/>
              <a:t>Condition variables</a:t>
            </a:r>
          </a:p>
          <a:p>
            <a:pPr marL="282575" lvl="2">
              <a:lnSpc>
                <a:spcPct val="70000"/>
              </a:lnSpc>
              <a:spcAft>
                <a:spcPts val="400"/>
              </a:spcAft>
            </a:pPr>
            <a:r>
              <a:rPr lang="en-US" sz="3385" dirty="0" smtClean="0"/>
              <a:t>Windows concurrency mechanisms</a:t>
            </a:r>
          </a:p>
          <a:p>
            <a:pPr marL="847725" lvl="4">
              <a:lnSpc>
                <a:spcPct val="70000"/>
              </a:lnSpc>
              <a:spcAft>
                <a:spcPts val="400"/>
              </a:spcAft>
            </a:pPr>
            <a:r>
              <a:rPr lang="en-US" sz="2737" dirty="0" smtClean="0"/>
              <a:t>Wait functions</a:t>
            </a:r>
          </a:p>
          <a:p>
            <a:pPr marL="847725" lvl="4">
              <a:lnSpc>
                <a:spcPct val="70000"/>
              </a:lnSpc>
              <a:spcAft>
                <a:spcPts val="400"/>
              </a:spcAft>
            </a:pPr>
            <a:r>
              <a:rPr lang="en-US" sz="2737" dirty="0" smtClean="0"/>
              <a:t>Dispatcher objects</a:t>
            </a:r>
          </a:p>
          <a:p>
            <a:pPr marL="847725" lvl="4">
              <a:lnSpc>
                <a:spcPct val="70000"/>
              </a:lnSpc>
              <a:spcAft>
                <a:spcPts val="400"/>
              </a:spcAft>
            </a:pPr>
            <a:r>
              <a:rPr lang="en-US" sz="2737" dirty="0" smtClean="0"/>
              <a:t>Critical sections</a:t>
            </a:r>
          </a:p>
          <a:p>
            <a:pPr marL="847725" lvl="4">
              <a:lnSpc>
                <a:spcPct val="70000"/>
              </a:lnSpc>
              <a:spcAft>
                <a:spcPts val="400"/>
              </a:spcAft>
            </a:pPr>
            <a:r>
              <a:rPr lang="en-US" sz="2737" dirty="0" smtClean="0"/>
              <a:t>Slim reader-writer locks</a:t>
            </a:r>
          </a:p>
          <a:p>
            <a:pPr marL="847725" lvl="4">
              <a:lnSpc>
                <a:spcPct val="70000"/>
              </a:lnSpc>
              <a:spcAft>
                <a:spcPts val="400"/>
              </a:spcAft>
            </a:pPr>
            <a:r>
              <a:rPr lang="en-US" sz="2737" dirty="0" smtClean="0"/>
              <a:t>Lock-free synchronization</a:t>
            </a:r>
          </a:p>
          <a:p>
            <a:pPr lvl="1"/>
            <a:endParaRPr lang="en-US" dirty="0"/>
          </a:p>
        </p:txBody>
      </p:sp>
      <p:sp>
        <p:nvSpPr>
          <p:cNvPr id="9" name="Footer Placeholder 8"/>
          <p:cNvSpPr>
            <a:spLocks noGrp="1"/>
          </p:cNvSpPr>
          <p:nvPr>
            <p:ph type="ftr" sz="quarter" idx="11"/>
          </p:nvPr>
        </p:nvSpPr>
        <p:spPr>
          <a:xfrm>
            <a:off x="318246" y="6492875"/>
            <a:ext cx="66159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a:xfrm>
            <a:off x="318246" y="6492875"/>
            <a:ext cx="5777753" cy="365125"/>
          </a:xfrm>
        </p:spPr>
        <p:txBody>
          <a:bodyPr/>
          <a:lstStyle/>
          <a:p>
            <a:pPr>
              <a:defRPr/>
            </a:pPr>
            <a:r>
              <a:rPr lang="en-US" dirty="0" smtClean="0"/>
              <a:t>© 2017 Pearson Education, Inc., Hoboken, NJ. All rights reserved. </a:t>
            </a:r>
            <a:endParaRPr lang="en-US" dirty="0"/>
          </a:p>
        </p:txBody>
      </p:sp>
      <p:pic>
        <p:nvPicPr>
          <p:cNvPr id="10" name="Picture 9" descr="f04.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1765" t="8182" r="12941" b="57273"/>
              <a:stretch>
                <a:fillRect/>
              </a:stretch>
            </p:blipFill>
          </mc:Choice>
          <mc:Fallback>
            <p:blipFill>
              <a:blip r:embed="rId4"/>
              <a:srcRect l="11765" t="8182" r="12941" b="57273"/>
              <a:stretch>
                <a:fillRect/>
              </a:stretch>
            </p:blipFill>
          </mc:Fallback>
        </mc:AlternateContent>
        <p:spPr>
          <a:xfrm>
            <a:off x="0" y="838200"/>
            <a:ext cx="9193404" cy="5458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609600"/>
            <a:ext cx="8534400" cy="1323975"/>
          </a:xfrm>
        </p:spPr>
        <p:txBody>
          <a:bodyPr/>
          <a:lstStyle/>
          <a:p>
            <a:pPr algn="ctr"/>
            <a:r>
              <a:rPr lang="en-US" b="1" dirty="0" smtClean="0">
                <a:solidFill>
                  <a:schemeClr val="accent6">
                    <a:lumMod val="75000"/>
                  </a:schemeClr>
                </a:solidFill>
              </a:rPr>
              <a:t>Example 2:</a:t>
            </a:r>
            <a:br>
              <a:rPr lang="en-US" b="1" dirty="0" smtClean="0">
                <a:solidFill>
                  <a:schemeClr val="accent6">
                    <a:lumMod val="75000"/>
                  </a:schemeClr>
                </a:solidFill>
              </a:rPr>
            </a:br>
            <a:r>
              <a:rPr lang="en-US" b="1" dirty="0" smtClean="0">
                <a:solidFill>
                  <a:schemeClr val="accent6">
                    <a:lumMod val="75000"/>
                  </a:schemeClr>
                </a:solidFill>
              </a:rPr>
              <a:t>Memory Request</a:t>
            </a:r>
            <a:endParaRPr lang="en-US" b="1" dirty="0">
              <a:solidFill>
                <a:schemeClr val="accent6">
                  <a:lumMod val="75000"/>
                </a:schemeClr>
              </a:solidFill>
            </a:endParaRPr>
          </a:p>
        </p:txBody>
      </p:sp>
      <p:sp>
        <p:nvSpPr>
          <p:cNvPr id="3" name="Content Placeholder 2"/>
          <p:cNvSpPr>
            <a:spLocks noGrp="1"/>
          </p:cNvSpPr>
          <p:nvPr>
            <p:ph idx="4294967295"/>
          </p:nvPr>
        </p:nvSpPr>
        <p:spPr>
          <a:xfrm>
            <a:off x="381000" y="2133600"/>
            <a:ext cx="8458200" cy="4953000"/>
          </a:xfrm>
        </p:spPr>
        <p:txBody>
          <a:bodyPr/>
          <a:lstStyle/>
          <a:p>
            <a:r>
              <a:rPr lang="en-US" sz="2800" dirty="0" smtClean="0"/>
              <a:t>Space is available for allocation of 200Kbytes, and the following sequence of events occur:</a:t>
            </a:r>
          </a:p>
          <a:p>
            <a:endParaRPr lang="en-US" dirty="0" smtClean="0"/>
          </a:p>
          <a:p>
            <a:endParaRPr lang="en-US" dirty="0" smtClean="0"/>
          </a:p>
          <a:p>
            <a:pPr>
              <a:buNone/>
            </a:pPr>
            <a:endParaRPr lang="en-US" dirty="0" smtClean="0"/>
          </a:p>
          <a:p>
            <a:endParaRPr lang="en-US" dirty="0" smtClean="0"/>
          </a:p>
          <a:p>
            <a:r>
              <a:rPr lang="en-US" sz="2800" dirty="0" smtClean="0"/>
              <a:t>Deadlock occurs if both processes progress to their second request</a:t>
            </a:r>
          </a:p>
          <a:p>
            <a:endParaRPr lang="en-US" dirty="0"/>
          </a:p>
        </p:txBody>
      </p:sp>
      <p:sp>
        <p:nvSpPr>
          <p:cNvPr id="6" name="Rectangle 4"/>
          <p:cNvSpPr>
            <a:spLocks noChangeArrowheads="1"/>
          </p:cNvSpPr>
          <p:nvPr/>
        </p:nvSpPr>
        <p:spPr bwMode="auto">
          <a:xfrm>
            <a:off x="1981200" y="3276600"/>
            <a:ext cx="2438400" cy="1524000"/>
          </a:xfrm>
          <a:prstGeom prst="rect">
            <a:avLst/>
          </a:prstGeom>
          <a:solidFill>
            <a:schemeClr val="tx2">
              <a:lumMod val="40000"/>
              <a:lumOff val="60000"/>
            </a:schemeClr>
          </a:solidFill>
          <a:ln w="12700">
            <a:solidFill>
              <a:schemeClr val="tx1"/>
            </a:solidFill>
            <a:miter lim="800000"/>
            <a:headEnd/>
            <a:tailEnd/>
          </a:ln>
          <a:effectLst/>
        </p:spPr>
        <p:txBody>
          <a:bodyPr wrap="none" anchor="ctr"/>
          <a:lstStyle/>
          <a:p>
            <a:endParaRPr lang="en-US" dirty="0"/>
          </a:p>
        </p:txBody>
      </p:sp>
      <p:sp>
        <p:nvSpPr>
          <p:cNvPr id="7" name="Rectangle 5"/>
          <p:cNvSpPr>
            <a:spLocks noChangeArrowheads="1"/>
          </p:cNvSpPr>
          <p:nvPr/>
        </p:nvSpPr>
        <p:spPr bwMode="auto">
          <a:xfrm>
            <a:off x="2209800" y="3276600"/>
            <a:ext cx="470857"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2000" b="1" dirty="0">
                <a:latin typeface="Times New Roman" pitchFamily="18" charset="0"/>
              </a:rPr>
              <a:t>P1</a:t>
            </a:r>
          </a:p>
        </p:txBody>
      </p:sp>
      <p:sp>
        <p:nvSpPr>
          <p:cNvPr id="8" name="Rectangle 6"/>
          <p:cNvSpPr>
            <a:spLocks noChangeArrowheads="1"/>
          </p:cNvSpPr>
          <p:nvPr/>
        </p:nvSpPr>
        <p:spPr bwMode="auto">
          <a:xfrm>
            <a:off x="2133600" y="3581400"/>
            <a:ext cx="438150" cy="336550"/>
          </a:xfrm>
          <a:prstGeom prst="rect">
            <a:avLst/>
          </a:prstGeom>
          <a:noFill/>
          <a:ln w="9525">
            <a:noFill/>
            <a:miter lim="800000"/>
            <a:headEnd/>
            <a:tailEnd/>
          </a:ln>
          <a:effectLst/>
        </p:spPr>
        <p:txBody>
          <a:bodyPr wrap="none" lIns="92075" tIns="46038" rIns="92075" bIns="46038">
            <a:spAutoFit/>
          </a:bodyPr>
          <a:lstStyle/>
          <a:p>
            <a:pPr algn="ctr" eaLnBrk="0" hangingPunct="0"/>
            <a:r>
              <a:rPr lang="en-US" sz="1600" b="1" dirty="0">
                <a:latin typeface="Times New Roman" pitchFamily="18" charset="0"/>
              </a:rPr>
              <a:t>. . .</a:t>
            </a:r>
          </a:p>
        </p:txBody>
      </p:sp>
      <p:sp>
        <p:nvSpPr>
          <p:cNvPr id="9" name="Rectangle 7"/>
          <p:cNvSpPr>
            <a:spLocks noChangeArrowheads="1"/>
          </p:cNvSpPr>
          <p:nvPr/>
        </p:nvSpPr>
        <p:spPr bwMode="auto">
          <a:xfrm>
            <a:off x="2133600" y="4038600"/>
            <a:ext cx="438150" cy="336550"/>
          </a:xfrm>
          <a:prstGeom prst="rect">
            <a:avLst/>
          </a:prstGeom>
          <a:noFill/>
          <a:ln w="9525">
            <a:noFill/>
            <a:miter lim="800000"/>
            <a:headEnd/>
            <a:tailEnd/>
          </a:ln>
          <a:effectLst/>
        </p:spPr>
        <p:txBody>
          <a:bodyPr wrap="square" lIns="92075" tIns="46038" rIns="92075" bIns="46038">
            <a:spAutoFit/>
          </a:bodyPr>
          <a:lstStyle/>
          <a:p>
            <a:pPr algn="ctr" eaLnBrk="0" hangingPunct="0"/>
            <a:r>
              <a:rPr lang="en-US" sz="1600" b="1" dirty="0">
                <a:latin typeface="Times New Roman" pitchFamily="18" charset="0"/>
              </a:rPr>
              <a:t>. . .</a:t>
            </a:r>
          </a:p>
        </p:txBody>
      </p:sp>
      <p:sp>
        <p:nvSpPr>
          <p:cNvPr id="10" name="Rectangle 8"/>
          <p:cNvSpPr>
            <a:spLocks noChangeArrowheads="1"/>
          </p:cNvSpPr>
          <p:nvPr/>
        </p:nvSpPr>
        <p:spPr bwMode="auto">
          <a:xfrm>
            <a:off x="2057400" y="3810000"/>
            <a:ext cx="2274761"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2000" b="1" dirty="0">
                <a:latin typeface="Times New Roman" pitchFamily="18" charset="0"/>
              </a:rPr>
              <a:t>Request 80 Kbytes</a:t>
            </a:r>
            <a:r>
              <a:rPr lang="en-US" sz="1200" b="1" dirty="0">
                <a:latin typeface="Times New Roman" pitchFamily="18" charset="0"/>
              </a:rPr>
              <a:t>;</a:t>
            </a:r>
          </a:p>
        </p:txBody>
      </p:sp>
      <p:sp>
        <p:nvSpPr>
          <p:cNvPr id="11" name="Rectangle 9"/>
          <p:cNvSpPr>
            <a:spLocks noChangeArrowheads="1"/>
          </p:cNvSpPr>
          <p:nvPr/>
        </p:nvSpPr>
        <p:spPr bwMode="auto">
          <a:xfrm>
            <a:off x="1981200" y="4267200"/>
            <a:ext cx="2360221"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b="1" dirty="0" smtClean="0">
                <a:latin typeface="Times New Roman" pitchFamily="18" charset="0"/>
              </a:rPr>
              <a:t>  </a:t>
            </a:r>
            <a:r>
              <a:rPr lang="en-US" sz="2000" b="1" dirty="0" smtClean="0">
                <a:latin typeface="Times New Roman" pitchFamily="18" charset="0"/>
              </a:rPr>
              <a:t>Request</a:t>
            </a:r>
            <a:r>
              <a:rPr lang="en-US" sz="1200" b="1" dirty="0" smtClean="0">
                <a:latin typeface="Times New Roman" pitchFamily="18" charset="0"/>
              </a:rPr>
              <a:t> </a:t>
            </a:r>
            <a:r>
              <a:rPr lang="en-US" sz="2000" b="1" dirty="0">
                <a:latin typeface="Times New Roman" pitchFamily="18" charset="0"/>
              </a:rPr>
              <a:t>60 Kbytes;</a:t>
            </a:r>
          </a:p>
        </p:txBody>
      </p:sp>
      <p:sp>
        <p:nvSpPr>
          <p:cNvPr id="12" name="Rectangle 10"/>
          <p:cNvSpPr>
            <a:spLocks noChangeArrowheads="1"/>
          </p:cNvSpPr>
          <p:nvPr/>
        </p:nvSpPr>
        <p:spPr bwMode="auto">
          <a:xfrm>
            <a:off x="5029200" y="3276600"/>
            <a:ext cx="2438400" cy="1524000"/>
          </a:xfrm>
          <a:prstGeom prst="rect">
            <a:avLst/>
          </a:prstGeom>
          <a:solidFill>
            <a:schemeClr val="tx2">
              <a:lumMod val="40000"/>
              <a:lumOff val="60000"/>
            </a:schemeClr>
          </a:solidFill>
          <a:ln w="12700">
            <a:solidFill>
              <a:schemeClr val="tx1"/>
            </a:solidFill>
            <a:miter lim="800000"/>
            <a:headEnd/>
            <a:tailEnd/>
          </a:ln>
          <a:effectLst/>
        </p:spPr>
        <p:txBody>
          <a:bodyPr wrap="none" anchor="ctr"/>
          <a:lstStyle/>
          <a:p>
            <a:endParaRPr lang="en-US" dirty="0"/>
          </a:p>
        </p:txBody>
      </p:sp>
      <p:sp>
        <p:nvSpPr>
          <p:cNvPr id="13" name="Rectangle 11"/>
          <p:cNvSpPr>
            <a:spLocks noChangeArrowheads="1"/>
          </p:cNvSpPr>
          <p:nvPr/>
        </p:nvSpPr>
        <p:spPr bwMode="auto">
          <a:xfrm>
            <a:off x="5334000" y="3276600"/>
            <a:ext cx="470857"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2000" b="1" dirty="0">
                <a:latin typeface="Times New Roman" pitchFamily="18" charset="0"/>
              </a:rPr>
              <a:t>P2</a:t>
            </a:r>
          </a:p>
        </p:txBody>
      </p:sp>
      <p:sp>
        <p:nvSpPr>
          <p:cNvPr id="14" name="Rectangle 12"/>
          <p:cNvSpPr>
            <a:spLocks noChangeArrowheads="1"/>
          </p:cNvSpPr>
          <p:nvPr/>
        </p:nvSpPr>
        <p:spPr bwMode="auto">
          <a:xfrm>
            <a:off x="4796973" y="3581400"/>
            <a:ext cx="750205" cy="339196"/>
          </a:xfrm>
          <a:prstGeom prst="rect">
            <a:avLst/>
          </a:prstGeom>
          <a:noFill/>
          <a:ln w="9525">
            <a:noFill/>
            <a:miter lim="800000"/>
            <a:headEnd/>
            <a:tailEnd/>
          </a:ln>
          <a:effectLst/>
        </p:spPr>
        <p:txBody>
          <a:bodyPr wrap="none" lIns="92075" tIns="46038" rIns="92075" bIns="46038">
            <a:spAutoFit/>
          </a:bodyPr>
          <a:lstStyle/>
          <a:p>
            <a:pPr algn="ctr" eaLnBrk="0" hangingPunct="0"/>
            <a:r>
              <a:rPr lang="en-US" sz="1600" b="1" dirty="0" smtClean="0">
                <a:latin typeface="Times New Roman" pitchFamily="18" charset="0"/>
              </a:rPr>
              <a:t>      . </a:t>
            </a:r>
            <a:r>
              <a:rPr lang="en-US" sz="1600" b="1" dirty="0">
                <a:latin typeface="Times New Roman" pitchFamily="18" charset="0"/>
              </a:rPr>
              <a:t>. .</a:t>
            </a:r>
          </a:p>
        </p:txBody>
      </p:sp>
      <p:sp>
        <p:nvSpPr>
          <p:cNvPr id="15" name="Rectangle 13"/>
          <p:cNvSpPr>
            <a:spLocks noChangeArrowheads="1"/>
          </p:cNvSpPr>
          <p:nvPr/>
        </p:nvSpPr>
        <p:spPr bwMode="auto">
          <a:xfrm>
            <a:off x="4796973" y="4006850"/>
            <a:ext cx="750205" cy="339196"/>
          </a:xfrm>
          <a:prstGeom prst="rect">
            <a:avLst/>
          </a:prstGeom>
          <a:noFill/>
          <a:ln w="9525">
            <a:noFill/>
            <a:miter lim="800000"/>
            <a:headEnd/>
            <a:tailEnd/>
          </a:ln>
          <a:effectLst/>
        </p:spPr>
        <p:txBody>
          <a:bodyPr wrap="none" lIns="92075" tIns="46038" rIns="92075" bIns="46038">
            <a:spAutoFit/>
          </a:bodyPr>
          <a:lstStyle/>
          <a:p>
            <a:pPr algn="ctr" eaLnBrk="0" hangingPunct="0"/>
            <a:r>
              <a:rPr lang="en-US" sz="1600" b="1" dirty="0" smtClean="0">
                <a:latin typeface="Times New Roman" pitchFamily="18" charset="0"/>
              </a:rPr>
              <a:t>      . </a:t>
            </a:r>
            <a:r>
              <a:rPr lang="en-US" sz="1600" b="1" dirty="0">
                <a:latin typeface="Times New Roman" pitchFamily="18" charset="0"/>
              </a:rPr>
              <a:t>. .</a:t>
            </a:r>
          </a:p>
        </p:txBody>
      </p:sp>
      <p:sp>
        <p:nvSpPr>
          <p:cNvPr id="16" name="Rectangle 14"/>
          <p:cNvSpPr>
            <a:spLocks noChangeArrowheads="1"/>
          </p:cNvSpPr>
          <p:nvPr/>
        </p:nvSpPr>
        <p:spPr bwMode="auto">
          <a:xfrm>
            <a:off x="5029200" y="3810000"/>
            <a:ext cx="2390178" cy="400752"/>
          </a:xfrm>
          <a:prstGeom prst="rect">
            <a:avLst/>
          </a:prstGeom>
          <a:noFill/>
          <a:ln w="9525">
            <a:noFill/>
            <a:miter lim="800000"/>
            <a:headEnd/>
            <a:tailEnd/>
          </a:ln>
          <a:effectLst/>
        </p:spPr>
        <p:txBody>
          <a:bodyPr wrap="square" lIns="92075" tIns="46038" rIns="92075" bIns="46038">
            <a:spAutoFit/>
          </a:bodyPr>
          <a:lstStyle/>
          <a:p>
            <a:pPr algn="ctr" eaLnBrk="0" hangingPunct="0"/>
            <a:r>
              <a:rPr lang="en-US" sz="2000" b="1" dirty="0" smtClean="0">
                <a:latin typeface="Times New Roman" pitchFamily="18" charset="0"/>
              </a:rPr>
              <a:t>Request </a:t>
            </a:r>
            <a:r>
              <a:rPr lang="en-US" sz="2000" b="1" dirty="0">
                <a:latin typeface="Times New Roman" pitchFamily="18" charset="0"/>
              </a:rPr>
              <a:t>70 Kbytes</a:t>
            </a:r>
            <a:r>
              <a:rPr lang="en-US" sz="1200" b="1" dirty="0">
                <a:latin typeface="Times New Roman" pitchFamily="18" charset="0"/>
              </a:rPr>
              <a:t>;</a:t>
            </a:r>
          </a:p>
        </p:txBody>
      </p:sp>
      <p:sp>
        <p:nvSpPr>
          <p:cNvPr id="17" name="Rectangle 15"/>
          <p:cNvSpPr>
            <a:spLocks noChangeArrowheads="1"/>
          </p:cNvSpPr>
          <p:nvPr/>
        </p:nvSpPr>
        <p:spPr bwMode="auto">
          <a:xfrm>
            <a:off x="4953000" y="4267200"/>
            <a:ext cx="2385869"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b="1" dirty="0" smtClean="0">
                <a:latin typeface="Times New Roman" pitchFamily="18" charset="0"/>
              </a:rPr>
              <a:t>  </a:t>
            </a:r>
            <a:r>
              <a:rPr lang="en-US" sz="2000" b="1" dirty="0" smtClean="0">
                <a:latin typeface="Times New Roman" pitchFamily="18" charset="0"/>
              </a:rPr>
              <a:t>Request </a:t>
            </a:r>
            <a:r>
              <a:rPr lang="en-US" sz="2000" b="1" dirty="0">
                <a:latin typeface="Times New Roman" pitchFamily="18" charset="0"/>
              </a:rPr>
              <a:t>80 Kbytes;</a:t>
            </a:r>
          </a:p>
        </p:txBody>
      </p:sp>
      <p:sp>
        <p:nvSpPr>
          <p:cNvPr id="21" name="Footer Placeholder 20"/>
          <p:cNvSpPr>
            <a:spLocks noGrp="1"/>
          </p:cNvSpPr>
          <p:nvPr>
            <p:ph type="ftr" sz="quarter" idx="11"/>
          </p:nvPr>
        </p:nvSpPr>
        <p:spPr>
          <a:xfrm>
            <a:off x="318246" y="6492875"/>
            <a:ext cx="5930153" cy="365125"/>
          </a:xfrm>
        </p:spPr>
        <p:txBody>
          <a:bodyPr/>
          <a:lstStyle/>
          <a:p>
            <a:pPr>
              <a:defRPr/>
            </a:pPr>
            <a:r>
              <a:rPr lang="en-US"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762000"/>
            <a:ext cx="8534400" cy="1323975"/>
          </a:xfrm>
        </p:spPr>
        <p:txBody>
          <a:bodyPr/>
          <a:lstStyle/>
          <a:p>
            <a:pPr algn="ctr"/>
            <a:r>
              <a:rPr lang="en-US" b="1" dirty="0" smtClean="0">
                <a:ln w="1905"/>
                <a:solidFill>
                  <a:schemeClr val="accent6">
                    <a:lumMod val="75000"/>
                  </a:schemeClr>
                </a:solidFill>
                <a:effectLst>
                  <a:innerShdw blurRad="69850" dist="43180" dir="5400000">
                    <a:srgbClr val="000000">
                      <a:alpha val="65000"/>
                    </a:srgbClr>
                  </a:innerShdw>
                </a:effectLst>
              </a:rPr>
              <a:t>Consumable Resources Deadlock</a:t>
            </a:r>
            <a:endParaRPr lang="en-US" b="1" dirty="0">
              <a:ln w="1905"/>
              <a:solidFill>
                <a:schemeClr val="accent6">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381000" y="2438400"/>
            <a:ext cx="8382000" cy="4419600"/>
          </a:xfrm>
        </p:spPr>
        <p:txBody>
          <a:bodyPr>
            <a:noAutofit/>
          </a:bodyPr>
          <a:lstStyle/>
          <a:p>
            <a:r>
              <a:rPr lang="en-NZ" dirty="0" smtClean="0"/>
              <a:t>Consider a pair of processes, in which each process attempts to receive a message from the other process and then send a message to the other process:</a:t>
            </a:r>
          </a:p>
          <a:p>
            <a:endParaRPr lang="en-NZ" dirty="0" smtClean="0"/>
          </a:p>
          <a:p>
            <a:endParaRPr lang="en-NZ" dirty="0" smtClean="0"/>
          </a:p>
          <a:p>
            <a:endParaRPr lang="en-NZ" dirty="0" smtClean="0"/>
          </a:p>
          <a:p>
            <a:pPr>
              <a:buNone/>
            </a:pPr>
            <a:endParaRPr lang="en-NZ" dirty="0" smtClean="0"/>
          </a:p>
          <a:p>
            <a:r>
              <a:rPr lang="en-NZ" dirty="0" smtClean="0"/>
              <a:t>Deadlock occurs if the Receive is blocking</a:t>
            </a:r>
            <a:endParaRPr lang="en-US" dirty="0"/>
          </a:p>
        </p:txBody>
      </p:sp>
      <p:pic>
        <p:nvPicPr>
          <p:cNvPr id="5122" name="Picture 2"/>
          <p:cNvPicPr>
            <a:picLocks noChangeAspect="1" noChangeArrowheads="1"/>
          </p:cNvPicPr>
          <p:nvPr/>
        </p:nvPicPr>
        <p:blipFill>
          <a:blip r:embed="rId3"/>
          <a:srcRect/>
          <a:stretch>
            <a:fillRect/>
          </a:stretch>
        </p:blipFill>
        <p:spPr bwMode="auto">
          <a:xfrm>
            <a:off x="1981200" y="3657600"/>
            <a:ext cx="5429250" cy="1724025"/>
          </a:xfrm>
          <a:prstGeom prst="rect">
            <a:avLst/>
          </a:prstGeom>
          <a:solidFill>
            <a:schemeClr val="bg1">
              <a:lumMod val="75000"/>
            </a:schemeClr>
          </a:solidFill>
          <a:ln w="9525">
            <a:noFill/>
            <a:miter lim="800000"/>
            <a:headEnd/>
            <a:tailEnd/>
          </a:ln>
          <a:effectLst/>
        </p:spPr>
      </p:pic>
      <p:sp>
        <p:nvSpPr>
          <p:cNvPr id="8" name="Footer Placeholder 7"/>
          <p:cNvSpPr>
            <a:spLocks noGrp="1"/>
          </p:cNvSpPr>
          <p:nvPr>
            <p:ph type="ftr" sz="quarter" idx="11"/>
          </p:nvPr>
        </p:nvSpPr>
        <p:spPr>
          <a:xfrm>
            <a:off x="318246" y="6492875"/>
            <a:ext cx="6768353" cy="365125"/>
          </a:xfrm>
        </p:spPr>
        <p:txBody>
          <a:bodyPr/>
          <a:lstStyle/>
          <a:p>
            <a:pPr>
              <a:defRPr/>
            </a:pPr>
            <a:r>
              <a:rPr lang="en-US" dirty="0" smtClean="0"/>
              <a:t>© 2017 Pearson Education, Inc., Hoboken, NJ. All rights reserved. </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14791</Words>
  <Application>Microsoft Office PowerPoint</Application>
  <PresentationFormat>On-screen Show (4:3)</PresentationFormat>
  <Paragraphs>1023</Paragraphs>
  <Slides>69</Slides>
  <Notes>69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69</vt:i4>
      </vt:variant>
    </vt:vector>
  </HeadingPairs>
  <TitlesOfParts>
    <vt:vector size="79" baseType="lpstr">
      <vt:lpstr>ＭＳ Ｐゴシック</vt:lpstr>
      <vt:lpstr>Arial</vt:lpstr>
      <vt:lpstr>Calibri</vt:lpstr>
      <vt:lpstr>Calisto MT</vt:lpstr>
      <vt:lpstr>Courier New</vt:lpstr>
      <vt:lpstr>Times New Roman</vt:lpstr>
      <vt:lpstr>Wingdings</vt:lpstr>
      <vt:lpstr>Custom Design</vt:lpstr>
      <vt:lpstr>Codex</vt:lpstr>
      <vt:lpstr>1_Custom Design</vt:lpstr>
      <vt:lpstr>Chapter 6 Concurrency: Deadlock and Starvation</vt:lpstr>
      <vt:lpstr>Deadlock</vt:lpstr>
      <vt:lpstr>PowerPoint Presentation</vt:lpstr>
      <vt:lpstr>PowerPoint Presentation</vt:lpstr>
      <vt:lpstr>PowerPoint Presentation</vt:lpstr>
      <vt:lpstr>Resource Categories</vt:lpstr>
      <vt:lpstr>PowerPoint Presentation</vt:lpstr>
      <vt:lpstr>Example 2: Memory Request</vt:lpstr>
      <vt:lpstr>Consumable Resources Deadlock</vt:lpstr>
      <vt:lpstr>Deadlock Approaches</vt:lpstr>
      <vt:lpstr>PowerPoint Presentation</vt:lpstr>
      <vt:lpstr>PowerPoint Presentation</vt:lpstr>
      <vt:lpstr>Conditions for Deadlock</vt:lpstr>
      <vt:lpstr>Deadlock Prevention Strategy</vt:lpstr>
      <vt:lpstr>Deadlock Condition Prevention </vt:lpstr>
      <vt:lpstr>PowerPoint Presentation</vt:lpstr>
      <vt:lpstr>Deadlock Avoidance</vt:lpstr>
      <vt:lpstr>Two Approaches to  Deadlock Avoidance</vt:lpstr>
      <vt:lpstr>Resource Allocation Denial</vt:lpstr>
      <vt:lpstr>PowerPoint Presentation</vt:lpstr>
      <vt:lpstr>PowerPoint Presentation</vt:lpstr>
      <vt:lpstr>PowerPoint Presentation</vt:lpstr>
      <vt:lpstr>PowerPoint Presentation</vt:lpstr>
      <vt:lpstr>PowerPoint Presentation</vt:lpstr>
      <vt:lpstr>PowerPoint Presentation</vt:lpstr>
      <vt:lpstr>Deadlock Avoidance Advantages</vt:lpstr>
      <vt:lpstr>Deadlock Avoidance Restrictions</vt:lpstr>
      <vt:lpstr>Deadlock Strategies</vt:lpstr>
      <vt:lpstr>Deadline Detection Algorithm</vt:lpstr>
      <vt:lpstr>PowerPoint Presentation</vt:lpstr>
      <vt:lpstr>Recovery Strategies  </vt:lpstr>
      <vt:lpstr>Integrated Deadlock  Strategy</vt:lpstr>
      <vt:lpstr>Class Strategies</vt:lpstr>
      <vt:lpstr>Dining Philosophers Problem</vt:lpstr>
      <vt:lpstr>PowerPoint Presentation</vt:lpstr>
      <vt:lpstr>PowerPoint Presentation</vt:lpstr>
      <vt:lpstr>PowerPoint Presentation</vt:lpstr>
      <vt:lpstr>UNIX Concurrency Mechanisms</vt:lpstr>
      <vt:lpstr>Pipes</vt:lpstr>
      <vt:lpstr>Messages</vt:lpstr>
      <vt:lpstr>Shared Memory</vt:lpstr>
      <vt:lpstr>Semaphores</vt:lpstr>
      <vt:lpstr>Signals</vt:lpstr>
      <vt:lpstr>PowerPoint Presentation</vt:lpstr>
      <vt:lpstr> Real-time (RT) Signals</vt:lpstr>
      <vt:lpstr>Atomic Operations</vt:lpstr>
      <vt:lpstr>PowerPoint Presentation</vt:lpstr>
      <vt:lpstr>Spinlocks</vt:lpstr>
      <vt:lpstr>PowerPoint Presentation</vt:lpstr>
      <vt:lpstr>Semaphores</vt:lpstr>
      <vt:lpstr>PowerPoint Presentation</vt:lpstr>
      <vt:lpstr>PowerPoint Presentation</vt:lpstr>
      <vt:lpstr>Read-Copy-Update (RCU)</vt:lpstr>
      <vt:lpstr> Synchronization Primitives</vt:lpstr>
      <vt:lpstr>PowerPoint Presentation</vt:lpstr>
      <vt:lpstr>Mutual Exclusion (MUTEX) Lock</vt:lpstr>
      <vt:lpstr>Semaphores</vt:lpstr>
      <vt:lpstr>  Readers/Writer Locks</vt:lpstr>
      <vt:lpstr>Condition Variables</vt:lpstr>
      <vt:lpstr>Windows Concurrency Mechanisms</vt:lpstr>
      <vt:lpstr>Wait Functions</vt:lpstr>
      <vt:lpstr>PowerPoint Presentation</vt:lpstr>
      <vt:lpstr>Critical Sections</vt:lpstr>
      <vt:lpstr>Slim Read-Writer Locks</vt:lpstr>
      <vt:lpstr>Condition Variables</vt:lpstr>
      <vt:lpstr>Lock-free Synchronization</vt:lpstr>
      <vt:lpstr>Android Interprocess Communication</vt:lpstr>
      <vt:lpstr>PowerPoint Presentation</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2017-03-25T02:16:20Z</dcterms:created>
  <dcterms:modified xsi:type="dcterms:W3CDTF">2017-11-26T17:47:20Z</dcterms:modified>
</cp:coreProperties>
</file>