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5"/>
  </p:notesMasterIdLst>
  <p:handoutMasterIdLst>
    <p:handoutMasterId r:id="rId46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09" r:id="rId13"/>
    <p:sldId id="441" r:id="rId14"/>
    <p:sldId id="411" r:id="rId15"/>
    <p:sldId id="439" r:id="rId16"/>
    <p:sldId id="415" r:id="rId17"/>
    <p:sldId id="451" r:id="rId18"/>
    <p:sldId id="470" r:id="rId19"/>
    <p:sldId id="473" r:id="rId20"/>
    <p:sldId id="450" r:id="rId21"/>
    <p:sldId id="472" r:id="rId22"/>
    <p:sldId id="454" r:id="rId23"/>
    <p:sldId id="446" r:id="rId24"/>
    <p:sldId id="416" r:id="rId25"/>
    <p:sldId id="417" r:id="rId26"/>
    <p:sldId id="456" r:id="rId27"/>
    <p:sldId id="458" r:id="rId28"/>
    <p:sldId id="466" r:id="rId29"/>
    <p:sldId id="460" r:id="rId30"/>
    <p:sldId id="461" r:id="rId31"/>
    <p:sldId id="462" r:id="rId32"/>
    <p:sldId id="463" r:id="rId33"/>
    <p:sldId id="422" r:id="rId34"/>
    <p:sldId id="423" r:id="rId35"/>
    <p:sldId id="467" r:id="rId36"/>
    <p:sldId id="424" r:id="rId37"/>
    <p:sldId id="468" r:id="rId38"/>
    <p:sldId id="431" r:id="rId39"/>
    <p:sldId id="432" r:id="rId40"/>
    <p:sldId id="413" r:id="rId41"/>
    <p:sldId id="428" r:id="rId42"/>
    <p:sldId id="433" r:id="rId43"/>
    <p:sldId id="442" r:id="rId44"/>
  </p:sldIdLst>
  <p:sldSz cx="12192000" cy="6858000"/>
  <p:notesSz cx="7099300" cy="10234613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>
        <p:scale>
          <a:sx n="85" d="100"/>
          <a:sy n="85" d="100"/>
        </p:scale>
        <p:origin x="-1896" y="-16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  <a:endParaRPr lang="en-US" sz="12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26" Type="http://schemas.openxmlformats.org/officeDocument/2006/relationships/image" Target="../media/image35.png"/><Relationship Id="rId3" Type="http://schemas.openxmlformats.org/officeDocument/2006/relationships/tags" Target="../tags/tag24.xml"/><Relationship Id="rId21" Type="http://schemas.openxmlformats.org/officeDocument/2006/relationships/image" Target="../media/image45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2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48.png"/><Relationship Id="rId5" Type="http://schemas.openxmlformats.org/officeDocument/2006/relationships/tags" Target="../tags/tag26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tags" Target="../tags/tag31.xml"/><Relationship Id="rId19" Type="http://schemas.openxmlformats.org/officeDocument/2006/relationships/image" Target="../media/image4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8.xml"/><Relationship Id="rId7" Type="http://schemas.openxmlformats.org/officeDocument/2006/relationships/image" Target="../media/image5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2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60.png"/><Relationship Id="rId5" Type="http://schemas.openxmlformats.org/officeDocument/2006/relationships/tags" Target="../tags/tag43.xml"/><Relationship Id="rId10" Type="http://schemas.openxmlformats.org/officeDocument/2006/relationships/image" Target="../media/image59.png"/><Relationship Id="rId4" Type="http://schemas.openxmlformats.org/officeDocument/2006/relationships/tags" Target="../tags/tag42.xml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47.xml"/><Relationship Id="rId7" Type="http://schemas.openxmlformats.org/officeDocument/2006/relationships/image" Target="../media/image6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1.xml"/><Relationship Id="rId7" Type="http://schemas.openxmlformats.org/officeDocument/2006/relationships/image" Target="../media/image6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3.png"/><Relationship Id="rId5" Type="http://schemas.openxmlformats.org/officeDocument/2006/relationships/tags" Target="../tags/tag53.xml"/><Relationship Id="rId10" Type="http://schemas.openxmlformats.org/officeDocument/2006/relationships/image" Target="../media/image72.png"/><Relationship Id="rId4" Type="http://schemas.openxmlformats.org/officeDocument/2006/relationships/tags" Target="../tags/tag52.xml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tags" Target="../tags/tag59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61.xml"/><Relationship Id="rId10" Type="http://schemas.openxmlformats.org/officeDocument/2006/relationships/image" Target="../media/image79.png"/><Relationship Id="rId4" Type="http://schemas.openxmlformats.org/officeDocument/2006/relationships/tags" Target="../tags/tag60.xml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77.png"/><Relationship Id="rId5" Type="http://schemas.openxmlformats.org/officeDocument/2006/relationships/tags" Target="../tags/tag66.xml"/><Relationship Id="rId10" Type="http://schemas.openxmlformats.org/officeDocument/2006/relationships/image" Target="../media/image87.png"/><Relationship Id="rId4" Type="http://schemas.openxmlformats.org/officeDocument/2006/relationships/tags" Target="../tags/tag65.xml"/><Relationship Id="rId9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Naïve </a:t>
            </a:r>
            <a:r>
              <a:rPr lang="en-US" sz="3600" dirty="0" err="1" smtClean="0"/>
              <a:t>Bayes</a:t>
            </a:r>
            <a:endParaRPr lang="en-US" sz="3600" dirty="0" smtClean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A general 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 smtClean="0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Total number of parameters is </a:t>
            </a:r>
            <a:r>
              <a:rPr lang="en-US" sz="2400" i="1" dirty="0" smtClean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 smtClean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values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do we need in order to use Naïve </a:t>
            </a:r>
            <a:r>
              <a:rPr lang="en-US" sz="2800" dirty="0" err="1" smtClean="0"/>
              <a:t>Bayes</a:t>
            </a:r>
            <a:r>
              <a:rPr lang="en-US" sz="2800" dirty="0" smtClean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Start with a bunch of probabilities: P(Y) and the P(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|Y</a:t>
            </a:r>
            <a:r>
              <a:rPr lang="en-US" sz="2000" dirty="0" smtClean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Use standard inference to compute P(Y|F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…F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|Y</a:t>
            </a:r>
            <a:r>
              <a:rPr lang="en-US" sz="2000" dirty="0" smtClean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These probabilities are collectively called the </a:t>
            </a:r>
            <a:r>
              <a:rPr lang="en-US" sz="2000" i="1" dirty="0" smtClean="0">
                <a:solidFill>
                  <a:srgbClr val="CC0000"/>
                </a:solidFill>
              </a:rPr>
              <a:t>parameters</a:t>
            </a:r>
            <a:r>
              <a:rPr lang="en-US" sz="2000" i="1" dirty="0" smtClean="0"/>
              <a:t> </a:t>
            </a:r>
            <a:r>
              <a:rPr lang="en-US" sz="2000" dirty="0" smtClean="0"/>
              <a:t>of the model and denoted by </a:t>
            </a:r>
            <a:r>
              <a:rPr lang="en-US" b="1" i="1" dirty="0" smtClean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Bag-of-words 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Features: W</a:t>
            </a:r>
            <a:r>
              <a:rPr lang="en-US" sz="2000" baseline="-25000" dirty="0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is the word at </a:t>
            </a:r>
            <a:r>
              <a:rPr lang="en-US" sz="2000" dirty="0" smtClean="0">
                <a:latin typeface="Calibri"/>
                <a:cs typeface="Calibri"/>
              </a:rPr>
              <a:t>position </a:t>
            </a:r>
            <a:r>
              <a:rPr lang="en-US" sz="2000" dirty="0" err="1" smtClean="0">
                <a:latin typeface="Calibri"/>
                <a:cs typeface="Calibri"/>
              </a:rPr>
              <a:t>i</a:t>
            </a: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New: each </a:t>
            </a:r>
            <a:r>
              <a:rPr lang="en-US" sz="2000" dirty="0" err="1" smtClean="0">
                <a:latin typeface="Calibri"/>
                <a:cs typeface="Calibri"/>
              </a:rPr>
              <a:t>W</a:t>
            </a:r>
            <a:r>
              <a:rPr lang="en-US" sz="2000" baseline="-25000" dirty="0" err="1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 smtClean="0">
                <a:latin typeface="Calibri"/>
                <a:cs typeface="Calibri"/>
              </a:rPr>
              <a:t>probs</a:t>
            </a:r>
            <a:r>
              <a:rPr lang="en-US" sz="1800" dirty="0" smtClean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532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Model: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400" smtClean="0"/>
              <a:t>What are the parameters?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Where do these tables come from?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8512" name="Text Box 80"/>
          <p:cNvSpPr txBox="1">
            <a:spLocks noChangeArrowheads="1"/>
          </p:cNvSpPr>
          <p:nvPr/>
        </p:nvSpPr>
        <p:spPr bwMode="auto">
          <a:xfrm>
            <a:off x="7391400" y="5943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P(spam | w) = 98.9</a:t>
            </a:r>
          </a:p>
        </p:txBody>
      </p:sp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2" grpId="0"/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Testing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Risk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Empirical risk minimization</a:t>
            </a:r>
          </a:p>
          <a:p>
            <a:pPr lvl="1"/>
            <a:r>
              <a:rPr lang="en-US" sz="2400" dirty="0" smtClean="0"/>
              <a:t>Basic principle of machine learning</a:t>
            </a:r>
          </a:p>
          <a:p>
            <a:pPr lvl="1"/>
            <a:r>
              <a:rPr lang="en-US" sz="2400" dirty="0" smtClean="0"/>
              <a:t>We want the model (classifier, </a:t>
            </a:r>
            <a:r>
              <a:rPr lang="en-US" sz="2400" dirty="0" err="1" smtClean="0"/>
              <a:t>etc</a:t>
            </a:r>
            <a:r>
              <a:rPr lang="en-US" sz="2400" dirty="0" smtClean="0"/>
              <a:t>) that does best on the true test distribution</a:t>
            </a:r>
          </a:p>
          <a:p>
            <a:pPr lvl="1"/>
            <a:r>
              <a:rPr lang="en-US" sz="2400" dirty="0" smtClean="0"/>
              <a:t>Don’t know the true distribution so pick the best model on our actual training set</a:t>
            </a:r>
          </a:p>
          <a:p>
            <a:pPr lvl="1"/>
            <a:r>
              <a:rPr lang="en-US" sz="2400" dirty="0" smtClean="0"/>
              <a:t>Finding “the best” model on the training set is phrased as an optimization problem</a:t>
            </a:r>
          </a:p>
          <a:p>
            <a:endParaRPr lang="en-US" sz="2800" dirty="0" smtClean="0"/>
          </a:p>
          <a:p>
            <a:r>
              <a:rPr lang="en-US" sz="2800" dirty="0" smtClean="0"/>
              <a:t>Main worry: overfitting to the training set</a:t>
            </a:r>
          </a:p>
          <a:p>
            <a:pPr lvl="1"/>
            <a:r>
              <a:rPr lang="en-US" sz="2400" dirty="0" smtClean="0"/>
              <a:t>Better with more training data (less sampling variance, training more like test)</a:t>
            </a:r>
          </a:p>
          <a:p>
            <a:pPr lvl="1"/>
            <a:r>
              <a:rPr lang="en-US" sz="2400" dirty="0" smtClean="0"/>
              <a:t>Better if we limit the complexity of our hypotheses (regularization and/or small hypothesis spaces)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25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Up until now: how use a model to make optimal decisions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Machine learning: how to acquire a model from data / experience</a:t>
            </a:r>
          </a:p>
          <a:p>
            <a:pPr lvl="1" eaLnBrk="1" hangingPunct="1"/>
            <a:r>
              <a:rPr lang="en-US" sz="2400" dirty="0" smtClean="0"/>
              <a:t>Learning parameters (e.g. probabilities)</a:t>
            </a:r>
          </a:p>
          <a:p>
            <a:pPr lvl="1" eaLnBrk="1" hangingPunct="1"/>
            <a:r>
              <a:rPr lang="en-US" sz="2400" dirty="0" smtClean="0"/>
              <a:t>Learning structure (e.g. BN graphs)</a:t>
            </a:r>
          </a:p>
          <a:p>
            <a:pPr lvl="1" eaLnBrk="1" hangingPunct="1"/>
            <a:r>
              <a:rPr lang="en-US" sz="2400" dirty="0" smtClean="0"/>
              <a:t>Learning hidden concepts (e.g. </a:t>
            </a:r>
            <a:r>
              <a:rPr lang="en-US" sz="2400" dirty="0" smtClean="0"/>
              <a:t>clustering, neural nets)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r>
              <a:rPr lang="en-US" sz="2800" dirty="0" smtClean="0"/>
              <a:t>Today: model-based classification with Naive </a:t>
            </a:r>
            <a:r>
              <a:rPr lang="en-US" sz="2800" dirty="0" err="1" smtClean="0"/>
              <a:t>Bayes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Data: labeled </a:t>
            </a:r>
            <a:r>
              <a:rPr lang="en-US" sz="1800" dirty="0" smtClean="0">
                <a:latin typeface="Calibri"/>
                <a:cs typeface="Calibri"/>
              </a:rPr>
              <a:t>instances (e.g</a:t>
            </a:r>
            <a:r>
              <a:rPr lang="en-US" sz="1800" dirty="0" smtClean="0">
                <a:latin typeface="Calibri"/>
                <a:cs typeface="Calibri"/>
              </a:rPr>
              <a:t>. emails marked </a:t>
            </a:r>
            <a:r>
              <a:rPr lang="en-US" sz="1800" dirty="0" smtClean="0">
                <a:latin typeface="Calibri"/>
                <a:cs typeface="Calibri"/>
              </a:rPr>
              <a:t>spam/ham)</a:t>
            </a:r>
            <a:endParaRPr lang="en-US" sz="18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(Tune </a:t>
            </a:r>
            <a:r>
              <a:rPr lang="en-US" sz="1600" dirty="0" err="1" smtClean="0">
                <a:latin typeface="Calibri"/>
                <a:cs typeface="Calibri"/>
              </a:rPr>
              <a:t>hyperparameters</a:t>
            </a:r>
            <a:r>
              <a:rPr lang="en-US" sz="1600" dirty="0" smtClean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Evaluation (many metrics possible, e.g. accuracy)</a:t>
            </a:r>
            <a:endParaRPr lang="en-US" sz="18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A</a:t>
            </a:r>
            <a:r>
              <a:rPr lang="en-US" sz="1600" dirty="0" smtClean="0">
                <a:latin typeface="Calibri"/>
                <a:cs typeface="Calibri"/>
              </a:rPr>
              <a:t>ccuracy</a:t>
            </a:r>
            <a:r>
              <a:rPr lang="en-US" sz="1600" dirty="0" smtClean="0">
                <a:latin typeface="Calibri"/>
                <a:cs typeface="Calibri"/>
              </a:rPr>
              <a:t>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>
                <a:latin typeface="Calibri"/>
                <a:cs typeface="Calibri"/>
              </a:rPr>
              <a:t>Overfitting</a:t>
            </a:r>
            <a:r>
              <a:rPr lang="en-US" sz="1800" dirty="0" smtClean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Want a classifier which does well on </a:t>
            </a:r>
            <a:r>
              <a:rPr lang="en-US" sz="1600" i="1" dirty="0" smtClean="0">
                <a:latin typeface="Calibri"/>
                <a:cs typeface="Calibri"/>
              </a:rPr>
              <a:t>test</a:t>
            </a:r>
            <a:r>
              <a:rPr lang="en-US" sz="1600" dirty="0" smtClean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>
                <a:latin typeface="Calibri"/>
                <a:cs typeface="Calibri"/>
              </a:rPr>
              <a:t>Overfitting</a:t>
            </a:r>
            <a:r>
              <a:rPr lang="en-US" sz="1600" dirty="0" smtClean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We’ll investigate </a:t>
            </a:r>
            <a:r>
              <a:rPr lang="en-US" sz="1600" dirty="0" err="1" smtClean="0">
                <a:latin typeface="Calibri"/>
                <a:cs typeface="Calibri"/>
              </a:rPr>
              <a:t>overfitting</a:t>
            </a:r>
            <a:r>
              <a:rPr lang="en-US" sz="1600" dirty="0" smtClean="0">
                <a:latin typeface="Calibri"/>
                <a:cs typeface="Calibri"/>
              </a:rPr>
              <a:t> and generalization formally in a few lectures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and </a:t>
            </a:r>
            <a:r>
              <a:rPr lang="en-US" dirty="0" err="1" smtClean="0"/>
              <a:t>Overfitting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 smtClean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Posteriors determined by </a:t>
            </a:r>
            <a:r>
              <a:rPr lang="en-US" sz="2000" i="1" dirty="0" smtClean="0"/>
              <a:t>relative </a:t>
            </a:r>
            <a:r>
              <a:rPr lang="en-US" sz="2000" dirty="0" smtClean="0"/>
              <a:t>probabilities (odds ratios):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Relative frequency parameters will </a:t>
            </a:r>
            <a:r>
              <a:rPr lang="en-US" sz="2000" dirty="0" err="1" smtClean="0">
                <a:solidFill>
                  <a:srgbClr val="C00000"/>
                </a:solidFill>
              </a:rPr>
              <a:t>overfit</a:t>
            </a:r>
            <a:r>
              <a:rPr lang="en-US" sz="2000" dirty="0" smtClean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As an extreme case, imagine using the entire email as the only </a:t>
            </a:r>
            <a:r>
              <a:rPr lang="en-US" sz="2000" dirty="0" smtClean="0"/>
              <a:t>feature (e.g. document ID)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Wouldn’t </a:t>
            </a:r>
            <a:r>
              <a:rPr lang="en-US" sz="1800" i="1" dirty="0" smtClean="0"/>
              <a:t>generalize</a:t>
            </a:r>
            <a:r>
              <a:rPr lang="en-US" sz="1800" dirty="0" smtClean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 generalize better: we need to </a:t>
            </a:r>
            <a:r>
              <a:rPr lang="en-US" sz="2000" dirty="0" smtClean="0">
                <a:solidFill>
                  <a:srgbClr val="CC0000"/>
                </a:solidFill>
              </a:rPr>
              <a:t>smooth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CC0000"/>
                </a:solidFill>
              </a:rPr>
              <a:t>regularize </a:t>
            </a:r>
            <a:r>
              <a:rPr lang="en-US" sz="2000" dirty="0" smtClean="0"/>
              <a:t>the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Elicitation:</a:t>
            </a:r>
            <a:r>
              <a:rPr lang="en-US" sz="2400" dirty="0" smtClean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Empirically: </a:t>
            </a:r>
            <a:r>
              <a:rPr lang="en-US" sz="2400" dirty="0" smtClean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E.g.: for each outcome x, look at the </a:t>
            </a:r>
            <a:r>
              <a:rPr lang="en-US" sz="2000" i="1" dirty="0" smtClean="0">
                <a:solidFill>
                  <a:srgbClr val="CC0000"/>
                </a:solidFill>
              </a:rPr>
              <a:t>empirical rate</a:t>
            </a:r>
            <a:r>
              <a:rPr lang="en-US" sz="2000" dirty="0" smtClean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This is the estimate that maximizes the </a:t>
            </a:r>
            <a:r>
              <a:rPr lang="en-US" sz="2000" i="1" dirty="0" smtClean="0">
                <a:solidFill>
                  <a:srgbClr val="CC0000"/>
                </a:solidFill>
              </a:rPr>
              <a:t>likelihood of the data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2400" i="1" dirty="0" smtClean="0"/>
          </a:p>
          <a:p>
            <a:pPr eaLnBrk="1" hangingPunct="1">
              <a:lnSpc>
                <a:spcPct val="80000"/>
              </a:lnSpc>
            </a:pPr>
            <a:endParaRPr lang="en-US" sz="2400" i="1" dirty="0" smtClean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1" name="Oval 8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2" name="Oval 6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4" name="Oval 8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5" name="Oval 6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7" name="Oval 8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8" name="Oval 6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0" name="Oval 8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1" name="Oval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3" name="Oval 8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Events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Can derive this estimate with </a:t>
            </a:r>
            <a:r>
              <a:rPr lang="en-US" sz="2000" i="1" dirty="0" err="1" smtClean="0">
                <a:latin typeface="Calibri"/>
                <a:cs typeface="Calibri"/>
              </a:rPr>
              <a:t>Dirichlet</a:t>
            </a:r>
            <a:r>
              <a:rPr lang="en-US" sz="2000" i="1" dirty="0" smtClean="0">
                <a:latin typeface="Calibri"/>
                <a:cs typeface="Calibri"/>
              </a:rPr>
              <a:t> priors</a:t>
            </a:r>
            <a:r>
              <a:rPr lang="en-US" sz="2000" dirty="0" smtClean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k is the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 smtClean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practice, Laplace often performs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What if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For real classification problems, smoothing is critical</a:t>
            </a:r>
          </a:p>
          <a:p>
            <a:pPr eaLnBrk="1" hangingPunct="1"/>
            <a:r>
              <a:rPr lang="en-US" sz="2400" dirty="0" smtClean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alibri"/>
                <a:cs typeface="Calibri"/>
              </a:rPr>
              <a:t>Hyperparameters</a:t>
            </a:r>
            <a:r>
              <a:rPr lang="en-US" sz="2400" dirty="0" smtClean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 smtClean="0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 smtClean="0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Examples of errors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Next class we’ll talk about classifiers which let you easily add arbitrary features more </a:t>
            </a:r>
            <a:r>
              <a:rPr lang="en-US" sz="2400" dirty="0" smtClean="0"/>
              <a:t>easily, and, later, how to induce </a:t>
            </a:r>
            <a:r>
              <a:rPr lang="en-US" sz="2400" smtClean="0"/>
              <a:t>new features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Features: The attributes used to make the ham / spam decision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Text Patterns: $</a:t>
            </a:r>
            <a:r>
              <a:rPr lang="en-US" sz="2000" dirty="0" err="1" smtClean="0"/>
              <a:t>dd</a:t>
            </a:r>
            <a:r>
              <a:rPr lang="en-US" sz="2000" dirty="0" smtClean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Non-text: </a:t>
            </a:r>
            <a:r>
              <a:rPr lang="en-US" sz="2000" dirty="0" err="1" smtClean="0"/>
              <a:t>SenderInContacts</a:t>
            </a:r>
            <a:r>
              <a:rPr lang="en-US" sz="2000" dirty="0" smtClean="0"/>
              <a:t>, </a:t>
            </a:r>
            <a:r>
              <a:rPr lang="en-US" sz="2000" dirty="0" err="1" smtClean="0"/>
              <a:t>WidelyBroadcast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First step: get a </a:t>
            </a:r>
            <a:r>
              <a:rPr lang="en-US" sz="2400" smtClean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48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CC0000"/>
                </a:solidFill>
              </a:rPr>
              <a:t>confidence </a:t>
            </a:r>
            <a:r>
              <a:rPr lang="en-US" sz="2400" dirty="0" smtClean="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Posterior </a:t>
            </a:r>
            <a:r>
              <a:rPr lang="en-US" sz="2000" dirty="0" smtClean="0"/>
              <a:t>probability of </a:t>
            </a:r>
            <a:r>
              <a:rPr lang="en-US" sz="2000" dirty="0" smtClean="0"/>
              <a:t>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2514220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8991600" y="1510989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8991600" y="3263589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8991600" y="5016189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Classifier confidences are useful, when you can get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Time: </a:t>
            </a:r>
            <a:r>
              <a:rPr lang="en-US" dirty="0" smtClean="0"/>
              <a:t>Discriminative Learning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Features: 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Shape Patterns: </a:t>
            </a:r>
            <a:r>
              <a:rPr lang="en-US" sz="2000" dirty="0" err="1" smtClean="0">
                <a:latin typeface="Calibri"/>
                <a:cs typeface="Calibri"/>
              </a:rPr>
              <a:t>NumComponents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dirty="0" err="1" smtClean="0">
                <a:latin typeface="Calibri"/>
                <a:cs typeface="Calibri"/>
              </a:rPr>
              <a:t>AspectRatio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dirty="0" err="1" smtClean="0">
                <a:latin typeface="Calibri"/>
                <a:cs typeface="Calibri"/>
              </a:rPr>
              <a:t>NumLoops</a:t>
            </a: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Features are increasingly induced rather than crafted</a:t>
            </a: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Medical </a:t>
            </a:r>
            <a:r>
              <a:rPr lang="en-US" sz="2000" dirty="0" smtClean="0"/>
              <a:t>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diseases)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Fraud </a:t>
            </a:r>
            <a:r>
              <a:rPr lang="en-US" sz="2000" dirty="0"/>
              <a:t>detection (input: account activity,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Automatic </a:t>
            </a:r>
            <a:r>
              <a:rPr lang="en-US" sz="2000" dirty="0" smtClean="0"/>
              <a:t>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grades)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Customer service email </a:t>
            </a:r>
            <a:r>
              <a:rPr lang="en-US" sz="2000" dirty="0" smtClean="0"/>
              <a:t>routing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Review sentiment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Language ID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… </a:t>
            </a:r>
            <a:r>
              <a:rPr lang="en-US" sz="2000" dirty="0" smtClean="0"/>
              <a:t>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Classification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 smtClean="0"/>
              <a:t>Model-based approach</a:t>
            </a:r>
          </a:p>
          <a:p>
            <a:pPr lvl="1"/>
            <a:r>
              <a:rPr lang="en-US" sz="2400" dirty="0" smtClean="0"/>
              <a:t>Build a model (e.g. Bayes’ net) where both the </a:t>
            </a:r>
            <a:r>
              <a:rPr lang="en-US" sz="2400" dirty="0" smtClean="0"/>
              <a:t>output label </a:t>
            </a:r>
            <a:r>
              <a:rPr lang="en-US" sz="2400" dirty="0" smtClean="0"/>
              <a:t>and </a:t>
            </a:r>
            <a:r>
              <a:rPr lang="en-US" sz="2400" dirty="0" smtClean="0"/>
              <a:t>input features </a:t>
            </a:r>
            <a:r>
              <a:rPr lang="en-US" sz="2400" dirty="0" smtClean="0"/>
              <a:t>are random variables</a:t>
            </a:r>
          </a:p>
          <a:p>
            <a:pPr lvl="1"/>
            <a:r>
              <a:rPr lang="en-US" sz="2400" dirty="0" smtClean="0"/>
              <a:t>Instantiate any observed features</a:t>
            </a:r>
          </a:p>
          <a:p>
            <a:pPr lvl="1"/>
            <a:r>
              <a:rPr lang="en-US" sz="2400" dirty="0" smtClean="0"/>
              <a:t>Query for the distribution of the label conditioned on the features</a:t>
            </a:r>
          </a:p>
          <a:p>
            <a:pPr lvl="4"/>
            <a:endParaRPr lang="en-US" dirty="0" smtClean="0"/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What structure should the BN have?</a:t>
            </a:r>
          </a:p>
          <a:p>
            <a:pPr lvl="1"/>
            <a:r>
              <a:rPr lang="en-US" sz="2400" dirty="0" smtClean="0"/>
              <a:t>How should we learn its parameters?</a:t>
            </a:r>
            <a:endParaRPr lang="en-US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One feature (variable) </a:t>
            </a:r>
            <a:r>
              <a:rPr lang="en-US" sz="2000" dirty="0" err="1" smtClean="0">
                <a:latin typeface="Calibri"/>
                <a:cs typeface="Calibri"/>
              </a:rPr>
              <a:t>F</a:t>
            </a:r>
            <a:r>
              <a:rPr lang="en-US" sz="2000" baseline="-25000" dirty="0" err="1" smtClean="0">
                <a:latin typeface="Calibri"/>
                <a:cs typeface="Calibri"/>
              </a:rPr>
              <a:t>ij</a:t>
            </a:r>
            <a:r>
              <a:rPr lang="en-US" sz="2000" dirty="0" smtClean="0">
                <a:latin typeface="Calibri"/>
                <a:cs typeface="Calibri"/>
              </a:rPr>
              <a:t> for each grid position &lt;</a:t>
            </a:r>
            <a:r>
              <a:rPr lang="en-US" sz="2000" dirty="0" err="1" smtClean="0">
                <a:latin typeface="Calibri"/>
                <a:cs typeface="Calibri"/>
              </a:rPr>
              <a:t>i,j</a:t>
            </a:r>
            <a:r>
              <a:rPr lang="en-US" sz="2000" dirty="0" smtClean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 smtClean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49851</TotalTime>
  <Words>2620</Words>
  <Application>Microsoft Office PowerPoint</Application>
  <PresentationFormat>Custom</PresentationFormat>
  <Paragraphs>619</Paragraphs>
  <Slides>43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dan-berkeley-nlp-v1</vt:lpstr>
      <vt:lpstr>CS 188: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General Naïve Bayes</vt:lpstr>
      <vt:lpstr>Example: Conditional Probabilities</vt:lpstr>
      <vt:lpstr>A Spam Filter</vt:lpstr>
      <vt:lpstr>Naïve Bayes for Text</vt:lpstr>
      <vt:lpstr>Example: Spam Filtering</vt:lpstr>
      <vt:lpstr>Spam Example</vt:lpstr>
      <vt:lpstr>Training and Testing</vt:lpstr>
      <vt:lpstr>Empirical Risk Minimization</vt:lpstr>
      <vt:lpstr>Important Concepts</vt:lpstr>
      <vt:lpstr>Generalization and Overfitting</vt:lpstr>
      <vt:lpstr>Overfitting</vt:lpstr>
      <vt:lpstr>Example: Overfitting</vt:lpstr>
      <vt:lpstr>Example: Overfitting</vt:lpstr>
      <vt:lpstr>Generalization and Overfitting</vt:lpstr>
      <vt:lpstr>Parameter Estimation</vt:lpstr>
      <vt:lpstr>Parameter Estimation</vt:lpstr>
      <vt:lpstr>Smoothing</vt:lpstr>
      <vt:lpstr>Maximum Likelihood?</vt:lpstr>
      <vt:lpstr>Unseen Events</vt:lpstr>
      <vt:lpstr>Laplace Smoothing</vt:lpstr>
      <vt:lpstr>Laplace Smoothing</vt:lpstr>
      <vt:lpstr>Estimation: Linear Interpolation* 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Confidences from a Classifier</vt:lpstr>
      <vt:lpstr>Summary</vt:lpstr>
      <vt:lpstr>Next Time: Discriminative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Windows User</cp:lastModifiedBy>
  <cp:revision>2674</cp:revision>
  <dcterms:created xsi:type="dcterms:W3CDTF">2004-08-27T04:16:05Z</dcterms:created>
  <dcterms:modified xsi:type="dcterms:W3CDTF">2018-11-01T04:08:50Z</dcterms:modified>
</cp:coreProperties>
</file>