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notesMasterIdLst>
    <p:notesMasterId r:id="rId29"/>
  </p:notesMasterIdLst>
  <p:handoutMasterIdLst>
    <p:handoutMasterId r:id="rId30"/>
  </p:handoutMasterIdLst>
  <p:sldIdLst>
    <p:sldId id="570" r:id="rId2"/>
    <p:sldId id="573" r:id="rId3"/>
    <p:sldId id="528" r:id="rId4"/>
    <p:sldId id="560" r:id="rId5"/>
    <p:sldId id="561" r:id="rId6"/>
    <p:sldId id="549" r:id="rId7"/>
    <p:sldId id="577" r:id="rId8"/>
    <p:sldId id="563" r:id="rId9"/>
    <p:sldId id="578" r:id="rId10"/>
    <p:sldId id="520" r:id="rId11"/>
    <p:sldId id="580" r:id="rId12"/>
    <p:sldId id="568" r:id="rId13"/>
    <p:sldId id="521" r:id="rId14"/>
    <p:sldId id="522" r:id="rId15"/>
    <p:sldId id="523" r:id="rId16"/>
    <p:sldId id="525" r:id="rId17"/>
    <p:sldId id="527" r:id="rId18"/>
    <p:sldId id="576" r:id="rId19"/>
    <p:sldId id="581" r:id="rId20"/>
    <p:sldId id="582" r:id="rId21"/>
    <p:sldId id="584" r:id="rId22"/>
    <p:sldId id="585" r:id="rId23"/>
    <p:sldId id="586" r:id="rId24"/>
    <p:sldId id="588" r:id="rId25"/>
    <p:sldId id="589" r:id="rId26"/>
    <p:sldId id="590" r:id="rId27"/>
    <p:sldId id="551" r:id="rId28"/>
  </p:sldIdLst>
  <p:sldSz cx="12192000" cy="6858000"/>
  <p:notesSz cx="7099300" cy="10234613"/>
  <p:custDataLst>
    <p:tags r:id="rId3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EEEB60"/>
    <a:srgbClr val="EAE636"/>
    <a:srgbClr val="FFFF00"/>
    <a:srgbClr val="FF3300"/>
    <a:srgbClr val="CC00CC"/>
    <a:srgbClr val="6699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045" autoAdjust="0"/>
    <p:restoredTop sz="94558" autoAdjust="0"/>
  </p:normalViewPr>
  <p:slideViewPr>
    <p:cSldViewPr>
      <p:cViewPr varScale="1">
        <p:scale>
          <a:sx n="79" d="100"/>
          <a:sy n="79" d="100"/>
        </p:scale>
        <p:origin x="11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65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088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68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088" y="9721868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0C1A9D02-DD21-4898-A59D-07F6DF830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27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088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8113" y="768350"/>
            <a:ext cx="6823075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39" y="4861781"/>
            <a:ext cx="5678824" cy="460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68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088" y="9721868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3656C15A-65A9-4188-BE47-91B53ACA7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013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http://isl.ira.uka.de/neuralNetCourse/2004/VL_11_5/Perceptron.html</a:t>
            </a: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AC9BE2-5684-49CD-9E0E-5BD0322C288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http://isl.ira.uka.de/neuralNetCourse/2004/VL_11_5/Perceptron.html</a:t>
            </a: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AC9BE2-5684-49CD-9E0E-5BD0322C288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8DC11-8EFA-4DB0-87BB-57578885DC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C7BAE-4B66-4EEC-B79A-1A698F2195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1271A-B7D9-48EC-BE1B-7049E40E98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BA664-188E-4D15-A720-E7568CF80E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BBBF8-8C7C-468A-A607-4A79223C5B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B447F-1489-40A1-8505-7B2E946D4D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EAE0D-0584-46A6-858B-7BBA326602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0F6D5-C5C6-48F0-B3FD-F4C9368729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BB04D-0C1C-4B1B-B2D0-898EDBE9C1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F9B20-1798-443C-80EC-8A3FB7CF1F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8F80A-C317-4557-8A62-ED43EB137E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>
              <a:defRPr/>
            </a:pPr>
            <a:fld id="{62A4B744-0245-4492-B137-6352EFB250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4.xml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21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0.png"/><Relationship Id="rId5" Type="http://schemas.openxmlformats.org/officeDocument/2006/relationships/tags" Target="../tags/tag16.xml"/><Relationship Id="rId10" Type="http://schemas.openxmlformats.org/officeDocument/2006/relationships/image" Target="../media/image19.png"/><Relationship Id="rId4" Type="http://schemas.openxmlformats.org/officeDocument/2006/relationships/tags" Target="../tags/tag15.xml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29.png"/><Relationship Id="rId2" Type="http://schemas.openxmlformats.org/officeDocument/2006/relationships/oleObject" Target="../embeddings/oleObject1.bin"/><Relationship Id="rId16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5" Type="http://schemas.openxmlformats.org/officeDocument/2006/relationships/image" Target="../media/image28.png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25.png"/><Relationship Id="rId1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tags" Target="../tags/tag18.xml"/><Relationship Id="rId16" Type="http://schemas.openxmlformats.org/officeDocument/2006/relationships/image" Target="../media/image35.png"/><Relationship Id="rId20" Type="http://schemas.openxmlformats.org/officeDocument/2006/relationships/image" Target="../media/image13.png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image" Target="../media/image30.png"/><Relationship Id="rId5" Type="http://schemas.openxmlformats.org/officeDocument/2006/relationships/tags" Target="../tags/tag21.xml"/><Relationship Id="rId15" Type="http://schemas.openxmlformats.org/officeDocument/2006/relationships/image" Target="../media/image34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38.png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43.png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12" Type="http://schemas.openxmlformats.org/officeDocument/2006/relationships/image" Target="../media/image42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image" Target="../media/image41.png"/><Relationship Id="rId5" Type="http://schemas.openxmlformats.org/officeDocument/2006/relationships/tags" Target="../tags/tag30.xml"/><Relationship Id="rId15" Type="http://schemas.openxmlformats.org/officeDocument/2006/relationships/image" Target="../media/image44.png"/><Relationship Id="rId10" Type="http://schemas.openxmlformats.org/officeDocument/2006/relationships/image" Target="../media/image40.png"/><Relationship Id="rId4" Type="http://schemas.openxmlformats.org/officeDocument/2006/relationships/tags" Target="../tags/tag29.xml"/><Relationship Id="rId9" Type="http://schemas.openxmlformats.org/officeDocument/2006/relationships/image" Target="../media/image39.png"/><Relationship Id="rId1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7" Type="http://schemas.openxmlformats.org/officeDocument/2006/relationships/image" Target="../media/image47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tags" Target="../tags/tag39.xml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3.png"/><Relationship Id="rId5" Type="http://schemas.openxmlformats.org/officeDocument/2006/relationships/tags" Target="../tags/tag41.xml"/><Relationship Id="rId10" Type="http://schemas.openxmlformats.org/officeDocument/2006/relationships/image" Target="../media/image52.png"/><Relationship Id="rId4" Type="http://schemas.openxmlformats.org/officeDocument/2006/relationships/tags" Target="../tags/tag40.xml"/><Relationship Id="rId9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tags" Target="../tags/tag43.xml"/><Relationship Id="rId16" Type="http://schemas.openxmlformats.org/officeDocument/2006/relationships/image" Target="../media/image35.png"/><Relationship Id="rId20" Type="http://schemas.openxmlformats.org/officeDocument/2006/relationships/image" Target="../media/image62.emf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image" Target="../media/image30.png"/><Relationship Id="rId5" Type="http://schemas.openxmlformats.org/officeDocument/2006/relationships/tags" Target="../tags/tag46.xml"/><Relationship Id="rId15" Type="http://schemas.openxmlformats.org/officeDocument/2006/relationships/image" Target="../media/image34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38.png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4.xml"/><Relationship Id="rId7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8.xml"/><Relationship Id="rId7" Type="http://schemas.openxmlformats.org/officeDocument/2006/relationships/image" Target="../media/image10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.xml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9" name="Picture 3" descr="C:\Users\Dan\Dropbox\Office\CS 188\Ketrina Art\Perceptron\Neur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858" y="1371600"/>
            <a:ext cx="11428412" cy="4295775"/>
          </a:xfrm>
          <a:prstGeom prst="rect">
            <a:avLst/>
          </a:prstGeom>
          <a:noFill/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/>
              <a:t>CS 188: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990600"/>
            <a:ext cx="12192000" cy="1524000"/>
          </a:xfrm>
        </p:spPr>
        <p:txBody>
          <a:bodyPr/>
          <a:lstStyle/>
          <a:p>
            <a:pPr eaLnBrk="1" hangingPunct="1"/>
            <a:r>
              <a:rPr lang="en-US" sz="3600" dirty="0" err="1"/>
              <a:t>Perceptrons</a:t>
            </a:r>
            <a:r>
              <a:rPr lang="en-US" sz="3600" dirty="0"/>
              <a:t> and Logistic Regression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715000"/>
            <a:ext cx="12192000" cy="78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Pieter Abbeel &amp; Dan Klein</a:t>
            </a:r>
          </a:p>
          <a:p>
            <a:pPr algn="ctr">
              <a:spcBef>
                <a:spcPct val="50000"/>
              </a:spcBef>
            </a:pPr>
            <a:r>
              <a:rPr lang="en-US" dirty="0"/>
              <a:t>University of California, Berkeley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Learning: Binary Perceptron</a:t>
            </a:r>
          </a:p>
        </p:txBody>
      </p:sp>
      <p:sp>
        <p:nvSpPr>
          <p:cNvPr id="135373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638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Start with weights = 0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For each training instance: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Classify with current weights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If correct (i.e., y=y*), no change!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If wrong: adjust the weight vector</a:t>
            </a:r>
          </a:p>
        </p:txBody>
      </p:sp>
      <p:pic>
        <p:nvPicPr>
          <p:cNvPr id="19" name="Picture 2" descr="C:\Users\Dan\Dropbox\Office\CS 188\Ketrina Art\Perceptron\PerceptronUpdate.png"/>
          <p:cNvPicPr>
            <a:picLocks noChangeAspect="1" noChangeArrowheads="1"/>
          </p:cNvPicPr>
          <p:nvPr/>
        </p:nvPicPr>
        <p:blipFill>
          <a:blip r:embed="rId3" cstate="print"/>
          <a:srcRect l="4851" r="16275" b="63380"/>
          <a:stretch>
            <a:fillRect/>
          </a:stretch>
        </p:blipFill>
        <p:spPr bwMode="auto">
          <a:xfrm>
            <a:off x="6477000" y="1219200"/>
            <a:ext cx="4800600" cy="1981200"/>
          </a:xfrm>
          <a:prstGeom prst="rect">
            <a:avLst/>
          </a:prstGeom>
          <a:noFill/>
        </p:spPr>
      </p:pic>
      <p:pic>
        <p:nvPicPr>
          <p:cNvPr id="20" name="Picture 2" descr="C:\Users\Dan\Dropbox\Office\CS 188\Ketrina Art\Perceptron\PerceptronUpdate.png"/>
          <p:cNvPicPr>
            <a:picLocks noChangeAspect="1" noChangeArrowheads="1"/>
          </p:cNvPicPr>
          <p:nvPr/>
        </p:nvPicPr>
        <p:blipFill>
          <a:blip r:embed="rId3" cstate="print"/>
          <a:srcRect l="4851" t="40845" r="16275" b="30986"/>
          <a:stretch>
            <a:fillRect/>
          </a:stretch>
        </p:blipFill>
        <p:spPr bwMode="auto">
          <a:xfrm>
            <a:off x="6477000" y="3352800"/>
            <a:ext cx="4800600" cy="1524000"/>
          </a:xfrm>
          <a:prstGeom prst="rect">
            <a:avLst/>
          </a:prstGeom>
          <a:noFill/>
        </p:spPr>
      </p:pic>
      <p:pic>
        <p:nvPicPr>
          <p:cNvPr id="21" name="Picture 2" descr="C:\Users\Dan\Dropbox\Office\CS 188\Ketrina Art\Perceptron\PerceptronUpdate.png"/>
          <p:cNvPicPr>
            <a:picLocks noChangeAspect="1" noChangeArrowheads="1"/>
          </p:cNvPicPr>
          <p:nvPr/>
        </p:nvPicPr>
        <p:blipFill>
          <a:blip r:embed="rId3" cstate="print"/>
          <a:srcRect l="4851" t="70423" r="16275"/>
          <a:stretch>
            <a:fillRect/>
          </a:stretch>
        </p:blipFill>
        <p:spPr bwMode="auto">
          <a:xfrm>
            <a:off x="6477000" y="4953000"/>
            <a:ext cx="4800600" cy="1600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Learning: Binary Perceptron</a:t>
            </a:r>
          </a:p>
        </p:txBody>
      </p:sp>
      <p:sp>
        <p:nvSpPr>
          <p:cNvPr id="135373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638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Start with weights = 0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For each training instance: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Classify with current weights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If correct (i.e., y=y*), no change!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If wrong: adjust the weight vector by adding or subtracting the feature vector. Subtract if y* is -1.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22532" name="Picture 2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48122" y="1856161"/>
            <a:ext cx="2730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481647" y="3261099"/>
            <a:ext cx="219075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85975" y="5924550"/>
            <a:ext cx="25082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81322" y="2614986"/>
            <a:ext cx="73025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18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30300" y="2867025"/>
            <a:ext cx="37465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8" name="Line 7"/>
          <p:cNvSpPr>
            <a:spLocks noChangeShapeType="1"/>
          </p:cNvSpPr>
          <p:nvPr/>
        </p:nvSpPr>
        <p:spPr bwMode="auto">
          <a:xfrm flipH="1" flipV="1">
            <a:off x="8067185" y="2237161"/>
            <a:ext cx="711200" cy="21209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6" name="Line 15"/>
          <p:cNvSpPr>
            <a:spLocks noChangeShapeType="1"/>
          </p:cNvSpPr>
          <p:nvPr/>
        </p:nvSpPr>
        <p:spPr bwMode="auto">
          <a:xfrm flipH="1">
            <a:off x="7262322" y="2237161"/>
            <a:ext cx="812800" cy="1514475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7" name="Line 16"/>
          <p:cNvSpPr>
            <a:spLocks noChangeShapeType="1"/>
          </p:cNvSpPr>
          <p:nvPr/>
        </p:nvSpPr>
        <p:spPr bwMode="auto">
          <a:xfrm flipH="1" flipV="1">
            <a:off x="7262322" y="3694486"/>
            <a:ext cx="1516063" cy="663575"/>
          </a:xfrm>
          <a:prstGeom prst="line">
            <a:avLst/>
          </a:prstGeom>
          <a:noFill/>
          <a:ln w="50800">
            <a:solidFill>
              <a:srgbClr val="CC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41" name="Line 15"/>
          <p:cNvSpPr>
            <a:spLocks noChangeShapeType="1"/>
          </p:cNvSpPr>
          <p:nvPr/>
        </p:nvSpPr>
        <p:spPr bwMode="auto">
          <a:xfrm flipH="1">
            <a:off x="8811722" y="2819774"/>
            <a:ext cx="812800" cy="1514475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9" name="Freeform 13"/>
          <p:cNvSpPr>
            <a:spLocks/>
          </p:cNvSpPr>
          <p:nvPr/>
        </p:nvSpPr>
        <p:spPr bwMode="auto">
          <a:xfrm rot="-6620302">
            <a:off x="8465647" y="3450011"/>
            <a:ext cx="719138" cy="2363788"/>
          </a:xfrm>
          <a:custGeom>
            <a:avLst/>
            <a:gdLst>
              <a:gd name="T0" fmla="*/ 2147483647 w 1510"/>
              <a:gd name="T1" fmla="*/ 0 h 1197"/>
              <a:gd name="T2" fmla="*/ 2147483647 w 1510"/>
              <a:gd name="T3" fmla="*/ 2147483647 h 1197"/>
              <a:gd name="T4" fmla="*/ 2147483647 w 1510"/>
              <a:gd name="T5" fmla="*/ 2147483647 h 1197"/>
              <a:gd name="T6" fmla="*/ 0 w 1510"/>
              <a:gd name="T7" fmla="*/ 2147483647 h 1197"/>
              <a:gd name="T8" fmla="*/ 2147483647 w 1510"/>
              <a:gd name="T9" fmla="*/ 0 h 11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10"/>
              <a:gd name="T16" fmla="*/ 0 h 1197"/>
              <a:gd name="T17" fmla="*/ 1510 w 1510"/>
              <a:gd name="T18" fmla="*/ 1197 h 11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0" h="1197">
                <a:moveTo>
                  <a:pt x="1139" y="0"/>
                </a:moveTo>
                <a:lnTo>
                  <a:pt x="1510" y="1197"/>
                </a:lnTo>
                <a:lnTo>
                  <a:pt x="77" y="1101"/>
                </a:lnTo>
                <a:lnTo>
                  <a:pt x="0" y="378"/>
                </a:lnTo>
                <a:lnTo>
                  <a:pt x="1139" y="0"/>
                </a:lnTo>
                <a:close/>
              </a:path>
            </a:pathLst>
          </a:custGeom>
          <a:gradFill rotWithShape="1">
            <a:gsLst>
              <a:gs pos="0">
                <a:srgbClr val="003B00">
                  <a:alpha val="0"/>
                </a:srgbClr>
              </a:gs>
              <a:gs pos="100000">
                <a:srgbClr val="008000">
                  <a:alpha val="50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0" name="Freeform 13"/>
          <p:cNvSpPr>
            <a:spLocks/>
          </p:cNvSpPr>
          <p:nvPr/>
        </p:nvSpPr>
        <p:spPr bwMode="auto">
          <a:xfrm rot="-9428567">
            <a:off x="8840297" y="2448299"/>
            <a:ext cx="541338" cy="3132137"/>
          </a:xfrm>
          <a:custGeom>
            <a:avLst/>
            <a:gdLst>
              <a:gd name="T0" fmla="*/ 2147483647 w 1510"/>
              <a:gd name="T1" fmla="*/ 0 h 1197"/>
              <a:gd name="T2" fmla="*/ 2147483647 w 1510"/>
              <a:gd name="T3" fmla="*/ 2147483647 h 1197"/>
              <a:gd name="T4" fmla="*/ 2147483647 w 1510"/>
              <a:gd name="T5" fmla="*/ 2147483647 h 1197"/>
              <a:gd name="T6" fmla="*/ 0 w 1510"/>
              <a:gd name="T7" fmla="*/ 2147483647 h 1197"/>
              <a:gd name="T8" fmla="*/ 2147483647 w 1510"/>
              <a:gd name="T9" fmla="*/ 0 h 11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10"/>
              <a:gd name="T16" fmla="*/ 0 h 1197"/>
              <a:gd name="T17" fmla="*/ 1510 w 1510"/>
              <a:gd name="T18" fmla="*/ 1197 h 11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0" h="1197">
                <a:moveTo>
                  <a:pt x="1139" y="0"/>
                </a:moveTo>
                <a:lnTo>
                  <a:pt x="1510" y="1197"/>
                </a:lnTo>
                <a:lnTo>
                  <a:pt x="77" y="1101"/>
                </a:lnTo>
                <a:lnTo>
                  <a:pt x="0" y="378"/>
                </a:lnTo>
                <a:lnTo>
                  <a:pt x="1139" y="0"/>
                </a:lnTo>
                <a:close/>
              </a:path>
            </a:pathLst>
          </a:custGeom>
          <a:gradFill rotWithShape="1">
            <a:gsLst>
              <a:gs pos="0">
                <a:srgbClr val="003B00">
                  <a:alpha val="0"/>
                </a:srgbClr>
              </a:gs>
              <a:gs pos="100000">
                <a:srgbClr val="008000">
                  <a:alpha val="50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6" grpId="0" animBg="1"/>
      <p:bldP spid="31757" grpId="0" animBg="1"/>
      <p:bldP spid="31759" grpId="0" animBg="1"/>
      <p:bldP spid="3176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Examples: Perceptron</a:t>
            </a:r>
          </a:p>
        </p:txBody>
      </p:sp>
      <p:sp>
        <p:nvSpPr>
          <p:cNvPr id="1035" name="Rectangle 3"/>
          <p:cNvSpPr>
            <a:spLocks noGrp="1" noChangeArrowheads="1"/>
          </p:cNvSpPr>
          <p:nvPr>
            <p:ph idx="1"/>
          </p:nvPr>
        </p:nvSpPr>
        <p:spPr>
          <a:xfrm>
            <a:off x="4267200" y="1397001"/>
            <a:ext cx="7518400" cy="4729164"/>
          </a:xfrm>
        </p:spPr>
        <p:txBody>
          <a:bodyPr/>
          <a:lstStyle/>
          <a:p>
            <a:pPr eaLnBrk="1" hangingPunct="1"/>
            <a:r>
              <a:rPr lang="en-US" dirty="0"/>
              <a:t>Separable Case</a:t>
            </a:r>
          </a:p>
        </p:txBody>
      </p:sp>
      <p:graphicFrame>
        <p:nvGraphicFramePr>
          <p:cNvPr id="1383428" name="Object 4"/>
          <p:cNvGraphicFramePr>
            <a:graphicFrameLocks noChangeAspect="1"/>
          </p:cNvGraphicFramePr>
          <p:nvPr/>
        </p:nvGraphicFramePr>
        <p:xfrm>
          <a:off x="3636963" y="2078038"/>
          <a:ext cx="4791075" cy="374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4791744" imgH="3742857" progId="MSPhotoEd.3">
                  <p:embed/>
                </p:oleObj>
              </mc:Choice>
              <mc:Fallback>
                <p:oleObj name="Photo Editor Photo" r:id="rId2" imgW="4791744" imgH="3742857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6963" y="2078038"/>
                        <a:ext cx="4791075" cy="374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3429" name="Object 5"/>
          <p:cNvGraphicFramePr>
            <a:graphicFrameLocks noChangeAspect="1"/>
          </p:cNvGraphicFramePr>
          <p:nvPr/>
        </p:nvGraphicFramePr>
        <p:xfrm>
          <a:off x="3681413" y="2095500"/>
          <a:ext cx="4752975" cy="370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4" imgW="4753639" imgH="3704762" progId="MSPhotoEd.3">
                  <p:embed/>
                </p:oleObj>
              </mc:Choice>
              <mc:Fallback>
                <p:oleObj name="Photo Editor Photo" r:id="rId4" imgW="4753639" imgH="3704762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1413" y="2095500"/>
                        <a:ext cx="4752975" cy="370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3430" name="Object 6"/>
          <p:cNvGraphicFramePr>
            <a:graphicFrameLocks noChangeAspect="1"/>
          </p:cNvGraphicFramePr>
          <p:nvPr/>
        </p:nvGraphicFramePr>
        <p:xfrm>
          <a:off x="3648075" y="2066925"/>
          <a:ext cx="4752975" cy="378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6" imgW="4753639" imgH="3780952" progId="MSPhotoEd.3">
                  <p:embed/>
                </p:oleObj>
              </mc:Choice>
              <mc:Fallback>
                <p:oleObj name="Photo Editor Photo" r:id="rId6" imgW="4753639" imgH="3780952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5" y="2066925"/>
                        <a:ext cx="4752975" cy="378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3431" name="Object 7"/>
          <p:cNvGraphicFramePr>
            <a:graphicFrameLocks noChangeAspect="1"/>
          </p:cNvGraphicFramePr>
          <p:nvPr/>
        </p:nvGraphicFramePr>
        <p:xfrm>
          <a:off x="3552825" y="2101850"/>
          <a:ext cx="4905375" cy="376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8" imgW="4904762" imgH="3761905" progId="MSPhotoEd.3">
                  <p:embed/>
                </p:oleObj>
              </mc:Choice>
              <mc:Fallback>
                <p:oleObj name="Photo Editor Photo" r:id="rId8" imgW="4904762" imgH="3761905" progId="MSPhotoEd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2825" y="2101850"/>
                        <a:ext cx="4905375" cy="376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3432" name="Object 8"/>
          <p:cNvGraphicFramePr>
            <a:graphicFrameLocks noChangeAspect="1"/>
          </p:cNvGraphicFramePr>
          <p:nvPr/>
        </p:nvGraphicFramePr>
        <p:xfrm>
          <a:off x="3509963" y="2095500"/>
          <a:ext cx="4943475" cy="374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10" imgW="4944165" imgH="3742857" progId="MSPhotoEd.3">
                  <p:embed/>
                </p:oleObj>
              </mc:Choice>
              <mc:Fallback>
                <p:oleObj name="Photo Editor Photo" r:id="rId10" imgW="4944165" imgH="3742857" progId="MSPhotoEd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9963" y="2095500"/>
                        <a:ext cx="4943475" cy="374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3433" name="Object 9"/>
          <p:cNvGraphicFramePr>
            <a:graphicFrameLocks noChangeAspect="1"/>
          </p:cNvGraphicFramePr>
          <p:nvPr/>
        </p:nvGraphicFramePr>
        <p:xfrm>
          <a:off x="3594100" y="2074863"/>
          <a:ext cx="4848225" cy="378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12" imgW="4847619" imgH="3780952" progId="MSPhotoEd.3">
                  <p:embed/>
                </p:oleObj>
              </mc:Choice>
              <mc:Fallback>
                <p:oleObj name="Photo Editor Photo" r:id="rId12" imgW="4847619" imgH="3780952" progId="MSPhotoEd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4100" y="2074863"/>
                        <a:ext cx="4848225" cy="378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3434" name="Object 10"/>
          <p:cNvGraphicFramePr>
            <a:graphicFrameLocks noChangeAspect="1"/>
          </p:cNvGraphicFramePr>
          <p:nvPr/>
        </p:nvGraphicFramePr>
        <p:xfrm>
          <a:off x="3657600" y="2128838"/>
          <a:ext cx="4714875" cy="366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14" imgW="4715533" imgH="3666667" progId="MSPhotoEd.3">
                  <p:embed/>
                </p:oleObj>
              </mc:Choice>
              <mc:Fallback>
                <p:oleObj name="Photo Editor Photo" r:id="rId14" imgW="4715533" imgH="3666667" progId="MSPhotoEd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128838"/>
                        <a:ext cx="4714875" cy="366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3435" name="Object 11"/>
          <p:cNvGraphicFramePr>
            <a:graphicFrameLocks noChangeAspect="1"/>
          </p:cNvGraphicFramePr>
          <p:nvPr/>
        </p:nvGraphicFramePr>
        <p:xfrm>
          <a:off x="3640138" y="2073275"/>
          <a:ext cx="4657725" cy="374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16" imgW="4657143" imgH="3742857" progId="MSPhotoEd.3">
                  <p:embed/>
                </p:oleObj>
              </mc:Choice>
              <mc:Fallback>
                <p:oleObj name="Photo Editor Photo" r:id="rId16" imgW="4657143" imgH="3742857" progId="MSPhotoEd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0138" y="2073275"/>
                        <a:ext cx="4657725" cy="374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Multiclass Decision Rule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/>
          <a:lstStyle/>
          <a:p>
            <a:pPr eaLnBrk="1" hangingPunct="1"/>
            <a:r>
              <a:rPr lang="en-US" sz="2400"/>
              <a:t>If we have multiple classes:</a:t>
            </a:r>
          </a:p>
          <a:p>
            <a:pPr lvl="1" eaLnBrk="1" hangingPunct="1"/>
            <a:r>
              <a:rPr lang="en-US" sz="2000"/>
              <a:t>A weight vector for each class:</a:t>
            </a:r>
          </a:p>
          <a:p>
            <a:pPr lvl="1" eaLnBrk="1" hangingPunct="1"/>
            <a:endParaRPr lang="en-US" sz="2000"/>
          </a:p>
          <a:p>
            <a:pPr lvl="1" eaLnBrk="1" hangingPunct="1"/>
            <a:endParaRPr lang="en-US" sz="2000"/>
          </a:p>
          <a:p>
            <a:pPr lvl="1" eaLnBrk="1" hangingPunct="1"/>
            <a:r>
              <a:rPr lang="en-US" sz="2000"/>
              <a:t>Score (activation) of a class y:</a:t>
            </a:r>
          </a:p>
          <a:p>
            <a:pPr lvl="1" eaLnBrk="1" hangingPunct="1"/>
            <a:endParaRPr lang="en-US" sz="2000"/>
          </a:p>
          <a:p>
            <a:pPr lvl="1" eaLnBrk="1" hangingPunct="1"/>
            <a:endParaRPr lang="en-US" sz="2000"/>
          </a:p>
          <a:p>
            <a:pPr lvl="1" eaLnBrk="1" hangingPunct="1"/>
            <a:endParaRPr lang="en-US" sz="1100"/>
          </a:p>
          <a:p>
            <a:pPr lvl="1" eaLnBrk="1" hangingPunct="1"/>
            <a:r>
              <a:rPr lang="en-US" sz="2000"/>
              <a:t>Prediction highest score wins</a:t>
            </a:r>
          </a:p>
        </p:txBody>
      </p:sp>
      <p:pic>
        <p:nvPicPr>
          <p:cNvPr id="23" name="Picture 2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05000" y="3733800"/>
            <a:ext cx="14192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696200" y="3706813"/>
            <a:ext cx="2286000" cy="2209800"/>
            <a:chOff x="3648" y="1104"/>
            <a:chExt cx="1440" cy="1392"/>
          </a:xfrm>
        </p:grpSpPr>
        <p:sp>
          <p:nvSpPr>
            <p:cNvPr id="23570" name="Freeform 6"/>
            <p:cNvSpPr>
              <a:spLocks/>
            </p:cNvSpPr>
            <p:nvPr/>
          </p:nvSpPr>
          <p:spPr bwMode="auto">
            <a:xfrm>
              <a:off x="3792" y="1104"/>
              <a:ext cx="1104" cy="528"/>
            </a:xfrm>
            <a:custGeom>
              <a:avLst/>
              <a:gdLst>
                <a:gd name="T0" fmla="*/ 0 w 1104"/>
                <a:gd name="T1" fmla="*/ 528 h 528"/>
                <a:gd name="T2" fmla="*/ 96 w 1104"/>
                <a:gd name="T3" fmla="*/ 96 h 528"/>
                <a:gd name="T4" fmla="*/ 720 w 1104"/>
                <a:gd name="T5" fmla="*/ 0 h 528"/>
                <a:gd name="T6" fmla="*/ 1104 w 1104"/>
                <a:gd name="T7" fmla="*/ 288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4"/>
                <a:gd name="T13" fmla="*/ 0 h 528"/>
                <a:gd name="T14" fmla="*/ 1104 w 1104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4" h="528">
                  <a:moveTo>
                    <a:pt x="0" y="528"/>
                  </a:moveTo>
                  <a:lnTo>
                    <a:pt x="96" y="96"/>
                  </a:lnTo>
                  <a:lnTo>
                    <a:pt x="720" y="0"/>
                  </a:lnTo>
                  <a:lnTo>
                    <a:pt x="1104" y="288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99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1" name="Freeform 7"/>
            <p:cNvSpPr>
              <a:spLocks/>
            </p:cNvSpPr>
            <p:nvPr/>
          </p:nvSpPr>
          <p:spPr bwMode="auto">
            <a:xfrm>
              <a:off x="4512" y="1392"/>
              <a:ext cx="576" cy="1008"/>
            </a:xfrm>
            <a:custGeom>
              <a:avLst/>
              <a:gdLst>
                <a:gd name="T0" fmla="*/ 384 w 576"/>
                <a:gd name="T1" fmla="*/ 0 h 1008"/>
                <a:gd name="T2" fmla="*/ 576 w 576"/>
                <a:gd name="T3" fmla="*/ 432 h 1008"/>
                <a:gd name="T4" fmla="*/ 432 w 576"/>
                <a:gd name="T5" fmla="*/ 960 h 1008"/>
                <a:gd name="T6" fmla="*/ 0 w 576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1008"/>
                <a:gd name="T14" fmla="*/ 576 w 576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1008">
                  <a:moveTo>
                    <a:pt x="384" y="0"/>
                  </a:moveTo>
                  <a:lnTo>
                    <a:pt x="576" y="432"/>
                  </a:lnTo>
                  <a:lnTo>
                    <a:pt x="432" y="960"/>
                  </a:lnTo>
                  <a:lnTo>
                    <a:pt x="0" y="1008"/>
                  </a:lnTo>
                </a:path>
              </a:pathLst>
            </a:custGeom>
            <a:gradFill rotWithShape="0">
              <a:gsLst>
                <a:gs pos="0">
                  <a:srgbClr val="FF99CC"/>
                </a:gs>
                <a:gs pos="100000">
                  <a:srgbClr val="FFFFFF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2" name="Freeform 8"/>
            <p:cNvSpPr>
              <a:spLocks/>
            </p:cNvSpPr>
            <p:nvPr/>
          </p:nvSpPr>
          <p:spPr bwMode="auto">
            <a:xfrm>
              <a:off x="3648" y="1632"/>
              <a:ext cx="864" cy="864"/>
            </a:xfrm>
            <a:custGeom>
              <a:avLst/>
              <a:gdLst>
                <a:gd name="T0" fmla="*/ 144 w 864"/>
                <a:gd name="T1" fmla="*/ 0 h 864"/>
                <a:gd name="T2" fmla="*/ 0 w 864"/>
                <a:gd name="T3" fmla="*/ 384 h 864"/>
                <a:gd name="T4" fmla="*/ 480 w 864"/>
                <a:gd name="T5" fmla="*/ 864 h 864"/>
                <a:gd name="T6" fmla="*/ 864 w 864"/>
                <a:gd name="T7" fmla="*/ 768 h 8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864"/>
                <a:gd name="T14" fmla="*/ 864 w 864"/>
                <a:gd name="T15" fmla="*/ 864 h 8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864">
                  <a:moveTo>
                    <a:pt x="144" y="0"/>
                  </a:moveTo>
                  <a:lnTo>
                    <a:pt x="0" y="384"/>
                  </a:lnTo>
                  <a:lnTo>
                    <a:pt x="480" y="864"/>
                  </a:lnTo>
                  <a:lnTo>
                    <a:pt x="864" y="768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CCFF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3" name="Freeform 9"/>
            <p:cNvSpPr>
              <a:spLocks/>
            </p:cNvSpPr>
            <p:nvPr/>
          </p:nvSpPr>
          <p:spPr bwMode="auto">
            <a:xfrm>
              <a:off x="3792" y="1392"/>
              <a:ext cx="1104" cy="384"/>
            </a:xfrm>
            <a:custGeom>
              <a:avLst/>
              <a:gdLst>
                <a:gd name="T0" fmla="*/ 0 w 1104"/>
                <a:gd name="T1" fmla="*/ 240 h 384"/>
                <a:gd name="T2" fmla="*/ 624 w 1104"/>
                <a:gd name="T3" fmla="*/ 384 h 384"/>
                <a:gd name="T4" fmla="*/ 1104 w 1104"/>
                <a:gd name="T5" fmla="*/ 0 h 384"/>
                <a:gd name="T6" fmla="*/ 0 60000 65536"/>
                <a:gd name="T7" fmla="*/ 0 60000 65536"/>
                <a:gd name="T8" fmla="*/ 0 60000 65536"/>
                <a:gd name="T9" fmla="*/ 0 w 1104"/>
                <a:gd name="T10" fmla="*/ 0 h 384"/>
                <a:gd name="T11" fmla="*/ 1104 w 1104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4" h="384">
                  <a:moveTo>
                    <a:pt x="0" y="240"/>
                  </a:moveTo>
                  <a:lnTo>
                    <a:pt x="624" y="384"/>
                  </a:lnTo>
                  <a:lnTo>
                    <a:pt x="1104" y="0"/>
                  </a:lnTo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4" name="Freeform 10"/>
            <p:cNvSpPr>
              <a:spLocks/>
            </p:cNvSpPr>
            <p:nvPr/>
          </p:nvSpPr>
          <p:spPr bwMode="auto">
            <a:xfrm>
              <a:off x="4416" y="1392"/>
              <a:ext cx="480" cy="1008"/>
            </a:xfrm>
            <a:custGeom>
              <a:avLst/>
              <a:gdLst>
                <a:gd name="T0" fmla="*/ 480 w 480"/>
                <a:gd name="T1" fmla="*/ 0 h 1008"/>
                <a:gd name="T2" fmla="*/ 0 w 480"/>
                <a:gd name="T3" fmla="*/ 384 h 1008"/>
                <a:gd name="T4" fmla="*/ 96 w 480"/>
                <a:gd name="T5" fmla="*/ 1008 h 1008"/>
                <a:gd name="T6" fmla="*/ 0 60000 65536"/>
                <a:gd name="T7" fmla="*/ 0 60000 65536"/>
                <a:gd name="T8" fmla="*/ 0 60000 65536"/>
                <a:gd name="T9" fmla="*/ 0 w 480"/>
                <a:gd name="T10" fmla="*/ 0 h 1008"/>
                <a:gd name="T11" fmla="*/ 480 w 480"/>
                <a:gd name="T12" fmla="*/ 1008 h 10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1008">
                  <a:moveTo>
                    <a:pt x="480" y="0"/>
                  </a:moveTo>
                  <a:lnTo>
                    <a:pt x="0" y="384"/>
                  </a:lnTo>
                  <a:lnTo>
                    <a:pt x="96" y="1008"/>
                  </a:lnTo>
                </a:path>
              </a:pathLst>
            </a:custGeom>
            <a:gradFill rotWithShape="0">
              <a:gsLst>
                <a:gs pos="0">
                  <a:srgbClr val="FF99CC"/>
                </a:gs>
                <a:gs pos="100000">
                  <a:srgbClr val="FFCFE7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5" name="Freeform 11"/>
            <p:cNvSpPr>
              <a:spLocks/>
            </p:cNvSpPr>
            <p:nvPr/>
          </p:nvSpPr>
          <p:spPr bwMode="auto">
            <a:xfrm>
              <a:off x="3792" y="1632"/>
              <a:ext cx="720" cy="768"/>
            </a:xfrm>
            <a:custGeom>
              <a:avLst/>
              <a:gdLst>
                <a:gd name="T0" fmla="*/ 0 w 720"/>
                <a:gd name="T1" fmla="*/ 0 h 768"/>
                <a:gd name="T2" fmla="*/ 624 w 720"/>
                <a:gd name="T3" fmla="*/ 144 h 768"/>
                <a:gd name="T4" fmla="*/ 720 w 720"/>
                <a:gd name="T5" fmla="*/ 768 h 768"/>
                <a:gd name="T6" fmla="*/ 0 60000 65536"/>
                <a:gd name="T7" fmla="*/ 0 60000 65536"/>
                <a:gd name="T8" fmla="*/ 0 60000 65536"/>
                <a:gd name="T9" fmla="*/ 0 w 720"/>
                <a:gd name="T10" fmla="*/ 0 h 768"/>
                <a:gd name="T11" fmla="*/ 720 w 720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768">
                  <a:moveTo>
                    <a:pt x="0" y="0"/>
                  </a:moveTo>
                  <a:lnTo>
                    <a:pt x="624" y="144"/>
                  </a:lnTo>
                  <a:lnTo>
                    <a:pt x="720" y="768"/>
                  </a:lnTo>
                </a:path>
              </a:pathLst>
            </a:custGeom>
            <a:gradFill rotWithShape="0">
              <a:gsLst>
                <a:gs pos="0">
                  <a:srgbClr val="DFEFFF"/>
                </a:gs>
                <a:gs pos="100000">
                  <a:srgbClr val="99CCFF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4" name="Picture 2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28800" y="5181600"/>
            <a:ext cx="33528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2400" y="3402013"/>
            <a:ext cx="15240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5459413"/>
            <a:ext cx="81915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53600" y="5307013"/>
            <a:ext cx="81915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2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905000" y="2667000"/>
            <a:ext cx="46831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Line 7"/>
          <p:cNvSpPr>
            <a:spLocks noChangeShapeType="1"/>
          </p:cNvSpPr>
          <p:nvPr/>
        </p:nvSpPr>
        <p:spPr bwMode="auto">
          <a:xfrm flipH="1" flipV="1">
            <a:off x="8686800" y="3783013"/>
            <a:ext cx="2286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4" name="Line 7"/>
          <p:cNvSpPr>
            <a:spLocks noChangeShapeType="1"/>
          </p:cNvSpPr>
          <p:nvPr/>
        </p:nvSpPr>
        <p:spPr bwMode="auto">
          <a:xfrm>
            <a:off x="8915400" y="4773613"/>
            <a:ext cx="106680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5" name="Line 7"/>
          <p:cNvSpPr>
            <a:spLocks noChangeShapeType="1"/>
          </p:cNvSpPr>
          <p:nvPr/>
        </p:nvSpPr>
        <p:spPr bwMode="auto">
          <a:xfrm flipH="1">
            <a:off x="8229600" y="4773613"/>
            <a:ext cx="6858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6" name="TextBox 27"/>
          <p:cNvSpPr txBox="1">
            <a:spLocks noChangeArrowheads="1"/>
          </p:cNvSpPr>
          <p:nvPr/>
        </p:nvSpPr>
        <p:spPr bwMode="auto">
          <a:xfrm>
            <a:off x="5791200" y="6324600"/>
            <a:ext cx="6172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i="1" dirty="0"/>
              <a:t>Binary = multiclass where the negative class has weight zero</a:t>
            </a:r>
          </a:p>
        </p:txBody>
      </p:sp>
      <p:pic>
        <p:nvPicPr>
          <p:cNvPr id="23567" name="Picture 3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39200" y="3810000"/>
            <a:ext cx="338138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8" name="Picture 3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4984750"/>
            <a:ext cx="3524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9" name="Picture 3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29800" y="4800600"/>
            <a:ext cx="352425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7" name="Picture 1" descr="C:\Users\Dan\Dropbox\Office\CS 188\Ketrina Art\Perceptron\DecisionRule.png"/>
          <p:cNvPicPr>
            <a:picLocks noChangeAspect="1" noChangeArrowheads="1"/>
          </p:cNvPicPr>
          <p:nvPr/>
        </p:nvPicPr>
        <p:blipFill>
          <a:blip r:embed="rId20" cstate="print"/>
          <a:srcRect t="49442"/>
          <a:stretch>
            <a:fillRect/>
          </a:stretch>
        </p:blipFill>
        <p:spPr bwMode="auto">
          <a:xfrm>
            <a:off x="6324600" y="1378440"/>
            <a:ext cx="4648200" cy="16695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Learning: Multiclass Perceptron</a:t>
            </a:r>
          </a:p>
        </p:txBody>
      </p:sp>
      <p:sp>
        <p:nvSpPr>
          <p:cNvPr id="1353731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600200"/>
            <a:ext cx="5638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/>
              <a:t>Start with all weights = 0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Pick up training examples one by one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Predict with current weights</a:t>
            </a:r>
          </a:p>
          <a:p>
            <a:pPr eaLnBrk="1" hangingPunct="1">
              <a:lnSpc>
                <a:spcPct val="90000"/>
              </a:lnSpc>
            </a:pPr>
            <a:endParaRPr lang="en-US" sz="2400"/>
          </a:p>
          <a:p>
            <a:pPr eaLnBrk="1" hangingPunct="1">
              <a:lnSpc>
                <a:spcPct val="90000"/>
              </a:lnSpc>
            </a:pPr>
            <a:endParaRPr lang="en-US" sz="2400"/>
          </a:p>
          <a:p>
            <a:pPr eaLnBrk="1" hangingPunct="1">
              <a:lnSpc>
                <a:spcPct val="90000"/>
              </a:lnSpc>
            </a:pPr>
            <a:r>
              <a:rPr lang="en-US" sz="2400"/>
              <a:t>If correct, no change!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If wrong: lower score of wrong answer, raise score of right answer</a:t>
            </a:r>
          </a:p>
          <a:p>
            <a:pPr eaLnBrk="1" hangingPunct="1">
              <a:lnSpc>
                <a:spcPct val="90000"/>
              </a:lnSpc>
            </a:pPr>
            <a:endParaRPr lang="en-US" sz="2400"/>
          </a:p>
        </p:txBody>
      </p:sp>
      <p:pic>
        <p:nvPicPr>
          <p:cNvPr id="24" name="Picture 2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78013" y="4953000"/>
            <a:ext cx="269557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68488" y="5638800"/>
            <a:ext cx="3043237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57400" y="2971800"/>
            <a:ext cx="3663950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Line 7"/>
          <p:cNvSpPr>
            <a:spLocks noChangeShapeType="1"/>
          </p:cNvSpPr>
          <p:nvPr/>
        </p:nvSpPr>
        <p:spPr bwMode="auto">
          <a:xfrm flipH="1" flipV="1">
            <a:off x="9067800" y="2667000"/>
            <a:ext cx="304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V="1">
            <a:off x="9372600" y="3200400"/>
            <a:ext cx="12192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 flipH="1">
            <a:off x="9144000" y="3810000"/>
            <a:ext cx="228600" cy="762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6394" name="Picture 2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839200" y="2362200"/>
            <a:ext cx="43656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2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017000" y="4679950"/>
            <a:ext cx="52546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6" name="Line 13"/>
          <p:cNvSpPr>
            <a:spLocks noChangeShapeType="1"/>
          </p:cNvSpPr>
          <p:nvPr/>
        </p:nvSpPr>
        <p:spPr bwMode="auto">
          <a:xfrm flipV="1">
            <a:off x="9372600" y="3200400"/>
            <a:ext cx="76200" cy="6096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6397" name="Picture 1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448800" y="2819400"/>
            <a:ext cx="21907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3" name="Line 15"/>
          <p:cNvSpPr>
            <a:spLocks noChangeShapeType="1"/>
          </p:cNvSpPr>
          <p:nvPr/>
        </p:nvSpPr>
        <p:spPr bwMode="auto">
          <a:xfrm flipH="1">
            <a:off x="8991600" y="2667000"/>
            <a:ext cx="76200" cy="6096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53744" name="Line 16"/>
          <p:cNvSpPr>
            <a:spLocks noChangeShapeType="1"/>
          </p:cNvSpPr>
          <p:nvPr/>
        </p:nvSpPr>
        <p:spPr bwMode="auto">
          <a:xfrm flipH="1" flipV="1">
            <a:off x="8991600" y="3276600"/>
            <a:ext cx="381000" cy="533400"/>
          </a:xfrm>
          <a:prstGeom prst="line">
            <a:avLst/>
          </a:prstGeom>
          <a:noFill/>
          <a:ln w="50800">
            <a:solidFill>
              <a:srgbClr val="CC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53745" name="Line 17"/>
          <p:cNvSpPr>
            <a:spLocks noChangeShapeType="1"/>
          </p:cNvSpPr>
          <p:nvPr/>
        </p:nvSpPr>
        <p:spPr bwMode="auto">
          <a:xfrm flipV="1">
            <a:off x="10591800" y="2590800"/>
            <a:ext cx="76200" cy="6096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53746" name="Line 18"/>
          <p:cNvSpPr>
            <a:spLocks noChangeShapeType="1"/>
          </p:cNvSpPr>
          <p:nvPr/>
        </p:nvSpPr>
        <p:spPr bwMode="auto">
          <a:xfrm flipV="1">
            <a:off x="9372600" y="2590800"/>
            <a:ext cx="1295400" cy="1219200"/>
          </a:xfrm>
          <a:prstGeom prst="line">
            <a:avLst/>
          </a:prstGeom>
          <a:noFill/>
          <a:ln w="50800">
            <a:solidFill>
              <a:srgbClr val="CC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6403" name="Picture 2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028238" y="3635375"/>
            <a:ext cx="563562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 animBg="1"/>
      <p:bldP spid="16392" grpId="0" animBg="1"/>
      <p:bldP spid="16393" grpId="0" animBg="1"/>
      <p:bldP spid="16396" grpId="0" animBg="1"/>
      <p:bldP spid="1353743" grpId="0" animBg="1"/>
      <p:bldP spid="1353744" grpId="0" animBg="1"/>
      <p:bldP spid="1353745" grpId="0" animBg="1"/>
      <p:bldP spid="13537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Multiclass Perceptron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046163" y="4568825"/>
            <a:ext cx="1905000" cy="174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BIAS  : 1</a:t>
            </a:r>
          </a:p>
          <a:p>
            <a:r>
              <a:rPr lang="en-US">
                <a:latin typeface="Courier New" pitchFamily="49" charset="0"/>
              </a:rPr>
              <a:t>win   : 0</a:t>
            </a:r>
          </a:p>
          <a:p>
            <a:r>
              <a:rPr lang="en-US">
                <a:latin typeface="Courier New" pitchFamily="49" charset="0"/>
              </a:rPr>
              <a:t>game  : 0 </a:t>
            </a:r>
          </a:p>
          <a:p>
            <a:r>
              <a:rPr lang="en-US">
                <a:latin typeface="Courier New" pitchFamily="49" charset="0"/>
              </a:rPr>
              <a:t>vote  : 0 </a:t>
            </a:r>
          </a:p>
          <a:p>
            <a:r>
              <a:rPr lang="en-US">
                <a:latin typeface="Courier New" pitchFamily="49" charset="0"/>
              </a:rPr>
              <a:t>the   : 0  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25605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2675" y="3971925"/>
            <a:ext cx="179228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5135562" y="4568825"/>
            <a:ext cx="1905000" cy="174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BIAS  : 0  </a:t>
            </a:r>
          </a:p>
          <a:p>
            <a:r>
              <a:rPr lang="en-US">
                <a:latin typeface="Courier New" pitchFamily="49" charset="0"/>
              </a:rPr>
              <a:t>win   : 0 </a:t>
            </a:r>
          </a:p>
          <a:p>
            <a:r>
              <a:rPr lang="en-US">
                <a:latin typeface="Courier New" pitchFamily="49" charset="0"/>
              </a:rPr>
              <a:t>game  : 0 </a:t>
            </a:r>
          </a:p>
          <a:p>
            <a:r>
              <a:rPr lang="en-US">
                <a:latin typeface="Courier New" pitchFamily="49" charset="0"/>
              </a:rPr>
              <a:t>vote  : 0 </a:t>
            </a:r>
          </a:p>
          <a:p>
            <a:r>
              <a:rPr lang="en-US">
                <a:latin typeface="Courier New" pitchFamily="49" charset="0"/>
              </a:rPr>
              <a:t>the   : 0  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25607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3952875"/>
            <a:ext cx="21431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9296400" y="4575175"/>
            <a:ext cx="1905000" cy="174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BIAS  : 0 </a:t>
            </a:r>
          </a:p>
          <a:p>
            <a:r>
              <a:rPr lang="en-US">
                <a:latin typeface="Courier New" pitchFamily="49" charset="0"/>
              </a:rPr>
              <a:t>win   : 0 </a:t>
            </a:r>
          </a:p>
          <a:p>
            <a:r>
              <a:rPr lang="en-US">
                <a:latin typeface="Courier New" pitchFamily="49" charset="0"/>
              </a:rPr>
              <a:t>game  : 0 </a:t>
            </a:r>
          </a:p>
          <a:p>
            <a:r>
              <a:rPr lang="en-US">
                <a:latin typeface="Courier New" pitchFamily="49" charset="0"/>
              </a:rPr>
              <a:t>vote  : 0 </a:t>
            </a:r>
          </a:p>
          <a:p>
            <a:r>
              <a:rPr lang="en-US">
                <a:latin typeface="Courier New" pitchFamily="49" charset="0"/>
              </a:rPr>
              <a:t>the   : 0  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25609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490075" y="3952875"/>
            <a:ext cx="138271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1219200" y="1524000"/>
            <a:ext cx="289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“win the vote”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1219200" y="2147888"/>
            <a:ext cx="2895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“win the election”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1219200" y="2757488"/>
            <a:ext cx="2895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“win the game”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Properties of Perceptrons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924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err="1"/>
              <a:t>Separability</a:t>
            </a:r>
            <a:r>
              <a:rPr lang="en-US" sz="2400" dirty="0"/>
              <a:t>: true if some parameters get the training set perfectly correct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Convergence: if the training is separable, </a:t>
            </a:r>
            <a:r>
              <a:rPr lang="en-US" sz="2400" dirty="0" err="1"/>
              <a:t>perceptron</a:t>
            </a:r>
            <a:r>
              <a:rPr lang="en-US" sz="2400" dirty="0"/>
              <a:t> will eventually converge (binary case)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Mistake Bound: the maximum number of mistakes (binary case) related to the </a:t>
            </a:r>
            <a:r>
              <a:rPr lang="en-US" sz="2400" i="1" dirty="0"/>
              <a:t>margin</a:t>
            </a:r>
            <a:r>
              <a:rPr lang="en-US" sz="2400" dirty="0"/>
              <a:t> or degree of </a:t>
            </a:r>
            <a:r>
              <a:rPr lang="en-US" sz="2400" dirty="0" err="1"/>
              <a:t>separability</a:t>
            </a:r>
            <a:endParaRPr lang="en-US" sz="2400" i="1" dirty="0"/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9310688" y="4711700"/>
            <a:ext cx="1143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6629" name="Group 5"/>
          <p:cNvGrpSpPr>
            <a:grpSpLocks/>
          </p:cNvGrpSpPr>
          <p:nvPr/>
        </p:nvGrpSpPr>
        <p:grpSpPr bwMode="auto">
          <a:xfrm>
            <a:off x="8777288" y="4787900"/>
            <a:ext cx="1981200" cy="1600200"/>
            <a:chOff x="3364" y="2169"/>
            <a:chExt cx="1248" cy="1008"/>
          </a:xfrm>
        </p:grpSpPr>
        <p:sp>
          <p:nvSpPr>
            <p:cNvPr id="26660" name="Line 6"/>
            <p:cNvSpPr>
              <a:spLocks noChangeShapeType="1"/>
            </p:cNvSpPr>
            <p:nvPr/>
          </p:nvSpPr>
          <p:spPr bwMode="auto">
            <a:xfrm>
              <a:off x="3604" y="2601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61" name="Group 7"/>
            <p:cNvGrpSpPr>
              <a:grpSpLocks/>
            </p:cNvGrpSpPr>
            <p:nvPr/>
          </p:nvGrpSpPr>
          <p:grpSpPr bwMode="auto">
            <a:xfrm>
              <a:off x="4324" y="2409"/>
              <a:ext cx="96" cy="96"/>
              <a:chOff x="5040" y="1392"/>
              <a:chExt cx="96" cy="96"/>
            </a:xfrm>
          </p:grpSpPr>
          <p:sp>
            <p:nvSpPr>
              <p:cNvPr id="26682" name="Line 8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3" name="Line 9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62" name="Line 10"/>
            <p:cNvSpPr>
              <a:spLocks noChangeShapeType="1"/>
            </p:cNvSpPr>
            <p:nvPr/>
          </p:nvSpPr>
          <p:spPr bwMode="auto">
            <a:xfrm>
              <a:off x="3604" y="2889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3" name="Line 11"/>
            <p:cNvSpPr>
              <a:spLocks noChangeShapeType="1"/>
            </p:cNvSpPr>
            <p:nvPr/>
          </p:nvSpPr>
          <p:spPr bwMode="auto">
            <a:xfrm>
              <a:off x="3988" y="2937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4" name="Line 12"/>
            <p:cNvSpPr>
              <a:spLocks noChangeShapeType="1"/>
            </p:cNvSpPr>
            <p:nvPr/>
          </p:nvSpPr>
          <p:spPr bwMode="auto">
            <a:xfrm>
              <a:off x="3364" y="2697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5" name="Line 13"/>
            <p:cNvSpPr>
              <a:spLocks noChangeShapeType="1"/>
            </p:cNvSpPr>
            <p:nvPr/>
          </p:nvSpPr>
          <p:spPr bwMode="auto">
            <a:xfrm>
              <a:off x="3604" y="2361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66" name="Group 14"/>
            <p:cNvGrpSpPr>
              <a:grpSpLocks/>
            </p:cNvGrpSpPr>
            <p:nvPr/>
          </p:nvGrpSpPr>
          <p:grpSpPr bwMode="auto">
            <a:xfrm>
              <a:off x="4420" y="2697"/>
              <a:ext cx="96" cy="96"/>
              <a:chOff x="5040" y="1392"/>
              <a:chExt cx="96" cy="96"/>
            </a:xfrm>
          </p:grpSpPr>
          <p:sp>
            <p:nvSpPr>
              <p:cNvPr id="26680" name="Line 15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1" name="Line 16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67" name="Group 17"/>
            <p:cNvGrpSpPr>
              <a:grpSpLocks/>
            </p:cNvGrpSpPr>
            <p:nvPr/>
          </p:nvGrpSpPr>
          <p:grpSpPr bwMode="auto">
            <a:xfrm>
              <a:off x="4084" y="2361"/>
              <a:ext cx="96" cy="96"/>
              <a:chOff x="5040" y="1392"/>
              <a:chExt cx="96" cy="96"/>
            </a:xfrm>
          </p:grpSpPr>
          <p:sp>
            <p:nvSpPr>
              <p:cNvPr id="26678" name="Line 18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9" name="Line 19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68" name="Group 20"/>
            <p:cNvGrpSpPr>
              <a:grpSpLocks/>
            </p:cNvGrpSpPr>
            <p:nvPr/>
          </p:nvGrpSpPr>
          <p:grpSpPr bwMode="auto">
            <a:xfrm>
              <a:off x="4132" y="2169"/>
              <a:ext cx="96" cy="96"/>
              <a:chOff x="5040" y="1392"/>
              <a:chExt cx="96" cy="96"/>
            </a:xfrm>
          </p:grpSpPr>
          <p:sp>
            <p:nvSpPr>
              <p:cNvPr id="26676" name="Line 21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7" name="Line 22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69" name="Group 23"/>
            <p:cNvGrpSpPr>
              <a:grpSpLocks/>
            </p:cNvGrpSpPr>
            <p:nvPr/>
          </p:nvGrpSpPr>
          <p:grpSpPr bwMode="auto">
            <a:xfrm>
              <a:off x="4420" y="2217"/>
              <a:ext cx="96" cy="96"/>
              <a:chOff x="5040" y="1392"/>
              <a:chExt cx="96" cy="96"/>
            </a:xfrm>
          </p:grpSpPr>
          <p:sp>
            <p:nvSpPr>
              <p:cNvPr id="26674" name="Line 24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5" name="Line 25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70" name="Group 26"/>
            <p:cNvGrpSpPr>
              <a:grpSpLocks/>
            </p:cNvGrpSpPr>
            <p:nvPr/>
          </p:nvGrpSpPr>
          <p:grpSpPr bwMode="auto">
            <a:xfrm>
              <a:off x="3652" y="3081"/>
              <a:ext cx="96" cy="96"/>
              <a:chOff x="5040" y="1392"/>
              <a:chExt cx="96" cy="96"/>
            </a:xfrm>
          </p:grpSpPr>
          <p:sp>
            <p:nvSpPr>
              <p:cNvPr id="26672" name="Line 27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3" name="Line 28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71" name="Line 29"/>
            <p:cNvSpPr>
              <a:spLocks noChangeShapeType="1"/>
            </p:cNvSpPr>
            <p:nvPr/>
          </p:nvSpPr>
          <p:spPr bwMode="auto">
            <a:xfrm>
              <a:off x="4516" y="2505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30" name="Line 30"/>
          <p:cNvSpPr>
            <a:spLocks noChangeShapeType="1"/>
          </p:cNvSpPr>
          <p:nvPr/>
        </p:nvSpPr>
        <p:spPr bwMode="auto">
          <a:xfrm>
            <a:off x="9296400" y="2108200"/>
            <a:ext cx="1143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6631" name="Group 31"/>
          <p:cNvGrpSpPr>
            <a:grpSpLocks/>
          </p:cNvGrpSpPr>
          <p:nvPr/>
        </p:nvGrpSpPr>
        <p:grpSpPr bwMode="auto">
          <a:xfrm>
            <a:off x="8763000" y="2184400"/>
            <a:ext cx="2032000" cy="1570037"/>
            <a:chOff x="1065" y="2179"/>
            <a:chExt cx="1280" cy="989"/>
          </a:xfrm>
        </p:grpSpPr>
        <p:sp>
          <p:nvSpPr>
            <p:cNvPr id="26636" name="Line 32"/>
            <p:cNvSpPr>
              <a:spLocks noChangeShapeType="1"/>
            </p:cNvSpPr>
            <p:nvPr/>
          </p:nvSpPr>
          <p:spPr bwMode="auto">
            <a:xfrm>
              <a:off x="1305" y="2611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37" name="Group 33"/>
            <p:cNvGrpSpPr>
              <a:grpSpLocks/>
            </p:cNvGrpSpPr>
            <p:nvPr/>
          </p:nvGrpSpPr>
          <p:grpSpPr bwMode="auto">
            <a:xfrm>
              <a:off x="2025" y="2419"/>
              <a:ext cx="96" cy="96"/>
              <a:chOff x="5040" y="1392"/>
              <a:chExt cx="96" cy="96"/>
            </a:xfrm>
          </p:grpSpPr>
          <p:sp>
            <p:nvSpPr>
              <p:cNvPr id="26658" name="Line 34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9" name="Line 35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38" name="Line 36"/>
            <p:cNvSpPr>
              <a:spLocks noChangeShapeType="1"/>
            </p:cNvSpPr>
            <p:nvPr/>
          </p:nvSpPr>
          <p:spPr bwMode="auto">
            <a:xfrm>
              <a:off x="1305" y="2899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9" name="Line 37"/>
            <p:cNvSpPr>
              <a:spLocks noChangeShapeType="1"/>
            </p:cNvSpPr>
            <p:nvPr/>
          </p:nvSpPr>
          <p:spPr bwMode="auto">
            <a:xfrm>
              <a:off x="1689" y="2947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0" name="Line 38"/>
            <p:cNvSpPr>
              <a:spLocks noChangeShapeType="1"/>
            </p:cNvSpPr>
            <p:nvPr/>
          </p:nvSpPr>
          <p:spPr bwMode="auto">
            <a:xfrm>
              <a:off x="1065" y="2707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1" name="Line 39"/>
            <p:cNvSpPr>
              <a:spLocks noChangeShapeType="1"/>
            </p:cNvSpPr>
            <p:nvPr/>
          </p:nvSpPr>
          <p:spPr bwMode="auto">
            <a:xfrm>
              <a:off x="1305" y="2371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42" name="Group 40"/>
            <p:cNvGrpSpPr>
              <a:grpSpLocks/>
            </p:cNvGrpSpPr>
            <p:nvPr/>
          </p:nvGrpSpPr>
          <p:grpSpPr bwMode="auto">
            <a:xfrm>
              <a:off x="2121" y="2707"/>
              <a:ext cx="96" cy="96"/>
              <a:chOff x="5040" y="1392"/>
              <a:chExt cx="96" cy="96"/>
            </a:xfrm>
          </p:grpSpPr>
          <p:sp>
            <p:nvSpPr>
              <p:cNvPr id="26656" name="Line 41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7" name="Line 42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43" name="Group 43"/>
            <p:cNvGrpSpPr>
              <a:grpSpLocks/>
            </p:cNvGrpSpPr>
            <p:nvPr/>
          </p:nvGrpSpPr>
          <p:grpSpPr bwMode="auto">
            <a:xfrm>
              <a:off x="1785" y="2371"/>
              <a:ext cx="96" cy="96"/>
              <a:chOff x="5040" y="1392"/>
              <a:chExt cx="96" cy="96"/>
            </a:xfrm>
          </p:grpSpPr>
          <p:sp>
            <p:nvSpPr>
              <p:cNvPr id="26654" name="Line 44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5" name="Line 45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44" name="Group 46"/>
            <p:cNvGrpSpPr>
              <a:grpSpLocks/>
            </p:cNvGrpSpPr>
            <p:nvPr/>
          </p:nvGrpSpPr>
          <p:grpSpPr bwMode="auto">
            <a:xfrm>
              <a:off x="1833" y="2179"/>
              <a:ext cx="96" cy="96"/>
              <a:chOff x="5040" y="1392"/>
              <a:chExt cx="96" cy="96"/>
            </a:xfrm>
          </p:grpSpPr>
          <p:sp>
            <p:nvSpPr>
              <p:cNvPr id="26652" name="Line 47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3" name="Line 48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45" name="Group 49"/>
            <p:cNvGrpSpPr>
              <a:grpSpLocks/>
            </p:cNvGrpSpPr>
            <p:nvPr/>
          </p:nvGrpSpPr>
          <p:grpSpPr bwMode="auto">
            <a:xfrm>
              <a:off x="2121" y="2227"/>
              <a:ext cx="96" cy="96"/>
              <a:chOff x="5040" y="1392"/>
              <a:chExt cx="96" cy="96"/>
            </a:xfrm>
          </p:grpSpPr>
          <p:sp>
            <p:nvSpPr>
              <p:cNvPr id="26650" name="Line 50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1" name="Line 51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46" name="Group 52"/>
            <p:cNvGrpSpPr>
              <a:grpSpLocks/>
            </p:cNvGrpSpPr>
            <p:nvPr/>
          </p:nvGrpSpPr>
          <p:grpSpPr bwMode="auto">
            <a:xfrm>
              <a:off x="2249" y="2471"/>
              <a:ext cx="96" cy="96"/>
              <a:chOff x="5040" y="1392"/>
              <a:chExt cx="96" cy="96"/>
            </a:xfrm>
          </p:grpSpPr>
          <p:sp>
            <p:nvSpPr>
              <p:cNvPr id="26648" name="Line 53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9" name="Line 54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47" name="Line 55"/>
            <p:cNvSpPr>
              <a:spLocks noChangeShapeType="1"/>
            </p:cNvSpPr>
            <p:nvPr/>
          </p:nvSpPr>
          <p:spPr bwMode="auto">
            <a:xfrm>
              <a:off x="1404" y="3168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32" name="Text Box 56"/>
          <p:cNvSpPr txBox="1">
            <a:spLocks noChangeArrowheads="1"/>
          </p:cNvSpPr>
          <p:nvPr/>
        </p:nvSpPr>
        <p:spPr bwMode="auto">
          <a:xfrm>
            <a:off x="9036050" y="1371600"/>
            <a:ext cx="184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Separable</a:t>
            </a:r>
          </a:p>
        </p:txBody>
      </p:sp>
      <p:sp>
        <p:nvSpPr>
          <p:cNvPr id="26633" name="Text Box 57"/>
          <p:cNvSpPr txBox="1">
            <a:spLocks noChangeArrowheads="1"/>
          </p:cNvSpPr>
          <p:nvPr/>
        </p:nvSpPr>
        <p:spPr bwMode="auto">
          <a:xfrm>
            <a:off x="8823325" y="3983037"/>
            <a:ext cx="2481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Non-Separable</a:t>
            </a:r>
          </a:p>
        </p:txBody>
      </p:sp>
      <p:pic>
        <p:nvPicPr>
          <p:cNvPr id="26634" name="Picture 6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4953000"/>
            <a:ext cx="2286000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Problems with the Perceptron</a:t>
            </a:r>
          </a:p>
        </p:txBody>
      </p:sp>
      <p:sp>
        <p:nvSpPr>
          <p:cNvPr id="135782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49530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/>
              <a:t>Noise: if the data isn’t separable, weights might thrash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Averaging weight vectors over time can help (averaged perceptron)</a:t>
            </a:r>
          </a:p>
          <a:p>
            <a:pPr lvl="1" eaLnBrk="1" hangingPunct="1">
              <a:lnSpc>
                <a:spcPct val="80000"/>
              </a:lnSpc>
            </a:pPr>
            <a:endParaRPr lang="en-US" sz="2000"/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eaLnBrk="1" hangingPunct="1">
              <a:lnSpc>
                <a:spcPct val="80000"/>
              </a:lnSpc>
            </a:pPr>
            <a:r>
              <a:rPr lang="en-US" sz="2400"/>
              <a:t>Mediocre generalization: finds a “barely” separating solution</a:t>
            </a:r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eaLnBrk="1" hangingPunct="1">
              <a:lnSpc>
                <a:spcPct val="80000"/>
              </a:lnSpc>
            </a:pPr>
            <a:r>
              <a:rPr lang="en-US" sz="2400"/>
              <a:t>Overtraining: test / held-out accuracy usually rises, then falls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Overtraining is a kind of overfitting</a:t>
            </a:r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lvl="1" eaLnBrk="1" hangingPunct="1">
              <a:lnSpc>
                <a:spcPct val="80000"/>
              </a:lnSpc>
            </a:pPr>
            <a:endParaRPr lang="en-US" sz="2000"/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eaLnBrk="1" hangingPunct="1">
              <a:lnSpc>
                <a:spcPct val="80000"/>
              </a:lnSpc>
            </a:pPr>
            <a:endParaRPr lang="en-US" sz="240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96000" y="4648200"/>
            <a:ext cx="2057400" cy="1881188"/>
            <a:chOff x="3552" y="1104"/>
            <a:chExt cx="1680" cy="1536"/>
          </a:xfrm>
        </p:grpSpPr>
        <p:sp>
          <p:nvSpPr>
            <p:cNvPr id="27739" name="Line 5"/>
            <p:cNvSpPr>
              <a:spLocks noChangeShapeType="1"/>
            </p:cNvSpPr>
            <p:nvPr/>
          </p:nvSpPr>
          <p:spPr bwMode="auto">
            <a:xfrm>
              <a:off x="3820" y="2385"/>
              <a:ext cx="13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0" name="Line 6"/>
            <p:cNvSpPr>
              <a:spLocks noChangeShapeType="1"/>
            </p:cNvSpPr>
            <p:nvPr/>
          </p:nvSpPr>
          <p:spPr bwMode="auto">
            <a:xfrm flipV="1">
              <a:off x="3820" y="1226"/>
              <a:ext cx="0" cy="115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7741" name="Picture 7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552" y="1360"/>
              <a:ext cx="132" cy="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742" name="Freeform 8"/>
            <p:cNvSpPr>
              <a:spLocks/>
            </p:cNvSpPr>
            <p:nvPr/>
          </p:nvSpPr>
          <p:spPr bwMode="auto">
            <a:xfrm>
              <a:off x="3833" y="1323"/>
              <a:ext cx="1233" cy="1049"/>
            </a:xfrm>
            <a:custGeom>
              <a:avLst/>
              <a:gdLst>
                <a:gd name="T0" fmla="*/ 0 w 1233"/>
                <a:gd name="T1" fmla="*/ 1049 h 1049"/>
                <a:gd name="T2" fmla="*/ 328 w 1233"/>
                <a:gd name="T3" fmla="*/ 198 h 1049"/>
                <a:gd name="T4" fmla="*/ 1012 w 1233"/>
                <a:gd name="T5" fmla="*/ 31 h 1049"/>
                <a:gd name="T6" fmla="*/ 1233 w 1233"/>
                <a:gd name="T7" fmla="*/ 10 h 10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33"/>
                <a:gd name="T13" fmla="*/ 0 h 1049"/>
                <a:gd name="T14" fmla="*/ 1233 w 1233"/>
                <a:gd name="T15" fmla="*/ 1049 h 10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33" h="1049">
                  <a:moveTo>
                    <a:pt x="0" y="1049"/>
                  </a:moveTo>
                  <a:cubicBezTo>
                    <a:pt x="55" y="907"/>
                    <a:pt x="160" y="367"/>
                    <a:pt x="328" y="198"/>
                  </a:cubicBezTo>
                  <a:cubicBezTo>
                    <a:pt x="496" y="29"/>
                    <a:pt x="861" y="62"/>
                    <a:pt x="1012" y="31"/>
                  </a:cubicBezTo>
                  <a:cubicBezTo>
                    <a:pt x="1163" y="0"/>
                    <a:pt x="1187" y="14"/>
                    <a:pt x="1233" y="10"/>
                  </a:cubicBezTo>
                </a:path>
              </a:pathLst>
            </a:custGeom>
            <a:noFill/>
            <a:ln w="38100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7743" name="Picture 9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464" y="1104"/>
              <a:ext cx="716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744" name="Freeform 10"/>
            <p:cNvSpPr>
              <a:spLocks/>
            </p:cNvSpPr>
            <p:nvPr/>
          </p:nvSpPr>
          <p:spPr bwMode="auto">
            <a:xfrm>
              <a:off x="3827" y="1537"/>
              <a:ext cx="1228" cy="829"/>
            </a:xfrm>
            <a:custGeom>
              <a:avLst/>
              <a:gdLst>
                <a:gd name="T0" fmla="*/ 0 w 1228"/>
                <a:gd name="T1" fmla="*/ 829 h 829"/>
                <a:gd name="T2" fmla="*/ 544 w 1228"/>
                <a:gd name="T3" fmla="*/ 113 h 829"/>
                <a:gd name="T4" fmla="*/ 1072 w 1228"/>
                <a:gd name="T5" fmla="*/ 151 h 829"/>
                <a:gd name="T6" fmla="*/ 1228 w 1228"/>
                <a:gd name="T7" fmla="*/ 216 h 8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28"/>
                <a:gd name="T13" fmla="*/ 0 h 829"/>
                <a:gd name="T14" fmla="*/ 1228 w 1228"/>
                <a:gd name="T15" fmla="*/ 829 h 8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28" h="829">
                  <a:moveTo>
                    <a:pt x="0" y="829"/>
                  </a:moveTo>
                  <a:cubicBezTo>
                    <a:pt x="91" y="710"/>
                    <a:pt x="365" y="226"/>
                    <a:pt x="544" y="113"/>
                  </a:cubicBezTo>
                  <a:cubicBezTo>
                    <a:pt x="723" y="0"/>
                    <a:pt x="958" y="134"/>
                    <a:pt x="1072" y="151"/>
                  </a:cubicBezTo>
                  <a:cubicBezTo>
                    <a:pt x="1186" y="168"/>
                    <a:pt x="1196" y="203"/>
                    <a:pt x="1228" y="216"/>
                  </a:cubicBezTo>
                </a:path>
              </a:pathLst>
            </a:cu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7745" name="Picture 11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459" y="2064"/>
              <a:ext cx="773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46" name="Picture 12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512" y="1872"/>
              <a:ext cx="368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747" name="Freeform 13"/>
            <p:cNvSpPr>
              <a:spLocks/>
            </p:cNvSpPr>
            <p:nvPr/>
          </p:nvSpPr>
          <p:spPr bwMode="auto">
            <a:xfrm>
              <a:off x="3827" y="1535"/>
              <a:ext cx="1244" cy="853"/>
            </a:xfrm>
            <a:custGeom>
              <a:avLst/>
              <a:gdLst>
                <a:gd name="T0" fmla="*/ 0 w 1244"/>
                <a:gd name="T1" fmla="*/ 853 h 853"/>
                <a:gd name="T2" fmla="*/ 447 w 1244"/>
                <a:gd name="T3" fmla="*/ 126 h 853"/>
                <a:gd name="T4" fmla="*/ 948 w 1244"/>
                <a:gd name="T5" fmla="*/ 99 h 853"/>
                <a:gd name="T6" fmla="*/ 1244 w 1244"/>
                <a:gd name="T7" fmla="*/ 158 h 8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4"/>
                <a:gd name="T13" fmla="*/ 0 h 853"/>
                <a:gd name="T14" fmla="*/ 1244 w 1244"/>
                <a:gd name="T15" fmla="*/ 853 h 8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4" h="853">
                  <a:moveTo>
                    <a:pt x="0" y="853"/>
                  </a:moveTo>
                  <a:cubicBezTo>
                    <a:pt x="75" y="732"/>
                    <a:pt x="289" y="252"/>
                    <a:pt x="447" y="126"/>
                  </a:cubicBezTo>
                  <a:cubicBezTo>
                    <a:pt x="605" y="0"/>
                    <a:pt x="815" y="94"/>
                    <a:pt x="948" y="99"/>
                  </a:cubicBezTo>
                  <a:cubicBezTo>
                    <a:pt x="1081" y="104"/>
                    <a:pt x="1182" y="146"/>
                    <a:pt x="1244" y="158"/>
                  </a:cubicBezTo>
                </a:path>
              </a:pathLst>
            </a:cu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7748" name="Picture 1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066" y="2499"/>
              <a:ext cx="876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653" name="Group 15"/>
          <p:cNvGrpSpPr>
            <a:grpSpLocks/>
          </p:cNvGrpSpPr>
          <p:nvPr/>
        </p:nvGrpSpPr>
        <p:grpSpPr bwMode="auto">
          <a:xfrm>
            <a:off x="5470525" y="1676400"/>
            <a:ext cx="3292475" cy="1090613"/>
            <a:chOff x="3398" y="2400"/>
            <a:chExt cx="2074" cy="687"/>
          </a:xfrm>
        </p:grpSpPr>
        <p:grpSp>
          <p:nvGrpSpPr>
            <p:cNvPr id="27682" name="Group 16"/>
            <p:cNvGrpSpPr>
              <a:grpSpLocks/>
            </p:cNvGrpSpPr>
            <p:nvPr/>
          </p:nvGrpSpPr>
          <p:grpSpPr bwMode="auto">
            <a:xfrm>
              <a:off x="3398" y="2477"/>
              <a:ext cx="727" cy="587"/>
              <a:chOff x="3364" y="2169"/>
              <a:chExt cx="1248" cy="1008"/>
            </a:xfrm>
          </p:grpSpPr>
          <p:sp>
            <p:nvSpPr>
              <p:cNvPr id="27715" name="Line 17"/>
              <p:cNvSpPr>
                <a:spLocks noChangeShapeType="1"/>
              </p:cNvSpPr>
              <p:nvPr/>
            </p:nvSpPr>
            <p:spPr bwMode="auto">
              <a:xfrm>
                <a:off x="3604" y="2601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716" name="Group 18"/>
              <p:cNvGrpSpPr>
                <a:grpSpLocks/>
              </p:cNvGrpSpPr>
              <p:nvPr/>
            </p:nvGrpSpPr>
            <p:grpSpPr bwMode="auto">
              <a:xfrm>
                <a:off x="4324" y="2409"/>
                <a:ext cx="96" cy="96"/>
                <a:chOff x="5040" y="1392"/>
                <a:chExt cx="96" cy="96"/>
              </a:xfrm>
            </p:grpSpPr>
            <p:sp>
              <p:nvSpPr>
                <p:cNvPr id="27737" name="Line 19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8" name="Line 20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717" name="Line 21"/>
              <p:cNvSpPr>
                <a:spLocks noChangeShapeType="1"/>
              </p:cNvSpPr>
              <p:nvPr/>
            </p:nvSpPr>
            <p:spPr bwMode="auto">
              <a:xfrm>
                <a:off x="3604" y="2889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18" name="Line 22"/>
              <p:cNvSpPr>
                <a:spLocks noChangeShapeType="1"/>
              </p:cNvSpPr>
              <p:nvPr/>
            </p:nvSpPr>
            <p:spPr bwMode="auto">
              <a:xfrm>
                <a:off x="3988" y="2937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19" name="Line 23"/>
              <p:cNvSpPr>
                <a:spLocks noChangeShapeType="1"/>
              </p:cNvSpPr>
              <p:nvPr/>
            </p:nvSpPr>
            <p:spPr bwMode="auto">
              <a:xfrm>
                <a:off x="3364" y="2697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20" name="Line 24"/>
              <p:cNvSpPr>
                <a:spLocks noChangeShapeType="1"/>
              </p:cNvSpPr>
              <p:nvPr/>
            </p:nvSpPr>
            <p:spPr bwMode="auto">
              <a:xfrm>
                <a:off x="3604" y="2361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721" name="Group 25"/>
              <p:cNvGrpSpPr>
                <a:grpSpLocks/>
              </p:cNvGrpSpPr>
              <p:nvPr/>
            </p:nvGrpSpPr>
            <p:grpSpPr bwMode="auto">
              <a:xfrm>
                <a:off x="4420" y="2697"/>
                <a:ext cx="96" cy="96"/>
                <a:chOff x="5040" y="1392"/>
                <a:chExt cx="96" cy="96"/>
              </a:xfrm>
            </p:grpSpPr>
            <p:sp>
              <p:nvSpPr>
                <p:cNvPr id="27735" name="Line 26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6" name="Line 27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722" name="Group 28"/>
              <p:cNvGrpSpPr>
                <a:grpSpLocks/>
              </p:cNvGrpSpPr>
              <p:nvPr/>
            </p:nvGrpSpPr>
            <p:grpSpPr bwMode="auto">
              <a:xfrm>
                <a:off x="4084" y="2361"/>
                <a:ext cx="96" cy="96"/>
                <a:chOff x="5040" y="1392"/>
                <a:chExt cx="96" cy="96"/>
              </a:xfrm>
            </p:grpSpPr>
            <p:sp>
              <p:nvSpPr>
                <p:cNvPr id="27733" name="Line 29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4" name="Line 30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723" name="Group 31"/>
              <p:cNvGrpSpPr>
                <a:grpSpLocks/>
              </p:cNvGrpSpPr>
              <p:nvPr/>
            </p:nvGrpSpPr>
            <p:grpSpPr bwMode="auto">
              <a:xfrm>
                <a:off x="4132" y="2169"/>
                <a:ext cx="96" cy="96"/>
                <a:chOff x="5040" y="1392"/>
                <a:chExt cx="96" cy="96"/>
              </a:xfrm>
            </p:grpSpPr>
            <p:sp>
              <p:nvSpPr>
                <p:cNvPr id="27731" name="Line 32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2" name="Line 33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724" name="Group 34"/>
              <p:cNvGrpSpPr>
                <a:grpSpLocks/>
              </p:cNvGrpSpPr>
              <p:nvPr/>
            </p:nvGrpSpPr>
            <p:grpSpPr bwMode="auto">
              <a:xfrm>
                <a:off x="4420" y="2217"/>
                <a:ext cx="96" cy="96"/>
                <a:chOff x="5040" y="1392"/>
                <a:chExt cx="96" cy="96"/>
              </a:xfrm>
            </p:grpSpPr>
            <p:sp>
              <p:nvSpPr>
                <p:cNvPr id="27729" name="Line 35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0" name="Line 36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725" name="Group 37"/>
              <p:cNvGrpSpPr>
                <a:grpSpLocks/>
              </p:cNvGrpSpPr>
              <p:nvPr/>
            </p:nvGrpSpPr>
            <p:grpSpPr bwMode="auto">
              <a:xfrm>
                <a:off x="3652" y="3081"/>
                <a:ext cx="96" cy="96"/>
                <a:chOff x="5040" y="1392"/>
                <a:chExt cx="96" cy="96"/>
              </a:xfrm>
            </p:grpSpPr>
            <p:sp>
              <p:nvSpPr>
                <p:cNvPr id="27727" name="Line 38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8" name="Line 39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726" name="Line 40"/>
              <p:cNvSpPr>
                <a:spLocks noChangeShapeType="1"/>
              </p:cNvSpPr>
              <p:nvPr/>
            </p:nvSpPr>
            <p:spPr bwMode="auto">
              <a:xfrm>
                <a:off x="4516" y="2505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683" name="Line 41"/>
            <p:cNvSpPr>
              <a:spLocks noChangeShapeType="1"/>
            </p:cNvSpPr>
            <p:nvPr/>
          </p:nvSpPr>
          <p:spPr bwMode="auto">
            <a:xfrm>
              <a:off x="3630" y="2536"/>
              <a:ext cx="551" cy="1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4" name="Line 42"/>
            <p:cNvSpPr>
              <a:spLocks noChangeShapeType="1"/>
            </p:cNvSpPr>
            <p:nvPr/>
          </p:nvSpPr>
          <p:spPr bwMode="auto">
            <a:xfrm flipH="1">
              <a:off x="3537" y="2400"/>
              <a:ext cx="242" cy="68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5" name="Line 43"/>
            <p:cNvSpPr>
              <a:spLocks noChangeShapeType="1"/>
            </p:cNvSpPr>
            <p:nvPr/>
          </p:nvSpPr>
          <p:spPr bwMode="auto">
            <a:xfrm flipH="1">
              <a:off x="3705" y="2691"/>
              <a:ext cx="218" cy="144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 type="triangle" w="lg" len="lg"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686" name="Group 44"/>
            <p:cNvGrpSpPr>
              <a:grpSpLocks/>
            </p:cNvGrpSpPr>
            <p:nvPr/>
          </p:nvGrpSpPr>
          <p:grpSpPr bwMode="auto">
            <a:xfrm>
              <a:off x="4689" y="2481"/>
              <a:ext cx="727" cy="587"/>
              <a:chOff x="3364" y="2169"/>
              <a:chExt cx="1248" cy="1008"/>
            </a:xfrm>
          </p:grpSpPr>
          <p:sp>
            <p:nvSpPr>
              <p:cNvPr id="27691" name="Line 45"/>
              <p:cNvSpPr>
                <a:spLocks noChangeShapeType="1"/>
              </p:cNvSpPr>
              <p:nvPr/>
            </p:nvSpPr>
            <p:spPr bwMode="auto">
              <a:xfrm>
                <a:off x="3604" y="2601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692" name="Group 46"/>
              <p:cNvGrpSpPr>
                <a:grpSpLocks/>
              </p:cNvGrpSpPr>
              <p:nvPr/>
            </p:nvGrpSpPr>
            <p:grpSpPr bwMode="auto">
              <a:xfrm>
                <a:off x="4324" y="2409"/>
                <a:ext cx="96" cy="96"/>
                <a:chOff x="5040" y="1392"/>
                <a:chExt cx="96" cy="96"/>
              </a:xfrm>
            </p:grpSpPr>
            <p:sp>
              <p:nvSpPr>
                <p:cNvPr id="27713" name="Line 47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4" name="Line 48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693" name="Line 49"/>
              <p:cNvSpPr>
                <a:spLocks noChangeShapeType="1"/>
              </p:cNvSpPr>
              <p:nvPr/>
            </p:nvSpPr>
            <p:spPr bwMode="auto">
              <a:xfrm>
                <a:off x="3604" y="2889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4" name="Line 50"/>
              <p:cNvSpPr>
                <a:spLocks noChangeShapeType="1"/>
              </p:cNvSpPr>
              <p:nvPr/>
            </p:nvSpPr>
            <p:spPr bwMode="auto">
              <a:xfrm>
                <a:off x="3988" y="2937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5" name="Line 51"/>
              <p:cNvSpPr>
                <a:spLocks noChangeShapeType="1"/>
              </p:cNvSpPr>
              <p:nvPr/>
            </p:nvSpPr>
            <p:spPr bwMode="auto">
              <a:xfrm>
                <a:off x="3364" y="2697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6" name="Line 52"/>
              <p:cNvSpPr>
                <a:spLocks noChangeShapeType="1"/>
              </p:cNvSpPr>
              <p:nvPr/>
            </p:nvSpPr>
            <p:spPr bwMode="auto">
              <a:xfrm>
                <a:off x="3604" y="2361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697" name="Group 53"/>
              <p:cNvGrpSpPr>
                <a:grpSpLocks/>
              </p:cNvGrpSpPr>
              <p:nvPr/>
            </p:nvGrpSpPr>
            <p:grpSpPr bwMode="auto">
              <a:xfrm>
                <a:off x="4420" y="2697"/>
                <a:ext cx="96" cy="96"/>
                <a:chOff x="5040" y="1392"/>
                <a:chExt cx="96" cy="96"/>
              </a:xfrm>
            </p:grpSpPr>
            <p:sp>
              <p:nvSpPr>
                <p:cNvPr id="27711" name="Line 54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2" name="Line 55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698" name="Group 56"/>
              <p:cNvGrpSpPr>
                <a:grpSpLocks/>
              </p:cNvGrpSpPr>
              <p:nvPr/>
            </p:nvGrpSpPr>
            <p:grpSpPr bwMode="auto">
              <a:xfrm>
                <a:off x="4084" y="2361"/>
                <a:ext cx="96" cy="96"/>
                <a:chOff x="5040" y="1392"/>
                <a:chExt cx="96" cy="96"/>
              </a:xfrm>
            </p:grpSpPr>
            <p:sp>
              <p:nvSpPr>
                <p:cNvPr id="27709" name="Line 57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0" name="Line 58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699" name="Group 59"/>
              <p:cNvGrpSpPr>
                <a:grpSpLocks/>
              </p:cNvGrpSpPr>
              <p:nvPr/>
            </p:nvGrpSpPr>
            <p:grpSpPr bwMode="auto">
              <a:xfrm>
                <a:off x="4132" y="2169"/>
                <a:ext cx="96" cy="96"/>
                <a:chOff x="5040" y="1392"/>
                <a:chExt cx="96" cy="96"/>
              </a:xfrm>
            </p:grpSpPr>
            <p:sp>
              <p:nvSpPr>
                <p:cNvPr id="27707" name="Line 60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8" name="Line 61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700" name="Group 62"/>
              <p:cNvGrpSpPr>
                <a:grpSpLocks/>
              </p:cNvGrpSpPr>
              <p:nvPr/>
            </p:nvGrpSpPr>
            <p:grpSpPr bwMode="auto">
              <a:xfrm>
                <a:off x="4420" y="2217"/>
                <a:ext cx="96" cy="96"/>
                <a:chOff x="5040" y="1392"/>
                <a:chExt cx="96" cy="96"/>
              </a:xfrm>
            </p:grpSpPr>
            <p:sp>
              <p:nvSpPr>
                <p:cNvPr id="27705" name="Line 63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6" name="Line 64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701" name="Group 65"/>
              <p:cNvGrpSpPr>
                <a:grpSpLocks/>
              </p:cNvGrpSpPr>
              <p:nvPr/>
            </p:nvGrpSpPr>
            <p:grpSpPr bwMode="auto">
              <a:xfrm>
                <a:off x="3652" y="3081"/>
                <a:ext cx="96" cy="96"/>
                <a:chOff x="5040" y="1392"/>
                <a:chExt cx="96" cy="96"/>
              </a:xfrm>
            </p:grpSpPr>
            <p:sp>
              <p:nvSpPr>
                <p:cNvPr id="27703" name="Line 66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4" name="Line 67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702" name="Line 68"/>
              <p:cNvSpPr>
                <a:spLocks noChangeShapeType="1"/>
              </p:cNvSpPr>
              <p:nvPr/>
            </p:nvSpPr>
            <p:spPr bwMode="auto">
              <a:xfrm>
                <a:off x="4516" y="2505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687" name="Line 69"/>
            <p:cNvSpPr>
              <a:spLocks noChangeShapeType="1"/>
            </p:cNvSpPr>
            <p:nvPr/>
          </p:nvSpPr>
          <p:spPr bwMode="auto">
            <a:xfrm>
              <a:off x="4921" y="2540"/>
              <a:ext cx="551" cy="11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8" name="Line 70"/>
            <p:cNvSpPr>
              <a:spLocks noChangeShapeType="1"/>
            </p:cNvSpPr>
            <p:nvPr/>
          </p:nvSpPr>
          <p:spPr bwMode="auto">
            <a:xfrm flipH="1">
              <a:off x="4828" y="2404"/>
              <a:ext cx="242" cy="683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9" name="Line 71"/>
            <p:cNvSpPr>
              <a:spLocks noChangeShapeType="1"/>
            </p:cNvSpPr>
            <p:nvPr/>
          </p:nvSpPr>
          <p:spPr bwMode="auto">
            <a:xfrm>
              <a:off x="4976" y="2461"/>
              <a:ext cx="238" cy="5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0" name="AutoShape 72"/>
            <p:cNvSpPr>
              <a:spLocks noChangeArrowheads="1"/>
            </p:cNvSpPr>
            <p:nvPr/>
          </p:nvSpPr>
          <p:spPr bwMode="auto">
            <a:xfrm>
              <a:off x="4364" y="2623"/>
              <a:ext cx="223" cy="247"/>
            </a:xfrm>
            <a:prstGeom prst="rightArrow">
              <a:avLst>
                <a:gd name="adj1" fmla="val 53843"/>
                <a:gd name="adj2" fmla="val 4484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73"/>
          <p:cNvGrpSpPr>
            <a:grpSpLocks/>
          </p:cNvGrpSpPr>
          <p:nvPr/>
        </p:nvGrpSpPr>
        <p:grpSpPr bwMode="auto">
          <a:xfrm>
            <a:off x="6324600" y="3200400"/>
            <a:ext cx="1295400" cy="1027113"/>
            <a:chOff x="3946" y="1392"/>
            <a:chExt cx="1331" cy="1056"/>
          </a:xfrm>
        </p:grpSpPr>
        <p:sp>
          <p:nvSpPr>
            <p:cNvPr id="27655" name="Line 74"/>
            <p:cNvSpPr>
              <a:spLocks noChangeShapeType="1"/>
            </p:cNvSpPr>
            <p:nvPr/>
          </p:nvSpPr>
          <p:spPr bwMode="auto">
            <a:xfrm>
              <a:off x="4282" y="1411"/>
              <a:ext cx="720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656" name="Group 75"/>
            <p:cNvGrpSpPr>
              <a:grpSpLocks/>
            </p:cNvGrpSpPr>
            <p:nvPr/>
          </p:nvGrpSpPr>
          <p:grpSpPr bwMode="auto">
            <a:xfrm>
              <a:off x="3946" y="1459"/>
              <a:ext cx="1280" cy="989"/>
              <a:chOff x="1065" y="2179"/>
              <a:chExt cx="1280" cy="989"/>
            </a:xfrm>
          </p:grpSpPr>
          <p:sp>
            <p:nvSpPr>
              <p:cNvPr id="27658" name="Line 76"/>
              <p:cNvSpPr>
                <a:spLocks noChangeShapeType="1"/>
              </p:cNvSpPr>
              <p:nvPr/>
            </p:nvSpPr>
            <p:spPr bwMode="auto">
              <a:xfrm>
                <a:off x="1305" y="2611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659" name="Group 77"/>
              <p:cNvGrpSpPr>
                <a:grpSpLocks/>
              </p:cNvGrpSpPr>
              <p:nvPr/>
            </p:nvGrpSpPr>
            <p:grpSpPr bwMode="auto">
              <a:xfrm>
                <a:off x="2025" y="2419"/>
                <a:ext cx="96" cy="96"/>
                <a:chOff x="5040" y="1392"/>
                <a:chExt cx="96" cy="96"/>
              </a:xfrm>
            </p:grpSpPr>
            <p:sp>
              <p:nvSpPr>
                <p:cNvPr id="27680" name="Line 78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1" name="Line 79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660" name="Line 80"/>
              <p:cNvSpPr>
                <a:spLocks noChangeShapeType="1"/>
              </p:cNvSpPr>
              <p:nvPr/>
            </p:nvSpPr>
            <p:spPr bwMode="auto">
              <a:xfrm>
                <a:off x="1305" y="2899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1" name="Line 81"/>
              <p:cNvSpPr>
                <a:spLocks noChangeShapeType="1"/>
              </p:cNvSpPr>
              <p:nvPr/>
            </p:nvSpPr>
            <p:spPr bwMode="auto">
              <a:xfrm>
                <a:off x="1689" y="2947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2" name="Line 82"/>
              <p:cNvSpPr>
                <a:spLocks noChangeShapeType="1"/>
              </p:cNvSpPr>
              <p:nvPr/>
            </p:nvSpPr>
            <p:spPr bwMode="auto">
              <a:xfrm>
                <a:off x="1065" y="2707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3" name="Line 83"/>
              <p:cNvSpPr>
                <a:spLocks noChangeShapeType="1"/>
              </p:cNvSpPr>
              <p:nvPr/>
            </p:nvSpPr>
            <p:spPr bwMode="auto">
              <a:xfrm>
                <a:off x="1305" y="2371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664" name="Group 84"/>
              <p:cNvGrpSpPr>
                <a:grpSpLocks/>
              </p:cNvGrpSpPr>
              <p:nvPr/>
            </p:nvGrpSpPr>
            <p:grpSpPr bwMode="auto">
              <a:xfrm>
                <a:off x="2121" y="2707"/>
                <a:ext cx="96" cy="96"/>
                <a:chOff x="5040" y="1392"/>
                <a:chExt cx="96" cy="96"/>
              </a:xfrm>
            </p:grpSpPr>
            <p:sp>
              <p:nvSpPr>
                <p:cNvPr id="27678" name="Line 85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9" name="Line 86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665" name="Group 87"/>
              <p:cNvGrpSpPr>
                <a:grpSpLocks/>
              </p:cNvGrpSpPr>
              <p:nvPr/>
            </p:nvGrpSpPr>
            <p:grpSpPr bwMode="auto">
              <a:xfrm>
                <a:off x="1785" y="2371"/>
                <a:ext cx="96" cy="96"/>
                <a:chOff x="5040" y="1392"/>
                <a:chExt cx="96" cy="96"/>
              </a:xfrm>
            </p:grpSpPr>
            <p:sp>
              <p:nvSpPr>
                <p:cNvPr id="27676" name="Line 88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7" name="Line 89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666" name="Group 90"/>
              <p:cNvGrpSpPr>
                <a:grpSpLocks/>
              </p:cNvGrpSpPr>
              <p:nvPr/>
            </p:nvGrpSpPr>
            <p:grpSpPr bwMode="auto">
              <a:xfrm>
                <a:off x="1833" y="2179"/>
                <a:ext cx="96" cy="96"/>
                <a:chOff x="5040" y="1392"/>
                <a:chExt cx="96" cy="96"/>
              </a:xfrm>
            </p:grpSpPr>
            <p:sp>
              <p:nvSpPr>
                <p:cNvPr id="27674" name="Line 91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5" name="Line 92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667" name="Group 93"/>
              <p:cNvGrpSpPr>
                <a:grpSpLocks/>
              </p:cNvGrpSpPr>
              <p:nvPr/>
            </p:nvGrpSpPr>
            <p:grpSpPr bwMode="auto">
              <a:xfrm>
                <a:off x="2121" y="2227"/>
                <a:ext cx="96" cy="96"/>
                <a:chOff x="5040" y="1392"/>
                <a:chExt cx="96" cy="96"/>
              </a:xfrm>
            </p:grpSpPr>
            <p:sp>
              <p:nvSpPr>
                <p:cNvPr id="27672" name="Line 94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3" name="Line 95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668" name="Group 96"/>
              <p:cNvGrpSpPr>
                <a:grpSpLocks/>
              </p:cNvGrpSpPr>
              <p:nvPr/>
            </p:nvGrpSpPr>
            <p:grpSpPr bwMode="auto">
              <a:xfrm>
                <a:off x="2249" y="2471"/>
                <a:ext cx="96" cy="96"/>
                <a:chOff x="5040" y="1392"/>
                <a:chExt cx="96" cy="96"/>
              </a:xfrm>
            </p:grpSpPr>
            <p:sp>
              <p:nvSpPr>
                <p:cNvPr id="27670" name="Line 97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1" name="Line 98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669" name="Line 99"/>
              <p:cNvSpPr>
                <a:spLocks noChangeShapeType="1"/>
              </p:cNvSpPr>
              <p:nvPr/>
            </p:nvSpPr>
            <p:spPr bwMode="auto">
              <a:xfrm>
                <a:off x="1404" y="3168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657" name="Line 100"/>
            <p:cNvSpPr>
              <a:spLocks noChangeShapeType="1"/>
            </p:cNvSpPr>
            <p:nvPr/>
          </p:nvSpPr>
          <p:spPr bwMode="auto">
            <a:xfrm>
              <a:off x="4368" y="1392"/>
              <a:ext cx="909" cy="8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6081" name="Picture 1" descr="C:\Users\Dan\Dropbox\Office\CS 188\Ketrina Art\Perceptron\PerceptronProblems.png"/>
          <p:cNvPicPr>
            <a:picLocks noChangeAspect="1" noChangeArrowheads="1"/>
          </p:cNvPicPr>
          <p:nvPr/>
        </p:nvPicPr>
        <p:blipFill>
          <a:blip r:embed="rId12" cstate="print"/>
          <a:srcRect r="42694" b="43354"/>
          <a:stretch>
            <a:fillRect/>
          </a:stretch>
        </p:blipFill>
        <p:spPr bwMode="auto">
          <a:xfrm>
            <a:off x="9296401" y="1143000"/>
            <a:ext cx="2543886" cy="1676400"/>
          </a:xfrm>
          <a:prstGeom prst="rect">
            <a:avLst/>
          </a:prstGeom>
          <a:noFill/>
        </p:spPr>
      </p:pic>
      <p:pic>
        <p:nvPicPr>
          <p:cNvPr id="46082" name="Picture 2" descr="C:\Users\Dan\Dropbox\Office\CS 188\Ketrina Art\Perceptron\PerceptronProblems.png"/>
          <p:cNvPicPr>
            <a:picLocks noChangeAspect="1" noChangeArrowheads="1"/>
          </p:cNvPicPr>
          <p:nvPr/>
        </p:nvPicPr>
        <p:blipFill>
          <a:blip r:embed="rId12" cstate="print"/>
          <a:srcRect l="57028" t="958" b="49042"/>
          <a:stretch>
            <a:fillRect/>
          </a:stretch>
        </p:blipFill>
        <p:spPr bwMode="auto">
          <a:xfrm>
            <a:off x="9525523" y="3052691"/>
            <a:ext cx="2056877" cy="1595509"/>
          </a:xfrm>
          <a:prstGeom prst="rect">
            <a:avLst/>
          </a:prstGeom>
          <a:noFill/>
        </p:spPr>
      </p:pic>
      <p:pic>
        <p:nvPicPr>
          <p:cNvPr id="46083" name="Picture 3" descr="C:\Users\Dan\Dropbox\Office\CS 188\Ketrina Art\Perceptron\PerceptronProblems.png"/>
          <p:cNvPicPr>
            <a:picLocks noChangeAspect="1" noChangeArrowheads="1"/>
          </p:cNvPicPr>
          <p:nvPr/>
        </p:nvPicPr>
        <p:blipFill>
          <a:blip r:embed="rId12" cstate="print"/>
          <a:srcRect l="23750" t="56958" r="22250"/>
          <a:stretch>
            <a:fillRect/>
          </a:stretch>
        </p:blipFill>
        <p:spPr bwMode="auto">
          <a:xfrm>
            <a:off x="9028188" y="4800600"/>
            <a:ext cx="2859012" cy="1519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the </a:t>
            </a:r>
            <a:r>
              <a:rPr lang="en-US" dirty="0" err="1"/>
              <a:t>Perceptron</a:t>
            </a:r>
            <a:endParaRPr lang="en-US" dirty="0"/>
          </a:p>
        </p:txBody>
      </p:sp>
      <p:pic>
        <p:nvPicPr>
          <p:cNvPr id="95234" name="Picture 2" descr="C:\Users\Dan\Dropbox\Office\CS 188\Ketrina Art\Perceptron\Lecture21-Perceptro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6429" y="1447800"/>
            <a:ext cx="7901971" cy="47617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44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1279630"/>
              </p:ext>
            </p:extLst>
          </p:nvPr>
        </p:nvGraphicFramePr>
        <p:xfrm>
          <a:off x="2209800" y="1435727"/>
          <a:ext cx="6958831" cy="5424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4753639" imgH="3704762" progId="MSPhotoEd.3">
                  <p:embed/>
                </p:oleObj>
              </mc:Choice>
              <mc:Fallback>
                <p:oleObj name="Photo Editor Photo" r:id="rId2" imgW="4753639" imgH="3704762" progId="MSPhotoEd.3">
                  <p:embed/>
                  <p:pic>
                    <p:nvPicPr>
                      <p:cNvPr id="13844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435727"/>
                        <a:ext cx="6958831" cy="54248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Non-Separable Case: Deterministic Decision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8AD985-317A-BD44-BA3F-F90FD020624E}"/>
              </a:ext>
            </a:extLst>
          </p:cNvPr>
          <p:cNvCxnSpPr>
            <a:cxnSpLocks/>
          </p:cNvCxnSpPr>
          <p:nvPr/>
        </p:nvCxnSpPr>
        <p:spPr>
          <a:xfrm flipV="1">
            <a:off x="4343400" y="2702582"/>
            <a:ext cx="3042708" cy="29505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2E1A8A9-C36E-384E-8DC0-17099DCA34D9}"/>
              </a:ext>
            </a:extLst>
          </p:cNvPr>
          <p:cNvSpPr txBox="1"/>
          <p:nvPr/>
        </p:nvSpPr>
        <p:spPr>
          <a:xfrm>
            <a:off x="3106757" y="1251061"/>
            <a:ext cx="5567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Even the best linear boundary makes at least one mistake</a:t>
            </a:r>
          </a:p>
        </p:txBody>
      </p:sp>
    </p:spTree>
    <p:extLst>
      <p:ext uri="{BB962C8B-B14F-4D97-AF65-F5344CB8AC3E}">
        <p14:creationId xmlns:p14="http://schemas.microsoft.com/office/powerpoint/2010/main" val="64684154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Classifiers</a:t>
            </a:r>
          </a:p>
        </p:txBody>
      </p:sp>
      <p:pic>
        <p:nvPicPr>
          <p:cNvPr id="88066" name="Picture 2" descr="C:\Users\Dan\Dropbox\Office\CS 188\Ketrina Art\Perceptron\ClassificationWeigh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371600"/>
            <a:ext cx="3886200" cy="51636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4452" name="Object 4"/>
          <p:cNvGraphicFramePr>
            <a:graphicFrameLocks noChangeAspect="1"/>
          </p:cNvGraphicFramePr>
          <p:nvPr/>
        </p:nvGraphicFramePr>
        <p:xfrm>
          <a:off x="2209800" y="1435727"/>
          <a:ext cx="6958831" cy="5424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4753639" imgH="3704762" progId="MSPhotoEd.3">
                  <p:embed/>
                </p:oleObj>
              </mc:Choice>
              <mc:Fallback>
                <p:oleObj name="Photo Editor Photo" r:id="rId2" imgW="4753639" imgH="3704762" progId="MSPhotoEd.3">
                  <p:embed/>
                  <p:pic>
                    <p:nvPicPr>
                      <p:cNvPr id="13844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435727"/>
                        <a:ext cx="6958831" cy="54248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Non-Separable Case: Probabilistic Decision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8AD985-317A-BD44-BA3F-F90FD020624E}"/>
              </a:ext>
            </a:extLst>
          </p:cNvPr>
          <p:cNvCxnSpPr>
            <a:cxnSpLocks/>
          </p:cNvCxnSpPr>
          <p:nvPr/>
        </p:nvCxnSpPr>
        <p:spPr>
          <a:xfrm flipV="1">
            <a:off x="4343400" y="2702582"/>
            <a:ext cx="3042708" cy="29505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55C2C12-5D16-2C42-A249-94A525942662}"/>
              </a:ext>
            </a:extLst>
          </p:cNvPr>
          <p:cNvSpPr txBox="1"/>
          <p:nvPr/>
        </p:nvSpPr>
        <p:spPr>
          <a:xfrm>
            <a:off x="7323510" y="2399743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0.5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0.5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864DBD5-6CBD-D246-8F0E-EC07690D253C}"/>
              </a:ext>
            </a:extLst>
          </p:cNvPr>
          <p:cNvCxnSpPr>
            <a:cxnSpLocks/>
          </p:cNvCxnSpPr>
          <p:nvPr/>
        </p:nvCxnSpPr>
        <p:spPr>
          <a:xfrm flipV="1">
            <a:off x="4836904" y="3046079"/>
            <a:ext cx="3042708" cy="29505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C8EDF36-EA0D-5D4A-91B1-2DEB5569A616}"/>
              </a:ext>
            </a:extLst>
          </p:cNvPr>
          <p:cNvCxnSpPr>
            <a:cxnSpLocks/>
          </p:cNvCxnSpPr>
          <p:nvPr/>
        </p:nvCxnSpPr>
        <p:spPr>
          <a:xfrm flipV="1">
            <a:off x="5330408" y="3478046"/>
            <a:ext cx="3042708" cy="29505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D2AEB57-4FFD-FD4B-938E-02E2DDE377D6}"/>
              </a:ext>
            </a:extLst>
          </p:cNvPr>
          <p:cNvCxnSpPr>
            <a:cxnSpLocks/>
          </p:cNvCxnSpPr>
          <p:nvPr/>
        </p:nvCxnSpPr>
        <p:spPr>
          <a:xfrm flipV="1">
            <a:off x="3849896" y="2278734"/>
            <a:ext cx="3042708" cy="29505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0FE8346-DFF0-8C46-8DF3-9C25F0FB263D}"/>
              </a:ext>
            </a:extLst>
          </p:cNvPr>
          <p:cNvCxnSpPr>
            <a:cxnSpLocks/>
          </p:cNvCxnSpPr>
          <p:nvPr/>
        </p:nvCxnSpPr>
        <p:spPr>
          <a:xfrm flipV="1">
            <a:off x="3356392" y="1935237"/>
            <a:ext cx="3042708" cy="29505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7665F91-6FE0-AF4A-A242-58B9CD9E0659}"/>
              </a:ext>
            </a:extLst>
          </p:cNvPr>
          <p:cNvSpPr txBox="1"/>
          <p:nvPr/>
        </p:nvSpPr>
        <p:spPr>
          <a:xfrm>
            <a:off x="7897187" y="2868850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0.3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5F3451B-DEE2-6141-8990-038256FEA59F}"/>
              </a:ext>
            </a:extLst>
          </p:cNvPr>
          <p:cNvSpPr txBox="1"/>
          <p:nvPr/>
        </p:nvSpPr>
        <p:spPr>
          <a:xfrm>
            <a:off x="8225252" y="3429000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0.1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044FD86-17FE-874D-A180-F18F51531AC6}"/>
              </a:ext>
            </a:extLst>
          </p:cNvPr>
          <p:cNvSpPr txBox="1"/>
          <p:nvPr/>
        </p:nvSpPr>
        <p:spPr>
          <a:xfrm>
            <a:off x="6830006" y="1948242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0.7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F7EB8DD-4AD4-9A41-B8B8-EA6AB209AD00}"/>
              </a:ext>
            </a:extLst>
          </p:cNvPr>
          <p:cNvSpPr txBox="1"/>
          <p:nvPr/>
        </p:nvSpPr>
        <p:spPr>
          <a:xfrm>
            <a:off x="6382995" y="1512471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0.9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0.1</a:t>
            </a:r>
          </a:p>
        </p:txBody>
      </p:sp>
    </p:spTree>
    <p:extLst>
      <p:ext uri="{BB962C8B-B14F-4D97-AF65-F5344CB8AC3E}">
        <p14:creationId xmlns:p14="http://schemas.microsoft.com/office/powerpoint/2010/main" val="3639405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5" grpId="0"/>
      <p:bldP spid="26" grpId="0"/>
      <p:bldP spid="27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7F0E4-0D07-A447-B53F-F88E4D3F1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probabilistic decisions?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25105-CD88-8B43-9699-8AAFC3BC5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Perceptron scoring:</a:t>
            </a:r>
          </a:p>
          <a:p>
            <a:r>
              <a:rPr lang="en-US" dirty="0"/>
              <a:t>If 			        very positive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want probability going to 1</a:t>
            </a:r>
          </a:p>
          <a:p>
            <a:r>
              <a:rPr lang="en-US" dirty="0"/>
              <a:t>If  			        very negative </a:t>
            </a:r>
            <a:r>
              <a:rPr lang="en-US" dirty="0">
                <a:sym typeface="Wingdings" pitchFamily="2" charset="2"/>
              </a:rPr>
              <a:t> want probability going to 0</a:t>
            </a:r>
            <a:endParaRPr lang="en-US" dirty="0"/>
          </a:p>
          <a:p>
            <a:endParaRPr lang="en-US" dirty="0"/>
          </a:p>
          <a:p>
            <a:r>
              <a:rPr lang="en-US" dirty="0"/>
              <a:t>Sigmoid function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AE5465-7267-6347-9424-88B3633DC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676223"/>
            <a:ext cx="4499765" cy="29936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023F1C-5C7B-CE4F-BF28-C4CD16C96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418" y="1524000"/>
            <a:ext cx="2124364" cy="4271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864371-E682-A849-9B7D-DC719B4DD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327" y="2139824"/>
            <a:ext cx="1755673" cy="3530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638DDA-CCD1-7340-B7B0-D4224D525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327" y="2743200"/>
            <a:ext cx="1755673" cy="3530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19EC6E-012A-1F44-95D8-033BB9FE5F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6235" y="4684096"/>
            <a:ext cx="29972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63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7F0E4-0D07-A447-B53F-F88E4D3F1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w?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25105-CD88-8B43-9699-8AAFC3BC5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11379200" cy="2184399"/>
          </a:xfrm>
        </p:spPr>
        <p:txBody>
          <a:bodyPr/>
          <a:lstStyle/>
          <a:p>
            <a:r>
              <a:rPr lang="en-US" dirty="0"/>
              <a:t>Maximum likelihood estimation:</a:t>
            </a:r>
          </a:p>
          <a:p>
            <a:endParaRPr lang="en-US" dirty="0"/>
          </a:p>
          <a:p>
            <a:endParaRPr lang="en-US" dirty="0"/>
          </a:p>
          <a:p>
            <a:pPr lvl="5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with: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7B2151-1C3E-ED47-BFCE-EAA4666C3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700" y="2438400"/>
            <a:ext cx="8140700" cy="990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C798623-B533-7F46-AAD8-FF82D2229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3810000"/>
            <a:ext cx="8153400" cy="21717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B69FF1C-F68D-CD4A-9ACA-E444132D23F8}"/>
              </a:ext>
            </a:extLst>
          </p:cNvPr>
          <p:cNvSpPr txBox="1"/>
          <p:nvPr/>
        </p:nvSpPr>
        <p:spPr>
          <a:xfrm>
            <a:off x="304800" y="6269935"/>
            <a:ext cx="36815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= Logistic Regression</a:t>
            </a:r>
          </a:p>
        </p:txBody>
      </p:sp>
    </p:spTree>
    <p:extLst>
      <p:ext uri="{BB962C8B-B14F-4D97-AF65-F5344CB8AC3E}">
        <p14:creationId xmlns:p14="http://schemas.microsoft.com/office/powerpoint/2010/main" val="280827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Separable Case: Deterministic Decision – Many Options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07ED1EC-78CA-734D-A675-08A5C150C3AA}"/>
              </a:ext>
            </a:extLst>
          </p:cNvPr>
          <p:cNvGrpSpPr/>
          <p:nvPr/>
        </p:nvGrpSpPr>
        <p:grpSpPr>
          <a:xfrm>
            <a:off x="457200" y="2163907"/>
            <a:ext cx="4876800" cy="3801754"/>
            <a:chOff x="457200" y="2163907"/>
            <a:chExt cx="4876800" cy="3801754"/>
          </a:xfrm>
        </p:grpSpPr>
        <p:graphicFrame>
          <p:nvGraphicFramePr>
            <p:cNvPr id="1384452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27139136"/>
                </p:ext>
              </p:extLst>
            </p:nvPr>
          </p:nvGraphicFramePr>
          <p:xfrm>
            <a:off x="457200" y="2163907"/>
            <a:ext cx="4876800" cy="38017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2" imgW="4753639" imgH="3704762" progId="MSPhotoEd.3">
                    <p:embed/>
                  </p:oleObj>
                </mc:Choice>
                <mc:Fallback>
                  <p:oleObj name="Photo Editor Photo" r:id="rId2" imgW="4753639" imgH="3704762" progId="MSPhotoEd.3">
                    <p:embed/>
                    <p:pic>
                      <p:nvPicPr>
                        <p:cNvPr id="1384452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clrChange>
                            <a:clrFrom>
                              <a:srgbClr val="CCCCCC"/>
                            </a:clrFrom>
                            <a:clrTo>
                              <a:srgbClr val="CCCCCC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" y="2163907"/>
                          <a:ext cx="4876800" cy="38017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39ABB56-1573-1048-84BE-5BDA1BE2CB50}"/>
                </a:ext>
              </a:extLst>
            </p:cNvPr>
            <p:cNvSpPr/>
            <p:nvPr/>
          </p:nvSpPr>
          <p:spPr>
            <a:xfrm>
              <a:off x="3581400" y="4495800"/>
              <a:ext cx="198119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8377CD3-4608-124B-835B-F51EBC057A09}"/>
              </a:ext>
            </a:extLst>
          </p:cNvPr>
          <p:cNvSpPr/>
          <p:nvPr/>
        </p:nvSpPr>
        <p:spPr>
          <a:xfrm>
            <a:off x="3733800" y="4648200"/>
            <a:ext cx="198119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13A916C-752A-0041-8701-6C704CD82721}"/>
              </a:ext>
            </a:extLst>
          </p:cNvPr>
          <p:cNvGrpSpPr/>
          <p:nvPr/>
        </p:nvGrpSpPr>
        <p:grpSpPr>
          <a:xfrm>
            <a:off x="609600" y="2316307"/>
            <a:ext cx="4876800" cy="3801754"/>
            <a:chOff x="457200" y="2163907"/>
            <a:chExt cx="4876800" cy="3801754"/>
          </a:xfrm>
        </p:grpSpPr>
        <p:graphicFrame>
          <p:nvGraphicFramePr>
            <p:cNvPr id="21" name="Object 4">
              <a:extLst>
                <a:ext uri="{FF2B5EF4-FFF2-40B4-BE49-F238E27FC236}">
                  <a16:creationId xmlns:a16="http://schemas.microsoft.com/office/drawing/2014/main" id="{92FD2607-B4E7-A243-9E40-2224E41051F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65228527"/>
                </p:ext>
              </p:extLst>
            </p:nvPr>
          </p:nvGraphicFramePr>
          <p:xfrm>
            <a:off x="457200" y="2163907"/>
            <a:ext cx="4876800" cy="38017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4" imgW="4753639" imgH="3704762" progId="MSPhotoEd.3">
                    <p:embed/>
                  </p:oleObj>
                </mc:Choice>
                <mc:Fallback>
                  <p:oleObj name="Photo Editor Photo" r:id="rId4" imgW="4753639" imgH="3704762" progId="MSPhotoEd.3">
                    <p:embed/>
                    <p:pic>
                      <p:nvPicPr>
                        <p:cNvPr id="1384452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clrChange>
                            <a:clrFrom>
                              <a:srgbClr val="CCCCCC"/>
                            </a:clrFrom>
                            <a:clrTo>
                              <a:srgbClr val="CCCCCC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" y="2163907"/>
                          <a:ext cx="4876800" cy="38017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1978077-BD88-1B4D-8F3D-EAAE308112C3}"/>
                </a:ext>
              </a:extLst>
            </p:cNvPr>
            <p:cNvSpPr/>
            <p:nvPr/>
          </p:nvSpPr>
          <p:spPr>
            <a:xfrm>
              <a:off x="3581400" y="4495800"/>
              <a:ext cx="198119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3E44F08-292C-C64D-A97F-AC30381CAC9A}"/>
              </a:ext>
            </a:extLst>
          </p:cNvPr>
          <p:cNvGrpSpPr/>
          <p:nvPr/>
        </p:nvGrpSpPr>
        <p:grpSpPr>
          <a:xfrm>
            <a:off x="6477000" y="2370446"/>
            <a:ext cx="4876800" cy="3801754"/>
            <a:chOff x="457200" y="2163907"/>
            <a:chExt cx="4876800" cy="3801754"/>
          </a:xfrm>
        </p:grpSpPr>
        <p:graphicFrame>
          <p:nvGraphicFramePr>
            <p:cNvPr id="24" name="Object 4">
              <a:extLst>
                <a:ext uri="{FF2B5EF4-FFF2-40B4-BE49-F238E27FC236}">
                  <a16:creationId xmlns:a16="http://schemas.microsoft.com/office/drawing/2014/main" id="{A26AD08E-FAC9-674C-8FF6-5D99838AE31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52029172"/>
                </p:ext>
              </p:extLst>
            </p:nvPr>
          </p:nvGraphicFramePr>
          <p:xfrm>
            <a:off x="457200" y="2163907"/>
            <a:ext cx="4876800" cy="38017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5" imgW="4753639" imgH="3704762" progId="MSPhotoEd.3">
                    <p:embed/>
                  </p:oleObj>
                </mc:Choice>
                <mc:Fallback>
                  <p:oleObj name="Photo Editor Photo" r:id="rId5" imgW="4753639" imgH="3704762" progId="MSPhotoEd.3">
                    <p:embed/>
                    <p:pic>
                      <p:nvPicPr>
                        <p:cNvPr id="21" name="Object 4">
                          <a:extLst>
                            <a:ext uri="{FF2B5EF4-FFF2-40B4-BE49-F238E27FC236}">
                              <a16:creationId xmlns:a16="http://schemas.microsoft.com/office/drawing/2014/main" id="{92FD2607-B4E7-A243-9E40-2224E41051F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clrChange>
                            <a:clrFrom>
                              <a:srgbClr val="CCCCCC"/>
                            </a:clrFrom>
                            <a:clrTo>
                              <a:srgbClr val="CCCCCC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" y="2163907"/>
                          <a:ext cx="4876800" cy="38017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C6FA062-52D2-6243-B2EF-6C3082E8F4D6}"/>
                </a:ext>
              </a:extLst>
            </p:cNvPr>
            <p:cNvSpPr/>
            <p:nvPr/>
          </p:nvSpPr>
          <p:spPr>
            <a:xfrm>
              <a:off x="3581400" y="4495800"/>
              <a:ext cx="198119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8AD985-317A-BD44-BA3F-F90FD020624E}"/>
              </a:ext>
            </a:extLst>
          </p:cNvPr>
          <p:cNvCxnSpPr>
            <a:cxnSpLocks/>
          </p:cNvCxnSpPr>
          <p:nvPr/>
        </p:nvCxnSpPr>
        <p:spPr>
          <a:xfrm flipV="1">
            <a:off x="1752600" y="3048000"/>
            <a:ext cx="2438400" cy="2286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6BDA267-68BB-424E-B34E-065F2A426DE6}"/>
              </a:ext>
            </a:extLst>
          </p:cNvPr>
          <p:cNvCxnSpPr>
            <a:cxnSpLocks/>
          </p:cNvCxnSpPr>
          <p:nvPr/>
        </p:nvCxnSpPr>
        <p:spPr>
          <a:xfrm flipV="1">
            <a:off x="7086600" y="3449493"/>
            <a:ext cx="3733800" cy="15797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29002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Separable Case: Probabilistic Decision – Clear Preference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07ED1EC-78CA-734D-A675-08A5C150C3AA}"/>
              </a:ext>
            </a:extLst>
          </p:cNvPr>
          <p:cNvGrpSpPr/>
          <p:nvPr/>
        </p:nvGrpSpPr>
        <p:grpSpPr>
          <a:xfrm>
            <a:off x="457200" y="2163907"/>
            <a:ext cx="4876800" cy="3801754"/>
            <a:chOff x="457200" y="2163907"/>
            <a:chExt cx="4876800" cy="3801754"/>
          </a:xfrm>
        </p:grpSpPr>
        <p:graphicFrame>
          <p:nvGraphicFramePr>
            <p:cNvPr id="1384452" name="Object 4"/>
            <p:cNvGraphicFramePr>
              <a:graphicFrameLocks noChangeAspect="1"/>
            </p:cNvGraphicFramePr>
            <p:nvPr/>
          </p:nvGraphicFramePr>
          <p:xfrm>
            <a:off x="457200" y="2163907"/>
            <a:ext cx="4876800" cy="38017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2" imgW="4753639" imgH="3704762" progId="MSPhotoEd.3">
                    <p:embed/>
                  </p:oleObj>
                </mc:Choice>
                <mc:Fallback>
                  <p:oleObj name="Photo Editor Photo" r:id="rId2" imgW="4753639" imgH="3704762" progId="MSPhotoEd.3">
                    <p:embed/>
                    <p:pic>
                      <p:nvPicPr>
                        <p:cNvPr id="1384452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clrChange>
                            <a:clrFrom>
                              <a:srgbClr val="CCCCCC"/>
                            </a:clrFrom>
                            <a:clrTo>
                              <a:srgbClr val="CCCCCC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" y="2163907"/>
                          <a:ext cx="4876800" cy="38017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39ABB56-1573-1048-84BE-5BDA1BE2CB50}"/>
                </a:ext>
              </a:extLst>
            </p:cNvPr>
            <p:cNvSpPr/>
            <p:nvPr/>
          </p:nvSpPr>
          <p:spPr>
            <a:xfrm>
              <a:off x="3581400" y="4495800"/>
              <a:ext cx="198119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8377CD3-4608-124B-835B-F51EBC057A09}"/>
              </a:ext>
            </a:extLst>
          </p:cNvPr>
          <p:cNvSpPr/>
          <p:nvPr/>
        </p:nvSpPr>
        <p:spPr>
          <a:xfrm>
            <a:off x="3733800" y="4648200"/>
            <a:ext cx="198119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13A916C-752A-0041-8701-6C704CD82721}"/>
              </a:ext>
            </a:extLst>
          </p:cNvPr>
          <p:cNvGrpSpPr/>
          <p:nvPr/>
        </p:nvGrpSpPr>
        <p:grpSpPr>
          <a:xfrm>
            <a:off x="609600" y="2316307"/>
            <a:ext cx="4876800" cy="3801754"/>
            <a:chOff x="457200" y="2163907"/>
            <a:chExt cx="4876800" cy="3801754"/>
          </a:xfrm>
        </p:grpSpPr>
        <p:graphicFrame>
          <p:nvGraphicFramePr>
            <p:cNvPr id="21" name="Object 4">
              <a:extLst>
                <a:ext uri="{FF2B5EF4-FFF2-40B4-BE49-F238E27FC236}">
                  <a16:creationId xmlns:a16="http://schemas.microsoft.com/office/drawing/2014/main" id="{92FD2607-B4E7-A243-9E40-2224E41051F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7200" y="2163907"/>
            <a:ext cx="4876800" cy="38017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4" imgW="4753639" imgH="3704762" progId="MSPhotoEd.3">
                    <p:embed/>
                  </p:oleObj>
                </mc:Choice>
                <mc:Fallback>
                  <p:oleObj name="Photo Editor Photo" r:id="rId4" imgW="4753639" imgH="3704762" progId="MSPhotoEd.3">
                    <p:embed/>
                    <p:pic>
                      <p:nvPicPr>
                        <p:cNvPr id="21" name="Object 4">
                          <a:extLst>
                            <a:ext uri="{FF2B5EF4-FFF2-40B4-BE49-F238E27FC236}">
                              <a16:creationId xmlns:a16="http://schemas.microsoft.com/office/drawing/2014/main" id="{92FD2607-B4E7-A243-9E40-2224E41051F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clrChange>
                            <a:clrFrom>
                              <a:srgbClr val="CCCCCC"/>
                            </a:clrFrom>
                            <a:clrTo>
                              <a:srgbClr val="CCCCCC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" y="2163907"/>
                          <a:ext cx="4876800" cy="38017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1978077-BD88-1B4D-8F3D-EAAE308112C3}"/>
                </a:ext>
              </a:extLst>
            </p:cNvPr>
            <p:cNvSpPr/>
            <p:nvPr/>
          </p:nvSpPr>
          <p:spPr>
            <a:xfrm>
              <a:off x="3581400" y="4495800"/>
              <a:ext cx="198119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3E44F08-292C-C64D-A97F-AC30381CAC9A}"/>
              </a:ext>
            </a:extLst>
          </p:cNvPr>
          <p:cNvGrpSpPr/>
          <p:nvPr/>
        </p:nvGrpSpPr>
        <p:grpSpPr>
          <a:xfrm>
            <a:off x="6477000" y="2370446"/>
            <a:ext cx="4876800" cy="3801754"/>
            <a:chOff x="457200" y="2163907"/>
            <a:chExt cx="4876800" cy="3801754"/>
          </a:xfrm>
        </p:grpSpPr>
        <p:graphicFrame>
          <p:nvGraphicFramePr>
            <p:cNvPr id="24" name="Object 4">
              <a:extLst>
                <a:ext uri="{FF2B5EF4-FFF2-40B4-BE49-F238E27FC236}">
                  <a16:creationId xmlns:a16="http://schemas.microsoft.com/office/drawing/2014/main" id="{A26AD08E-FAC9-674C-8FF6-5D99838AE31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7200" y="2163907"/>
            <a:ext cx="4876800" cy="38017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5" imgW="4753639" imgH="3704762" progId="MSPhotoEd.3">
                    <p:embed/>
                  </p:oleObj>
                </mc:Choice>
                <mc:Fallback>
                  <p:oleObj name="Photo Editor Photo" r:id="rId5" imgW="4753639" imgH="3704762" progId="MSPhotoEd.3">
                    <p:embed/>
                    <p:pic>
                      <p:nvPicPr>
                        <p:cNvPr id="24" name="Object 4">
                          <a:extLst>
                            <a:ext uri="{FF2B5EF4-FFF2-40B4-BE49-F238E27FC236}">
                              <a16:creationId xmlns:a16="http://schemas.microsoft.com/office/drawing/2014/main" id="{A26AD08E-FAC9-674C-8FF6-5D99838AE31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clrChange>
                            <a:clrFrom>
                              <a:srgbClr val="CCCCCC"/>
                            </a:clrFrom>
                            <a:clrTo>
                              <a:srgbClr val="CCCCCC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" y="2163907"/>
                          <a:ext cx="4876800" cy="38017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C6FA062-52D2-6243-B2EF-6C3082E8F4D6}"/>
                </a:ext>
              </a:extLst>
            </p:cNvPr>
            <p:cNvSpPr/>
            <p:nvPr/>
          </p:nvSpPr>
          <p:spPr>
            <a:xfrm>
              <a:off x="3581400" y="4495800"/>
              <a:ext cx="198119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8AD985-317A-BD44-BA3F-F90FD020624E}"/>
              </a:ext>
            </a:extLst>
          </p:cNvPr>
          <p:cNvCxnSpPr>
            <a:cxnSpLocks/>
          </p:cNvCxnSpPr>
          <p:nvPr/>
        </p:nvCxnSpPr>
        <p:spPr>
          <a:xfrm flipV="1">
            <a:off x="1866900" y="2977187"/>
            <a:ext cx="2438400" cy="2286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6BDA267-68BB-424E-B34E-065F2A426DE6}"/>
              </a:ext>
            </a:extLst>
          </p:cNvPr>
          <p:cNvCxnSpPr>
            <a:cxnSpLocks/>
          </p:cNvCxnSpPr>
          <p:nvPr/>
        </p:nvCxnSpPr>
        <p:spPr>
          <a:xfrm flipV="1">
            <a:off x="7086600" y="3449493"/>
            <a:ext cx="3733800" cy="15797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480C8AF-A888-D543-89A5-F0B2E4CB075B}"/>
              </a:ext>
            </a:extLst>
          </p:cNvPr>
          <p:cNvSpPr txBox="1"/>
          <p:nvPr/>
        </p:nvSpPr>
        <p:spPr>
          <a:xfrm>
            <a:off x="4100897" y="2593955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0.5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0.5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F1FBA1E-5971-8745-85AC-D2882A276614}"/>
              </a:ext>
            </a:extLst>
          </p:cNvPr>
          <p:cNvCxnSpPr>
            <a:cxnSpLocks/>
          </p:cNvCxnSpPr>
          <p:nvPr/>
        </p:nvCxnSpPr>
        <p:spPr>
          <a:xfrm flipV="1">
            <a:off x="1651447" y="2824787"/>
            <a:ext cx="2438400" cy="2286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2969804-2811-4847-AD43-1BB3DA1922DE}"/>
              </a:ext>
            </a:extLst>
          </p:cNvPr>
          <p:cNvCxnSpPr>
            <a:cxnSpLocks/>
          </p:cNvCxnSpPr>
          <p:nvPr/>
        </p:nvCxnSpPr>
        <p:spPr>
          <a:xfrm flipV="1">
            <a:off x="2110740" y="3124200"/>
            <a:ext cx="2438400" cy="2286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0600C48-E59D-3042-9F13-C10A5B446AAE}"/>
              </a:ext>
            </a:extLst>
          </p:cNvPr>
          <p:cNvSpPr txBox="1"/>
          <p:nvPr/>
        </p:nvSpPr>
        <p:spPr>
          <a:xfrm>
            <a:off x="4447984" y="2967335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0.3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B1B94D8-614A-9D45-963B-189573DE1630}"/>
              </a:ext>
            </a:extLst>
          </p:cNvPr>
          <p:cNvSpPr txBox="1"/>
          <p:nvPr/>
        </p:nvSpPr>
        <p:spPr>
          <a:xfrm>
            <a:off x="3621506" y="2294542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0.7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0.3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5077CC2-F265-F946-9580-71459AF292A5}"/>
              </a:ext>
            </a:extLst>
          </p:cNvPr>
          <p:cNvCxnSpPr>
            <a:cxnSpLocks/>
          </p:cNvCxnSpPr>
          <p:nvPr/>
        </p:nvCxnSpPr>
        <p:spPr>
          <a:xfrm flipV="1">
            <a:off x="7353300" y="3683480"/>
            <a:ext cx="3733800" cy="15797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D2D86B0-24E1-1348-9974-654FE9E4E770}"/>
              </a:ext>
            </a:extLst>
          </p:cNvPr>
          <p:cNvCxnSpPr>
            <a:cxnSpLocks/>
          </p:cNvCxnSpPr>
          <p:nvPr/>
        </p:nvCxnSpPr>
        <p:spPr>
          <a:xfrm flipV="1">
            <a:off x="6957060" y="3161058"/>
            <a:ext cx="3733800" cy="15797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8D73D46-A55A-3D40-B633-D2235B03B14E}"/>
              </a:ext>
            </a:extLst>
          </p:cNvPr>
          <p:cNvSpPr txBox="1"/>
          <p:nvPr/>
        </p:nvSpPr>
        <p:spPr>
          <a:xfrm>
            <a:off x="10658243" y="3079267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0.5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4FA33DD-C0D8-234E-810C-749E285B35ED}"/>
              </a:ext>
            </a:extLst>
          </p:cNvPr>
          <p:cNvSpPr txBox="1"/>
          <p:nvPr/>
        </p:nvSpPr>
        <p:spPr>
          <a:xfrm>
            <a:off x="11005330" y="3452647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0.3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C5F8451-127E-554E-96E7-D566620C379F}"/>
              </a:ext>
            </a:extLst>
          </p:cNvPr>
          <p:cNvSpPr txBox="1"/>
          <p:nvPr/>
        </p:nvSpPr>
        <p:spPr>
          <a:xfrm>
            <a:off x="10178852" y="2779854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0.7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0.3</a:t>
            </a:r>
          </a:p>
        </p:txBody>
      </p:sp>
    </p:spTree>
    <p:extLst>
      <p:ext uri="{BB962C8B-B14F-4D97-AF65-F5344CB8AC3E}">
        <p14:creationId xmlns:p14="http://schemas.microsoft.com/office/powerpoint/2010/main" val="266167066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Multiclass Logistic Regression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371600"/>
            <a:ext cx="7663021" cy="4525963"/>
          </a:xfrm>
        </p:spPr>
        <p:txBody>
          <a:bodyPr/>
          <a:lstStyle/>
          <a:p>
            <a:pPr eaLnBrk="1" hangingPunct="1"/>
            <a:r>
              <a:rPr lang="en-US" sz="2400" dirty="0"/>
              <a:t>Recall Perceptron:</a:t>
            </a:r>
          </a:p>
          <a:p>
            <a:pPr lvl="1" eaLnBrk="1" hangingPunct="1"/>
            <a:r>
              <a:rPr lang="en-US" sz="2000" dirty="0"/>
              <a:t>A weight vector for each class:</a:t>
            </a:r>
          </a:p>
          <a:p>
            <a:pPr lvl="1" eaLnBrk="1" hangingPunct="1"/>
            <a:endParaRPr lang="en-US" sz="1800" dirty="0"/>
          </a:p>
          <a:p>
            <a:pPr lvl="1" eaLnBrk="1" hangingPunct="1"/>
            <a:r>
              <a:rPr lang="en-US" sz="2000" dirty="0"/>
              <a:t>Score (activation) of a class y:</a:t>
            </a:r>
          </a:p>
          <a:p>
            <a:pPr lvl="1" eaLnBrk="1" hangingPunct="1"/>
            <a:endParaRPr lang="en-US" sz="1100" dirty="0"/>
          </a:p>
          <a:p>
            <a:pPr lvl="1" eaLnBrk="1" hangingPunct="1"/>
            <a:r>
              <a:rPr lang="en-US" sz="2000" dirty="0"/>
              <a:t>Prediction highest score wins</a:t>
            </a:r>
          </a:p>
          <a:p>
            <a:pPr lvl="1" eaLnBrk="1" hangingPunct="1"/>
            <a:endParaRPr lang="en-US" sz="2000" dirty="0"/>
          </a:p>
          <a:p>
            <a:endParaRPr lang="en-US" sz="2400" dirty="0"/>
          </a:p>
          <a:p>
            <a:r>
              <a:rPr lang="en-US" sz="2400" dirty="0"/>
              <a:t>How to make the scores into probabilities? </a:t>
            </a:r>
          </a:p>
          <a:p>
            <a:endParaRPr lang="en-US" sz="2400" dirty="0"/>
          </a:p>
        </p:txBody>
      </p:sp>
      <p:pic>
        <p:nvPicPr>
          <p:cNvPr id="23" name="Picture 2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25523" y="2514600"/>
            <a:ext cx="14192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163050" y="1573213"/>
            <a:ext cx="2286000" cy="2209800"/>
            <a:chOff x="3648" y="1104"/>
            <a:chExt cx="1440" cy="1392"/>
          </a:xfrm>
        </p:grpSpPr>
        <p:sp>
          <p:nvSpPr>
            <p:cNvPr id="23570" name="Freeform 6"/>
            <p:cNvSpPr>
              <a:spLocks/>
            </p:cNvSpPr>
            <p:nvPr/>
          </p:nvSpPr>
          <p:spPr bwMode="auto">
            <a:xfrm>
              <a:off x="3792" y="1104"/>
              <a:ext cx="1104" cy="528"/>
            </a:xfrm>
            <a:custGeom>
              <a:avLst/>
              <a:gdLst>
                <a:gd name="T0" fmla="*/ 0 w 1104"/>
                <a:gd name="T1" fmla="*/ 528 h 528"/>
                <a:gd name="T2" fmla="*/ 96 w 1104"/>
                <a:gd name="T3" fmla="*/ 96 h 528"/>
                <a:gd name="T4" fmla="*/ 720 w 1104"/>
                <a:gd name="T5" fmla="*/ 0 h 528"/>
                <a:gd name="T6" fmla="*/ 1104 w 1104"/>
                <a:gd name="T7" fmla="*/ 288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4"/>
                <a:gd name="T13" fmla="*/ 0 h 528"/>
                <a:gd name="T14" fmla="*/ 1104 w 1104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4" h="528">
                  <a:moveTo>
                    <a:pt x="0" y="528"/>
                  </a:moveTo>
                  <a:lnTo>
                    <a:pt x="96" y="96"/>
                  </a:lnTo>
                  <a:lnTo>
                    <a:pt x="720" y="0"/>
                  </a:lnTo>
                  <a:lnTo>
                    <a:pt x="1104" y="288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99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1" name="Freeform 7"/>
            <p:cNvSpPr>
              <a:spLocks/>
            </p:cNvSpPr>
            <p:nvPr/>
          </p:nvSpPr>
          <p:spPr bwMode="auto">
            <a:xfrm>
              <a:off x="4512" y="1392"/>
              <a:ext cx="576" cy="1008"/>
            </a:xfrm>
            <a:custGeom>
              <a:avLst/>
              <a:gdLst>
                <a:gd name="T0" fmla="*/ 384 w 576"/>
                <a:gd name="T1" fmla="*/ 0 h 1008"/>
                <a:gd name="T2" fmla="*/ 576 w 576"/>
                <a:gd name="T3" fmla="*/ 432 h 1008"/>
                <a:gd name="T4" fmla="*/ 432 w 576"/>
                <a:gd name="T5" fmla="*/ 960 h 1008"/>
                <a:gd name="T6" fmla="*/ 0 w 576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1008"/>
                <a:gd name="T14" fmla="*/ 576 w 576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1008">
                  <a:moveTo>
                    <a:pt x="384" y="0"/>
                  </a:moveTo>
                  <a:lnTo>
                    <a:pt x="576" y="432"/>
                  </a:lnTo>
                  <a:lnTo>
                    <a:pt x="432" y="960"/>
                  </a:lnTo>
                  <a:lnTo>
                    <a:pt x="0" y="1008"/>
                  </a:lnTo>
                </a:path>
              </a:pathLst>
            </a:custGeom>
            <a:gradFill rotWithShape="0">
              <a:gsLst>
                <a:gs pos="0">
                  <a:srgbClr val="FF99CC"/>
                </a:gs>
                <a:gs pos="100000">
                  <a:srgbClr val="FFFFFF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2" name="Freeform 8"/>
            <p:cNvSpPr>
              <a:spLocks/>
            </p:cNvSpPr>
            <p:nvPr/>
          </p:nvSpPr>
          <p:spPr bwMode="auto">
            <a:xfrm>
              <a:off x="3648" y="1632"/>
              <a:ext cx="864" cy="864"/>
            </a:xfrm>
            <a:custGeom>
              <a:avLst/>
              <a:gdLst>
                <a:gd name="T0" fmla="*/ 144 w 864"/>
                <a:gd name="T1" fmla="*/ 0 h 864"/>
                <a:gd name="T2" fmla="*/ 0 w 864"/>
                <a:gd name="T3" fmla="*/ 384 h 864"/>
                <a:gd name="T4" fmla="*/ 480 w 864"/>
                <a:gd name="T5" fmla="*/ 864 h 864"/>
                <a:gd name="T6" fmla="*/ 864 w 864"/>
                <a:gd name="T7" fmla="*/ 768 h 8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864"/>
                <a:gd name="T14" fmla="*/ 864 w 864"/>
                <a:gd name="T15" fmla="*/ 864 h 8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864">
                  <a:moveTo>
                    <a:pt x="144" y="0"/>
                  </a:moveTo>
                  <a:lnTo>
                    <a:pt x="0" y="384"/>
                  </a:lnTo>
                  <a:lnTo>
                    <a:pt x="480" y="864"/>
                  </a:lnTo>
                  <a:lnTo>
                    <a:pt x="864" y="768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CCFF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3" name="Freeform 9"/>
            <p:cNvSpPr>
              <a:spLocks/>
            </p:cNvSpPr>
            <p:nvPr/>
          </p:nvSpPr>
          <p:spPr bwMode="auto">
            <a:xfrm>
              <a:off x="3792" y="1392"/>
              <a:ext cx="1104" cy="384"/>
            </a:xfrm>
            <a:custGeom>
              <a:avLst/>
              <a:gdLst>
                <a:gd name="T0" fmla="*/ 0 w 1104"/>
                <a:gd name="T1" fmla="*/ 240 h 384"/>
                <a:gd name="T2" fmla="*/ 624 w 1104"/>
                <a:gd name="T3" fmla="*/ 384 h 384"/>
                <a:gd name="T4" fmla="*/ 1104 w 1104"/>
                <a:gd name="T5" fmla="*/ 0 h 384"/>
                <a:gd name="T6" fmla="*/ 0 60000 65536"/>
                <a:gd name="T7" fmla="*/ 0 60000 65536"/>
                <a:gd name="T8" fmla="*/ 0 60000 65536"/>
                <a:gd name="T9" fmla="*/ 0 w 1104"/>
                <a:gd name="T10" fmla="*/ 0 h 384"/>
                <a:gd name="T11" fmla="*/ 1104 w 1104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4" h="384">
                  <a:moveTo>
                    <a:pt x="0" y="240"/>
                  </a:moveTo>
                  <a:lnTo>
                    <a:pt x="624" y="384"/>
                  </a:lnTo>
                  <a:lnTo>
                    <a:pt x="1104" y="0"/>
                  </a:lnTo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4" name="Freeform 10"/>
            <p:cNvSpPr>
              <a:spLocks/>
            </p:cNvSpPr>
            <p:nvPr/>
          </p:nvSpPr>
          <p:spPr bwMode="auto">
            <a:xfrm>
              <a:off x="4416" y="1392"/>
              <a:ext cx="480" cy="1008"/>
            </a:xfrm>
            <a:custGeom>
              <a:avLst/>
              <a:gdLst>
                <a:gd name="T0" fmla="*/ 480 w 480"/>
                <a:gd name="T1" fmla="*/ 0 h 1008"/>
                <a:gd name="T2" fmla="*/ 0 w 480"/>
                <a:gd name="T3" fmla="*/ 384 h 1008"/>
                <a:gd name="T4" fmla="*/ 96 w 480"/>
                <a:gd name="T5" fmla="*/ 1008 h 1008"/>
                <a:gd name="T6" fmla="*/ 0 60000 65536"/>
                <a:gd name="T7" fmla="*/ 0 60000 65536"/>
                <a:gd name="T8" fmla="*/ 0 60000 65536"/>
                <a:gd name="T9" fmla="*/ 0 w 480"/>
                <a:gd name="T10" fmla="*/ 0 h 1008"/>
                <a:gd name="T11" fmla="*/ 480 w 480"/>
                <a:gd name="T12" fmla="*/ 1008 h 10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1008">
                  <a:moveTo>
                    <a:pt x="480" y="0"/>
                  </a:moveTo>
                  <a:lnTo>
                    <a:pt x="0" y="384"/>
                  </a:lnTo>
                  <a:lnTo>
                    <a:pt x="96" y="1008"/>
                  </a:lnTo>
                </a:path>
              </a:pathLst>
            </a:custGeom>
            <a:gradFill rotWithShape="0">
              <a:gsLst>
                <a:gs pos="0">
                  <a:srgbClr val="FF99CC"/>
                </a:gs>
                <a:gs pos="100000">
                  <a:srgbClr val="FFCFE7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5" name="Freeform 11"/>
            <p:cNvSpPr>
              <a:spLocks/>
            </p:cNvSpPr>
            <p:nvPr/>
          </p:nvSpPr>
          <p:spPr bwMode="auto">
            <a:xfrm>
              <a:off x="3792" y="1632"/>
              <a:ext cx="720" cy="768"/>
            </a:xfrm>
            <a:custGeom>
              <a:avLst/>
              <a:gdLst>
                <a:gd name="T0" fmla="*/ 0 w 720"/>
                <a:gd name="T1" fmla="*/ 0 h 768"/>
                <a:gd name="T2" fmla="*/ 624 w 720"/>
                <a:gd name="T3" fmla="*/ 144 h 768"/>
                <a:gd name="T4" fmla="*/ 720 w 720"/>
                <a:gd name="T5" fmla="*/ 768 h 768"/>
                <a:gd name="T6" fmla="*/ 0 60000 65536"/>
                <a:gd name="T7" fmla="*/ 0 60000 65536"/>
                <a:gd name="T8" fmla="*/ 0 60000 65536"/>
                <a:gd name="T9" fmla="*/ 0 w 720"/>
                <a:gd name="T10" fmla="*/ 0 h 768"/>
                <a:gd name="T11" fmla="*/ 720 w 720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768">
                  <a:moveTo>
                    <a:pt x="0" y="0"/>
                  </a:moveTo>
                  <a:lnTo>
                    <a:pt x="624" y="144"/>
                  </a:lnTo>
                  <a:lnTo>
                    <a:pt x="720" y="768"/>
                  </a:lnTo>
                </a:path>
              </a:pathLst>
            </a:custGeom>
            <a:gradFill rotWithShape="0">
              <a:gsLst>
                <a:gs pos="0">
                  <a:srgbClr val="DFEFFF"/>
                </a:gs>
                <a:gs pos="100000">
                  <a:srgbClr val="99CCFF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4" name="Picture 2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24400" y="3124200"/>
            <a:ext cx="33528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39250" y="1268413"/>
            <a:ext cx="15240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82050" y="3325813"/>
            <a:ext cx="81915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20450" y="3173413"/>
            <a:ext cx="81915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2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941887" y="1884363"/>
            <a:ext cx="46831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Line 7"/>
          <p:cNvSpPr>
            <a:spLocks noChangeShapeType="1"/>
          </p:cNvSpPr>
          <p:nvPr/>
        </p:nvSpPr>
        <p:spPr bwMode="auto">
          <a:xfrm flipH="1" flipV="1">
            <a:off x="10153650" y="1649413"/>
            <a:ext cx="2286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4" name="Line 7"/>
          <p:cNvSpPr>
            <a:spLocks noChangeShapeType="1"/>
          </p:cNvSpPr>
          <p:nvPr/>
        </p:nvSpPr>
        <p:spPr bwMode="auto">
          <a:xfrm>
            <a:off x="10382250" y="2640013"/>
            <a:ext cx="106680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5" name="Line 7"/>
          <p:cNvSpPr>
            <a:spLocks noChangeShapeType="1"/>
          </p:cNvSpPr>
          <p:nvPr/>
        </p:nvSpPr>
        <p:spPr bwMode="auto">
          <a:xfrm flipH="1">
            <a:off x="9696450" y="2640013"/>
            <a:ext cx="6858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3567" name="Picture 3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06050" y="1676400"/>
            <a:ext cx="338138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8" name="Picture 3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91650" y="2851150"/>
            <a:ext cx="3524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9" name="Picture 3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96650" y="2667000"/>
            <a:ext cx="352425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294841-EA58-6540-B947-20938E1FBC3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80251" y="4869499"/>
            <a:ext cx="11381220" cy="9556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04A082-2EAB-6746-AC77-10A6707493BB}"/>
              </a:ext>
            </a:extLst>
          </p:cNvPr>
          <p:cNvSpPr txBox="1"/>
          <p:nvPr/>
        </p:nvSpPr>
        <p:spPr>
          <a:xfrm>
            <a:off x="152400" y="6326784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original activations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1160BA8-E5ED-8446-93A9-D6854AC57FED}"/>
              </a:ext>
            </a:extLst>
          </p:cNvPr>
          <p:cNvSpPr txBox="1"/>
          <p:nvPr/>
        </p:nvSpPr>
        <p:spPr>
          <a:xfrm>
            <a:off x="6443821" y="6326784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softmax</a:t>
            </a:r>
            <a:r>
              <a:rPr lang="en-US" dirty="0"/>
              <a:t> activations</a:t>
            </a: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FB3524F8-E0B3-8340-955D-C75B4C522349}"/>
              </a:ext>
            </a:extLst>
          </p:cNvPr>
          <p:cNvSpPr/>
          <p:nvPr/>
        </p:nvSpPr>
        <p:spPr>
          <a:xfrm rot="16200000">
            <a:off x="1032344" y="5229339"/>
            <a:ext cx="297670" cy="1752441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B7E6F4D8-AD56-5543-A764-C98B710D187F}"/>
              </a:ext>
            </a:extLst>
          </p:cNvPr>
          <p:cNvSpPr/>
          <p:nvPr/>
        </p:nvSpPr>
        <p:spPr>
          <a:xfrm rot="16200000">
            <a:off x="7141376" y="1508727"/>
            <a:ext cx="254862" cy="9236475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440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  <p:bldP spid="5" grpId="0" animBg="1"/>
      <p:bldP spid="2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7F0E4-0D07-A447-B53F-F88E4D3F1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w?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25105-CD88-8B43-9699-8AAFC3BC5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11379200" cy="2184399"/>
          </a:xfrm>
        </p:spPr>
        <p:txBody>
          <a:bodyPr/>
          <a:lstStyle/>
          <a:p>
            <a:r>
              <a:rPr lang="en-US" dirty="0"/>
              <a:t>Maximum likelihood estimation: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with: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7B2151-1C3E-ED47-BFCE-EAA4666C3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700" y="2438400"/>
            <a:ext cx="8140700" cy="990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F176AA-A9C7-F94C-B7B9-16405F65B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860801"/>
            <a:ext cx="6172200" cy="14462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684752-B84A-814D-AE16-6539E9066210}"/>
              </a:ext>
            </a:extLst>
          </p:cNvPr>
          <p:cNvSpPr txBox="1"/>
          <p:nvPr/>
        </p:nvSpPr>
        <p:spPr>
          <a:xfrm>
            <a:off x="304800" y="6269935"/>
            <a:ext cx="56709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= Multi-Class Logistic Regression</a:t>
            </a:r>
          </a:p>
        </p:txBody>
      </p:sp>
    </p:spTree>
    <p:extLst>
      <p:ext uri="{BB962C8B-B14F-4D97-AF65-F5344CB8AC3E}">
        <p14:creationId xmlns:p14="http://schemas.microsoft.com/office/powerpoint/2010/main" val="212122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Lecture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Optimization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i.e., how do we solve: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E07EC3-8F05-D540-A418-4BADC05A3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888426"/>
            <a:ext cx="8140700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Vectors</a:t>
            </a: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1981200" y="2819400"/>
            <a:ext cx="24384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urier New" pitchFamily="49" charset="0"/>
              </a:rPr>
              <a:t>Hello,</a:t>
            </a:r>
          </a:p>
          <a:p>
            <a:endParaRPr lang="en-US" sz="1200">
              <a:latin typeface="Courier New" pitchFamily="49" charset="0"/>
            </a:endParaRPr>
          </a:p>
          <a:p>
            <a:r>
              <a:rPr lang="en-US" sz="1200">
                <a:latin typeface="Courier New" pitchFamily="49" charset="0"/>
              </a:rPr>
              <a:t>Do you want free printr cartriges?  Why pay more when you can get them ABSOLUTELY FREE!  Just</a:t>
            </a:r>
          </a:p>
        </p:txBody>
      </p:sp>
      <p:sp>
        <p:nvSpPr>
          <p:cNvPr id="17412" name="AutoShape 5"/>
          <p:cNvSpPr>
            <a:spLocks noChangeArrowheads="1"/>
          </p:cNvSpPr>
          <p:nvPr/>
        </p:nvSpPr>
        <p:spPr bwMode="auto">
          <a:xfrm>
            <a:off x="4648200" y="3200400"/>
            <a:ext cx="676275" cy="533400"/>
          </a:xfrm>
          <a:prstGeom prst="rightArrow">
            <a:avLst>
              <a:gd name="adj1" fmla="val 50000"/>
              <a:gd name="adj2" fmla="val 316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5562600" y="2870200"/>
            <a:ext cx="2057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urier New" pitchFamily="49" charset="0"/>
              </a:rPr>
              <a:t># free      : 2</a:t>
            </a:r>
          </a:p>
          <a:p>
            <a:r>
              <a:rPr lang="en-US" sz="1200">
                <a:latin typeface="Courier New" pitchFamily="49" charset="0"/>
              </a:rPr>
              <a:t>YOUR_NAME   : 0</a:t>
            </a:r>
          </a:p>
          <a:p>
            <a:r>
              <a:rPr lang="en-US" sz="1200">
                <a:latin typeface="Courier New" pitchFamily="49" charset="0"/>
              </a:rPr>
              <a:t>MISSPELLED  : 2</a:t>
            </a:r>
          </a:p>
          <a:p>
            <a:r>
              <a:rPr lang="en-US" sz="1200">
                <a:latin typeface="Courier New" pitchFamily="49" charset="0"/>
              </a:rPr>
              <a:t>FROM_FRIEND : 0</a:t>
            </a:r>
          </a:p>
          <a:p>
            <a:r>
              <a:rPr lang="en-US" sz="1200">
                <a:latin typeface="Courier New" pitchFamily="49" charset="0"/>
              </a:rPr>
              <a:t>...</a:t>
            </a:r>
          </a:p>
        </p:txBody>
      </p:sp>
      <p:pic>
        <p:nvPicPr>
          <p:cNvPr id="17414" name="Picture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1822450"/>
            <a:ext cx="3365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1670050"/>
            <a:ext cx="10668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067800" y="1822450"/>
            <a:ext cx="3365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AutoShape 5"/>
          <p:cNvSpPr>
            <a:spLocks noChangeArrowheads="1"/>
          </p:cNvSpPr>
          <p:nvPr/>
        </p:nvSpPr>
        <p:spPr bwMode="auto">
          <a:xfrm>
            <a:off x="7543800" y="3124200"/>
            <a:ext cx="676275" cy="533400"/>
          </a:xfrm>
          <a:prstGeom prst="rightArrow">
            <a:avLst>
              <a:gd name="adj1" fmla="val 50000"/>
              <a:gd name="adj2" fmla="val 316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Double Bracket 14"/>
          <p:cNvSpPr/>
          <p:nvPr/>
        </p:nvSpPr>
        <p:spPr>
          <a:xfrm>
            <a:off x="5562600" y="2819400"/>
            <a:ext cx="1600200" cy="1143000"/>
          </a:xfrm>
          <a:prstGeom prst="bracketPair">
            <a:avLst>
              <a:gd name="adj" fmla="val 698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9" name="TextBox 15"/>
          <p:cNvSpPr txBox="1">
            <a:spLocks noChangeArrowheads="1"/>
          </p:cNvSpPr>
          <p:nvPr/>
        </p:nvSpPr>
        <p:spPr bwMode="auto">
          <a:xfrm>
            <a:off x="8458200" y="2838450"/>
            <a:ext cx="1600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SPAM</a:t>
            </a:r>
          </a:p>
          <a:p>
            <a:pPr algn="ctr"/>
            <a:r>
              <a:rPr lang="en-US" sz="2400"/>
              <a:t>or</a:t>
            </a:r>
          </a:p>
          <a:p>
            <a:pPr algn="ctr"/>
            <a:r>
              <a:rPr lang="en-US" sz="2400"/>
              <a:t>+</a:t>
            </a: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4648200" y="5029200"/>
            <a:ext cx="676275" cy="533400"/>
          </a:xfrm>
          <a:prstGeom prst="rightArrow">
            <a:avLst>
              <a:gd name="adj1" fmla="val 50000"/>
              <a:gd name="adj2" fmla="val 316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7543800" y="4953000"/>
            <a:ext cx="676275" cy="533400"/>
          </a:xfrm>
          <a:prstGeom prst="rightArrow">
            <a:avLst>
              <a:gd name="adj1" fmla="val 50000"/>
              <a:gd name="adj2" fmla="val 316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5562600" y="4829175"/>
            <a:ext cx="2057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urier New" pitchFamily="49" charset="0"/>
              </a:rPr>
              <a:t>PIXEL-7,12  : 1</a:t>
            </a:r>
          </a:p>
          <a:p>
            <a:r>
              <a:rPr lang="en-US" sz="1200">
                <a:latin typeface="Courier New" pitchFamily="49" charset="0"/>
              </a:rPr>
              <a:t>PIXEL-7,13  : 0</a:t>
            </a:r>
          </a:p>
          <a:p>
            <a:r>
              <a:rPr lang="en-US" sz="1200">
                <a:latin typeface="Courier New" pitchFamily="49" charset="0"/>
              </a:rPr>
              <a:t>...</a:t>
            </a:r>
          </a:p>
          <a:p>
            <a:r>
              <a:rPr lang="en-US" sz="1200">
                <a:latin typeface="Courier New" pitchFamily="49" charset="0"/>
              </a:rPr>
              <a:t>NUM_LOOPS   : 1</a:t>
            </a:r>
          </a:p>
          <a:p>
            <a:r>
              <a:rPr lang="en-US" sz="1200">
                <a:latin typeface="Courier New" pitchFamily="49" charset="0"/>
              </a:rPr>
              <a:t>...</a:t>
            </a:r>
          </a:p>
        </p:txBody>
      </p:sp>
      <p:sp>
        <p:nvSpPr>
          <p:cNvPr id="21" name="Double Bracket 20"/>
          <p:cNvSpPr/>
          <p:nvPr/>
        </p:nvSpPr>
        <p:spPr>
          <a:xfrm>
            <a:off x="5562600" y="4724400"/>
            <a:ext cx="1600200" cy="1143000"/>
          </a:xfrm>
          <a:prstGeom prst="bracketPair">
            <a:avLst>
              <a:gd name="adj" fmla="val 698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67000" y="4876800"/>
            <a:ext cx="998538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8458200" y="4953000"/>
            <a:ext cx="160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“2”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/>
      <p:bldP spid="21" grpId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Some (Simplified) Biology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/>
              <a:t>Very loose inspiration: human neurons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56817"/>
            <a:ext cx="5486400" cy="322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 descr="C:\Users\Dan\Dropbox\Office\CS 188\Ketrina Art\Perceptron\Neur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819400"/>
            <a:ext cx="5403371" cy="20310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Linear Classifiers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Inputs are </a:t>
            </a:r>
            <a:r>
              <a:rPr lang="en-US" sz="2800">
                <a:solidFill>
                  <a:srgbClr val="CC0000"/>
                </a:solidFill>
              </a:rPr>
              <a:t>feature values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Each feature has a </a:t>
            </a:r>
            <a:r>
              <a:rPr lang="en-US" sz="2800">
                <a:solidFill>
                  <a:srgbClr val="CC0000"/>
                </a:solidFill>
              </a:rPr>
              <a:t>weight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Sum is the </a:t>
            </a:r>
            <a:r>
              <a:rPr lang="en-US" sz="2800">
                <a:solidFill>
                  <a:srgbClr val="CC0000"/>
                </a:solidFill>
              </a:rPr>
              <a:t>activation</a:t>
            </a:r>
          </a:p>
          <a:p>
            <a:pPr eaLnBrk="1" hangingPunct="1">
              <a:lnSpc>
                <a:spcPct val="90000"/>
              </a:lnSpc>
            </a:pPr>
            <a:endParaRPr lang="en-US" sz="2800"/>
          </a:p>
          <a:p>
            <a:pPr eaLnBrk="1" hangingPunct="1">
              <a:lnSpc>
                <a:spcPct val="90000"/>
              </a:lnSpc>
            </a:pPr>
            <a:endParaRPr lang="en-US" sz="2800"/>
          </a:p>
          <a:p>
            <a:pPr eaLnBrk="1" hangingPunct="1">
              <a:lnSpc>
                <a:spcPct val="90000"/>
              </a:lnSpc>
            </a:pPr>
            <a:endParaRPr lang="en-US" sz="2800"/>
          </a:p>
          <a:p>
            <a:pPr eaLnBrk="1" hangingPunct="1">
              <a:lnSpc>
                <a:spcPct val="90000"/>
              </a:lnSpc>
            </a:pPr>
            <a:endParaRPr lang="en-US" sz="2800"/>
          </a:p>
          <a:p>
            <a:pPr eaLnBrk="1" hangingPunct="1">
              <a:lnSpc>
                <a:spcPct val="90000"/>
              </a:lnSpc>
            </a:pPr>
            <a:r>
              <a:rPr lang="en-US" sz="2800"/>
              <a:t>If the activation is: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Positive, output +1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Negative, output -1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6096000" y="5029200"/>
            <a:ext cx="6858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ym typeface="Symbol" pitchFamily="18" charset="2"/>
              </a:rPr>
              <a:t></a:t>
            </a: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5257800" y="5257800"/>
            <a:ext cx="83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5257800" y="56388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5257800" y="6019800"/>
            <a:ext cx="838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4876800" y="51054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</a:t>
            </a:r>
            <a:r>
              <a:rPr lang="en-US" baseline="-25000"/>
              <a:t>1</a:t>
            </a: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4876800" y="54864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</a:t>
            </a:r>
            <a:r>
              <a:rPr lang="en-US" baseline="-25000"/>
              <a:t>2</a:t>
            </a: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4876800" y="58674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</a:t>
            </a:r>
            <a:r>
              <a:rPr lang="en-US" baseline="-25000"/>
              <a:t>3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5410200" y="48768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</a:t>
            </a:r>
            <a:r>
              <a:rPr lang="en-US" baseline="-25000"/>
              <a:t>1</a:t>
            </a:r>
            <a:endParaRPr lang="en-US"/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5410200" y="5272088"/>
            <a:ext cx="53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</a:t>
            </a:r>
            <a:r>
              <a:rPr lang="en-US" baseline="-25000"/>
              <a:t>2</a:t>
            </a:r>
            <a:endParaRPr lang="en-US"/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5410200" y="56388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</a:t>
            </a:r>
            <a:r>
              <a:rPr lang="en-US" baseline="-25000"/>
              <a:t>3</a:t>
            </a:r>
            <a:endParaRPr lang="en-US"/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7162800" y="5334000"/>
            <a:ext cx="685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&gt;0?</a:t>
            </a:r>
          </a:p>
        </p:txBody>
      </p:sp>
      <p:cxnSp>
        <p:nvCxnSpPr>
          <p:cNvPr id="25616" name="AutoShape 16"/>
          <p:cNvCxnSpPr>
            <a:cxnSpLocks noChangeShapeType="1"/>
            <a:stCxn id="25605" idx="3"/>
            <a:endCxn id="25615" idx="1"/>
          </p:cNvCxnSpPr>
          <p:nvPr/>
        </p:nvCxnSpPr>
        <p:spPr bwMode="auto">
          <a:xfrm>
            <a:off x="6781800" y="5638800"/>
            <a:ext cx="381000" cy="0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5617" name="Line 17"/>
          <p:cNvSpPr>
            <a:spLocks noChangeShapeType="1"/>
          </p:cNvSpPr>
          <p:nvPr/>
        </p:nvSpPr>
        <p:spPr bwMode="auto">
          <a:xfrm>
            <a:off x="7848600" y="5638800"/>
            <a:ext cx="381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0" name="Picture 19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689350"/>
            <a:ext cx="7624762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 descr="C:\Users\Dan\Dropbox\Office\CS 188\Ketrina Art\Perceptron\Neur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524001"/>
            <a:ext cx="4800600" cy="1804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  <p:bldP spid="25606" grpId="0" animBg="1"/>
      <p:bldP spid="25607" grpId="0" animBg="1"/>
      <p:bldP spid="25608" grpId="0" animBg="1"/>
      <p:bldP spid="25609" grpId="0" animBg="1"/>
      <p:bldP spid="25610" grpId="0" animBg="1"/>
      <p:bldP spid="25611" grpId="0" animBg="1"/>
      <p:bldP spid="25612" grpId="0"/>
      <p:bldP spid="25613" grpId="0"/>
      <p:bldP spid="25614" grpId="0"/>
      <p:bldP spid="25615" grpId="0" animBg="1"/>
      <p:bldP spid="256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2133600" y="1189038"/>
            <a:ext cx="8229600" cy="4525962"/>
          </a:xfrm>
        </p:spPr>
        <p:txBody>
          <a:bodyPr/>
          <a:lstStyle/>
          <a:p>
            <a:r>
              <a:rPr lang="en-US" sz="2400" dirty="0"/>
              <a:t>Binary case: compare features to a weight vector</a:t>
            </a:r>
          </a:p>
          <a:p>
            <a:r>
              <a:rPr lang="en-US" sz="2400" dirty="0"/>
              <a:t>Learning: figure out the weight vector from examples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7620000" y="2870200"/>
            <a:ext cx="2057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urier New" pitchFamily="49" charset="0"/>
              </a:rPr>
              <a:t># free      : 2</a:t>
            </a:r>
          </a:p>
          <a:p>
            <a:r>
              <a:rPr lang="en-US" sz="1200">
                <a:latin typeface="Courier New" pitchFamily="49" charset="0"/>
              </a:rPr>
              <a:t>YOUR_NAME   : 0</a:t>
            </a:r>
          </a:p>
          <a:p>
            <a:r>
              <a:rPr lang="en-US" sz="1200">
                <a:latin typeface="Courier New" pitchFamily="49" charset="0"/>
              </a:rPr>
              <a:t>MISSPELLED  : 2</a:t>
            </a:r>
          </a:p>
          <a:p>
            <a:r>
              <a:rPr lang="en-US" sz="1200">
                <a:latin typeface="Courier New" pitchFamily="49" charset="0"/>
              </a:rPr>
              <a:t>FROM_FRIEND : 0</a:t>
            </a:r>
          </a:p>
          <a:p>
            <a:r>
              <a:rPr lang="en-US" sz="1200">
                <a:latin typeface="Courier New" pitchFamily="49" charset="0"/>
              </a:rPr>
              <a:t>...</a:t>
            </a:r>
          </a:p>
        </p:txBody>
      </p:sp>
      <p:sp>
        <p:nvSpPr>
          <p:cNvPr id="5" name="Double Bracket 4"/>
          <p:cNvSpPr/>
          <p:nvPr/>
        </p:nvSpPr>
        <p:spPr>
          <a:xfrm>
            <a:off x="7620000" y="2819400"/>
            <a:ext cx="1600200" cy="1143000"/>
          </a:xfrm>
          <a:prstGeom prst="bracketPair">
            <a:avLst>
              <a:gd name="adj" fmla="val 698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743200" y="2543175"/>
            <a:ext cx="2057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urier New" pitchFamily="49" charset="0"/>
              </a:rPr>
              <a:t># free      : 4</a:t>
            </a:r>
          </a:p>
          <a:p>
            <a:r>
              <a:rPr lang="en-US" sz="1200">
                <a:latin typeface="Courier New" pitchFamily="49" charset="0"/>
              </a:rPr>
              <a:t>YOUR_NAME   :-1</a:t>
            </a:r>
          </a:p>
          <a:p>
            <a:r>
              <a:rPr lang="en-US" sz="1200">
                <a:latin typeface="Courier New" pitchFamily="49" charset="0"/>
              </a:rPr>
              <a:t>MISSPELLED  : 1</a:t>
            </a:r>
          </a:p>
          <a:p>
            <a:r>
              <a:rPr lang="en-US" sz="1200">
                <a:latin typeface="Courier New" pitchFamily="49" charset="0"/>
              </a:rPr>
              <a:t>FROM_FRIEND :-3</a:t>
            </a:r>
          </a:p>
          <a:p>
            <a:r>
              <a:rPr lang="en-US" sz="1200">
                <a:latin typeface="Courier New" pitchFamily="49" charset="0"/>
              </a:rPr>
              <a:t>...</a:t>
            </a:r>
          </a:p>
        </p:txBody>
      </p:sp>
      <p:sp>
        <p:nvSpPr>
          <p:cNvPr id="7" name="Double Bracket 6"/>
          <p:cNvSpPr/>
          <p:nvPr/>
        </p:nvSpPr>
        <p:spPr>
          <a:xfrm>
            <a:off x="2743200" y="2438400"/>
            <a:ext cx="1600200" cy="1143000"/>
          </a:xfrm>
          <a:prstGeom prst="bracketPair">
            <a:avLst>
              <a:gd name="adj" fmla="val 698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488" name="Picture 2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3200400"/>
            <a:ext cx="2730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0" y="3276600"/>
            <a:ext cx="9667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Line 7"/>
          <p:cNvSpPr>
            <a:spLocks noChangeShapeType="1"/>
          </p:cNvSpPr>
          <p:nvPr/>
        </p:nvSpPr>
        <p:spPr bwMode="auto">
          <a:xfrm flipH="1" flipV="1">
            <a:off x="4876800" y="3352800"/>
            <a:ext cx="838200" cy="137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 flipV="1">
            <a:off x="5715000" y="3657600"/>
            <a:ext cx="381000" cy="10668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5" name="Picture 1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53200" y="5334000"/>
            <a:ext cx="9667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5715000" y="4724400"/>
            <a:ext cx="990600" cy="3810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7772400" y="5308600"/>
            <a:ext cx="2057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urier New" pitchFamily="49" charset="0"/>
              </a:rPr>
              <a:t># free      : 0</a:t>
            </a:r>
          </a:p>
          <a:p>
            <a:r>
              <a:rPr lang="en-US" sz="1200">
                <a:latin typeface="Courier New" pitchFamily="49" charset="0"/>
              </a:rPr>
              <a:t>YOUR_NAME   : 1</a:t>
            </a:r>
          </a:p>
          <a:p>
            <a:r>
              <a:rPr lang="en-US" sz="1200">
                <a:latin typeface="Courier New" pitchFamily="49" charset="0"/>
              </a:rPr>
              <a:t>MISSPELLED  : 1</a:t>
            </a:r>
          </a:p>
          <a:p>
            <a:r>
              <a:rPr lang="en-US" sz="1200">
                <a:latin typeface="Courier New" pitchFamily="49" charset="0"/>
              </a:rPr>
              <a:t>FROM_FRIEND : 1</a:t>
            </a:r>
          </a:p>
          <a:p>
            <a:r>
              <a:rPr lang="en-US" sz="1200">
                <a:latin typeface="Courier New" pitchFamily="49" charset="0"/>
              </a:rPr>
              <a:t>...</a:t>
            </a:r>
          </a:p>
        </p:txBody>
      </p:sp>
      <p:sp>
        <p:nvSpPr>
          <p:cNvPr id="17" name="Double Bracket 16"/>
          <p:cNvSpPr/>
          <p:nvPr/>
        </p:nvSpPr>
        <p:spPr>
          <a:xfrm>
            <a:off x="7772400" y="5257800"/>
            <a:ext cx="1600200" cy="1143000"/>
          </a:xfrm>
          <a:prstGeom prst="bracketPair">
            <a:avLst>
              <a:gd name="adj" fmla="val 698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96" name="TextBox 17"/>
          <p:cNvSpPr txBox="1">
            <a:spLocks noChangeArrowheads="1"/>
          </p:cNvSpPr>
          <p:nvPr/>
        </p:nvSpPr>
        <p:spPr bwMode="auto">
          <a:xfrm>
            <a:off x="1905000" y="5715000"/>
            <a:ext cx="3048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/>
              <a:t>Dot product            positive means the positive class</a:t>
            </a:r>
          </a:p>
        </p:txBody>
      </p:sp>
      <p:pic>
        <p:nvPicPr>
          <p:cNvPr id="20497" name="Picture 1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6600" y="5791200"/>
            <a:ext cx="533400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1" grpId="0" animBg="1"/>
      <p:bldP spid="14" grpId="0" animBg="1"/>
      <p:bldP spid="16" grpId="0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Rules</a:t>
            </a:r>
          </a:p>
        </p:txBody>
      </p:sp>
      <p:pic>
        <p:nvPicPr>
          <p:cNvPr id="5" name="Picture 2" descr="C:\Users\Dan\Dropbox\Office\CS 188\Ketrina Art\Perceptron\DecisionRule.png"/>
          <p:cNvPicPr>
            <a:picLocks noChangeAspect="1" noChangeArrowheads="1"/>
          </p:cNvPicPr>
          <p:nvPr/>
        </p:nvPicPr>
        <p:blipFill>
          <a:blip r:embed="rId2" cstate="print"/>
          <a:srcRect b="53537"/>
          <a:stretch>
            <a:fillRect/>
          </a:stretch>
        </p:blipFill>
        <p:spPr bwMode="auto">
          <a:xfrm>
            <a:off x="1279440" y="2133600"/>
            <a:ext cx="9464760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Binary Decision Rule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/>
              <a:t>In the space of feature vectors</a:t>
            </a:r>
          </a:p>
          <a:p>
            <a:pPr lvl="1" eaLnBrk="1" hangingPunct="1"/>
            <a:r>
              <a:rPr lang="en-US" sz="2400"/>
              <a:t>Examples are points</a:t>
            </a:r>
          </a:p>
          <a:p>
            <a:pPr lvl="1" eaLnBrk="1" hangingPunct="1"/>
            <a:r>
              <a:rPr lang="en-US" sz="2400"/>
              <a:t>Any weight vector is a hyperplane</a:t>
            </a:r>
          </a:p>
          <a:p>
            <a:pPr lvl="1" eaLnBrk="1" hangingPunct="1"/>
            <a:r>
              <a:rPr lang="en-US" sz="2400"/>
              <a:t>One side corresponds to Y=+1</a:t>
            </a:r>
          </a:p>
          <a:p>
            <a:pPr lvl="1" eaLnBrk="1" hangingPunct="1"/>
            <a:r>
              <a:rPr lang="en-US" sz="2400"/>
              <a:t>Other corresponds to Y=-1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600200" y="4724400"/>
            <a:ext cx="16764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BIAS  : -3</a:t>
            </a:r>
          </a:p>
          <a:p>
            <a:r>
              <a:rPr lang="en-US">
                <a:latin typeface="Courier New" pitchFamily="49" charset="0"/>
              </a:rPr>
              <a:t>free  :  4</a:t>
            </a:r>
          </a:p>
          <a:p>
            <a:r>
              <a:rPr lang="en-US">
                <a:latin typeface="Courier New" pitchFamily="49" charset="0"/>
              </a:rPr>
              <a:t>money :  2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21509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4111625"/>
            <a:ext cx="2921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6400800" y="5638800"/>
            <a:ext cx="236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 flipV="1">
            <a:off x="6400800" y="3505200"/>
            <a:ext cx="0" cy="213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6248400" y="5638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7315200" y="5638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6096000" y="54244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6096000" y="45720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6096000" y="35956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27661" name="Freeform 13"/>
          <p:cNvSpPr>
            <a:spLocks/>
          </p:cNvSpPr>
          <p:nvPr/>
        </p:nvSpPr>
        <p:spPr bwMode="auto">
          <a:xfrm rot="-1185043">
            <a:off x="5791200" y="3962400"/>
            <a:ext cx="1117600" cy="2363788"/>
          </a:xfrm>
          <a:custGeom>
            <a:avLst/>
            <a:gdLst>
              <a:gd name="T0" fmla="*/ 2147483647 w 1510"/>
              <a:gd name="T1" fmla="*/ 0 h 1197"/>
              <a:gd name="T2" fmla="*/ 2147483647 w 1510"/>
              <a:gd name="T3" fmla="*/ 2147483647 h 1197"/>
              <a:gd name="T4" fmla="*/ 2147483647 w 1510"/>
              <a:gd name="T5" fmla="*/ 2147483647 h 1197"/>
              <a:gd name="T6" fmla="*/ 0 w 1510"/>
              <a:gd name="T7" fmla="*/ 2147483647 h 1197"/>
              <a:gd name="T8" fmla="*/ 2147483647 w 1510"/>
              <a:gd name="T9" fmla="*/ 0 h 11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10"/>
              <a:gd name="T16" fmla="*/ 0 h 1197"/>
              <a:gd name="T17" fmla="*/ 1510 w 1510"/>
              <a:gd name="T18" fmla="*/ 1197 h 11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0" h="1197">
                <a:moveTo>
                  <a:pt x="1139" y="0"/>
                </a:moveTo>
                <a:lnTo>
                  <a:pt x="1510" y="1197"/>
                </a:lnTo>
                <a:lnTo>
                  <a:pt x="77" y="1101"/>
                </a:lnTo>
                <a:lnTo>
                  <a:pt x="0" y="378"/>
                </a:lnTo>
                <a:lnTo>
                  <a:pt x="1139" y="0"/>
                </a:lnTo>
                <a:close/>
              </a:path>
            </a:pathLst>
          </a:custGeom>
          <a:gradFill rotWithShape="1">
            <a:gsLst>
              <a:gs pos="0">
                <a:srgbClr val="003B00">
                  <a:alpha val="0"/>
                </a:srgbClr>
              </a:gs>
              <a:gs pos="100000">
                <a:srgbClr val="008000">
                  <a:alpha val="50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 rot="-646224">
            <a:off x="6446838" y="3852863"/>
            <a:ext cx="647700" cy="2309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8229600" y="5729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free</a:t>
            </a: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 rot="-5400000">
            <a:off x="5212557" y="3474243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money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7010400" y="41148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+1 = SPAM</a:t>
            </a: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4724400" y="55626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-1 = HAM</a:t>
            </a:r>
          </a:p>
        </p:txBody>
      </p:sp>
      <p:pic>
        <p:nvPicPr>
          <p:cNvPr id="27667" name="Picture 1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6248400"/>
            <a:ext cx="12192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2" descr="C:\Users\Dan\Dropbox\Office\CS 188\Ketrina Art\Perceptron\DecisionRule.png"/>
          <p:cNvPicPr>
            <a:picLocks noChangeAspect="1" noChangeArrowheads="1"/>
          </p:cNvPicPr>
          <p:nvPr/>
        </p:nvPicPr>
        <p:blipFill>
          <a:blip r:embed="rId6" cstate="print"/>
          <a:srcRect b="53537"/>
          <a:stretch>
            <a:fillRect/>
          </a:stretch>
        </p:blipFill>
        <p:spPr bwMode="auto">
          <a:xfrm>
            <a:off x="5943600" y="1447800"/>
            <a:ext cx="5638800" cy="1861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1" grpId="0" animBg="1"/>
      <p:bldP spid="27662" grpId="0" animBg="1"/>
      <p:bldP spid="27665" grpId="0"/>
      <p:bldP spid="276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 Updates</a:t>
            </a:r>
          </a:p>
        </p:txBody>
      </p:sp>
      <p:pic>
        <p:nvPicPr>
          <p:cNvPr id="93186" name="Picture 2" descr="C:\Users\Dan\Dropbox\Office\CS 188\Ketrina Art\Perceptron\WeightUpdat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739900"/>
            <a:ext cx="7772400" cy="38719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592"/>
  <p:tag name="DEFAULTHEIGHT" val="42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w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5"/>
  <p:tag name="PICTUREFILESIZE" val="96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f \cdot w = 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86"/>
  <p:tag name="PICTUREFILESIZE" val="307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"/>
  <p:tag name="PICTUREFILESIZE" val="96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f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72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 = w + y^* \cdot f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38"/>
  <p:tag name="PICTUREFILESIZE" val="528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y^*\! \cdot \! f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0"/>
  <p:tag name="PICTUREFILESIZE" val="232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[&#10;y = \begin{cases} &#10;+1   &amp; \textmd{if}\ \ w \cdot f(x) \geq 0 \\&#10;-1   &amp;  \textmd{if}\ \ w \cdot f(x) &lt; 0 \\&#10;\end{cases}&#10;\]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14"/>
  <p:tag name="PICTUREFILESIZE" val="98337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{y} \cdot f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2"/>
  <p:tag name="PICTUREFILESIZE" val="500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y = \argmax_y \,\, w_y \cdot f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12"/>
  <p:tag name="PICTUREFILESIZE" val="1227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1\cdot f \,\, \mbox{biggest}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132"/>
  <p:tag name="PICTUREFILESIZE" val="677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"/>
  <p:tag name="PICTUREFILESIZE" val="81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begin{array}{c}&#10;w_2 \cdot f\\&#10;\mbox{biggest}&#10;\end{array}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71"/>
  <p:tag name="PICTUREFILESIZE" val="704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begin{array}{c}&#10;w_3 \cdot f\\&#10;\mbox{biggest}&#10;\end{array}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71"/>
  <p:tag name="PICTUREFILESIZE" val="709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{y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4"/>
  <p:tag name="PICTUREFILESIZE" val="167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1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24"/>
  <p:tag name="PICTUREFILESIZE" val="114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2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25"/>
  <p:tag name="PICTUREFILESIZE" val="165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3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25"/>
  <p:tag name="PICTUREFILESIZE" val="169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_y = w_y - f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48"/>
  <p:tag name="PICTUREFILESIZE" val="720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_{y^*} = w_{y^*} + f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7"/>
  <p:tag name="PICTUREFILESIZE" val="847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\begin{array}{rl}&#10;y &amp;= \argmax_y \,\, w_y \cdot f(x)&#10;\end{array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32"/>
  <p:tag name="PICTUREFILESIZE" val="1165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_y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4"/>
  <p:tag name="PICTUREFILESIZE" val="167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f(x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9"/>
  <p:tag name="PICTUREFILESIZE" val="224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_{y'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9"/>
  <p:tag name="PICTUREFILESIZE" val="199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f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72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_{y^*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1"/>
  <p:tag name="PICTUREFILESIZE" val="219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w_{SPORTS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92"/>
  <p:tag name="PICTUREFILESIZE" val="534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w_{POLITICS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10"/>
  <p:tag name="PICTUREFILESIZE" val="571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w_{TECH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71"/>
  <p:tag name="PICTUREFILESIZE" val="359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mbox{mistakes} &lt; \frac{k}{\delta^2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35"/>
  <p:tag name="PICTUREFILESIZE" val="912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begin{document}&#10;\def\argmax{\mathop{\rm arg\,max}}&#10;\rotatebox{90}{accurac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4"/>
  <p:tag name="PICTUREFILESIZE" val="288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usepackage{color}&#10;\begin{document}&#10;\def\argmax{\mathop{\rm arg\,max}}&#10;\textcolor{blue}{training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76"/>
  <p:tag name="PICTUREFILESIZE" val="566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usepackage[usenames]{color}&#10;\begin{document}&#10;\def\argmax{\mathop{\rm arg\,max}}&#10;\textcolor{OliveGreen}{held-out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82"/>
  <p:tag name="PICTUREFILESIZE" val="562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y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"/>
  <p:tag name="PICTUREFILESIZE" val="96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usepackage[usenames]{color}&#10;\begin{document}&#10;\def\argmax{\mathop{\rm arg\,max}}&#10;\textcolor{BrickRed}{test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39"/>
  <p:tag name="PICTUREFILESIZE" val="360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begin{document}&#10;iterations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93"/>
  <p:tag name="PICTUREFILESIZE" val="418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{y} \cdot f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2"/>
  <p:tag name="PICTUREFILESIZE" val="500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y = \argmax_y \,\, w_y \cdot f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12"/>
  <p:tag name="PICTUREFILESIZE" val="1227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1\cdot f \,\, \mbox{biggest}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132"/>
  <p:tag name="PICTUREFILESIZE" val="677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begin{array}{c}&#10;w_2 \cdot f\\&#10;\mbox{biggest}&#10;\end{array}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71"/>
  <p:tag name="PICTUREFILESIZE" val="704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begin{array}{c}&#10;w_3 \cdot f\\&#10;\mbox{biggest}&#10;\end{array}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71"/>
  <p:tag name="PICTUREFILESIZE" val="709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{y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4"/>
  <p:tag name="PICTUREFILESIZE" val="167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1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24"/>
  <p:tag name="PICTUREFILESIZE" val="114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2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25"/>
  <p:tag name="PICTUREFILESIZE" val="165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mbox{activation}_w(x) = \sum_i w_i \cdot f_i(x) = w \cdot f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91"/>
  <p:tag name="PICTUREFILESIZE" val="2231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3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25"/>
  <p:tag name="PICTUREFILESIZE" val="169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"/>
  <p:tag name="PICTUREFILESIZE" val="96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f(x_1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3"/>
  <p:tag name="PICTUREFILESIZE" val="320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f(x_2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3"/>
  <p:tag name="PICTUREFILESIZE" val="357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 \cdot f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3"/>
  <p:tag name="PICTUREFILESIZE" val="1908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3 -- a-star search</Template>
  <TotalTime>49461</TotalTime>
  <Words>854</Words>
  <Application>Microsoft Office PowerPoint</Application>
  <PresentationFormat>Widescreen</PresentationFormat>
  <Paragraphs>230</Paragraphs>
  <Slides>27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Courier New</vt:lpstr>
      <vt:lpstr>Wingdings</vt:lpstr>
      <vt:lpstr>dan-berkeley-nlp-v1</vt:lpstr>
      <vt:lpstr>Photo Editor Photo</vt:lpstr>
      <vt:lpstr>CS 188: Artificial Intelligence </vt:lpstr>
      <vt:lpstr>Linear Classifiers</vt:lpstr>
      <vt:lpstr>Feature Vectors</vt:lpstr>
      <vt:lpstr>Some (Simplified) Biology</vt:lpstr>
      <vt:lpstr>Linear Classifiers</vt:lpstr>
      <vt:lpstr>Weights</vt:lpstr>
      <vt:lpstr>Decision Rules</vt:lpstr>
      <vt:lpstr>Binary Decision Rule</vt:lpstr>
      <vt:lpstr>Weight Updates</vt:lpstr>
      <vt:lpstr>Learning: Binary Perceptron</vt:lpstr>
      <vt:lpstr>Learning: Binary Perceptron</vt:lpstr>
      <vt:lpstr>Examples: Perceptron</vt:lpstr>
      <vt:lpstr>Multiclass Decision Rule</vt:lpstr>
      <vt:lpstr>Learning: Multiclass Perceptron</vt:lpstr>
      <vt:lpstr>Example: Multiclass Perceptron</vt:lpstr>
      <vt:lpstr>Properties of Perceptrons</vt:lpstr>
      <vt:lpstr>Problems with the Perceptron</vt:lpstr>
      <vt:lpstr>Improving the Perceptron</vt:lpstr>
      <vt:lpstr>Non-Separable Case: Deterministic Decision</vt:lpstr>
      <vt:lpstr>Non-Separable Case: Probabilistic Decision</vt:lpstr>
      <vt:lpstr>How to get probabilistic decisions?</vt:lpstr>
      <vt:lpstr>Best w? </vt:lpstr>
      <vt:lpstr>Separable Case: Deterministic Decision – Many Options</vt:lpstr>
      <vt:lpstr>Separable Case: Probabilistic Decision – Clear Preference</vt:lpstr>
      <vt:lpstr>Multiclass Logistic Regression</vt:lpstr>
      <vt:lpstr>Best w? </vt:lpstr>
      <vt:lpstr>Next Lecture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Selim AKYOKUŞ</cp:lastModifiedBy>
  <cp:revision>2904</cp:revision>
  <cp:lastPrinted>2018-11-06T08:59:25Z</cp:lastPrinted>
  <dcterms:created xsi:type="dcterms:W3CDTF">2004-08-27T04:16:05Z</dcterms:created>
  <dcterms:modified xsi:type="dcterms:W3CDTF">2023-12-17T20:44:45Z</dcterms:modified>
</cp:coreProperties>
</file>