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ink/ink1.xml" ContentType="application/inkml+xml"/>
  <Override PartName="/ppt/ink/ink2.xml" ContentType="application/inkml+xml"/>
  <Override PartName="/ppt/ink/ink3.xml" ContentType="application/inkml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53"/>
  </p:notesMasterIdLst>
  <p:handoutMasterIdLst>
    <p:handoutMasterId r:id="rId54"/>
  </p:handoutMasterIdLst>
  <p:sldIdLst>
    <p:sldId id="420" r:id="rId2"/>
    <p:sldId id="425" r:id="rId3"/>
    <p:sldId id="584" r:id="rId4"/>
    <p:sldId id="585" r:id="rId5"/>
    <p:sldId id="589" r:id="rId6"/>
    <p:sldId id="590" r:id="rId7"/>
    <p:sldId id="551" r:id="rId8"/>
    <p:sldId id="593" r:id="rId9"/>
    <p:sldId id="876" r:id="rId10"/>
    <p:sldId id="881" r:id="rId11"/>
    <p:sldId id="912" r:id="rId12"/>
    <p:sldId id="882" r:id="rId13"/>
    <p:sldId id="878" r:id="rId14"/>
    <p:sldId id="879" r:id="rId15"/>
    <p:sldId id="880" r:id="rId16"/>
    <p:sldId id="914" r:id="rId17"/>
    <p:sldId id="915" r:id="rId18"/>
    <p:sldId id="916" r:id="rId19"/>
    <p:sldId id="1976" r:id="rId20"/>
    <p:sldId id="424" r:id="rId21"/>
    <p:sldId id="591" r:id="rId22"/>
    <p:sldId id="1977" r:id="rId23"/>
    <p:sldId id="1978" r:id="rId24"/>
    <p:sldId id="1979" r:id="rId25"/>
    <p:sldId id="1955" r:id="rId26"/>
    <p:sldId id="592" r:id="rId27"/>
    <p:sldId id="439" r:id="rId28"/>
    <p:sldId id="1959" r:id="rId29"/>
    <p:sldId id="1957" r:id="rId30"/>
    <p:sldId id="908" r:id="rId31"/>
    <p:sldId id="1973" r:id="rId32"/>
    <p:sldId id="1975" r:id="rId33"/>
    <p:sldId id="1974" r:id="rId34"/>
    <p:sldId id="1980" r:id="rId35"/>
    <p:sldId id="438" r:id="rId36"/>
    <p:sldId id="1981" r:id="rId37"/>
    <p:sldId id="260" r:id="rId38"/>
    <p:sldId id="261" r:id="rId39"/>
    <p:sldId id="262" r:id="rId40"/>
    <p:sldId id="263" r:id="rId41"/>
    <p:sldId id="264" r:id="rId42"/>
    <p:sldId id="986" r:id="rId43"/>
    <p:sldId id="987" r:id="rId44"/>
    <p:sldId id="988" r:id="rId45"/>
    <p:sldId id="989" r:id="rId46"/>
    <p:sldId id="990" r:id="rId47"/>
    <p:sldId id="1017" r:id="rId48"/>
    <p:sldId id="1019" r:id="rId49"/>
    <p:sldId id="991" r:id="rId50"/>
    <p:sldId id="1082" r:id="rId51"/>
    <p:sldId id="440" r:id="rId52"/>
  </p:sldIdLst>
  <p:sldSz cx="12192000" cy="6858000"/>
  <p:notesSz cx="7315200" cy="9601200"/>
  <p:custDataLst>
    <p:tags r:id="rId55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frameSlides="1"/>
  <p:clrMru>
    <a:srgbClr val="FFFF00"/>
    <a:srgbClr val="3333FF"/>
    <a:srgbClr val="FF3300"/>
    <a:srgbClr val="CC00CC"/>
    <a:srgbClr val="FFCC00"/>
    <a:srgbClr val="FF5050"/>
    <a:srgbClr val="CC0000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433" autoAdjust="0"/>
    <p:restoredTop sz="91422" autoAdjust="0"/>
  </p:normalViewPr>
  <p:slideViewPr>
    <p:cSldViewPr>
      <p:cViewPr>
        <p:scale>
          <a:sx n="62" d="100"/>
          <a:sy n="62" d="100"/>
        </p:scale>
        <p:origin x="4920" y="366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gs" Target="tags/tag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>
              <a:defRPr sz="1300"/>
            </a:lvl1pPr>
          </a:lstStyle>
          <a:p>
            <a:endParaRPr lang="en-US"/>
          </a:p>
        </p:txBody>
      </p:sp>
      <p:sp>
        <p:nvSpPr>
          <p:cNvPr id="2293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3375" y="0"/>
            <a:ext cx="3170238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/>
            </a:lvl1pPr>
          </a:lstStyle>
          <a:p>
            <a:endParaRPr lang="en-US"/>
          </a:p>
        </p:txBody>
      </p:sp>
      <p:sp>
        <p:nvSpPr>
          <p:cNvPr id="2293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>
              <a:defRPr sz="1300"/>
            </a:lvl1pPr>
          </a:lstStyle>
          <a:p>
            <a:endParaRPr lang="en-US"/>
          </a:p>
        </p:txBody>
      </p:sp>
      <p:sp>
        <p:nvSpPr>
          <p:cNvPr id="2293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/>
            </a:lvl1pPr>
          </a:lstStyle>
          <a:p>
            <a:fld id="{C5575B08-46AD-4D8B-930A-A5E4BB2BBD2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305566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11-07T22:02:00.223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0 4358 24575,'6'2'0,"0"-1"0,-3 4 0,0-1 0,-3 1 0,0 1 0,0 0 0,2-3 0,20-16 0,-11 6 0,14-10 0,-19 15 0,-3-1 0,3 2 0,3-5 0,-1 3 0,10-4 0,-11 1 0,14 0 0,51-22 0,-38 16 0,38-13 0,-50 16 0,-12 7 0,21-10 0,-22 8 0,15-9 0,-13 9 0,5-7 0,-5 9 0,4-9 0,-8 9 0,15-9 0,-14 6 0,20-7 0,-12 4 0,5-2 0,-5 6 0,3-4 0,0 0 0,1 1 0,-7-2 0,-4 5 0,-2-2 0,11-1 0,-10 4 0,13-3 0,-16 2 0,15-5 0,-14 5 0,11-5 0,-10 5 0,15-9 0,-9 5 0,26-15 0,-21 14 0,24-17 0,-20 16 0,18-16 0,-19 16 0,23-17 0,-22 17 0,27-17 0,-23 13 0,27-14 0,-30 14 0,33-10 0,-37 15 0,35-15 0,-35 15 0,26-14 0,-28 14 0,23-8 0,-26 10 0,24-7 0,-24 6 0,22-8 0,-20 7 0,20-7 0,-19 8 0,19-9 0,-19 9 0,15-12 0,-19 12 0,22-8 0,-21 5 0,32-10 0,-27 8 0,27-10 0,-29 15 0,26-13 0,-24 13 0,28-16 0,-29 11 0,30-15 0,-30 15 0,30-14 0,-30 15 0,26-16 0,-27 15 0,22-13 0,-21 17 0,21-18 0,-22 18 0,29-17 0,-27 16 0,17-10 0,-21 13 0,17-13 0,-14 11 0,21-14 0,-23 15 0,17-12 0,-17 12 0,17-15 0,-20 14 0,18-17 0,-21 18 0,18-15 0,-20 15 0,11-7 0,-3 2 0,-2-1 0,15-8 0,-17 10 0,10-7 0,-3-1 0,0 4 0,14-10 0,-5 2 0,10-1 0,-12 3 0,3 3 0,-17 8 0,1 0 0,0-2 0,1 3 0,18-13 0,-2-2 0,-3 7 0,-5-1 0,-6 10 0,8-5 0,0 0 0,5-5 0,-14 14 0,13-10 0,-18 10 0,15-5 0,-5 0 0,0 2 0,12-8 0,-3 4 0,-2-2 0,2 0 0,-8 7 0,17-13 0,-10 11 0,18-14 0,-26 17 0,7-6 0,-3 5 0,7-10 0,12-2 0,-10 5 0,6-2 0,-22 12 0,12-6 0,-13 6 0,11-3 0,4 0 0,6-1 0,8-2 0,-2 3 0,-1 0 0,1 3 0,-13-3 0,-4 7 0,7-4 0,9 4 0,3 0 0,10 0 0,5 0 0,-20 0 0,22 0 0,-44 0 0,15 0 0,-13 0 0,34 3 0,-28 1 0,30 3 0,-39-3 0,6 1 0,10-1 0,-14 3 0,30 3 0,-16-2 0,-3-1 0,2-1 0,-18-2 0,9 3 0,4 2 0,-8-4 0,6 7 0,-17-11 0,16 11 0,-11-8 0,15 6 0,-15-4 0,11 4 0,-15-6 0,12 8 0,-13-11 0,7 8 0,1 0 0,14 8 0,-11-2 0,8 3 0,-20-14 0,9 8 0,1-2 0,10 7 0,-9-3 0,9 4 0,2-2 0,-10-2 0,10 4 0,-21-11 0,9 5 0,-8-5 0,8 5 0,-9-5 0,9 5 0,-8-5 0,18 9 0,-18-8 0,15 7 0,-13-11 0,8 10 0,-4-12 0,7 16 0,-10-13 0,13 10 0,-17-8 0,17 9 0,-16-8 0,12 7 0,-13-8 0,13 9 0,-12-9 0,15 14 0,-16-12 0,13 11 0,-13-12 0,9 10 0,-6-10 0,5 7 0,-5-4 0,7 7 0,-9-6 0,11 9 0,-12-13 0,10 13 0,-10-12 0,10 12 0,-10-10 0,10 8 0,-10-8 0,10 10 0,-10-12 0,13 18 0,-12-17 0,9 11 0,-11-11 0,8 9 0,-7-7 0,10 9 0,-10-14 0,10 15 0,-10-14 0,10 13 0,-10-13 0,10 10 0,-7-10 0,7 10 0,-3-10 0,4 10 0,-8-10 0,7 7 0,-10-8 0,9 5 0,-9-4 0,10 9 0,-10-8 0,10 11 0,-11-12 0,8 7 0,-8-8 0,9 6 0,-8-6 0,7 5 0,-1-2 0,3 4 0,4-1 0,11 9 0,-11-9 0,17 12 0,-22-16 0,20 13 0,-18-12 0,25 16 0,-25-16 0,30 13 0,-30-14 0,32 14 0,-31-13 0,26 9 0,-27-11 0,14 2 0,-16-3 0,6 0 0,-11 0 0,10-1 0,-12-2 0,12 2 0,-13-2 0,10 2 0,-10 0 0,9 1 0,-9-4 0,10 3 0,-10-2 0,10 2 0,-11-2 0,18 2 0,-16-3 0,12 1 0,-14 2 0,14-3 0,-11 1 0,17 2 0,-18-6 0,16 3 0,-17 0 0,17-2 0,-16 2 0,15 0 0,-15-3 0,16 4 0,-13-4 0,10 0 0,-7 3 0,3-2 0,-6 2 0,8-3 0,-11 0 0,11 0 0,-12 0 0,13 0 0,-12 0 0,12 0 0,-13 0 0,10 0 0,-11 0 0,11 0 0,-10 0 0,13 0 0,-12 0 0,12 0 0,-13 0 0,10 0 0,-10 0 0,9 0 0,-9 0 0,10 0 0,-10 0 0,10 0 0,-11 0 0,14-3 0,-13 2 0,13-5 0,-13 6 0,13-6 0,-12 2 0,15-3 0,-15 3 0,12-5 0,-13 8 0,10-8 0,-10 8 0,9-4 0,-12 1 0,12-3 0,-12 4 0,10-6 0,-8 8 0,8-11 0,-7 11 0,10-10 0,-11 9 0,5-6 0,-5 7 0,7-8 0,-5 8 0,8-10 0,-10 9 0,5-6 0,-5 4 0,5-2 0,-5 2 0,2-1 0,-3 1 0,1 1 0,-4-3 0,-1 3 0,-2 0 0,0 0 0</inkml:trace>
  <inkml:trace contextRef="#ctx0" brushRef="#br0" timeOffset="7329">8441 3709 24575,'6'-3'0,"1"2"0,-1-4 0,0 1 0,4-3 0,1 1 0,22-14 0,-8 3 0,22-11 0,-27 13 0,13-3 0,-24 13 0,9-7 0,-12 9 0,0-1 0,3-4 0,-3 6 0,0-6 0,0 7 0,-3-4 0,1 1 0,1-2 0,-1 2 0,2-4 0,0 4 0,-2-5 0,1 5 0,-1-1 0,2 2 0,3-7 0,-3 6 0,6-13 0,-4 14 0,1-14 0,-3 13 0,3-8 0,-2 7 0,2-6 0,-3 7 0,1-8 0,-1 7 0,0-6 0,1 7 0,2-8 0,-2 7 0,2-6 0,-3 9 0,1-9 0,-1 9 0,0-6 0,0 4 0,0-2 0,0 3 0,0-6 0,1 8 0,-1-10 0,0 9 0,0-6 0,-2 4 0,4-2 0,-6-1 0,6 1 0,-5 2 0,7-5 0,-4 5 0,1-5 0,-2 6 0,-1-6 0,2 8 0,1-11 0,-1 8 0,0-2 0,-3 0 0,3 3 0,-3-4 0,3 1 0,0 0 0,1-3 0,-1 2 0,-3-2 0,3 6 0,-3-6 0,1 5 0,1-6 0,-1 7 0,5-9 0,-2 7 0,2-7 0,-3 6 0,-3-3 0,3 2 0,-3-5 0,1 5 0,4-5 0,-6 5 0,9-8 0,-7 7 0,8-10 0,-8 10 0,8-10 0,-8 13 0,8-13 0,-5 10 0,6-11 0,-6 8 0,8-11 0,-10 13 0,13-12 0,-16 13 0,18-13 0,-18 13 0,18-13 0,-18 13 0,13-7 0,-11 7 0,8-7 0,-5 7 0,5-10 0,-8 11 0,8-8 0,-8 7 0,8-7 0,-8 7 0,7-10 0,-6 10 0,7-10 0,-5 7 0,8-11 0,-6 7 0,6-4 0,-11 5 0,13-5 0,-11 3 0,12-6 0,-10 7 0,7-7 0,-9 6 0,11-9 0,-12 12 0,14-12 0,-11 13 0,10-14 0,-10 14 0,11-13 0,-8 13 0,8-10 0,-8 10 0,11-16 0,-10 18 0,10-22 0,-11 23 0,11-16 0,-13 16 0,12-12 0,-13 10 0,10-8 0,-10 4 0,10-4 0,-9 4 0,8-4 0,-8 4 0,9-7 0,-10 10 0,10-13 0,-10 16 0,14-19 0,-14 15 0,11-12 0,-12 13 0,12-13 0,-10 15 0,19-25 0,-18 22 0,18-20 0,-16 21 0,11-14 0,-8 14 0,4-14 0,-8 14 0,11-14 0,-13 14 0,17-14 0,-14 10 0,14-10 0,-13 10 0,15-11 0,-18 15 0,19-13 0,-17 15 0,11-18 0,-8 17 0,7-23 0,-10 23 0,7-17 0,-12 19 0,12-13 0,-11 14 0,10-11 0,-10 8 0,7-5 0,-7 5 0,10-7 0,-11 10 0,12-14 0,-12 14 0,12-17 0,-11 16 0,10-16 0,-7 16 0,12-20 0,-11 19 0,14-25 0,-14 21 0,24-29 0,-17 28 0,20-27 0,-26 28 0,23-23 0,-22 21 0,22-18 0,-20 18 0,21-18 0,-20 21 0,22-23 0,-21 25 0,18-25 0,-20 23 0,21-20 0,-24 19 0,22-15 0,-22 17 0,26-21 0,-21 19 0,18-15 0,-23 17 0,29-15 0,-25 10 0,32-13 0,-31 17 0,21-13 0,-22 16 0,19-13 0,-19 15 0,16-15 0,-20 14 0,15-11 0,-19 13 0,19-9 0,-16 8 0,10-5 0,-11 6 0,10-5 0,-11 7 0,17-10 0,-18 11 0,16-9 0,-17 6 0,11-2 0,-9 2 0,12-6 0,-9 8 0,15-10 0,-20 11 0,20-9 0,-18 8 0,22-7 0,-23 10 0,32-11 0,-18 9 0,12-6 0,-14 6 0,6-6 0,-10 9 0,26-9 0,-24 6 0,30-3 0,-30 0 0,23 3 0,-25-3 0,15 7 0,-16-4 0,17 1 0,-17 2 0,17-2 0,-17 3 0,17 0 0,-17 0 0,20 0 0,-19 0 0,23 0 0,-26 0 0,30 0 0,-29 0 0,25 3 0,-24-2 0,26 9 0,-26-9 0,22 9 0,-29-10 0,23 10 0,-19-5 0,23 8 0,-23-8 0,18 7 0,-21-11 0,18 11 0,-16-7 0,14 5 0,-11-3 0,11 3 0,-11-5 0,14 7 0,-16-8 0,19 9 0,-23-6 0,22 8 0,-18-9 0,16 8 0,-17-9 0,13 4 0,-17-3 0,17 4 0,-17-3 0,14 3 0,-15-4 0,11 3 0,-10-2 0,10 5 0,-11-8 0,8 8 0,-8-8 0,6 5 0,-6-2 0,5-1 0,-8 0 0,7 1 0,-7-4 0,8 6 0,-8-5 0,11 8 0,-11-5 0,11 2 0,-10-2 0,6 2 0,-7-2 0,5 2 0,-3-3 0,0 0 0,-3 0 0,3-3 0,-3 0 0,1-3 0,-2 0 0</inkml:trace>
  <inkml:trace contextRef="#ctx0" brushRef="#br0" timeOffset="15110">13607 432 24575,'6'0'0,"0"0"0,1 0 0,3 0 0,-3 3 0,3 1 0,5 2 0,-6 1 0,21 5 0,-20-7 0,22 6 0,-23-7 0,14 2 0,-12 0 0,1-2 0,-3 1 0,-3-4 0,3 8 0,-3-5 0,3 2 0,-5-1 0,4-4 0,-7 5 0,7-5 0,-4 1 0,-1 1 0,2-2 0,-1 1 0,2-2 0,0 3 0,0-2 0,0 1 0,-3 1 0,2-2 0,2 5 0,-1-6 0,1 6 0,-2-5 0,1 4 0,1-4 0,2 2 0,-3-1 0,0-1 0,0 2 0,3 0 0,-2-3 0,8 9 0,-8-8 0,11 11 0,-7-11 0,8 10 0,-8-9 0,7 6 0,-10-7 0,12 8 0,-11-8 0,15 11 0,-12-8 0,17 9 0,-16-5 0,16 2 0,-20-4 0,26 7 0,-21-4 0,22 6 0,-21-7 0,14 5 0,-16-6 0,19 9 0,-19-7 0,19 10 0,-15-11 0,19 12 0,-19-9 0,22 10 0,-25-10 0,25 12 0,-25-11 0,31 18 0,-26-16 0,28 15 0,-30-19 0,28 17 0,-27-18 0,25 21 0,-25-20 0,21 19 0,-22-16 0,23 10 0,-23-8 0,19 5 0,-20-5 0,20 5 0,-19-5 0,29 9 0,-27-8 0,27 7 0,-25-11 0,19 11 0,-14-13 0,8 13 0,-10-14 0,20 17 0,-20-15 0,25 18 0,-31-19 0,18 12 0,-20-10 0,13 8 0,-13-9 0,13 11 0,-13-13 0,24 18 0,-22-18 0,34 18 0,-33-14 0,37 15 0,-33-15 0,36 18 0,-35-20 0,22 15 0,-30-14 0,13 7 0,-16-7 0,8 6 0,-13-10 0,13 10 0,-12-10 0,15 10 0,-15-10 0,16 14 0,-16-14 0,12 17 0,-13-16 0,10 12 0,-10-13 0,10 17 0,-10-16 0,17 26 0,-12-25 0,10 18 0,-12-19 0,11 19 0,-13-18 0,19 22 0,-19-20 0,16 14 0,-15-11 0,11 8 0,-13-12 0,10 10 0,-10-12 0,11 15 0,-12-15 0,12 19 0,-11-18 0,14 21 0,-10-18 0,17 23 0,-12-19 0,12 15 0,-17-20 0,10 13 0,-14-16 0,10 12 0,-10-10 0,13 11 0,-12-10 0,16 17 0,-12-16 0,24 24 0,-14-15 0,30 20 0,-24-14 0,24 15 0,-26-20 0,22 17 0,-30-22 0,30 29 0,-33-28 0,20 20 0,-21-23 0,22 31 0,-17-26 0,32 42 0,-33-39 0,27 29 0,-28-30 0,19 17 0,-21-24 0,17 14 0,-16-15 0,19 16 0,-18-15 0,30 22 0,-20-19 0,40 29 0,-34-27 0,47 30 0,-50-35 0,40 26 0,-43-31 0,24 20 0,-26-21 0,23 13 0,-23-14 0,27 12 0,-30-12 0,33 9 0,-37-11 0,37 4 0,-33-3 0,30-1 0,-27-2 0,23 1 0,-27-5 0,26 2 0,-30-3 0,32 0 0,-31 0 0,24 0 0,-26 0 0,34-3 0,-26 2 0,42-9 0,-39 5 0,42-10 0,-40 9 0,44-8 0,-45 12 0,41-9 0,-42 11 0,37-4 0,-36 4 0,35 0 0,-35 0 0,36 0 0,-37 0 0,33 0 0,-38 0 0,25 0 0,-31 0 0,25 9 0,-27-4 0,20 11 0,-27-8 0,27 11 0,-23-10 0,25 13 0,-17-11 0,7 6 0,-5-6 0,0 4 0,-10-6 0,10 6 0,-11-11 0,7 7 0,-6-6 0,12 10 0,-14-10 0,22 11 0,-23-12 0,26 5 0,-22-2 0,19 0 0,-16-3 0,9 2 0,-13-6 0,20 7 0,-22-4 0,33 1 0,-28 2 0,36-5 0,-31 2 0,35 0 0,-31-2 0,28 3 0,-30-4 0,22 0 0,-26 0 0,22 0 0,-26 0 0,24 3 0,-28-2 0,24 2 0,-21-3 0,23 3 0,-18 1 0,25 6 0,-25-2 0,26 9 0,-27-8 0,22 10 0,-17-10 0,19 11 0,-20-11 0,16 10 0,-24-7 0,19 8 0,-19-8 0,20 10 0,-17-10 0,17 11 0,-20-8 0,19 5 0,-23-8 0,22 9 0,-18-12 0,12 9 0,-13-10 0,12 7 0,-11-7 0,20 11 0,-17-10 0,17 7 0,-20-9 0,15 6 0,-19-8 0,12 3 0,-13-4 0,9 2 0,-9-2 0,4 2 0,-6-6 0,3 3 0,-2 0 0,2-3 0,-3 3 0,6-3 0,-5 0 0,8 0 0,-8 0 0,2 0 0,-3 0 0,0 0 0,0 0 0,0 0 0,0 0 0,3 0 0,-2 0 0,11-3 0,-5 2 0,18-11 0,-14 7 0,22-12 0,-22 10 0,27-7 0,-26 9 0,26-8 0,-27 12 0,15-8 0,-19 8 0,8-5 0,-13 5 0,6-4 0,-9 1 0,0-2 0,-5 0 0,0 2 0,0 2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11-07T22:02:42.141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 1 24575,'0'0'0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11-07T22:03:11.878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0 1 24575,'0'0'0</inkml:trace>
  <inkml:trace contextRef="#ctx0" brushRef="#br0" timeOffset="203">0 1 24575,'0'0'0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>
              <a:defRPr sz="1300"/>
            </a:lvl1pPr>
          </a:lstStyle>
          <a:p>
            <a:endParaRPr lang="en-US"/>
          </a:p>
        </p:txBody>
      </p:sp>
      <p:sp>
        <p:nvSpPr>
          <p:cNvPr id="1730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3375" y="0"/>
            <a:ext cx="3170238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/>
            </a:lvl1pPr>
          </a:lstStyle>
          <a:p>
            <a:endParaRPr lang="en-US"/>
          </a:p>
        </p:txBody>
      </p:sp>
      <p:sp>
        <p:nvSpPr>
          <p:cNvPr id="17306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="" xmlns:a14="http://schemas.microsoft.com/office/drawing/2010/main" val="1"/>
            </a:ext>
          </a:extLst>
        </p:spPr>
      </p:sp>
      <p:sp>
        <p:nvSpPr>
          <p:cNvPr id="1730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30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>
              <a:defRPr sz="1300"/>
            </a:lvl1pPr>
          </a:lstStyle>
          <a:p>
            <a:endParaRPr lang="en-US"/>
          </a:p>
        </p:txBody>
      </p:sp>
      <p:sp>
        <p:nvSpPr>
          <p:cNvPr id="1730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/>
            </a:lvl1pPr>
          </a:lstStyle>
          <a:p>
            <a:fld id="{F016E5B8-84E2-41A6-BF9C-3B5D6FF8B32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40826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Please retain proper</a:t>
            </a:r>
            <a:r>
              <a:rPr lang="en-US" baseline="0" dirty="0"/>
              <a:t> attribution, including the reference to </a:t>
            </a:r>
            <a:r>
              <a:rPr lang="en-US" baseline="0" dirty="0" err="1"/>
              <a:t>ai.berkeley.edu</a:t>
            </a:r>
            <a:r>
              <a:rPr lang="en-US" baseline="0" dirty="0"/>
              <a:t>.  Thanks!</a:t>
            </a:r>
            <a:endParaRPr lang="en-US" sz="1200" dirty="0">
              <a:latin typeface="Calibri"/>
              <a:cs typeface="Calibri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16E5B8-84E2-41A6-BF9C-3B5D6FF8B329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08783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" name="Shape 65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51" name="Shape 65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797839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" name="Shape 65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51" name="Shape 65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860272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Shape 65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60" name="Shape 66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867476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research.googleblog.com</a:t>
            </a:r>
            <a:r>
              <a:rPr lang="en-US" dirty="0"/>
              <a:t>/2016/09/a-neural-network-for-</a:t>
            </a:r>
            <a:r>
              <a:rPr lang="en-US" dirty="0" err="1"/>
              <a:t>machine.html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870AE8-7DA4-C043-8B95-CAFF91AE57AE}" type="slidenum">
              <a:rPr lang="en-US" smtClean="0"/>
              <a:pPr>
                <a:defRPr/>
              </a:pPr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0549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4" name="PlaceHolder 1"/>
          <p:cNvSpPr>
            <a:spLocks noGrp="1"/>
          </p:cNvSpPr>
          <p:nvPr>
            <p:ph type="body"/>
          </p:nvPr>
        </p:nvSpPr>
        <p:spPr>
          <a:xfrm>
            <a:off x="731880" y="4560840"/>
            <a:ext cx="5851080" cy="4319280"/>
          </a:xfrm>
          <a:prstGeom prst="rect">
            <a:avLst/>
          </a:prstGeom>
        </p:spPr>
        <p:txBody>
          <a:bodyPr lIns="96480" tIns="48240" rIns="96480" bIns="48240"/>
          <a:lstStyle/>
          <a:p>
            <a:endParaRPr lang="en-US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95" name="TextShape 2"/>
          <p:cNvSpPr txBox="1"/>
          <p:nvPr/>
        </p:nvSpPr>
        <p:spPr>
          <a:xfrm>
            <a:off x="4143240" y="9120240"/>
            <a:ext cx="3169800" cy="479160"/>
          </a:xfrm>
          <a:prstGeom prst="rect">
            <a:avLst/>
          </a:prstGeom>
          <a:noFill/>
          <a:ln w="9360">
            <a:noFill/>
          </a:ln>
        </p:spPr>
        <p:txBody>
          <a:bodyPr lIns="96480" tIns="48240" rIns="96480" bIns="48240" anchor="b"/>
          <a:lstStyle/>
          <a:p>
            <a:pPr algn="r">
              <a:lnSpc>
                <a:spcPct val="100000"/>
              </a:lnSpc>
            </a:pPr>
            <a:fld id="{0B222A82-AB77-4773-B2AF-5D7192838388}" type="slidenum">
              <a:rPr lang="en-US" sz="13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+mn-ea"/>
              </a:rPr>
              <a:t>37</a:t>
            </a:fld>
            <a:endParaRPr lang="en-US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5252320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6" name="PlaceHolder 1"/>
          <p:cNvSpPr>
            <a:spLocks noGrp="1"/>
          </p:cNvSpPr>
          <p:nvPr>
            <p:ph type="body"/>
          </p:nvPr>
        </p:nvSpPr>
        <p:spPr>
          <a:xfrm>
            <a:off x="731880" y="4560840"/>
            <a:ext cx="5851080" cy="4319280"/>
          </a:xfrm>
          <a:prstGeom prst="rect">
            <a:avLst/>
          </a:prstGeom>
        </p:spPr>
        <p:txBody>
          <a:bodyPr lIns="96480" tIns="48240" rIns="96480" bIns="48240"/>
          <a:lstStyle/>
          <a:p>
            <a:endParaRPr lang="en-US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97" name="TextShape 2"/>
          <p:cNvSpPr txBox="1"/>
          <p:nvPr/>
        </p:nvSpPr>
        <p:spPr>
          <a:xfrm>
            <a:off x="4143240" y="9120240"/>
            <a:ext cx="3169800" cy="479160"/>
          </a:xfrm>
          <a:prstGeom prst="rect">
            <a:avLst/>
          </a:prstGeom>
          <a:noFill/>
          <a:ln w="9360">
            <a:noFill/>
          </a:ln>
        </p:spPr>
        <p:txBody>
          <a:bodyPr lIns="96480" tIns="48240" rIns="96480" bIns="48240" anchor="b"/>
          <a:lstStyle/>
          <a:p>
            <a:pPr algn="r">
              <a:lnSpc>
                <a:spcPct val="100000"/>
              </a:lnSpc>
            </a:pPr>
            <a:fld id="{EFD564BC-E58F-466B-ADB2-1C93ADE96B33}" type="slidenum">
              <a:rPr lang="en-US" sz="13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+mn-ea"/>
              </a:rPr>
              <a:t>38</a:t>
            </a:fld>
            <a:endParaRPr lang="en-US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6311704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8" name="PlaceHolder 1"/>
          <p:cNvSpPr>
            <a:spLocks noGrp="1"/>
          </p:cNvSpPr>
          <p:nvPr>
            <p:ph type="body"/>
          </p:nvPr>
        </p:nvSpPr>
        <p:spPr>
          <a:xfrm>
            <a:off x="731880" y="4560840"/>
            <a:ext cx="5851080" cy="4319280"/>
          </a:xfrm>
          <a:prstGeom prst="rect">
            <a:avLst/>
          </a:prstGeom>
        </p:spPr>
        <p:txBody>
          <a:bodyPr lIns="96480" tIns="48240" rIns="96480" bIns="48240"/>
          <a:lstStyle/>
          <a:p>
            <a:endParaRPr lang="en-US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99" name="TextShape 2"/>
          <p:cNvSpPr txBox="1"/>
          <p:nvPr/>
        </p:nvSpPr>
        <p:spPr>
          <a:xfrm>
            <a:off x="4143240" y="9120240"/>
            <a:ext cx="3169800" cy="479160"/>
          </a:xfrm>
          <a:prstGeom prst="rect">
            <a:avLst/>
          </a:prstGeom>
          <a:noFill/>
          <a:ln w="9360">
            <a:noFill/>
          </a:ln>
        </p:spPr>
        <p:txBody>
          <a:bodyPr lIns="96480" tIns="48240" rIns="96480" bIns="48240" anchor="b"/>
          <a:lstStyle/>
          <a:p>
            <a:pPr algn="r">
              <a:lnSpc>
                <a:spcPct val="100000"/>
              </a:lnSpc>
            </a:pPr>
            <a:fld id="{F030AAEC-A5E2-43BB-B7A8-F2AD1FAFFC9E}" type="slidenum">
              <a:rPr lang="en-US" sz="13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+mn-ea"/>
              </a:rPr>
              <a:t>39</a:t>
            </a:fld>
            <a:endParaRPr lang="en-US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8311339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" name="PlaceHolder 1"/>
          <p:cNvSpPr>
            <a:spLocks noGrp="1"/>
          </p:cNvSpPr>
          <p:nvPr>
            <p:ph type="body"/>
          </p:nvPr>
        </p:nvSpPr>
        <p:spPr>
          <a:xfrm>
            <a:off x="731880" y="4560840"/>
            <a:ext cx="5851080" cy="4319280"/>
          </a:xfrm>
          <a:prstGeom prst="rect">
            <a:avLst/>
          </a:prstGeom>
        </p:spPr>
        <p:txBody>
          <a:bodyPr lIns="96480" tIns="48240" rIns="96480" bIns="48240"/>
          <a:lstStyle/>
          <a:p>
            <a:endParaRPr lang="en-US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01" name="TextShape 2"/>
          <p:cNvSpPr txBox="1"/>
          <p:nvPr/>
        </p:nvSpPr>
        <p:spPr>
          <a:xfrm>
            <a:off x="4143240" y="9120240"/>
            <a:ext cx="3169800" cy="479160"/>
          </a:xfrm>
          <a:prstGeom prst="rect">
            <a:avLst/>
          </a:prstGeom>
          <a:noFill/>
          <a:ln w="9360">
            <a:noFill/>
          </a:ln>
        </p:spPr>
        <p:txBody>
          <a:bodyPr lIns="96480" tIns="48240" rIns="96480" bIns="48240" anchor="b"/>
          <a:lstStyle/>
          <a:p>
            <a:pPr algn="r">
              <a:lnSpc>
                <a:spcPct val="100000"/>
              </a:lnSpc>
            </a:pPr>
            <a:fld id="{0AC9387D-7F13-47EF-9362-36CA855F6F68}" type="slidenum">
              <a:rPr lang="en-US" sz="13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+mn-ea"/>
              </a:rPr>
              <a:t>40</a:t>
            </a:fld>
            <a:endParaRPr lang="en-US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036363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2" name="PlaceHolder 1"/>
          <p:cNvSpPr>
            <a:spLocks noGrp="1"/>
          </p:cNvSpPr>
          <p:nvPr>
            <p:ph type="body"/>
          </p:nvPr>
        </p:nvSpPr>
        <p:spPr>
          <a:xfrm>
            <a:off x="731880" y="4560840"/>
            <a:ext cx="5851080" cy="4319280"/>
          </a:xfrm>
          <a:prstGeom prst="rect">
            <a:avLst/>
          </a:prstGeom>
        </p:spPr>
        <p:txBody>
          <a:bodyPr lIns="96480" tIns="48240" rIns="96480" bIns="48240"/>
          <a:lstStyle/>
          <a:p>
            <a:r>
              <a:rPr lang="en-U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HoG, SIFT, Daisy</a:t>
            </a:r>
          </a:p>
          <a:p>
            <a:r>
              <a:rPr lang="en-U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Deformable part models</a:t>
            </a:r>
          </a:p>
        </p:txBody>
      </p:sp>
      <p:sp>
        <p:nvSpPr>
          <p:cNvPr id="1303" name="TextShape 2"/>
          <p:cNvSpPr txBox="1"/>
          <p:nvPr/>
        </p:nvSpPr>
        <p:spPr>
          <a:xfrm>
            <a:off x="4143240" y="9120240"/>
            <a:ext cx="3169800" cy="479160"/>
          </a:xfrm>
          <a:prstGeom prst="rect">
            <a:avLst/>
          </a:prstGeom>
          <a:noFill/>
          <a:ln w="9360">
            <a:noFill/>
          </a:ln>
        </p:spPr>
        <p:txBody>
          <a:bodyPr lIns="96480" tIns="48240" rIns="96480" bIns="48240" anchor="b"/>
          <a:lstStyle/>
          <a:p>
            <a:pPr algn="r">
              <a:lnSpc>
                <a:spcPct val="100000"/>
              </a:lnSpc>
            </a:pPr>
            <a:fld id="{9943F624-2C9E-4C01-A742-85106BCDC024}" type="slidenum">
              <a:rPr lang="en-US" sz="13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+mn-ea"/>
              </a:rPr>
              <a:t>41</a:t>
            </a:fld>
            <a:endParaRPr lang="en-US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8762346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" name="Shape 65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51" name="Shape 65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364625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" name="Shape 65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51" name="Shape 65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770382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" name="Shape 65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51" name="Shape 65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975130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044578"/>
            <a:ext cx="12192000" cy="1470025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3657600"/>
            <a:ext cx="12192000" cy="15240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C86540-E7E5-4035-B3A9-619E9CD3181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9279E1E-EA53-4C52-A513-12A0AFC7202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7A93BC6-8BD3-4307-B7BA-0EC52950EB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4967573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237803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29C9B28-9F47-4DDC-BFFB-AA4E94F3C8C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78" indent="0">
              <a:buNone/>
              <a:defRPr sz="1900"/>
            </a:lvl2pPr>
            <a:lvl3pPr marL="914354" indent="0">
              <a:buNone/>
              <a:defRPr sz="1600"/>
            </a:lvl3pPr>
            <a:lvl4pPr marL="1371532" indent="0">
              <a:buNone/>
              <a:defRPr sz="1500"/>
            </a:lvl4pPr>
            <a:lvl5pPr marL="1828709" indent="0">
              <a:buNone/>
              <a:defRPr sz="1500"/>
            </a:lvl5pPr>
            <a:lvl6pPr marL="2285886" indent="0">
              <a:buNone/>
              <a:defRPr sz="1500"/>
            </a:lvl6pPr>
            <a:lvl7pPr marL="2743062" indent="0">
              <a:buNone/>
              <a:defRPr sz="1500"/>
            </a:lvl7pPr>
            <a:lvl8pPr marL="3200240" indent="0">
              <a:buNone/>
              <a:defRPr sz="1500"/>
            </a:lvl8pPr>
            <a:lvl9pPr marL="3657418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CAEDE7A-BE37-4525-8BB8-DC7A59BCFF8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68A3ABF-B740-4DA3-9529-16126B0F830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2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9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2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9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4255E7F-2680-4FC9-9372-7AE6CC7ED6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C1319E3-2F30-4D52-AA10-F8F0BCA2CB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CC33E5C-B52E-485F-9E01-581EEDAEA02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3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7178" indent="0">
              <a:buNone/>
              <a:defRPr sz="1200"/>
            </a:lvl2pPr>
            <a:lvl3pPr marL="914354" indent="0">
              <a:buNone/>
              <a:defRPr sz="11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CD5A28-0464-4A2D-827A-E78B00E7297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7178" indent="0">
              <a:buNone/>
              <a:defRPr sz="1200"/>
            </a:lvl2pPr>
            <a:lvl3pPr marL="914354" indent="0">
              <a:buNone/>
              <a:defRPr sz="11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F180A26-0864-467B-9F79-81BF5CC307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-25400"/>
            <a:ext cx="12192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06400" y="1397001"/>
            <a:ext cx="11379200" cy="4729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>
              <a:defRPr sz="1500"/>
            </a:lvl1pPr>
          </a:lstStyle>
          <a:p>
            <a:endParaRPr lang="en-US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ctr">
              <a:defRPr sz="1500"/>
            </a:lvl1pPr>
          </a:lstStyle>
          <a:p>
            <a:endParaRPr lang="en-US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r">
              <a:defRPr sz="1500"/>
            </a:lvl1pPr>
          </a:lstStyle>
          <a:p>
            <a:fld id="{0B6F0654-B567-45D8-9F83-E7FA56350E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103" name="Rectangle 7"/>
          <p:cNvSpPr>
            <a:spLocks noChangeArrowheads="1"/>
          </p:cNvSpPr>
          <p:nvPr/>
        </p:nvSpPr>
        <p:spPr bwMode="auto">
          <a:xfrm>
            <a:off x="0" y="1031242"/>
            <a:ext cx="12192000" cy="60959"/>
          </a:xfrm>
          <a:prstGeom prst="rect">
            <a:avLst/>
          </a:prstGeom>
          <a:gradFill rotWithShape="1">
            <a:gsLst>
              <a:gs pos="0">
                <a:srgbClr val="0000CC"/>
              </a:gs>
              <a:gs pos="100000">
                <a:schemeClr val="tx1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436" tIns="45718" rIns="91436" bIns="45718" anchor="ctr"/>
          <a:lstStyle/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178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354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532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709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882" indent="-342882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3200">
          <a:solidFill>
            <a:schemeClr val="accent2"/>
          </a:solidFill>
          <a:latin typeface="Calibri" pitchFamily="34" charset="0"/>
          <a:ea typeface="+mn-ea"/>
          <a:cs typeface="+mn-cs"/>
        </a:defRPr>
      </a:lvl1pPr>
      <a:lvl2pPr marL="742913" indent="-285737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§"/>
        <a:defRPr sz="2800">
          <a:solidFill>
            <a:schemeClr val="tx1"/>
          </a:solidFill>
          <a:latin typeface="Calibri" pitchFamily="34" charset="0"/>
        </a:defRPr>
      </a:lvl2pPr>
      <a:lvl3pPr marL="1142942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400">
          <a:solidFill>
            <a:schemeClr val="tx1"/>
          </a:solidFill>
          <a:latin typeface="Calibri" pitchFamily="34" charset="0"/>
        </a:defRPr>
      </a:lvl3pPr>
      <a:lvl4pPr marL="1600120" indent="-228589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§"/>
        <a:defRPr sz="2000">
          <a:solidFill>
            <a:schemeClr val="tx1"/>
          </a:solidFill>
          <a:latin typeface="Calibri" pitchFamily="34" charset="0"/>
        </a:defRPr>
      </a:lvl4pPr>
      <a:lvl5pPr marL="2057298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Calibri" pitchFamily="34" charset="0"/>
        </a:defRPr>
      </a:lvl5pPr>
      <a:lvl6pPr marL="2514474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652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8829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006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customXml" Target="../ink/ink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tiff"/><Relationship Id="rId5" Type="http://schemas.openxmlformats.org/officeDocument/2006/relationships/image" Target="../media/image30.png"/><Relationship Id="rId4" Type="http://schemas.openxmlformats.org/officeDocument/2006/relationships/customXml" Target="../ink/ink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emf"/><Relationship Id="rId5" Type="http://schemas.openxmlformats.org/officeDocument/2006/relationships/image" Target="../media/image35.emf"/><Relationship Id="rId4" Type="http://schemas.openxmlformats.org/officeDocument/2006/relationships/image" Target="../media/image34.em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emf"/><Relationship Id="rId3" Type="http://schemas.openxmlformats.org/officeDocument/2006/relationships/image" Target="../media/image39.emf"/><Relationship Id="rId7" Type="http://schemas.openxmlformats.org/officeDocument/2006/relationships/image" Target="../media/image42.emf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emf"/><Relationship Id="rId5" Type="http://schemas.openxmlformats.org/officeDocument/2006/relationships/image" Target="../media/image40.emf"/><Relationship Id="rId4" Type="http://schemas.openxmlformats.org/officeDocument/2006/relationships/image" Target="../media/image20.png"/><Relationship Id="rId9" Type="http://schemas.openxmlformats.org/officeDocument/2006/relationships/image" Target="../media/image44.em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emf"/><Relationship Id="rId4" Type="http://schemas.openxmlformats.org/officeDocument/2006/relationships/image" Target="../media/image46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em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emf"/><Relationship Id="rId13" Type="http://schemas.openxmlformats.org/officeDocument/2006/relationships/image" Target="../media/image64.emf"/><Relationship Id="rId18" Type="http://schemas.openxmlformats.org/officeDocument/2006/relationships/image" Target="../media/image69.emf"/><Relationship Id="rId3" Type="http://schemas.openxmlformats.org/officeDocument/2006/relationships/image" Target="../media/image54.emf"/><Relationship Id="rId21" Type="http://schemas.openxmlformats.org/officeDocument/2006/relationships/image" Target="../media/image72.emf"/><Relationship Id="rId7" Type="http://schemas.openxmlformats.org/officeDocument/2006/relationships/image" Target="../media/image58.emf"/><Relationship Id="rId12" Type="http://schemas.openxmlformats.org/officeDocument/2006/relationships/image" Target="../media/image63.emf"/><Relationship Id="rId17" Type="http://schemas.openxmlformats.org/officeDocument/2006/relationships/image" Target="../media/image68.emf"/><Relationship Id="rId2" Type="http://schemas.openxmlformats.org/officeDocument/2006/relationships/image" Target="../media/image53.emf"/><Relationship Id="rId16" Type="http://schemas.openxmlformats.org/officeDocument/2006/relationships/image" Target="../media/image67.emf"/><Relationship Id="rId20" Type="http://schemas.openxmlformats.org/officeDocument/2006/relationships/image" Target="../media/image7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emf"/><Relationship Id="rId11" Type="http://schemas.openxmlformats.org/officeDocument/2006/relationships/image" Target="../media/image62.emf"/><Relationship Id="rId24" Type="http://schemas.openxmlformats.org/officeDocument/2006/relationships/image" Target="../media/image75.emf"/><Relationship Id="rId5" Type="http://schemas.openxmlformats.org/officeDocument/2006/relationships/image" Target="../media/image56.emf"/><Relationship Id="rId15" Type="http://schemas.openxmlformats.org/officeDocument/2006/relationships/image" Target="../media/image66.emf"/><Relationship Id="rId23" Type="http://schemas.openxmlformats.org/officeDocument/2006/relationships/image" Target="../media/image74.emf"/><Relationship Id="rId10" Type="http://schemas.openxmlformats.org/officeDocument/2006/relationships/image" Target="../media/image61.emf"/><Relationship Id="rId19" Type="http://schemas.openxmlformats.org/officeDocument/2006/relationships/image" Target="../media/image70.emf"/><Relationship Id="rId4" Type="http://schemas.openxmlformats.org/officeDocument/2006/relationships/image" Target="../media/image55.emf"/><Relationship Id="rId9" Type="http://schemas.openxmlformats.org/officeDocument/2006/relationships/image" Target="../media/image60.emf"/><Relationship Id="rId14" Type="http://schemas.openxmlformats.org/officeDocument/2006/relationships/image" Target="../media/image65.emf"/><Relationship Id="rId22" Type="http://schemas.openxmlformats.org/officeDocument/2006/relationships/image" Target="../media/image73.em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emf"/><Relationship Id="rId13" Type="http://schemas.openxmlformats.org/officeDocument/2006/relationships/image" Target="../media/image64.emf"/><Relationship Id="rId18" Type="http://schemas.openxmlformats.org/officeDocument/2006/relationships/image" Target="../media/image69.emf"/><Relationship Id="rId3" Type="http://schemas.openxmlformats.org/officeDocument/2006/relationships/image" Target="../media/image54.emf"/><Relationship Id="rId21" Type="http://schemas.openxmlformats.org/officeDocument/2006/relationships/image" Target="../media/image72.emf"/><Relationship Id="rId7" Type="http://schemas.openxmlformats.org/officeDocument/2006/relationships/image" Target="../media/image58.emf"/><Relationship Id="rId12" Type="http://schemas.openxmlformats.org/officeDocument/2006/relationships/image" Target="../media/image63.emf"/><Relationship Id="rId17" Type="http://schemas.openxmlformats.org/officeDocument/2006/relationships/image" Target="../media/image68.emf"/><Relationship Id="rId2" Type="http://schemas.openxmlformats.org/officeDocument/2006/relationships/image" Target="../media/image53.emf"/><Relationship Id="rId16" Type="http://schemas.openxmlformats.org/officeDocument/2006/relationships/image" Target="../media/image67.emf"/><Relationship Id="rId20" Type="http://schemas.openxmlformats.org/officeDocument/2006/relationships/image" Target="../media/image7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emf"/><Relationship Id="rId11" Type="http://schemas.openxmlformats.org/officeDocument/2006/relationships/image" Target="../media/image62.emf"/><Relationship Id="rId24" Type="http://schemas.openxmlformats.org/officeDocument/2006/relationships/image" Target="../media/image75.emf"/><Relationship Id="rId5" Type="http://schemas.openxmlformats.org/officeDocument/2006/relationships/image" Target="../media/image56.emf"/><Relationship Id="rId15" Type="http://schemas.openxmlformats.org/officeDocument/2006/relationships/image" Target="../media/image66.emf"/><Relationship Id="rId23" Type="http://schemas.openxmlformats.org/officeDocument/2006/relationships/image" Target="../media/image74.emf"/><Relationship Id="rId10" Type="http://schemas.openxmlformats.org/officeDocument/2006/relationships/image" Target="../media/image61.emf"/><Relationship Id="rId19" Type="http://schemas.openxmlformats.org/officeDocument/2006/relationships/image" Target="../media/image70.emf"/><Relationship Id="rId4" Type="http://schemas.openxmlformats.org/officeDocument/2006/relationships/image" Target="../media/image55.emf"/><Relationship Id="rId9" Type="http://schemas.openxmlformats.org/officeDocument/2006/relationships/image" Target="../media/image60.emf"/><Relationship Id="rId14" Type="http://schemas.openxmlformats.org/officeDocument/2006/relationships/image" Target="../media/image65.emf"/><Relationship Id="rId22" Type="http://schemas.openxmlformats.org/officeDocument/2006/relationships/image" Target="../media/image73.emf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emf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hyperlink" Target="http://playground.tensorflow.org/" TargetMode="Externa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tif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emf"/><Relationship Id="rId2" Type="http://schemas.openxmlformats.org/officeDocument/2006/relationships/image" Target="../media/image83.e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em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tags" Target="../tags/tag10.xml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3" Type="http://schemas.openxmlformats.org/officeDocument/2006/relationships/tags" Target="../tags/tag5.xml"/><Relationship Id="rId7" Type="http://schemas.openxmlformats.org/officeDocument/2006/relationships/tags" Target="../tags/tag9.xml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" Type="http://schemas.openxmlformats.org/officeDocument/2006/relationships/tags" Target="../tags/tag4.xml"/><Relationship Id="rId16" Type="http://schemas.openxmlformats.org/officeDocument/2006/relationships/image" Target="../media/image14.png"/><Relationship Id="rId20" Type="http://schemas.openxmlformats.org/officeDocument/2006/relationships/image" Target="../media/image18.emf"/><Relationship Id="rId1" Type="http://schemas.openxmlformats.org/officeDocument/2006/relationships/tags" Target="../tags/tag3.xml"/><Relationship Id="rId6" Type="http://schemas.openxmlformats.org/officeDocument/2006/relationships/tags" Target="../tags/tag8.xml"/><Relationship Id="rId11" Type="http://schemas.openxmlformats.org/officeDocument/2006/relationships/image" Target="../media/image9.png"/><Relationship Id="rId5" Type="http://schemas.openxmlformats.org/officeDocument/2006/relationships/tags" Target="../tags/tag7.xml"/><Relationship Id="rId15" Type="http://schemas.openxmlformats.org/officeDocument/2006/relationships/image" Target="../media/image13.png"/><Relationship Id="rId10" Type="http://schemas.openxmlformats.org/officeDocument/2006/relationships/slideLayout" Target="../slideLayouts/slideLayout2.xml"/><Relationship Id="rId19" Type="http://schemas.openxmlformats.org/officeDocument/2006/relationships/image" Target="../media/image17.png"/><Relationship Id="rId4" Type="http://schemas.openxmlformats.org/officeDocument/2006/relationships/tags" Target="../tags/tag6.xml"/><Relationship Id="rId9" Type="http://schemas.openxmlformats.org/officeDocument/2006/relationships/tags" Target="../tags/tag11.xml"/><Relationship Id="rId14" Type="http://schemas.openxmlformats.org/officeDocument/2006/relationships/image" Target="../media/image12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emf"/><Relationship Id="rId3" Type="http://schemas.openxmlformats.org/officeDocument/2006/relationships/image" Target="../media/image22.emf"/><Relationship Id="rId7" Type="http://schemas.openxmlformats.org/officeDocument/2006/relationships/image" Target="../media/image26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emf"/><Relationship Id="rId5" Type="http://schemas.openxmlformats.org/officeDocument/2006/relationships/image" Target="../media/image24.emf"/><Relationship Id="rId10" Type="http://schemas.openxmlformats.org/officeDocument/2006/relationships/image" Target="../media/image28.png"/><Relationship Id="rId4" Type="http://schemas.openxmlformats.org/officeDocument/2006/relationships/image" Target="../media/image23.emf"/><Relationship Id="rId9" Type="http://schemas.openxmlformats.org/officeDocument/2006/relationships/customXml" Target="../ink/ink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5"/>
          <p:cNvSpPr>
            <a:spLocks noGrp="1" noChangeArrowheads="1"/>
          </p:cNvSpPr>
          <p:nvPr>
            <p:ph type="ctrTitle"/>
          </p:nvPr>
        </p:nvSpPr>
        <p:spPr>
          <a:xfrm>
            <a:off x="0" y="279403"/>
            <a:ext cx="12192000" cy="1470025"/>
          </a:xfrm>
        </p:spPr>
        <p:txBody>
          <a:bodyPr/>
          <a:lstStyle/>
          <a:p>
            <a:pPr eaLnBrk="1" hangingPunct="1"/>
            <a:r>
              <a:rPr lang="en-US" dirty="0"/>
              <a:t>CS 188: Artificial Intelligence</a:t>
            </a:r>
            <a:br>
              <a:rPr lang="en-US" dirty="0"/>
            </a:br>
            <a:endParaRPr lang="en-US" sz="3600" dirty="0"/>
          </a:p>
        </p:txBody>
      </p:sp>
      <p:sp>
        <p:nvSpPr>
          <p:cNvPr id="5123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0" y="1295400"/>
            <a:ext cx="12192000" cy="1524000"/>
          </a:xfrm>
        </p:spPr>
        <p:txBody>
          <a:bodyPr/>
          <a:lstStyle/>
          <a:p>
            <a:pPr eaLnBrk="1" hangingPunct="1"/>
            <a:r>
              <a:rPr lang="en-US" sz="4300" dirty="0"/>
              <a:t>Optimization and Neural Nets</a:t>
            </a:r>
          </a:p>
        </p:txBody>
      </p:sp>
      <p:sp>
        <p:nvSpPr>
          <p:cNvPr id="5124" name="Text Box 7"/>
          <p:cNvSpPr txBox="1">
            <a:spLocks noChangeArrowheads="1"/>
          </p:cNvSpPr>
          <p:nvPr/>
        </p:nvSpPr>
        <p:spPr bwMode="auto">
          <a:xfrm>
            <a:off x="1524000" y="6248403"/>
            <a:ext cx="5867400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0" y="6003922"/>
            <a:ext cx="12192000" cy="761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79" tIns="34289" rIns="68579" bIns="34289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dirty="0">
                <a:latin typeface="Calibri"/>
                <a:cs typeface="Calibri"/>
              </a:rPr>
              <a:t>Instructors: Pieter Abbeel and Dan Klein --- University of California, Berkeley</a:t>
            </a:r>
          </a:p>
          <a:p>
            <a:pPr algn="ctr">
              <a:spcBef>
                <a:spcPct val="50000"/>
              </a:spcBef>
            </a:pPr>
            <a:r>
              <a:rPr lang="en-US" sz="1400" dirty="0">
                <a:latin typeface="Calibri"/>
                <a:cs typeface="Calibri"/>
              </a:rPr>
              <a:t>[These slides were created by Dan Klein and Pieter Abbeel for CS188 Intro to AI at UC Berkeley.  All CS188 materials are available at http://</a:t>
            </a:r>
            <a:r>
              <a:rPr lang="en-US" sz="1400" dirty="0" err="1">
                <a:latin typeface="Calibri"/>
                <a:cs typeface="Calibri"/>
              </a:rPr>
              <a:t>ai.berkeley.edu</a:t>
            </a:r>
            <a:r>
              <a:rPr lang="en-US" sz="1400" dirty="0">
                <a:latin typeface="Calibri"/>
                <a:cs typeface="Calibri"/>
              </a:rPr>
              <a:t>.]</a:t>
            </a:r>
          </a:p>
        </p:txBody>
      </p:sp>
      <p:pic>
        <p:nvPicPr>
          <p:cNvPr id="8" name="Picture 7" descr="NeuralNets2.png">
            <a:extLst>
              <a:ext uri="{FF2B5EF4-FFF2-40B4-BE49-F238E27FC236}">
                <a16:creationId xmlns:a16="http://schemas.microsoft.com/office/drawing/2014/main" id="{4049D18A-760C-3E4F-99EF-4C11599E0F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2702" y="2133600"/>
            <a:ext cx="4908174" cy="3569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9942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2-D Optimization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046157" y="6519448"/>
            <a:ext cx="2178285" cy="338552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r>
              <a:rPr lang="en-US" sz="1600" dirty="0"/>
              <a:t>Source: </a:t>
            </a:r>
            <a:r>
              <a:rPr lang="en-US" sz="1600" dirty="0" err="1"/>
              <a:t>offconvex.org</a:t>
            </a:r>
            <a:endParaRPr lang="en-US" sz="1600" dirty="0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05010DDF-8BCE-184F-8DBE-8018B9FD73F1}"/>
                  </a:ext>
                </a:extLst>
              </p14:cNvPr>
              <p14:cNvContentPartPr/>
              <p14:nvPr/>
            </p14:nvContentPartPr>
            <p14:xfrm>
              <a:off x="5713560" y="2969372"/>
              <a:ext cx="360" cy="36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05010DDF-8BCE-184F-8DBE-8018B9FD73F1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704920" y="2960732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1C699A0B-CF8E-EC4A-A7A0-8D126D41D929}"/>
                  </a:ext>
                </a:extLst>
              </p14:cNvPr>
              <p14:cNvContentPartPr/>
              <p14:nvPr/>
            </p14:nvContentPartPr>
            <p14:xfrm>
              <a:off x="5876640" y="594452"/>
              <a:ext cx="360" cy="36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1C699A0B-CF8E-EC4A-A7A0-8D126D41D929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867640" y="585812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10" name="Picture 9">
            <a:extLst>
              <a:ext uri="{FF2B5EF4-FFF2-40B4-BE49-F238E27FC236}">
                <a16:creationId xmlns:a16="http://schemas.microsoft.com/office/drawing/2014/main" id="{03D7C487-76C7-9D4B-95D4-E720906CD0A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6275" t="9200" r="33660"/>
          <a:stretch/>
        </p:blipFill>
        <p:spPr>
          <a:xfrm>
            <a:off x="3124200" y="1369767"/>
            <a:ext cx="6209675" cy="5107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3646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A7D5CF-928F-E444-8F15-487153C60F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Gradient Ascent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7FE9A0-032E-4A49-B54E-78D599284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6400" y="1397001"/>
            <a:ext cx="11023600" cy="4729164"/>
          </a:xfrm>
        </p:spPr>
        <p:txBody>
          <a:bodyPr/>
          <a:lstStyle/>
          <a:p>
            <a:r>
              <a:rPr lang="en-US" sz="2800" dirty="0"/>
              <a:t>Perform update in uphill direction for each coordinate</a:t>
            </a:r>
          </a:p>
          <a:p>
            <a:r>
              <a:rPr lang="en-US" sz="2800" dirty="0"/>
              <a:t>The steeper the slope (i.e. the higher the derivative) the bigger the step for that coordinate</a:t>
            </a:r>
          </a:p>
          <a:p>
            <a:pPr lvl="4"/>
            <a:endParaRPr lang="en-US" sz="600" dirty="0"/>
          </a:p>
          <a:p>
            <a:r>
              <a:rPr lang="en-US" sz="2800" dirty="0"/>
              <a:t>E.g., consider: </a:t>
            </a:r>
          </a:p>
          <a:p>
            <a:pPr lvl="2"/>
            <a:endParaRPr lang="en-US" sz="2000" dirty="0"/>
          </a:p>
          <a:p>
            <a:pPr lvl="2"/>
            <a:r>
              <a:rPr lang="en-US" dirty="0"/>
              <a:t>  Updates:</a:t>
            </a:r>
          </a:p>
          <a:p>
            <a:pPr lvl="2"/>
            <a:endParaRPr lang="en-US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84E52C4-0345-EE42-99F8-6B607D29FC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6600" y="3040653"/>
            <a:ext cx="1500909" cy="38834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5FE6BB1-4EEA-B04B-94F8-6BB9978276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6400" y="5323123"/>
            <a:ext cx="4150639" cy="77287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4FDA974-3857-CC46-A04C-A4109C2457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7560" y="4301683"/>
            <a:ext cx="4150639" cy="772877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FF947A6-C2E1-DF4A-BB48-5148E0F6CBC4}"/>
              </a:ext>
            </a:extLst>
          </p:cNvPr>
          <p:cNvSpPr txBox="1">
            <a:spLocks/>
          </p:cNvSpPr>
          <p:nvPr/>
        </p:nvSpPr>
        <p:spPr bwMode="auto">
          <a:xfrm>
            <a:off x="6408345" y="3840278"/>
            <a:ext cx="5029200" cy="24685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marL="342882" indent="-34288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3200">
                <a:solidFill>
                  <a:schemeClr val="accent2"/>
                </a:solidFill>
                <a:latin typeface="Calibri" pitchFamily="34" charset="0"/>
                <a:ea typeface="+mn-ea"/>
                <a:cs typeface="+mn-cs"/>
              </a:defRPr>
            </a:lvl1pPr>
            <a:lvl2pPr marL="742913" indent="-28573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4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20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98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74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lvl="1"/>
            <a:r>
              <a:rPr lang="en-US" sz="2400" kern="0" dirty="0"/>
              <a:t>Updates in vector notation:</a:t>
            </a:r>
          </a:p>
          <a:p>
            <a:pPr lvl="1"/>
            <a:endParaRPr lang="en-US" sz="2400" kern="0" dirty="0"/>
          </a:p>
          <a:p>
            <a:pPr lvl="1"/>
            <a:endParaRPr lang="en-US" sz="2400" kern="0" dirty="0"/>
          </a:p>
          <a:p>
            <a:pPr lvl="1"/>
            <a:endParaRPr lang="en-US" sz="2400" kern="0" dirty="0"/>
          </a:p>
          <a:p>
            <a:pPr marL="457176" lvl="1" indent="0">
              <a:buNone/>
            </a:pPr>
            <a:r>
              <a:rPr lang="en-US" sz="2400" kern="0" dirty="0"/>
              <a:t>	with:</a:t>
            </a:r>
            <a:endParaRPr lang="en-US" sz="2000" kern="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D1DEC55-5EE0-084E-909E-944474C06C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72400" y="4632052"/>
            <a:ext cx="2888532" cy="32094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EB0FEF9-D237-3B4C-A4A4-C835951849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53400" y="5456736"/>
            <a:ext cx="2294022" cy="78140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EDB8272-6D62-2845-BEF2-B1B77819EB4A}"/>
              </a:ext>
            </a:extLst>
          </p:cNvPr>
          <p:cNvSpPr txBox="1"/>
          <p:nvPr/>
        </p:nvSpPr>
        <p:spPr>
          <a:xfrm>
            <a:off x="10818449" y="5633315"/>
            <a:ext cx="12586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= gradient</a:t>
            </a:r>
          </a:p>
        </p:txBody>
      </p:sp>
    </p:spTree>
    <p:extLst>
      <p:ext uri="{BB962C8B-B14F-4D97-AF65-F5344CB8AC3E}">
        <p14:creationId xmlns:p14="http://schemas.microsoft.com/office/powerpoint/2010/main" val="2811299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117601" y="1092201"/>
            <a:ext cx="10058400" cy="4930776"/>
          </a:xfrm>
        </p:spPr>
        <p:txBody>
          <a:bodyPr/>
          <a:lstStyle/>
          <a:p>
            <a:r>
              <a:rPr lang="en-US" sz="2400" dirty="0"/>
              <a:t>Idea: </a:t>
            </a:r>
          </a:p>
          <a:p>
            <a:pPr lvl="1"/>
            <a:r>
              <a:rPr lang="en-US" sz="2400" dirty="0"/>
              <a:t>Start somewhere</a:t>
            </a:r>
          </a:p>
          <a:p>
            <a:pPr lvl="1"/>
            <a:r>
              <a:rPr lang="en-US" sz="2400" dirty="0"/>
              <a:t>Repeat:  Take a step in the gradient direction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Gradient Ascent</a:t>
            </a:r>
          </a:p>
        </p:txBody>
      </p:sp>
      <p:pic>
        <p:nvPicPr>
          <p:cNvPr id="8" name="Picture 7" descr="grad_descent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69"/>
          <a:stretch/>
        </p:blipFill>
        <p:spPr>
          <a:xfrm>
            <a:off x="2769405" y="2743200"/>
            <a:ext cx="6069795" cy="3937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843616" y="6539965"/>
            <a:ext cx="2397557" cy="323163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r>
              <a:rPr lang="en-US" sz="1500" dirty="0"/>
              <a:t>Figure source: </a:t>
            </a:r>
            <a:r>
              <a:rPr lang="en-US" sz="1500" dirty="0" err="1"/>
              <a:t>Mathworks</a:t>
            </a:r>
            <a:endParaRPr lang="en-US" sz="1500" dirty="0"/>
          </a:p>
        </p:txBody>
      </p:sp>
    </p:spTree>
    <p:extLst>
      <p:ext uri="{BB962C8B-B14F-4D97-AF65-F5344CB8AC3E}">
        <p14:creationId xmlns:p14="http://schemas.microsoft.com/office/powerpoint/2010/main" val="24395264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the Steepest Direction?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3200400"/>
            <a:ext cx="11379200" cy="3505200"/>
          </a:xfrm>
        </p:spPr>
        <p:txBody>
          <a:bodyPr/>
          <a:lstStyle/>
          <a:p>
            <a:r>
              <a:rPr lang="en-US" sz="2400" dirty="0"/>
              <a:t>First-Order Taylor Expansion:</a:t>
            </a:r>
          </a:p>
          <a:p>
            <a:endParaRPr lang="en-US" sz="2400" dirty="0"/>
          </a:p>
          <a:p>
            <a:r>
              <a:rPr lang="en-US" sz="2400" dirty="0"/>
              <a:t>Steepest Descent Direction:</a:t>
            </a:r>
          </a:p>
          <a:p>
            <a:endParaRPr lang="en-US" sz="2400" dirty="0"/>
          </a:p>
          <a:p>
            <a:r>
              <a:rPr lang="en-US" sz="2400" dirty="0"/>
              <a:t>Recall: 			</a:t>
            </a:r>
            <a:r>
              <a:rPr lang="en-US" sz="2400" dirty="0">
                <a:sym typeface="Wingdings"/>
              </a:rPr>
              <a:t></a:t>
            </a:r>
          </a:p>
          <a:p>
            <a:endParaRPr lang="en-US" sz="2400" dirty="0">
              <a:sym typeface="Wingdings"/>
            </a:endParaRPr>
          </a:p>
          <a:p>
            <a:r>
              <a:rPr lang="en-US" sz="2400" dirty="0">
                <a:sym typeface="Wingdings"/>
              </a:rPr>
              <a:t>Hence, solution: </a:t>
            </a:r>
            <a:endParaRPr lang="en-US" sz="2400" dirty="0"/>
          </a:p>
        </p:txBody>
      </p:sp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1098" y="3160677"/>
            <a:ext cx="4146302" cy="573123"/>
          </a:xfrm>
          <a:prstGeom prst="rect">
            <a:avLst/>
          </a:prstGeom>
        </p:spPr>
      </p:pic>
      <p:pic>
        <p:nvPicPr>
          <p:cNvPr id="12" name="Picture 11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2402" y="5736334"/>
            <a:ext cx="1387692" cy="80886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EFE2821-7087-354C-BA67-051DC196866F}"/>
              </a:ext>
            </a:extLst>
          </p:cNvPr>
          <p:cNvSpPr txBox="1"/>
          <p:nvPr/>
        </p:nvSpPr>
        <p:spPr>
          <a:xfrm>
            <a:off x="5315565" y="5848290"/>
            <a:ext cx="43618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Gradient direction = steepest direction!</a:t>
            </a:r>
          </a:p>
        </p:txBody>
      </p:sp>
      <p:pic>
        <p:nvPicPr>
          <p:cNvPr id="13" name="Picture 2" descr="C:\Users\Dan\Dropbox\Office\CS 188\Ketrina Art\CSPs 2\HillClimbing.png">
            <a:extLst>
              <a:ext uri="{FF2B5EF4-FFF2-40B4-BE49-F238E27FC236}">
                <a16:creationId xmlns:a16="http://schemas.microsoft.com/office/drawing/2014/main" id="{0A965478-172C-6B49-A5DB-ED20F3C00A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937241" y="1032824"/>
            <a:ext cx="3102359" cy="1938976"/>
          </a:xfrm>
          <a:prstGeom prst="rect">
            <a:avLst/>
          </a:prstGeom>
          <a:noFill/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28568C5-E754-344A-8E6B-DC29830A25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35365" y="1729845"/>
            <a:ext cx="4279900" cy="787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5DF90CD-52CB-EA43-B41E-1CF26D638DC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20370" y="3992205"/>
            <a:ext cx="3471841" cy="50359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4586EA5-0916-B74B-BEF3-DD3F4E004B2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12750" y="5805787"/>
            <a:ext cx="1304725" cy="59501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D8E2B1E-92A9-7F44-A70A-291678C6146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16384" y="4894973"/>
            <a:ext cx="1206513" cy="59142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12BFBDD-8039-D54A-9645-96FF794D999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68159" y="4953000"/>
            <a:ext cx="1561368" cy="504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408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Gradient in n dimensions</a:t>
            </a:r>
          </a:p>
        </p:txBody>
      </p:sp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2072111"/>
            <a:ext cx="2489200" cy="247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3807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Optimization Procedure: Gradient Ascent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73400" y="1625601"/>
            <a:ext cx="5994400" cy="2260599"/>
          </a:xfrm>
          <a:ln w="25400">
            <a:solidFill>
              <a:schemeClr val="tx1"/>
            </a:solidFill>
          </a:ln>
        </p:spPr>
        <p:txBody>
          <a:bodyPr/>
          <a:lstStyle/>
          <a:p>
            <a:r>
              <a:rPr lang="en-US" sz="2800" dirty="0" err="1">
                <a:latin typeface="Courier" pitchFamily="2" charset="0"/>
              </a:rPr>
              <a:t>init</a:t>
            </a:r>
            <a:r>
              <a:rPr lang="en-US" sz="2800" dirty="0">
                <a:latin typeface="Courier" pitchFamily="2" charset="0"/>
              </a:rPr>
              <a:t> </a:t>
            </a:r>
          </a:p>
          <a:p>
            <a:r>
              <a:rPr lang="en-US" sz="2800" dirty="0">
                <a:latin typeface="Courier" pitchFamily="2" charset="0"/>
              </a:rPr>
              <a:t>for </a:t>
            </a:r>
            <a:r>
              <a:rPr lang="en-US" sz="2800" dirty="0" err="1">
                <a:latin typeface="Courier" pitchFamily="2" charset="0"/>
              </a:rPr>
              <a:t>iter</a:t>
            </a:r>
            <a:r>
              <a:rPr lang="en-US" sz="2800" dirty="0">
                <a:latin typeface="Courier" pitchFamily="2" charset="0"/>
              </a:rPr>
              <a:t> = 1, 2, </a:t>
            </a:r>
            <a:r>
              <a:rPr lang="is-IS" sz="2800" dirty="0">
                <a:latin typeface="Courier" pitchFamily="2" charset="0"/>
              </a:rPr>
              <a:t>…</a:t>
            </a:r>
          </a:p>
          <a:p>
            <a:pPr lvl="1"/>
            <a:endParaRPr lang="en-US" sz="2400" dirty="0"/>
          </a:p>
        </p:txBody>
      </p:sp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828800"/>
            <a:ext cx="317500" cy="215900"/>
          </a:xfrm>
          <a:prstGeom prst="rect">
            <a:avLst/>
          </a:prstGeom>
        </p:spPr>
      </p:pic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1066800" y="4419600"/>
            <a:ext cx="10744200" cy="2260599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marL="342882" indent="-34288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3200">
                <a:solidFill>
                  <a:schemeClr val="accent2"/>
                </a:solidFill>
                <a:latin typeface="Calibri" pitchFamily="34" charset="0"/>
                <a:ea typeface="+mn-ea"/>
                <a:cs typeface="+mn-cs"/>
              </a:defRPr>
            </a:lvl1pPr>
            <a:lvl2pPr marL="742913" indent="-28573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4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20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98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74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dirty="0"/>
              <a:t>    : learning rate --- tweaking parameter that needs to be chosen carefully</a:t>
            </a:r>
          </a:p>
          <a:p>
            <a:r>
              <a:rPr lang="en-US" dirty="0"/>
              <a:t>How? Try multiple choices</a:t>
            </a:r>
          </a:p>
          <a:p>
            <a:pPr lvl="1"/>
            <a:r>
              <a:rPr lang="en-US" dirty="0"/>
              <a:t>Crude rule of thumb: update changes       about 0.1 – 1 %</a:t>
            </a:r>
          </a:p>
          <a:p>
            <a:pPr lvl="1"/>
            <a:endParaRPr lang="en-US" dirty="0"/>
          </a:p>
        </p:txBody>
      </p:sp>
      <p:pic>
        <p:nvPicPr>
          <p:cNvPr id="10" name="Picture 9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0359" y="4641550"/>
            <a:ext cx="279400" cy="215900"/>
          </a:xfrm>
          <a:prstGeom prst="rect">
            <a:avLst/>
          </a:prstGeom>
        </p:spPr>
      </p:pic>
      <p:pic>
        <p:nvPicPr>
          <p:cNvPr id="11" name="Picture 10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400" y="6248400"/>
            <a:ext cx="317500" cy="2159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FFD6A00-8240-2646-86E9-426A92ED03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3850" y="2971800"/>
            <a:ext cx="3924300" cy="46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097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Batch Gradient Ascent on the Log Likelihood Objective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BE07EC3-8F05-D540-A418-4BADC05A3F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5364" y="1371600"/>
            <a:ext cx="7400636" cy="900545"/>
          </a:xfrm>
          <a:prstGeom prst="rect">
            <a:avLst/>
          </a:prstGeom>
        </p:spPr>
      </p:pic>
      <p:sp>
        <p:nvSpPr>
          <p:cNvPr id="2" name="Left Brace 1">
            <a:extLst>
              <a:ext uri="{FF2B5EF4-FFF2-40B4-BE49-F238E27FC236}">
                <a16:creationId xmlns:a16="http://schemas.microsoft.com/office/drawing/2014/main" id="{1F2E8DF6-60AE-A94D-A2B7-30DBD07589A5}"/>
              </a:ext>
            </a:extLst>
          </p:cNvPr>
          <p:cNvSpPr/>
          <p:nvPr/>
        </p:nvSpPr>
        <p:spPr>
          <a:xfrm rot="16200000">
            <a:off x="7901160" y="549535"/>
            <a:ext cx="342900" cy="3953219"/>
          </a:xfrm>
          <a:prstGeom prst="lef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2927340-688C-BB47-8E82-C439C9921B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3800" y="2920908"/>
            <a:ext cx="889000" cy="469900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DB9D1863-7187-9F45-855D-460B7F9618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19400" y="3962400"/>
            <a:ext cx="6324600" cy="2260599"/>
          </a:xfrm>
          <a:ln w="25400">
            <a:solidFill>
              <a:schemeClr val="tx1"/>
            </a:solidFill>
          </a:ln>
        </p:spPr>
        <p:txBody>
          <a:bodyPr/>
          <a:lstStyle/>
          <a:p>
            <a:r>
              <a:rPr lang="en-US" sz="2800" dirty="0" err="1">
                <a:latin typeface="Courier" pitchFamily="2" charset="0"/>
              </a:rPr>
              <a:t>init</a:t>
            </a:r>
            <a:r>
              <a:rPr lang="en-US" sz="2800" dirty="0">
                <a:latin typeface="Courier" pitchFamily="2" charset="0"/>
              </a:rPr>
              <a:t> </a:t>
            </a:r>
          </a:p>
          <a:p>
            <a:r>
              <a:rPr lang="en-US" sz="2800" dirty="0">
                <a:latin typeface="Courier" pitchFamily="2" charset="0"/>
              </a:rPr>
              <a:t>for </a:t>
            </a:r>
            <a:r>
              <a:rPr lang="en-US" sz="2800" dirty="0" err="1">
                <a:latin typeface="Courier" pitchFamily="2" charset="0"/>
              </a:rPr>
              <a:t>iter</a:t>
            </a:r>
            <a:r>
              <a:rPr lang="en-US" sz="2800" dirty="0">
                <a:latin typeface="Courier" pitchFamily="2" charset="0"/>
              </a:rPr>
              <a:t> = 1, 2, </a:t>
            </a:r>
            <a:r>
              <a:rPr lang="is-IS" sz="2800" dirty="0">
                <a:latin typeface="Courier" pitchFamily="2" charset="0"/>
              </a:rPr>
              <a:t>…</a:t>
            </a:r>
          </a:p>
          <a:p>
            <a:pPr lvl="1"/>
            <a:endParaRPr lang="en-US" sz="2400" dirty="0"/>
          </a:p>
        </p:txBody>
      </p:sp>
      <p:pic>
        <p:nvPicPr>
          <p:cNvPr id="8" name="Picture 7" descr="latex-image-1.pdf">
            <a:extLst>
              <a:ext uri="{FF2B5EF4-FFF2-40B4-BE49-F238E27FC236}">
                <a16:creationId xmlns:a16="http://schemas.microsoft.com/office/drawing/2014/main" id="{369FB3E6-3B02-3448-91B5-5A8CA39D0E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4114800"/>
            <a:ext cx="317500" cy="2159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1AB085D-3AB2-A140-89C4-7EF927B3EB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57574" y="5275547"/>
            <a:ext cx="5429226" cy="744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45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Stochastic Gradient Ascent on the Log Likelihood Objective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BE07EC3-8F05-D540-A418-4BADC05A3F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5364" y="1371600"/>
            <a:ext cx="7400636" cy="900545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DB9D1863-7187-9F45-855D-460B7F9618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7000" y="3657600"/>
            <a:ext cx="6629400" cy="2514600"/>
          </a:xfrm>
          <a:ln w="25400">
            <a:solidFill>
              <a:schemeClr val="tx1"/>
            </a:solidFill>
          </a:ln>
        </p:spPr>
        <p:txBody>
          <a:bodyPr/>
          <a:lstStyle/>
          <a:p>
            <a:r>
              <a:rPr lang="en-US" sz="2800" dirty="0" err="1">
                <a:latin typeface="Courier" pitchFamily="2" charset="0"/>
              </a:rPr>
              <a:t>init</a:t>
            </a:r>
            <a:r>
              <a:rPr lang="en-US" sz="2800" dirty="0">
                <a:latin typeface="Courier" pitchFamily="2" charset="0"/>
              </a:rPr>
              <a:t> </a:t>
            </a:r>
          </a:p>
          <a:p>
            <a:r>
              <a:rPr lang="en-US" sz="2800" dirty="0">
                <a:latin typeface="Courier" pitchFamily="2" charset="0"/>
              </a:rPr>
              <a:t>for </a:t>
            </a:r>
            <a:r>
              <a:rPr lang="en-US" sz="2800" dirty="0" err="1">
                <a:latin typeface="Courier" pitchFamily="2" charset="0"/>
              </a:rPr>
              <a:t>iter</a:t>
            </a:r>
            <a:r>
              <a:rPr lang="en-US" sz="2800" dirty="0">
                <a:latin typeface="Courier" pitchFamily="2" charset="0"/>
              </a:rPr>
              <a:t> = 1, 2, </a:t>
            </a:r>
            <a:r>
              <a:rPr lang="is-IS" sz="2800" dirty="0">
                <a:latin typeface="Courier" pitchFamily="2" charset="0"/>
              </a:rPr>
              <a:t>…</a:t>
            </a:r>
          </a:p>
          <a:p>
            <a:pPr lvl="1"/>
            <a:r>
              <a:rPr lang="is-IS" sz="2400" dirty="0">
                <a:latin typeface="Courier" pitchFamily="2" charset="0"/>
              </a:rPr>
              <a:t>pick random j</a:t>
            </a:r>
          </a:p>
          <a:p>
            <a:pPr lvl="1"/>
            <a:endParaRPr lang="en-US" sz="2400" dirty="0"/>
          </a:p>
        </p:txBody>
      </p:sp>
      <p:pic>
        <p:nvPicPr>
          <p:cNvPr id="8" name="Picture 7" descr="latex-image-1.pdf">
            <a:extLst>
              <a:ext uri="{FF2B5EF4-FFF2-40B4-BE49-F238E27FC236}">
                <a16:creationId xmlns:a16="http://schemas.microsoft.com/office/drawing/2014/main" id="{369FB3E6-3B02-3448-91B5-5A8CA39D0E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9232" y="3842327"/>
            <a:ext cx="288636" cy="19627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75A7CCA-32DB-C241-BECB-F5EDB051CC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5200" y="5339877"/>
            <a:ext cx="5436859" cy="45132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424DD82-AD13-E043-B4EE-872F14DB2407}"/>
              </a:ext>
            </a:extLst>
          </p:cNvPr>
          <p:cNvSpPr txBox="1"/>
          <p:nvPr/>
        </p:nvSpPr>
        <p:spPr>
          <a:xfrm>
            <a:off x="1600200" y="2514600"/>
            <a:ext cx="9067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Observation: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once gradient on one training example has been computed, might as well incorporate before computing next one</a:t>
            </a:r>
          </a:p>
        </p:txBody>
      </p:sp>
    </p:spTree>
    <p:extLst>
      <p:ext uri="{BB962C8B-B14F-4D97-AF65-F5344CB8AC3E}">
        <p14:creationId xmlns:p14="http://schemas.microsoft.com/office/powerpoint/2010/main" val="2982431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 animBg="1"/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Mini-Batch Gradient Ascent on the Log Likelihood Objective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BE07EC3-8F05-D540-A418-4BADC05A3F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5364" y="1371600"/>
            <a:ext cx="7400636" cy="900545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DB9D1863-7187-9F45-855D-460B7F9618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7000" y="3657600"/>
            <a:ext cx="8763000" cy="2514600"/>
          </a:xfrm>
          <a:ln w="25400">
            <a:solidFill>
              <a:schemeClr val="tx1"/>
            </a:solidFill>
          </a:ln>
        </p:spPr>
        <p:txBody>
          <a:bodyPr/>
          <a:lstStyle/>
          <a:p>
            <a:r>
              <a:rPr lang="en-US" sz="2800" dirty="0" err="1">
                <a:latin typeface="Courier" pitchFamily="2" charset="0"/>
              </a:rPr>
              <a:t>init</a:t>
            </a:r>
            <a:r>
              <a:rPr lang="en-US" sz="2800" dirty="0">
                <a:latin typeface="Courier" pitchFamily="2" charset="0"/>
              </a:rPr>
              <a:t> </a:t>
            </a:r>
          </a:p>
          <a:p>
            <a:r>
              <a:rPr lang="en-US" sz="2800" dirty="0">
                <a:latin typeface="Courier" pitchFamily="2" charset="0"/>
              </a:rPr>
              <a:t>for </a:t>
            </a:r>
            <a:r>
              <a:rPr lang="en-US" sz="2800" dirty="0" err="1">
                <a:latin typeface="Courier" pitchFamily="2" charset="0"/>
              </a:rPr>
              <a:t>iter</a:t>
            </a:r>
            <a:r>
              <a:rPr lang="en-US" sz="2800" dirty="0">
                <a:latin typeface="Courier" pitchFamily="2" charset="0"/>
              </a:rPr>
              <a:t> = 1, 2, </a:t>
            </a:r>
            <a:r>
              <a:rPr lang="is-IS" sz="2800" dirty="0">
                <a:latin typeface="Courier" pitchFamily="2" charset="0"/>
              </a:rPr>
              <a:t>…</a:t>
            </a:r>
          </a:p>
          <a:p>
            <a:pPr lvl="1"/>
            <a:r>
              <a:rPr lang="is-IS" sz="2400" dirty="0">
                <a:latin typeface="Courier" pitchFamily="2" charset="0"/>
              </a:rPr>
              <a:t>pick random subset of training examples J</a:t>
            </a:r>
          </a:p>
          <a:p>
            <a:pPr lvl="1"/>
            <a:endParaRPr lang="en-US" sz="2400" dirty="0"/>
          </a:p>
        </p:txBody>
      </p:sp>
      <p:pic>
        <p:nvPicPr>
          <p:cNvPr id="8" name="Picture 7" descr="latex-image-1.pdf">
            <a:extLst>
              <a:ext uri="{FF2B5EF4-FFF2-40B4-BE49-F238E27FC236}">
                <a16:creationId xmlns:a16="http://schemas.microsoft.com/office/drawing/2014/main" id="{369FB3E6-3B02-3448-91B5-5A8CA39D0E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9232" y="3842327"/>
            <a:ext cx="288636" cy="19627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424DD82-AD13-E043-B4EE-872F14DB2407}"/>
              </a:ext>
            </a:extLst>
          </p:cNvPr>
          <p:cNvSpPr txBox="1"/>
          <p:nvPr/>
        </p:nvSpPr>
        <p:spPr>
          <a:xfrm>
            <a:off x="1600200" y="2514600"/>
            <a:ext cx="9296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Observation: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gradient over small set of training examples (=mini-batch) can be computed in parallel, might as well do that instead of a single one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7C7F8AD-0D2C-C449-BAD2-CEA914E092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0924" y="5257800"/>
            <a:ext cx="5486476" cy="791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771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 animBg="1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377F508-AA63-9F4B-9D5D-5A3BFD36B3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" y="1371286"/>
            <a:ext cx="11049001" cy="5486713"/>
          </a:xfrm>
        </p:spPr>
        <p:txBody>
          <a:bodyPr/>
          <a:lstStyle/>
          <a:p>
            <a:r>
              <a:rPr lang="en-US" dirty="0"/>
              <a:t>We’ll talk about that once we covered neural networks, which are a generalization of logistic regression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BB44E1D-2864-964B-B10F-B9B0DD3238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about computing all the derivatives?</a:t>
            </a:r>
          </a:p>
        </p:txBody>
      </p:sp>
    </p:spTree>
    <p:extLst>
      <p:ext uri="{BB962C8B-B14F-4D97-AF65-F5344CB8AC3E}">
        <p14:creationId xmlns:p14="http://schemas.microsoft.com/office/powerpoint/2010/main" val="161715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Reminder: Linear Classifiers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1447800" y="1600200"/>
            <a:ext cx="85344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marL="342882" indent="-34288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3200">
                <a:solidFill>
                  <a:schemeClr val="accent2"/>
                </a:solidFill>
                <a:latin typeface="Calibri" pitchFamily="34" charset="0"/>
                <a:ea typeface="+mn-ea"/>
                <a:cs typeface="+mn-cs"/>
              </a:defRPr>
            </a:lvl1pPr>
            <a:lvl2pPr marL="742913" indent="-28573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4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20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98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74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2800" dirty="0">
                <a:latin typeface="Calibri"/>
                <a:cs typeface="Calibri"/>
              </a:rPr>
              <a:t>Inputs are </a:t>
            </a:r>
            <a:r>
              <a:rPr lang="en-US" sz="2800" dirty="0">
                <a:solidFill>
                  <a:srgbClr val="CC0000"/>
                </a:solidFill>
                <a:latin typeface="Calibri"/>
                <a:cs typeface="Calibri"/>
              </a:rPr>
              <a:t>feature values</a:t>
            </a:r>
          </a:p>
          <a:p>
            <a:pPr>
              <a:lnSpc>
                <a:spcPct val="90000"/>
              </a:lnSpc>
            </a:pPr>
            <a:r>
              <a:rPr lang="en-US" sz="2800" dirty="0">
                <a:latin typeface="Calibri"/>
                <a:cs typeface="Calibri"/>
              </a:rPr>
              <a:t>Each feature has a </a:t>
            </a:r>
            <a:r>
              <a:rPr lang="en-US" sz="2800" dirty="0">
                <a:solidFill>
                  <a:srgbClr val="CC0000"/>
                </a:solidFill>
                <a:latin typeface="Calibri"/>
                <a:cs typeface="Calibri"/>
              </a:rPr>
              <a:t>weight</a:t>
            </a:r>
          </a:p>
          <a:p>
            <a:pPr>
              <a:lnSpc>
                <a:spcPct val="90000"/>
              </a:lnSpc>
            </a:pPr>
            <a:r>
              <a:rPr lang="en-US" sz="2800" dirty="0">
                <a:latin typeface="Calibri"/>
                <a:cs typeface="Calibri"/>
              </a:rPr>
              <a:t>Sum is the </a:t>
            </a:r>
            <a:r>
              <a:rPr lang="en-US" sz="2800" dirty="0">
                <a:solidFill>
                  <a:srgbClr val="CC0000"/>
                </a:solidFill>
                <a:latin typeface="Calibri"/>
                <a:cs typeface="Calibri"/>
              </a:rPr>
              <a:t>activation</a:t>
            </a:r>
          </a:p>
          <a:p>
            <a:pPr>
              <a:lnSpc>
                <a:spcPct val="90000"/>
              </a:lnSpc>
            </a:pPr>
            <a:endParaRPr lang="en-US" sz="2800" dirty="0">
              <a:latin typeface="Calibri"/>
              <a:cs typeface="Calibri"/>
            </a:endParaRPr>
          </a:p>
          <a:p>
            <a:pPr>
              <a:lnSpc>
                <a:spcPct val="90000"/>
              </a:lnSpc>
            </a:pPr>
            <a:endParaRPr lang="en-US" sz="2800" dirty="0">
              <a:latin typeface="Calibri"/>
              <a:cs typeface="Calibri"/>
            </a:endParaRPr>
          </a:p>
          <a:p>
            <a:pPr>
              <a:lnSpc>
                <a:spcPct val="90000"/>
              </a:lnSpc>
            </a:pPr>
            <a:endParaRPr lang="en-US" sz="2800" dirty="0">
              <a:latin typeface="Calibri"/>
              <a:cs typeface="Calibri"/>
            </a:endParaRPr>
          </a:p>
          <a:p>
            <a:pPr>
              <a:lnSpc>
                <a:spcPct val="90000"/>
              </a:lnSpc>
            </a:pPr>
            <a:endParaRPr lang="en-US" sz="2800" dirty="0">
              <a:latin typeface="Calibri"/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US" sz="2800" dirty="0">
                <a:latin typeface="Calibri"/>
                <a:cs typeface="Calibri"/>
              </a:rPr>
              <a:t>If the activation is:</a:t>
            </a:r>
          </a:p>
          <a:p>
            <a:pPr lvl="1">
              <a:lnSpc>
                <a:spcPct val="90000"/>
              </a:lnSpc>
            </a:pPr>
            <a:r>
              <a:rPr lang="en-US" sz="2400" dirty="0">
                <a:latin typeface="Calibri"/>
                <a:cs typeface="Calibri"/>
              </a:rPr>
              <a:t>Positive, output +1</a:t>
            </a:r>
          </a:p>
          <a:p>
            <a:pPr lvl="1">
              <a:lnSpc>
                <a:spcPct val="90000"/>
              </a:lnSpc>
            </a:pPr>
            <a:r>
              <a:rPr lang="en-US" sz="2400" dirty="0">
                <a:latin typeface="Calibri"/>
                <a:cs typeface="Calibri"/>
              </a:rPr>
              <a:t>Negative, output -1</a:t>
            </a: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7391400" y="5029200"/>
            <a:ext cx="685800" cy="1219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4000">
                <a:latin typeface="Calibri"/>
                <a:cs typeface="Calibri"/>
                <a:sym typeface="Symbol" charset="0"/>
              </a:rPr>
              <a:t></a:t>
            </a:r>
          </a:p>
        </p:txBody>
      </p:sp>
      <p:sp>
        <p:nvSpPr>
          <p:cNvPr id="7" name="Line 6"/>
          <p:cNvSpPr>
            <a:spLocks noChangeShapeType="1"/>
          </p:cNvSpPr>
          <p:nvPr/>
        </p:nvSpPr>
        <p:spPr bwMode="auto">
          <a:xfrm>
            <a:off x="6553200" y="5257800"/>
            <a:ext cx="838200" cy="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8" name="Line 7"/>
          <p:cNvSpPr>
            <a:spLocks noChangeShapeType="1"/>
          </p:cNvSpPr>
          <p:nvPr/>
        </p:nvSpPr>
        <p:spPr bwMode="auto">
          <a:xfrm>
            <a:off x="6553200" y="5638800"/>
            <a:ext cx="8382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9" name="Line 8"/>
          <p:cNvSpPr>
            <a:spLocks noChangeShapeType="1"/>
          </p:cNvSpPr>
          <p:nvPr/>
        </p:nvSpPr>
        <p:spPr bwMode="auto">
          <a:xfrm>
            <a:off x="6553200" y="6019800"/>
            <a:ext cx="8382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6172200" y="5105400"/>
            <a:ext cx="3810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latin typeface="Calibri"/>
                <a:cs typeface="Calibri"/>
              </a:rPr>
              <a:t>f</a:t>
            </a:r>
            <a:r>
              <a:rPr lang="en-US" baseline="-25000">
                <a:latin typeface="Calibri"/>
                <a:cs typeface="Calibri"/>
              </a:rPr>
              <a:t>1</a:t>
            </a: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6172200" y="5486400"/>
            <a:ext cx="3810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latin typeface="Calibri"/>
                <a:cs typeface="Calibri"/>
              </a:rPr>
              <a:t>f</a:t>
            </a:r>
            <a:r>
              <a:rPr lang="en-US" baseline="-25000">
                <a:latin typeface="Calibri"/>
                <a:cs typeface="Calibri"/>
              </a:rPr>
              <a:t>2</a:t>
            </a: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6172200" y="5867400"/>
            <a:ext cx="3810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latin typeface="Calibri"/>
                <a:cs typeface="Calibri"/>
              </a:rPr>
              <a:t>f</a:t>
            </a:r>
            <a:r>
              <a:rPr lang="en-US" baseline="-25000">
                <a:latin typeface="Calibri"/>
                <a:cs typeface="Calibri"/>
              </a:rPr>
              <a:t>3</a:t>
            </a:r>
          </a:p>
        </p:txBody>
      </p:sp>
      <p:sp>
        <p:nvSpPr>
          <p:cNvPr id="13" name="Text Box 12"/>
          <p:cNvSpPr txBox="1">
            <a:spLocks noChangeArrowheads="1"/>
          </p:cNvSpPr>
          <p:nvPr/>
        </p:nvSpPr>
        <p:spPr bwMode="auto">
          <a:xfrm>
            <a:off x="6705600" y="4876800"/>
            <a:ext cx="533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>
                <a:latin typeface="Calibri"/>
                <a:cs typeface="Calibri"/>
              </a:rPr>
              <a:t>w</a:t>
            </a:r>
            <a:r>
              <a:rPr lang="en-US" baseline="-25000">
                <a:latin typeface="Calibri"/>
                <a:cs typeface="Calibri"/>
              </a:rPr>
              <a:t>1</a:t>
            </a:r>
            <a:endParaRPr lang="en-US">
              <a:latin typeface="Calibri"/>
              <a:cs typeface="Calibri"/>
            </a:endParaRPr>
          </a:p>
        </p:txBody>
      </p:sp>
      <p:sp>
        <p:nvSpPr>
          <p:cNvPr id="14" name="Text Box 13"/>
          <p:cNvSpPr txBox="1">
            <a:spLocks noChangeArrowheads="1"/>
          </p:cNvSpPr>
          <p:nvPr/>
        </p:nvSpPr>
        <p:spPr bwMode="auto">
          <a:xfrm>
            <a:off x="6705600" y="5272088"/>
            <a:ext cx="5334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>
                <a:latin typeface="Calibri"/>
                <a:cs typeface="Calibri"/>
              </a:rPr>
              <a:t>w</a:t>
            </a:r>
            <a:r>
              <a:rPr lang="en-US" baseline="-25000">
                <a:latin typeface="Calibri"/>
                <a:cs typeface="Calibri"/>
              </a:rPr>
              <a:t>2</a:t>
            </a:r>
            <a:endParaRPr lang="en-US">
              <a:latin typeface="Calibri"/>
              <a:cs typeface="Calibri"/>
            </a:endParaRPr>
          </a:p>
        </p:txBody>
      </p:sp>
      <p:sp>
        <p:nvSpPr>
          <p:cNvPr id="15" name="Text Box 14"/>
          <p:cNvSpPr txBox="1">
            <a:spLocks noChangeArrowheads="1"/>
          </p:cNvSpPr>
          <p:nvPr/>
        </p:nvSpPr>
        <p:spPr bwMode="auto">
          <a:xfrm>
            <a:off x="6705600" y="5638800"/>
            <a:ext cx="533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>
                <a:latin typeface="Calibri"/>
                <a:cs typeface="Calibri"/>
              </a:rPr>
              <a:t>w</a:t>
            </a:r>
            <a:r>
              <a:rPr lang="en-US" baseline="-25000">
                <a:latin typeface="Calibri"/>
                <a:cs typeface="Calibri"/>
              </a:rPr>
              <a:t>3</a:t>
            </a:r>
            <a:endParaRPr lang="en-US">
              <a:latin typeface="Calibri"/>
              <a:cs typeface="Calibri"/>
            </a:endParaRP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8458200" y="5334000"/>
            <a:ext cx="685800" cy="609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>
                <a:latin typeface="Calibri"/>
                <a:cs typeface="Calibri"/>
              </a:rPr>
              <a:t>&gt;0?</a:t>
            </a:r>
          </a:p>
        </p:txBody>
      </p:sp>
      <p:cxnSp>
        <p:nvCxnSpPr>
          <p:cNvPr id="17" name="AutoShape 16"/>
          <p:cNvCxnSpPr>
            <a:cxnSpLocks noChangeShapeType="1"/>
            <a:stCxn id="6" idx="3"/>
            <a:endCxn id="16" idx="1"/>
          </p:cNvCxnSpPr>
          <p:nvPr/>
        </p:nvCxnSpPr>
        <p:spPr bwMode="auto">
          <a:xfrm>
            <a:off x="8077200" y="5638800"/>
            <a:ext cx="381000" cy="0"/>
          </a:xfrm>
          <a:prstGeom prst="straightConnector1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18" name="Line 17"/>
          <p:cNvSpPr>
            <a:spLocks noChangeShapeType="1"/>
          </p:cNvSpPr>
          <p:nvPr/>
        </p:nvSpPr>
        <p:spPr bwMode="auto">
          <a:xfrm>
            <a:off x="9144000" y="5638800"/>
            <a:ext cx="381000" cy="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pic>
        <p:nvPicPr>
          <p:cNvPr id="19" name="Picture 18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8838" y="3689350"/>
            <a:ext cx="7624762" cy="79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 descr="Neuron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1524000"/>
            <a:ext cx="4419600" cy="1661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665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/>
      <p:bldP spid="14" grpId="0"/>
      <p:bldP spid="15" grpId="0"/>
      <p:bldP spid="16" grpId="0" animBg="1"/>
      <p:bldP spid="1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Neural Networks</a:t>
            </a:r>
          </a:p>
        </p:txBody>
      </p:sp>
      <p:pic>
        <p:nvPicPr>
          <p:cNvPr id="4" name="Picture 3" descr="NeuralNets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1447800"/>
            <a:ext cx="6532779" cy="4751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9866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49A302-9CEB-6B49-ABD1-29F430BBED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Multi-class Logistic Regression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D03218-AF12-B84B-9173-EA96ED271A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6400" y="1397001"/>
            <a:ext cx="11379200" cy="4729164"/>
          </a:xfrm>
        </p:spPr>
        <p:txBody>
          <a:bodyPr/>
          <a:lstStyle/>
          <a:p>
            <a:r>
              <a:rPr lang="en-US" dirty="0"/>
              <a:t>= special case of neural network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943A5720-5954-FF44-86F2-64DBD510BFDF}"/>
              </a:ext>
            </a:extLst>
          </p:cNvPr>
          <p:cNvSpPr/>
          <p:nvPr/>
        </p:nvSpPr>
        <p:spPr>
          <a:xfrm>
            <a:off x="4702432" y="2717803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</a:t>
            </a:r>
            <a:r>
              <a:rPr lang="en-US" baseline="-25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B0BE87EE-69BD-EB48-9DD5-DA170DA4F94D}"/>
              </a:ext>
            </a:extLst>
          </p:cNvPr>
          <p:cNvSpPr/>
          <p:nvPr/>
        </p:nvSpPr>
        <p:spPr>
          <a:xfrm>
            <a:off x="4702432" y="3609183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</a:t>
            </a:r>
            <a:r>
              <a:rPr lang="en-US" baseline="-25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91262234-C440-9646-8C45-15CF6D9DD208}"/>
              </a:ext>
            </a:extLst>
          </p:cNvPr>
          <p:cNvSpPr/>
          <p:nvPr/>
        </p:nvSpPr>
        <p:spPr>
          <a:xfrm>
            <a:off x="4702432" y="4498184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</a:t>
            </a:r>
            <a:r>
              <a:rPr lang="en-US" baseline="-25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A65949CF-19FB-1D42-BE49-C1BB158B76B2}"/>
              </a:ext>
            </a:extLst>
          </p:cNvPr>
          <p:cNvSpPr/>
          <p:nvPr/>
        </p:nvSpPr>
        <p:spPr>
          <a:xfrm>
            <a:off x="2645032" y="2286000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</a:t>
            </a:r>
            <a:r>
              <a:rPr lang="en-US" sz="1100" baseline="-25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sz="11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(x)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9EBA67D-7088-8F47-A94A-49D9EFD08CFB}"/>
              </a:ext>
            </a:extLst>
          </p:cNvPr>
          <p:cNvSpPr/>
          <p:nvPr/>
        </p:nvSpPr>
        <p:spPr>
          <a:xfrm>
            <a:off x="2645032" y="3022599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11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</a:t>
            </a:r>
            <a:r>
              <a:rPr lang="en-US" sz="1100" baseline="-25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11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(x)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3BEF69C-9711-1844-9BC8-DCFD043A9A0B}"/>
              </a:ext>
            </a:extLst>
          </p:cNvPr>
          <p:cNvSpPr/>
          <p:nvPr/>
        </p:nvSpPr>
        <p:spPr>
          <a:xfrm>
            <a:off x="2645032" y="3759198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11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</a:t>
            </a:r>
            <a:r>
              <a:rPr lang="en-US" sz="1100" baseline="-25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sz="11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(x)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D5393A65-A87E-1F41-AD61-11E9C632BB3B}"/>
              </a:ext>
            </a:extLst>
          </p:cNvPr>
          <p:cNvSpPr/>
          <p:nvPr/>
        </p:nvSpPr>
        <p:spPr>
          <a:xfrm>
            <a:off x="2645032" y="5107784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</a:t>
            </a:r>
            <a:r>
              <a:rPr lang="en-US" sz="1100" baseline="-250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</a:t>
            </a:r>
            <a:r>
              <a:rPr lang="en-US" sz="11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(x)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9F42AD92-0C8E-3E4A-BE55-152C758BDA6F}"/>
              </a:ext>
            </a:extLst>
          </p:cNvPr>
          <p:cNvCxnSpPr>
            <a:stCxn id="7" idx="6"/>
            <a:endCxn id="4" idx="2"/>
          </p:cNvCxnSpPr>
          <p:nvPr/>
        </p:nvCxnSpPr>
        <p:spPr>
          <a:xfrm>
            <a:off x="3254632" y="2590800"/>
            <a:ext cx="1447800" cy="43180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2CD660CD-F8DF-EE46-B5C2-696E0390DD09}"/>
              </a:ext>
            </a:extLst>
          </p:cNvPr>
          <p:cNvSpPr txBox="1"/>
          <p:nvPr/>
        </p:nvSpPr>
        <p:spPr>
          <a:xfrm>
            <a:off x="15522766" y="2996588"/>
            <a:ext cx="184731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F6DBF4D5-EB5F-364C-865E-88B171A80127}"/>
              </a:ext>
            </a:extLst>
          </p:cNvPr>
          <p:cNvCxnSpPr>
            <a:cxnSpLocks/>
            <a:stCxn id="7" idx="6"/>
            <a:endCxn id="6" idx="2"/>
          </p:cNvCxnSpPr>
          <p:nvPr/>
        </p:nvCxnSpPr>
        <p:spPr>
          <a:xfrm>
            <a:off x="3254632" y="2590800"/>
            <a:ext cx="1447800" cy="221218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0564FB15-66A0-344C-9012-B54F0E0EA9C5}"/>
              </a:ext>
            </a:extLst>
          </p:cNvPr>
          <p:cNvCxnSpPr>
            <a:cxnSpLocks/>
            <a:stCxn id="8" idx="6"/>
            <a:endCxn id="6" idx="2"/>
          </p:cNvCxnSpPr>
          <p:nvPr/>
        </p:nvCxnSpPr>
        <p:spPr>
          <a:xfrm>
            <a:off x="3254632" y="3327399"/>
            <a:ext cx="1447800" cy="147558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AF5D7D91-D32E-9C4E-A158-6624CCE36735}"/>
              </a:ext>
            </a:extLst>
          </p:cNvPr>
          <p:cNvCxnSpPr>
            <a:cxnSpLocks/>
            <a:stCxn id="9" idx="6"/>
          </p:cNvCxnSpPr>
          <p:nvPr/>
        </p:nvCxnSpPr>
        <p:spPr>
          <a:xfrm>
            <a:off x="3254632" y="4063998"/>
            <a:ext cx="1447800" cy="73898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DF70709B-07A7-4140-BC26-0FE413669EAC}"/>
              </a:ext>
            </a:extLst>
          </p:cNvPr>
          <p:cNvCxnSpPr>
            <a:cxnSpLocks/>
            <a:stCxn id="10" idx="6"/>
            <a:endCxn id="6" idx="2"/>
          </p:cNvCxnSpPr>
          <p:nvPr/>
        </p:nvCxnSpPr>
        <p:spPr>
          <a:xfrm flipV="1">
            <a:off x="3254632" y="4802984"/>
            <a:ext cx="1447800" cy="6096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224526FC-59B9-1D43-A928-3AE96BD3E3E3}"/>
              </a:ext>
            </a:extLst>
          </p:cNvPr>
          <p:cNvCxnSpPr>
            <a:cxnSpLocks/>
            <a:stCxn id="7" idx="6"/>
            <a:endCxn id="5" idx="2"/>
          </p:cNvCxnSpPr>
          <p:nvPr/>
        </p:nvCxnSpPr>
        <p:spPr>
          <a:xfrm>
            <a:off x="3254632" y="2590800"/>
            <a:ext cx="1447800" cy="132318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D7053426-5F80-F045-B572-E86C7C3630A4}"/>
              </a:ext>
            </a:extLst>
          </p:cNvPr>
          <p:cNvCxnSpPr>
            <a:cxnSpLocks/>
            <a:stCxn id="9" idx="6"/>
            <a:endCxn id="5" idx="2"/>
          </p:cNvCxnSpPr>
          <p:nvPr/>
        </p:nvCxnSpPr>
        <p:spPr>
          <a:xfrm flipV="1">
            <a:off x="3254632" y="3913983"/>
            <a:ext cx="1447800" cy="15001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410353CD-9070-5141-A6EA-B8AF432B6F9A}"/>
              </a:ext>
            </a:extLst>
          </p:cNvPr>
          <p:cNvCxnSpPr>
            <a:cxnSpLocks/>
            <a:stCxn id="9" idx="6"/>
            <a:endCxn id="4" idx="2"/>
          </p:cNvCxnSpPr>
          <p:nvPr/>
        </p:nvCxnSpPr>
        <p:spPr>
          <a:xfrm flipV="1">
            <a:off x="3254632" y="3022603"/>
            <a:ext cx="1447800" cy="104139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6FE8A068-D7D8-3548-B1A8-918E436445B5}"/>
              </a:ext>
            </a:extLst>
          </p:cNvPr>
          <p:cNvCxnSpPr>
            <a:cxnSpLocks/>
            <a:stCxn id="8" idx="6"/>
            <a:endCxn id="4" idx="2"/>
          </p:cNvCxnSpPr>
          <p:nvPr/>
        </p:nvCxnSpPr>
        <p:spPr>
          <a:xfrm flipV="1">
            <a:off x="3254632" y="3022603"/>
            <a:ext cx="1447800" cy="30479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50B73F45-26B0-9445-AB5D-969B97599676}"/>
              </a:ext>
            </a:extLst>
          </p:cNvPr>
          <p:cNvCxnSpPr>
            <a:cxnSpLocks/>
            <a:stCxn id="8" idx="6"/>
            <a:endCxn id="5" idx="2"/>
          </p:cNvCxnSpPr>
          <p:nvPr/>
        </p:nvCxnSpPr>
        <p:spPr>
          <a:xfrm>
            <a:off x="3254632" y="3327399"/>
            <a:ext cx="1447800" cy="58658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390B7433-4A04-4B4D-B0B8-7F8D96C47B07}"/>
              </a:ext>
            </a:extLst>
          </p:cNvPr>
          <p:cNvCxnSpPr>
            <a:cxnSpLocks/>
            <a:stCxn id="10" idx="6"/>
            <a:endCxn id="5" idx="2"/>
          </p:cNvCxnSpPr>
          <p:nvPr/>
        </p:nvCxnSpPr>
        <p:spPr>
          <a:xfrm flipV="1">
            <a:off x="3254632" y="3913983"/>
            <a:ext cx="1447800" cy="149860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73F5117D-CF3A-5C47-9B55-26A495F20C27}"/>
              </a:ext>
            </a:extLst>
          </p:cNvPr>
          <p:cNvCxnSpPr>
            <a:cxnSpLocks/>
            <a:stCxn id="10" idx="6"/>
            <a:endCxn id="4" idx="2"/>
          </p:cNvCxnSpPr>
          <p:nvPr/>
        </p:nvCxnSpPr>
        <p:spPr>
          <a:xfrm flipV="1">
            <a:off x="3254632" y="3022603"/>
            <a:ext cx="1447800" cy="238998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ectangle 46">
            <a:extLst>
              <a:ext uri="{FF2B5EF4-FFF2-40B4-BE49-F238E27FC236}">
                <a16:creationId xmlns:a16="http://schemas.microsoft.com/office/drawing/2014/main" id="{C49AFAAF-6B45-4143-B9C8-B1497848ED93}"/>
              </a:ext>
            </a:extLst>
          </p:cNvPr>
          <p:cNvSpPr/>
          <p:nvPr/>
        </p:nvSpPr>
        <p:spPr>
          <a:xfrm>
            <a:off x="5751177" y="2464991"/>
            <a:ext cx="399055" cy="289798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88FB1BB8-62CF-1946-9AAA-C5CC0111225A}"/>
              </a:ext>
            </a:extLst>
          </p:cNvPr>
          <p:cNvCxnSpPr>
            <a:cxnSpLocks/>
            <a:stCxn id="4" idx="6"/>
          </p:cNvCxnSpPr>
          <p:nvPr/>
        </p:nvCxnSpPr>
        <p:spPr>
          <a:xfrm>
            <a:off x="5312032" y="3022603"/>
            <a:ext cx="43914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6AB00FCE-948B-D04E-995A-4E7BCF24FFA4}"/>
              </a:ext>
            </a:extLst>
          </p:cNvPr>
          <p:cNvCxnSpPr>
            <a:cxnSpLocks/>
            <a:stCxn id="5" idx="6"/>
            <a:endCxn id="47" idx="1"/>
          </p:cNvCxnSpPr>
          <p:nvPr/>
        </p:nvCxnSpPr>
        <p:spPr>
          <a:xfrm>
            <a:off x="5312032" y="3913983"/>
            <a:ext cx="43914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9083B8BE-BF9B-464D-AA23-19734243F6C4}"/>
              </a:ext>
            </a:extLst>
          </p:cNvPr>
          <p:cNvCxnSpPr>
            <a:cxnSpLocks/>
          </p:cNvCxnSpPr>
          <p:nvPr/>
        </p:nvCxnSpPr>
        <p:spPr>
          <a:xfrm>
            <a:off x="5312032" y="4773915"/>
            <a:ext cx="43914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5FA89556-5068-A441-9CAC-271C20C5D8C3}"/>
              </a:ext>
            </a:extLst>
          </p:cNvPr>
          <p:cNvCxnSpPr>
            <a:cxnSpLocks/>
          </p:cNvCxnSpPr>
          <p:nvPr/>
        </p:nvCxnSpPr>
        <p:spPr>
          <a:xfrm>
            <a:off x="6150232" y="3044267"/>
            <a:ext cx="43914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3C0DC496-EF5A-DB4D-99ED-6CDCD593A420}"/>
              </a:ext>
            </a:extLst>
          </p:cNvPr>
          <p:cNvCxnSpPr>
            <a:cxnSpLocks/>
          </p:cNvCxnSpPr>
          <p:nvPr/>
        </p:nvCxnSpPr>
        <p:spPr>
          <a:xfrm>
            <a:off x="6150232" y="3935647"/>
            <a:ext cx="43914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7AB78201-4F0B-4C44-9A9C-5BC367C357C7}"/>
              </a:ext>
            </a:extLst>
          </p:cNvPr>
          <p:cNvCxnSpPr>
            <a:cxnSpLocks/>
          </p:cNvCxnSpPr>
          <p:nvPr/>
        </p:nvCxnSpPr>
        <p:spPr>
          <a:xfrm>
            <a:off x="6150232" y="4795579"/>
            <a:ext cx="43914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id="{2CB9F4C8-49AC-BE4D-B127-F825536060AF}"/>
              </a:ext>
            </a:extLst>
          </p:cNvPr>
          <p:cNvSpPr txBox="1"/>
          <p:nvPr/>
        </p:nvSpPr>
        <p:spPr>
          <a:xfrm>
            <a:off x="5801670" y="2820472"/>
            <a:ext cx="25277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Courier" pitchFamily="2" charset="0"/>
              </a:rPr>
              <a:t>softmax</a:t>
            </a:r>
            <a:endParaRPr lang="en-US" dirty="0">
              <a:latin typeface="Courier" pitchFamily="2" charset="0"/>
            </a:endParaRPr>
          </a:p>
        </p:txBody>
      </p:sp>
      <p:pic>
        <p:nvPicPr>
          <p:cNvPr id="62" name="Picture 61">
            <a:extLst>
              <a:ext uri="{FF2B5EF4-FFF2-40B4-BE49-F238E27FC236}">
                <a16:creationId xmlns:a16="http://schemas.microsoft.com/office/drawing/2014/main" id="{57743EB1-5D6F-4647-9F8C-F124A3C472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2988" y="2794701"/>
            <a:ext cx="2375244" cy="414725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C8E462E5-C4B1-CB4A-824E-C8AC6F2C6D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6032" y="3700075"/>
            <a:ext cx="2375244" cy="414725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70F6A915-63C2-B84F-B65F-CEB927BC4E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6032" y="4545816"/>
            <a:ext cx="2612768" cy="456197"/>
          </a:xfrm>
          <a:prstGeom prst="rect">
            <a:avLst/>
          </a:prstGeom>
        </p:spPr>
      </p:pic>
      <p:sp>
        <p:nvSpPr>
          <p:cNvPr id="65" name="TextBox 64">
            <a:extLst>
              <a:ext uri="{FF2B5EF4-FFF2-40B4-BE49-F238E27FC236}">
                <a16:creationId xmlns:a16="http://schemas.microsoft.com/office/drawing/2014/main" id="{9CCD27E8-5F79-914C-BF8C-E75A58A64CC2}"/>
              </a:ext>
            </a:extLst>
          </p:cNvPr>
          <p:cNvSpPr txBox="1"/>
          <p:nvPr/>
        </p:nvSpPr>
        <p:spPr>
          <a:xfrm>
            <a:off x="2743200" y="4572000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42770723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49A302-9CEB-6B49-ABD1-29F430BBED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Deep Neural Network = Also learn the features!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943A5720-5954-FF44-86F2-64DBD510BFDF}"/>
              </a:ext>
            </a:extLst>
          </p:cNvPr>
          <p:cNvSpPr/>
          <p:nvPr/>
        </p:nvSpPr>
        <p:spPr>
          <a:xfrm>
            <a:off x="4702432" y="2717803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</a:t>
            </a:r>
            <a:r>
              <a:rPr lang="en-US" baseline="-25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B0BE87EE-69BD-EB48-9DD5-DA170DA4F94D}"/>
              </a:ext>
            </a:extLst>
          </p:cNvPr>
          <p:cNvSpPr/>
          <p:nvPr/>
        </p:nvSpPr>
        <p:spPr>
          <a:xfrm>
            <a:off x="4702432" y="3609183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</a:t>
            </a:r>
            <a:r>
              <a:rPr lang="en-US" baseline="-25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91262234-C440-9646-8C45-15CF6D9DD208}"/>
              </a:ext>
            </a:extLst>
          </p:cNvPr>
          <p:cNvSpPr/>
          <p:nvPr/>
        </p:nvSpPr>
        <p:spPr>
          <a:xfrm>
            <a:off x="4702432" y="4498184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</a:t>
            </a:r>
            <a:r>
              <a:rPr lang="en-US" baseline="-25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A65949CF-19FB-1D42-BE49-C1BB158B76B2}"/>
              </a:ext>
            </a:extLst>
          </p:cNvPr>
          <p:cNvSpPr/>
          <p:nvPr/>
        </p:nvSpPr>
        <p:spPr>
          <a:xfrm>
            <a:off x="2645032" y="2286000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</a:t>
            </a:r>
            <a:r>
              <a:rPr lang="en-US" sz="1100" baseline="-25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sz="11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(x)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9EBA67D-7088-8F47-A94A-49D9EFD08CFB}"/>
              </a:ext>
            </a:extLst>
          </p:cNvPr>
          <p:cNvSpPr/>
          <p:nvPr/>
        </p:nvSpPr>
        <p:spPr>
          <a:xfrm>
            <a:off x="2645032" y="3022599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11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</a:t>
            </a:r>
            <a:r>
              <a:rPr lang="en-US" sz="1100" baseline="-25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11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(x)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3BEF69C-9711-1844-9BC8-DCFD043A9A0B}"/>
              </a:ext>
            </a:extLst>
          </p:cNvPr>
          <p:cNvSpPr/>
          <p:nvPr/>
        </p:nvSpPr>
        <p:spPr>
          <a:xfrm>
            <a:off x="2645032" y="3759198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11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</a:t>
            </a:r>
            <a:r>
              <a:rPr lang="en-US" sz="1100" baseline="-25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sz="11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(x)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D5393A65-A87E-1F41-AD61-11E9C632BB3B}"/>
              </a:ext>
            </a:extLst>
          </p:cNvPr>
          <p:cNvSpPr/>
          <p:nvPr/>
        </p:nvSpPr>
        <p:spPr>
          <a:xfrm>
            <a:off x="2645032" y="5107784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</a:t>
            </a:r>
            <a:r>
              <a:rPr lang="en-US" sz="1100" baseline="-250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</a:t>
            </a:r>
            <a:r>
              <a:rPr lang="en-US" sz="11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(x)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9F42AD92-0C8E-3E4A-BE55-152C758BDA6F}"/>
              </a:ext>
            </a:extLst>
          </p:cNvPr>
          <p:cNvCxnSpPr>
            <a:stCxn id="7" idx="6"/>
            <a:endCxn id="4" idx="2"/>
          </p:cNvCxnSpPr>
          <p:nvPr/>
        </p:nvCxnSpPr>
        <p:spPr>
          <a:xfrm>
            <a:off x="3254632" y="2590800"/>
            <a:ext cx="1447800" cy="43180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2CD660CD-F8DF-EE46-B5C2-696E0390DD09}"/>
              </a:ext>
            </a:extLst>
          </p:cNvPr>
          <p:cNvSpPr txBox="1"/>
          <p:nvPr/>
        </p:nvSpPr>
        <p:spPr>
          <a:xfrm>
            <a:off x="15522766" y="2996588"/>
            <a:ext cx="184731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F6DBF4D5-EB5F-364C-865E-88B171A80127}"/>
              </a:ext>
            </a:extLst>
          </p:cNvPr>
          <p:cNvCxnSpPr>
            <a:cxnSpLocks/>
            <a:stCxn id="7" idx="6"/>
            <a:endCxn id="6" idx="2"/>
          </p:cNvCxnSpPr>
          <p:nvPr/>
        </p:nvCxnSpPr>
        <p:spPr>
          <a:xfrm>
            <a:off x="3254632" y="2590800"/>
            <a:ext cx="1447800" cy="221218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0564FB15-66A0-344C-9012-B54F0E0EA9C5}"/>
              </a:ext>
            </a:extLst>
          </p:cNvPr>
          <p:cNvCxnSpPr>
            <a:cxnSpLocks/>
            <a:stCxn id="8" idx="6"/>
            <a:endCxn id="6" idx="2"/>
          </p:cNvCxnSpPr>
          <p:nvPr/>
        </p:nvCxnSpPr>
        <p:spPr>
          <a:xfrm>
            <a:off x="3254632" y="3327399"/>
            <a:ext cx="1447800" cy="147558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AF5D7D91-D32E-9C4E-A158-6624CCE36735}"/>
              </a:ext>
            </a:extLst>
          </p:cNvPr>
          <p:cNvCxnSpPr>
            <a:cxnSpLocks/>
            <a:stCxn id="9" idx="6"/>
          </p:cNvCxnSpPr>
          <p:nvPr/>
        </p:nvCxnSpPr>
        <p:spPr>
          <a:xfrm>
            <a:off x="3254632" y="4063998"/>
            <a:ext cx="1447800" cy="73898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DF70709B-07A7-4140-BC26-0FE413669EAC}"/>
              </a:ext>
            </a:extLst>
          </p:cNvPr>
          <p:cNvCxnSpPr>
            <a:cxnSpLocks/>
            <a:stCxn id="10" idx="6"/>
            <a:endCxn id="6" idx="2"/>
          </p:cNvCxnSpPr>
          <p:nvPr/>
        </p:nvCxnSpPr>
        <p:spPr>
          <a:xfrm flipV="1">
            <a:off x="3254632" y="4802984"/>
            <a:ext cx="1447800" cy="6096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224526FC-59B9-1D43-A928-3AE96BD3E3E3}"/>
              </a:ext>
            </a:extLst>
          </p:cNvPr>
          <p:cNvCxnSpPr>
            <a:cxnSpLocks/>
            <a:stCxn id="7" idx="6"/>
            <a:endCxn id="5" idx="2"/>
          </p:cNvCxnSpPr>
          <p:nvPr/>
        </p:nvCxnSpPr>
        <p:spPr>
          <a:xfrm>
            <a:off x="3254632" y="2590800"/>
            <a:ext cx="1447800" cy="132318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D7053426-5F80-F045-B572-E86C7C3630A4}"/>
              </a:ext>
            </a:extLst>
          </p:cNvPr>
          <p:cNvCxnSpPr>
            <a:cxnSpLocks/>
            <a:stCxn id="9" idx="6"/>
            <a:endCxn id="5" idx="2"/>
          </p:cNvCxnSpPr>
          <p:nvPr/>
        </p:nvCxnSpPr>
        <p:spPr>
          <a:xfrm flipV="1">
            <a:off x="3254632" y="3913983"/>
            <a:ext cx="1447800" cy="15001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410353CD-9070-5141-A6EA-B8AF432B6F9A}"/>
              </a:ext>
            </a:extLst>
          </p:cNvPr>
          <p:cNvCxnSpPr>
            <a:cxnSpLocks/>
            <a:stCxn id="9" idx="6"/>
            <a:endCxn id="4" idx="2"/>
          </p:cNvCxnSpPr>
          <p:nvPr/>
        </p:nvCxnSpPr>
        <p:spPr>
          <a:xfrm flipV="1">
            <a:off x="3254632" y="3022603"/>
            <a:ext cx="1447800" cy="104139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6FE8A068-D7D8-3548-B1A8-918E436445B5}"/>
              </a:ext>
            </a:extLst>
          </p:cNvPr>
          <p:cNvCxnSpPr>
            <a:cxnSpLocks/>
            <a:stCxn id="8" idx="6"/>
            <a:endCxn id="4" idx="2"/>
          </p:cNvCxnSpPr>
          <p:nvPr/>
        </p:nvCxnSpPr>
        <p:spPr>
          <a:xfrm flipV="1">
            <a:off x="3254632" y="3022603"/>
            <a:ext cx="1447800" cy="30479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50B73F45-26B0-9445-AB5D-969B97599676}"/>
              </a:ext>
            </a:extLst>
          </p:cNvPr>
          <p:cNvCxnSpPr>
            <a:cxnSpLocks/>
            <a:stCxn id="8" idx="6"/>
            <a:endCxn id="5" idx="2"/>
          </p:cNvCxnSpPr>
          <p:nvPr/>
        </p:nvCxnSpPr>
        <p:spPr>
          <a:xfrm>
            <a:off x="3254632" y="3327399"/>
            <a:ext cx="1447800" cy="58658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390B7433-4A04-4B4D-B0B8-7F8D96C47B07}"/>
              </a:ext>
            </a:extLst>
          </p:cNvPr>
          <p:cNvCxnSpPr>
            <a:cxnSpLocks/>
            <a:stCxn id="10" idx="6"/>
            <a:endCxn id="5" idx="2"/>
          </p:cNvCxnSpPr>
          <p:nvPr/>
        </p:nvCxnSpPr>
        <p:spPr>
          <a:xfrm flipV="1">
            <a:off x="3254632" y="3913983"/>
            <a:ext cx="1447800" cy="149860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73F5117D-CF3A-5C47-9B55-26A495F20C27}"/>
              </a:ext>
            </a:extLst>
          </p:cNvPr>
          <p:cNvCxnSpPr>
            <a:cxnSpLocks/>
            <a:stCxn id="10" idx="6"/>
            <a:endCxn id="4" idx="2"/>
          </p:cNvCxnSpPr>
          <p:nvPr/>
        </p:nvCxnSpPr>
        <p:spPr>
          <a:xfrm flipV="1">
            <a:off x="3254632" y="3022603"/>
            <a:ext cx="1447800" cy="238998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ectangle 46">
            <a:extLst>
              <a:ext uri="{FF2B5EF4-FFF2-40B4-BE49-F238E27FC236}">
                <a16:creationId xmlns:a16="http://schemas.microsoft.com/office/drawing/2014/main" id="{C49AFAAF-6B45-4143-B9C8-B1497848ED93}"/>
              </a:ext>
            </a:extLst>
          </p:cNvPr>
          <p:cNvSpPr/>
          <p:nvPr/>
        </p:nvSpPr>
        <p:spPr>
          <a:xfrm>
            <a:off x="5751177" y="2464991"/>
            <a:ext cx="399055" cy="289798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88FB1BB8-62CF-1946-9AAA-C5CC0111225A}"/>
              </a:ext>
            </a:extLst>
          </p:cNvPr>
          <p:cNvCxnSpPr>
            <a:cxnSpLocks/>
            <a:stCxn id="4" idx="6"/>
          </p:cNvCxnSpPr>
          <p:nvPr/>
        </p:nvCxnSpPr>
        <p:spPr>
          <a:xfrm>
            <a:off x="5312032" y="3022603"/>
            <a:ext cx="43914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6AB00FCE-948B-D04E-995A-4E7BCF24FFA4}"/>
              </a:ext>
            </a:extLst>
          </p:cNvPr>
          <p:cNvCxnSpPr>
            <a:cxnSpLocks/>
            <a:stCxn id="5" idx="6"/>
            <a:endCxn id="47" idx="1"/>
          </p:cNvCxnSpPr>
          <p:nvPr/>
        </p:nvCxnSpPr>
        <p:spPr>
          <a:xfrm>
            <a:off x="5312032" y="3913983"/>
            <a:ext cx="43914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9083B8BE-BF9B-464D-AA23-19734243F6C4}"/>
              </a:ext>
            </a:extLst>
          </p:cNvPr>
          <p:cNvCxnSpPr>
            <a:cxnSpLocks/>
          </p:cNvCxnSpPr>
          <p:nvPr/>
        </p:nvCxnSpPr>
        <p:spPr>
          <a:xfrm>
            <a:off x="5312032" y="4773915"/>
            <a:ext cx="43914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5FA89556-5068-A441-9CAC-271C20C5D8C3}"/>
              </a:ext>
            </a:extLst>
          </p:cNvPr>
          <p:cNvCxnSpPr>
            <a:cxnSpLocks/>
          </p:cNvCxnSpPr>
          <p:nvPr/>
        </p:nvCxnSpPr>
        <p:spPr>
          <a:xfrm>
            <a:off x="6150232" y="3044267"/>
            <a:ext cx="43914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3C0DC496-EF5A-DB4D-99ED-6CDCD593A420}"/>
              </a:ext>
            </a:extLst>
          </p:cNvPr>
          <p:cNvCxnSpPr>
            <a:cxnSpLocks/>
          </p:cNvCxnSpPr>
          <p:nvPr/>
        </p:nvCxnSpPr>
        <p:spPr>
          <a:xfrm>
            <a:off x="6150232" y="3935647"/>
            <a:ext cx="43914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7AB78201-4F0B-4C44-9A9C-5BC367C357C7}"/>
              </a:ext>
            </a:extLst>
          </p:cNvPr>
          <p:cNvCxnSpPr>
            <a:cxnSpLocks/>
          </p:cNvCxnSpPr>
          <p:nvPr/>
        </p:nvCxnSpPr>
        <p:spPr>
          <a:xfrm>
            <a:off x="6150232" y="4795579"/>
            <a:ext cx="43914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id="{2CB9F4C8-49AC-BE4D-B127-F825536060AF}"/>
              </a:ext>
            </a:extLst>
          </p:cNvPr>
          <p:cNvSpPr txBox="1"/>
          <p:nvPr/>
        </p:nvSpPr>
        <p:spPr>
          <a:xfrm>
            <a:off x="5801670" y="2820472"/>
            <a:ext cx="25277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Courier" pitchFamily="2" charset="0"/>
              </a:rPr>
              <a:t>softmax</a:t>
            </a:r>
            <a:endParaRPr lang="en-US" dirty="0">
              <a:latin typeface="Courier" pitchFamily="2" charset="0"/>
            </a:endParaRPr>
          </a:p>
        </p:txBody>
      </p:sp>
      <p:pic>
        <p:nvPicPr>
          <p:cNvPr id="62" name="Picture 61">
            <a:extLst>
              <a:ext uri="{FF2B5EF4-FFF2-40B4-BE49-F238E27FC236}">
                <a16:creationId xmlns:a16="http://schemas.microsoft.com/office/drawing/2014/main" id="{57743EB1-5D6F-4647-9F8C-F124A3C472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2988" y="2794701"/>
            <a:ext cx="2375244" cy="414725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C8E462E5-C4B1-CB4A-824E-C8AC6F2C6D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6032" y="3700075"/>
            <a:ext cx="2375244" cy="414725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70F6A915-63C2-B84F-B65F-CEB927BC4E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6032" y="4545816"/>
            <a:ext cx="2612768" cy="456197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768DF3AB-456B-3447-A890-4CF3D0C6D2F5}"/>
              </a:ext>
            </a:extLst>
          </p:cNvPr>
          <p:cNvSpPr txBox="1"/>
          <p:nvPr/>
        </p:nvSpPr>
        <p:spPr>
          <a:xfrm>
            <a:off x="2743200" y="4572000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398737759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49A302-9CEB-6B49-ABD1-29F430BBED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Deep Neural Network = Also learn the features!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943A5720-5954-FF44-86F2-64DBD510BFDF}"/>
              </a:ext>
            </a:extLst>
          </p:cNvPr>
          <p:cNvSpPr/>
          <p:nvPr/>
        </p:nvSpPr>
        <p:spPr>
          <a:xfrm>
            <a:off x="9122032" y="2110587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aseline="-25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B0BE87EE-69BD-EB48-9DD5-DA170DA4F94D}"/>
              </a:ext>
            </a:extLst>
          </p:cNvPr>
          <p:cNvSpPr/>
          <p:nvPr/>
        </p:nvSpPr>
        <p:spPr>
          <a:xfrm>
            <a:off x="9122032" y="3001967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aseline="-25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91262234-C440-9646-8C45-15CF6D9DD208}"/>
              </a:ext>
            </a:extLst>
          </p:cNvPr>
          <p:cNvSpPr/>
          <p:nvPr/>
        </p:nvSpPr>
        <p:spPr>
          <a:xfrm>
            <a:off x="9122032" y="3890968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aseline="-25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A65949CF-19FB-1D42-BE49-C1BB158B76B2}"/>
              </a:ext>
            </a:extLst>
          </p:cNvPr>
          <p:cNvSpPr/>
          <p:nvPr/>
        </p:nvSpPr>
        <p:spPr>
          <a:xfrm>
            <a:off x="7064632" y="1678784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</a:t>
            </a:r>
            <a:r>
              <a:rPr lang="en-US" sz="1100" baseline="-25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sz="11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(x)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9EBA67D-7088-8F47-A94A-49D9EFD08CFB}"/>
              </a:ext>
            </a:extLst>
          </p:cNvPr>
          <p:cNvSpPr/>
          <p:nvPr/>
        </p:nvSpPr>
        <p:spPr>
          <a:xfrm>
            <a:off x="7064632" y="2415383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11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</a:t>
            </a:r>
            <a:r>
              <a:rPr lang="en-US" sz="1100" baseline="-25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11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(x)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3BEF69C-9711-1844-9BC8-DCFD043A9A0B}"/>
              </a:ext>
            </a:extLst>
          </p:cNvPr>
          <p:cNvSpPr/>
          <p:nvPr/>
        </p:nvSpPr>
        <p:spPr>
          <a:xfrm>
            <a:off x="7064632" y="3151982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11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</a:t>
            </a:r>
            <a:r>
              <a:rPr lang="en-US" sz="1100" baseline="-25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sz="11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(x)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D5393A65-A87E-1F41-AD61-11E9C632BB3B}"/>
              </a:ext>
            </a:extLst>
          </p:cNvPr>
          <p:cNvSpPr/>
          <p:nvPr/>
        </p:nvSpPr>
        <p:spPr>
          <a:xfrm>
            <a:off x="7064632" y="4500568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</a:t>
            </a:r>
            <a:r>
              <a:rPr lang="en-US" sz="1100" baseline="-250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</a:t>
            </a:r>
            <a:r>
              <a:rPr lang="en-US" sz="11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(x)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9F42AD92-0C8E-3E4A-BE55-152C758BDA6F}"/>
              </a:ext>
            </a:extLst>
          </p:cNvPr>
          <p:cNvCxnSpPr>
            <a:stCxn id="7" idx="6"/>
            <a:endCxn id="4" idx="2"/>
          </p:cNvCxnSpPr>
          <p:nvPr/>
        </p:nvCxnSpPr>
        <p:spPr>
          <a:xfrm>
            <a:off x="7674232" y="1983584"/>
            <a:ext cx="1447800" cy="43180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2CD660CD-F8DF-EE46-B5C2-696E0390DD09}"/>
              </a:ext>
            </a:extLst>
          </p:cNvPr>
          <p:cNvSpPr txBox="1"/>
          <p:nvPr/>
        </p:nvSpPr>
        <p:spPr>
          <a:xfrm>
            <a:off x="15522766" y="2996588"/>
            <a:ext cx="184731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F6DBF4D5-EB5F-364C-865E-88B171A80127}"/>
              </a:ext>
            </a:extLst>
          </p:cNvPr>
          <p:cNvCxnSpPr>
            <a:cxnSpLocks/>
            <a:stCxn id="7" idx="6"/>
            <a:endCxn id="6" idx="2"/>
          </p:cNvCxnSpPr>
          <p:nvPr/>
        </p:nvCxnSpPr>
        <p:spPr>
          <a:xfrm>
            <a:off x="7674232" y="1983584"/>
            <a:ext cx="1447800" cy="221218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0564FB15-66A0-344C-9012-B54F0E0EA9C5}"/>
              </a:ext>
            </a:extLst>
          </p:cNvPr>
          <p:cNvCxnSpPr>
            <a:cxnSpLocks/>
            <a:stCxn id="8" idx="6"/>
            <a:endCxn id="6" idx="2"/>
          </p:cNvCxnSpPr>
          <p:nvPr/>
        </p:nvCxnSpPr>
        <p:spPr>
          <a:xfrm>
            <a:off x="7674232" y="2720183"/>
            <a:ext cx="1447800" cy="147558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AF5D7D91-D32E-9C4E-A158-6624CCE36735}"/>
              </a:ext>
            </a:extLst>
          </p:cNvPr>
          <p:cNvCxnSpPr>
            <a:cxnSpLocks/>
            <a:stCxn id="9" idx="6"/>
          </p:cNvCxnSpPr>
          <p:nvPr/>
        </p:nvCxnSpPr>
        <p:spPr>
          <a:xfrm>
            <a:off x="7674232" y="3456782"/>
            <a:ext cx="1447800" cy="73898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DF70709B-07A7-4140-BC26-0FE413669EAC}"/>
              </a:ext>
            </a:extLst>
          </p:cNvPr>
          <p:cNvCxnSpPr>
            <a:cxnSpLocks/>
            <a:stCxn id="10" idx="6"/>
            <a:endCxn id="6" idx="2"/>
          </p:cNvCxnSpPr>
          <p:nvPr/>
        </p:nvCxnSpPr>
        <p:spPr>
          <a:xfrm flipV="1">
            <a:off x="7674232" y="4195768"/>
            <a:ext cx="1447800" cy="6096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224526FC-59B9-1D43-A928-3AE96BD3E3E3}"/>
              </a:ext>
            </a:extLst>
          </p:cNvPr>
          <p:cNvCxnSpPr>
            <a:cxnSpLocks/>
            <a:stCxn id="7" idx="6"/>
            <a:endCxn id="5" idx="2"/>
          </p:cNvCxnSpPr>
          <p:nvPr/>
        </p:nvCxnSpPr>
        <p:spPr>
          <a:xfrm>
            <a:off x="7674232" y="1983584"/>
            <a:ext cx="1447800" cy="132318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D7053426-5F80-F045-B572-E86C7C3630A4}"/>
              </a:ext>
            </a:extLst>
          </p:cNvPr>
          <p:cNvCxnSpPr>
            <a:cxnSpLocks/>
            <a:stCxn id="9" idx="6"/>
            <a:endCxn id="5" idx="2"/>
          </p:cNvCxnSpPr>
          <p:nvPr/>
        </p:nvCxnSpPr>
        <p:spPr>
          <a:xfrm flipV="1">
            <a:off x="7674232" y="3306767"/>
            <a:ext cx="1447800" cy="15001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410353CD-9070-5141-A6EA-B8AF432B6F9A}"/>
              </a:ext>
            </a:extLst>
          </p:cNvPr>
          <p:cNvCxnSpPr>
            <a:cxnSpLocks/>
            <a:stCxn id="9" idx="6"/>
            <a:endCxn id="4" idx="2"/>
          </p:cNvCxnSpPr>
          <p:nvPr/>
        </p:nvCxnSpPr>
        <p:spPr>
          <a:xfrm flipV="1">
            <a:off x="7674232" y="2415387"/>
            <a:ext cx="1447800" cy="104139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6FE8A068-D7D8-3548-B1A8-918E436445B5}"/>
              </a:ext>
            </a:extLst>
          </p:cNvPr>
          <p:cNvCxnSpPr>
            <a:cxnSpLocks/>
            <a:stCxn id="8" idx="6"/>
            <a:endCxn id="4" idx="2"/>
          </p:cNvCxnSpPr>
          <p:nvPr/>
        </p:nvCxnSpPr>
        <p:spPr>
          <a:xfrm flipV="1">
            <a:off x="7674232" y="2415387"/>
            <a:ext cx="1447800" cy="30479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50B73F45-26B0-9445-AB5D-969B97599676}"/>
              </a:ext>
            </a:extLst>
          </p:cNvPr>
          <p:cNvCxnSpPr>
            <a:cxnSpLocks/>
            <a:stCxn id="8" idx="6"/>
            <a:endCxn id="5" idx="2"/>
          </p:cNvCxnSpPr>
          <p:nvPr/>
        </p:nvCxnSpPr>
        <p:spPr>
          <a:xfrm>
            <a:off x="7674232" y="2720183"/>
            <a:ext cx="1447800" cy="58658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390B7433-4A04-4B4D-B0B8-7F8D96C47B07}"/>
              </a:ext>
            </a:extLst>
          </p:cNvPr>
          <p:cNvCxnSpPr>
            <a:cxnSpLocks/>
            <a:stCxn id="10" idx="6"/>
            <a:endCxn id="5" idx="2"/>
          </p:cNvCxnSpPr>
          <p:nvPr/>
        </p:nvCxnSpPr>
        <p:spPr>
          <a:xfrm flipV="1">
            <a:off x="7674232" y="3306767"/>
            <a:ext cx="1447800" cy="149860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73F5117D-CF3A-5C47-9B55-26A495F20C27}"/>
              </a:ext>
            </a:extLst>
          </p:cNvPr>
          <p:cNvCxnSpPr>
            <a:cxnSpLocks/>
            <a:stCxn id="10" idx="6"/>
            <a:endCxn id="4" idx="2"/>
          </p:cNvCxnSpPr>
          <p:nvPr/>
        </p:nvCxnSpPr>
        <p:spPr>
          <a:xfrm flipV="1">
            <a:off x="7674232" y="2415387"/>
            <a:ext cx="1447800" cy="238998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ectangle 46">
            <a:extLst>
              <a:ext uri="{FF2B5EF4-FFF2-40B4-BE49-F238E27FC236}">
                <a16:creationId xmlns:a16="http://schemas.microsoft.com/office/drawing/2014/main" id="{C49AFAAF-6B45-4143-B9C8-B1497848ED93}"/>
              </a:ext>
            </a:extLst>
          </p:cNvPr>
          <p:cNvSpPr/>
          <p:nvPr/>
        </p:nvSpPr>
        <p:spPr>
          <a:xfrm>
            <a:off x="10170777" y="1857775"/>
            <a:ext cx="399055" cy="289798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88FB1BB8-62CF-1946-9AAA-C5CC0111225A}"/>
              </a:ext>
            </a:extLst>
          </p:cNvPr>
          <p:cNvCxnSpPr>
            <a:cxnSpLocks/>
            <a:stCxn id="4" idx="6"/>
          </p:cNvCxnSpPr>
          <p:nvPr/>
        </p:nvCxnSpPr>
        <p:spPr>
          <a:xfrm>
            <a:off x="9731632" y="2415387"/>
            <a:ext cx="43914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6AB00FCE-948B-D04E-995A-4E7BCF24FFA4}"/>
              </a:ext>
            </a:extLst>
          </p:cNvPr>
          <p:cNvCxnSpPr>
            <a:cxnSpLocks/>
            <a:stCxn id="5" idx="6"/>
            <a:endCxn id="47" idx="1"/>
          </p:cNvCxnSpPr>
          <p:nvPr/>
        </p:nvCxnSpPr>
        <p:spPr>
          <a:xfrm>
            <a:off x="9731632" y="3306767"/>
            <a:ext cx="43914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9083B8BE-BF9B-464D-AA23-19734243F6C4}"/>
              </a:ext>
            </a:extLst>
          </p:cNvPr>
          <p:cNvCxnSpPr>
            <a:cxnSpLocks/>
          </p:cNvCxnSpPr>
          <p:nvPr/>
        </p:nvCxnSpPr>
        <p:spPr>
          <a:xfrm>
            <a:off x="9731632" y="4166699"/>
            <a:ext cx="43914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5FA89556-5068-A441-9CAC-271C20C5D8C3}"/>
              </a:ext>
            </a:extLst>
          </p:cNvPr>
          <p:cNvCxnSpPr>
            <a:cxnSpLocks/>
          </p:cNvCxnSpPr>
          <p:nvPr/>
        </p:nvCxnSpPr>
        <p:spPr>
          <a:xfrm>
            <a:off x="10569832" y="2437051"/>
            <a:ext cx="43914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3C0DC496-EF5A-DB4D-99ED-6CDCD593A420}"/>
              </a:ext>
            </a:extLst>
          </p:cNvPr>
          <p:cNvCxnSpPr>
            <a:cxnSpLocks/>
          </p:cNvCxnSpPr>
          <p:nvPr/>
        </p:nvCxnSpPr>
        <p:spPr>
          <a:xfrm>
            <a:off x="10569832" y="3328431"/>
            <a:ext cx="43914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7AB78201-4F0B-4C44-9A9C-5BC367C357C7}"/>
              </a:ext>
            </a:extLst>
          </p:cNvPr>
          <p:cNvCxnSpPr>
            <a:cxnSpLocks/>
          </p:cNvCxnSpPr>
          <p:nvPr/>
        </p:nvCxnSpPr>
        <p:spPr>
          <a:xfrm>
            <a:off x="10569832" y="4188363"/>
            <a:ext cx="43914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id="{2CB9F4C8-49AC-BE4D-B127-F825536060AF}"/>
              </a:ext>
            </a:extLst>
          </p:cNvPr>
          <p:cNvSpPr txBox="1"/>
          <p:nvPr/>
        </p:nvSpPr>
        <p:spPr>
          <a:xfrm>
            <a:off x="10221270" y="2213256"/>
            <a:ext cx="25277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Courier" pitchFamily="2" charset="0"/>
              </a:rPr>
              <a:t>softmax</a:t>
            </a:r>
            <a:endParaRPr lang="en-US" dirty="0">
              <a:latin typeface="Courier" pitchFamily="2" charset="0"/>
            </a:endParaRPr>
          </a:p>
        </p:txBody>
      </p:sp>
      <p:pic>
        <p:nvPicPr>
          <p:cNvPr id="62" name="Picture 61">
            <a:extLst>
              <a:ext uri="{FF2B5EF4-FFF2-40B4-BE49-F238E27FC236}">
                <a16:creationId xmlns:a16="http://schemas.microsoft.com/office/drawing/2014/main" id="{57743EB1-5D6F-4647-9F8C-F124A3C472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42588" y="2187485"/>
            <a:ext cx="2375244" cy="414725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C8E462E5-C4B1-CB4A-824E-C8AC6F2C6D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55632" y="3092859"/>
            <a:ext cx="2375244" cy="414725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70F6A915-63C2-B84F-B65F-CEB927BC4E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55632" y="3938600"/>
            <a:ext cx="2612768" cy="456197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72A01153-3F7F-6644-BFE2-8694D89285D8}"/>
              </a:ext>
            </a:extLst>
          </p:cNvPr>
          <p:cNvSpPr txBox="1"/>
          <p:nvPr/>
        </p:nvSpPr>
        <p:spPr>
          <a:xfrm>
            <a:off x="7162800" y="3964784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…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F30A9A8E-1F14-F24F-898C-6D4E29D54C25}"/>
              </a:ext>
            </a:extLst>
          </p:cNvPr>
          <p:cNvSpPr/>
          <p:nvPr/>
        </p:nvSpPr>
        <p:spPr>
          <a:xfrm>
            <a:off x="152400" y="1678784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  <a:r>
              <a:rPr lang="en-US" sz="2000" baseline="-25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CA441AF3-4700-4D4C-97A4-94A70A289E05}"/>
              </a:ext>
            </a:extLst>
          </p:cNvPr>
          <p:cNvSpPr/>
          <p:nvPr/>
        </p:nvSpPr>
        <p:spPr>
          <a:xfrm>
            <a:off x="152400" y="2415383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  <a:r>
              <a:rPr lang="en-US" sz="2000" baseline="-25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en-US" sz="20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80768360-3B88-7D40-BC4A-C666016E741C}"/>
              </a:ext>
            </a:extLst>
          </p:cNvPr>
          <p:cNvSpPr/>
          <p:nvPr/>
        </p:nvSpPr>
        <p:spPr>
          <a:xfrm>
            <a:off x="152400" y="3151982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  <a:r>
              <a:rPr lang="en-US" sz="2000" baseline="-25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endParaRPr lang="en-US" sz="20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9175CDD4-D652-D247-9B4F-692752AF7464}"/>
              </a:ext>
            </a:extLst>
          </p:cNvPr>
          <p:cNvSpPr/>
          <p:nvPr/>
        </p:nvSpPr>
        <p:spPr>
          <a:xfrm>
            <a:off x="152400" y="4500568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  <a:r>
              <a:rPr lang="en-US" sz="2000" baseline="-250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F9E444B7-D5A5-4846-A1AE-7044E3638EF1}"/>
              </a:ext>
            </a:extLst>
          </p:cNvPr>
          <p:cNvSpPr txBox="1"/>
          <p:nvPr/>
        </p:nvSpPr>
        <p:spPr>
          <a:xfrm>
            <a:off x="228600" y="3900252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…</a:t>
            </a: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A212EB48-A487-3441-B5C9-9F27DB460D30}"/>
              </a:ext>
            </a:extLst>
          </p:cNvPr>
          <p:cNvSpPr/>
          <p:nvPr/>
        </p:nvSpPr>
        <p:spPr>
          <a:xfrm>
            <a:off x="1828800" y="1676400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449EC0A3-2056-044A-AE2F-C88F186B5C62}"/>
              </a:ext>
            </a:extLst>
          </p:cNvPr>
          <p:cNvSpPr/>
          <p:nvPr/>
        </p:nvSpPr>
        <p:spPr>
          <a:xfrm>
            <a:off x="1828800" y="2412999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20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3AF0B3B4-206D-6940-908E-B8F44CC68A39}"/>
              </a:ext>
            </a:extLst>
          </p:cNvPr>
          <p:cNvSpPr/>
          <p:nvPr/>
        </p:nvSpPr>
        <p:spPr>
          <a:xfrm>
            <a:off x="1828800" y="3149598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20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ACB0079F-C22D-F447-8748-DD4429427D40}"/>
              </a:ext>
            </a:extLst>
          </p:cNvPr>
          <p:cNvSpPr/>
          <p:nvPr/>
        </p:nvSpPr>
        <p:spPr>
          <a:xfrm>
            <a:off x="1828800" y="4498184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EFA79B31-1D20-1E44-A15E-1EC23742DAD1}"/>
              </a:ext>
            </a:extLst>
          </p:cNvPr>
          <p:cNvSpPr txBox="1"/>
          <p:nvPr/>
        </p:nvSpPr>
        <p:spPr>
          <a:xfrm>
            <a:off x="1905000" y="3897868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…</a:t>
            </a: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6EBD58D6-B6E6-264F-A75C-917629177410}"/>
              </a:ext>
            </a:extLst>
          </p:cNvPr>
          <p:cNvSpPr/>
          <p:nvPr/>
        </p:nvSpPr>
        <p:spPr>
          <a:xfrm>
            <a:off x="3505200" y="1678784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D291ED56-EAB4-6444-8B34-63672FF754B6}"/>
              </a:ext>
            </a:extLst>
          </p:cNvPr>
          <p:cNvSpPr/>
          <p:nvPr/>
        </p:nvSpPr>
        <p:spPr>
          <a:xfrm>
            <a:off x="3505200" y="2415383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20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CB686E79-56CA-AD42-8459-398310976342}"/>
              </a:ext>
            </a:extLst>
          </p:cNvPr>
          <p:cNvSpPr/>
          <p:nvPr/>
        </p:nvSpPr>
        <p:spPr>
          <a:xfrm>
            <a:off x="3505200" y="3151982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20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601E9E4E-A9F7-0046-A54F-E1C074D731BA}"/>
              </a:ext>
            </a:extLst>
          </p:cNvPr>
          <p:cNvSpPr/>
          <p:nvPr/>
        </p:nvSpPr>
        <p:spPr>
          <a:xfrm>
            <a:off x="3505200" y="4500568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8FD06C78-41F4-464E-AF0E-1248CC676A5A}"/>
              </a:ext>
            </a:extLst>
          </p:cNvPr>
          <p:cNvSpPr txBox="1"/>
          <p:nvPr/>
        </p:nvSpPr>
        <p:spPr>
          <a:xfrm>
            <a:off x="3581400" y="3900252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…</a:t>
            </a: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3B100046-20AD-764A-98C6-15CD85DD0A91}"/>
              </a:ext>
            </a:extLst>
          </p:cNvPr>
          <p:cNvSpPr/>
          <p:nvPr/>
        </p:nvSpPr>
        <p:spPr>
          <a:xfrm>
            <a:off x="5410200" y="1678784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A9C1FE6E-11B8-5943-A4D8-29C373D9E851}"/>
              </a:ext>
            </a:extLst>
          </p:cNvPr>
          <p:cNvSpPr/>
          <p:nvPr/>
        </p:nvSpPr>
        <p:spPr>
          <a:xfrm>
            <a:off x="5410200" y="2415383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20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2A1BD88F-8F49-D444-92C8-C752211BAEAA}"/>
              </a:ext>
            </a:extLst>
          </p:cNvPr>
          <p:cNvSpPr/>
          <p:nvPr/>
        </p:nvSpPr>
        <p:spPr>
          <a:xfrm>
            <a:off x="5410200" y="3151982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20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49F6B768-DCB7-E94B-8EA6-B6D07998F922}"/>
              </a:ext>
            </a:extLst>
          </p:cNvPr>
          <p:cNvSpPr/>
          <p:nvPr/>
        </p:nvSpPr>
        <p:spPr>
          <a:xfrm>
            <a:off x="5410200" y="4500568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1EB86C79-4210-9543-83E6-0D045AD38EF0}"/>
              </a:ext>
            </a:extLst>
          </p:cNvPr>
          <p:cNvSpPr txBox="1"/>
          <p:nvPr/>
        </p:nvSpPr>
        <p:spPr>
          <a:xfrm>
            <a:off x="5486400" y="3900252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…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8FCF439-C5E4-9649-8385-752CE3555D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89422" y="1791880"/>
            <a:ext cx="372778" cy="34410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5D04483-3165-034C-BE0B-15F0A4D7A55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47211" y="2530866"/>
            <a:ext cx="372778" cy="34410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C80BE36-B407-0D44-8AF7-EB6CFBA76C5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69179" y="3300221"/>
            <a:ext cx="372778" cy="35127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AAFE58B-058B-BA45-A9EE-D6F6C0E4EAD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24641" y="4630281"/>
            <a:ext cx="462715" cy="34540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D288C3A-C36C-8B45-8975-F43E3BB073C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36286" y="7168346"/>
            <a:ext cx="537661" cy="37994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912BC2E8-5A0C-5A43-9CD3-6E23F71C0B9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75885" y="4630281"/>
            <a:ext cx="462715" cy="34540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913E5AA-E16B-F54D-AA02-856880D05EB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644565" y="1817269"/>
            <a:ext cx="372778" cy="344104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B90791AF-85B3-AE4C-8102-D8EEFB1D3A7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619467" y="2530866"/>
            <a:ext cx="372778" cy="34410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24C2811-1A29-5648-842D-91B62BE1E09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647260" y="3291039"/>
            <a:ext cx="338889" cy="319338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029AA10B-F33D-3E40-82EC-9CD1D6C5668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024127" y="7113842"/>
            <a:ext cx="394285" cy="351272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17AECD10-FAC9-0044-8A9E-DB39334D940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172967" y="7086600"/>
            <a:ext cx="433714" cy="378514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76457251-B511-594C-A7FA-19373383959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248400" y="7121010"/>
            <a:ext cx="394285" cy="344104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DE54AC2B-BD58-CD45-8754-2ECD37D744DD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200742" y="2286104"/>
            <a:ext cx="554762" cy="258531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F54B6809-8D43-374B-866E-FAEBC539B517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193513" y="3199165"/>
            <a:ext cx="554762" cy="258531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EED4B2D8-497C-2545-B102-D16DA940734D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9198838" y="4073494"/>
            <a:ext cx="554762" cy="263915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D2E5A591-9F0D-0948-815B-21453BD17A62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486400" y="3319869"/>
            <a:ext cx="490130" cy="263915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FA3AAC56-D10E-A94C-898F-D0044F1AE081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486400" y="2639453"/>
            <a:ext cx="490130" cy="258531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57D8FFC3-5BF1-7848-8214-BDECAF7A5D03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5510905" y="1877453"/>
            <a:ext cx="490130" cy="258531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5A100085-647A-DF4E-8B43-0FC5F604BF31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5477153" y="4739771"/>
            <a:ext cx="471835" cy="235916"/>
          </a:xfrm>
          <a:prstGeom prst="rect">
            <a:avLst/>
          </a:prstGeom>
        </p:spPr>
      </p:pic>
      <p:cxnSp>
        <p:nvCxnSpPr>
          <p:cNvPr id="77" name="Straight Arrow Connector 76">
            <a:extLst>
              <a:ext uri="{FF2B5EF4-FFF2-40B4-BE49-F238E27FC236}">
                <a16:creationId xmlns:a16="http://schemas.microsoft.com/office/drawing/2014/main" id="{83ECE2D3-5359-324A-9257-C777AA415E9C}"/>
              </a:ext>
            </a:extLst>
          </p:cNvPr>
          <p:cNvCxnSpPr>
            <a:cxnSpLocks/>
            <a:stCxn id="35" idx="6"/>
            <a:endCxn id="42" idx="2"/>
          </p:cNvCxnSpPr>
          <p:nvPr/>
        </p:nvCxnSpPr>
        <p:spPr>
          <a:xfrm flipV="1">
            <a:off x="762000" y="1981200"/>
            <a:ext cx="1066800" cy="238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Arrow Connector 79">
            <a:extLst>
              <a:ext uri="{FF2B5EF4-FFF2-40B4-BE49-F238E27FC236}">
                <a16:creationId xmlns:a16="http://schemas.microsoft.com/office/drawing/2014/main" id="{BABCD7A0-8A5E-0649-A78C-A9A10F8D687C}"/>
              </a:ext>
            </a:extLst>
          </p:cNvPr>
          <p:cNvCxnSpPr>
            <a:cxnSpLocks/>
            <a:stCxn id="35" idx="6"/>
            <a:endCxn id="43" idx="2"/>
          </p:cNvCxnSpPr>
          <p:nvPr/>
        </p:nvCxnSpPr>
        <p:spPr>
          <a:xfrm>
            <a:off x="762000" y="1983584"/>
            <a:ext cx="1066800" cy="73421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A43F17B1-E77E-3242-9073-5E30192DE4F1}"/>
              </a:ext>
            </a:extLst>
          </p:cNvPr>
          <p:cNvCxnSpPr>
            <a:cxnSpLocks/>
            <a:stCxn id="35" idx="6"/>
            <a:endCxn id="45" idx="2"/>
          </p:cNvCxnSpPr>
          <p:nvPr/>
        </p:nvCxnSpPr>
        <p:spPr>
          <a:xfrm>
            <a:off x="762000" y="1983584"/>
            <a:ext cx="1066800" cy="147081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Arrow Connector 85">
            <a:extLst>
              <a:ext uri="{FF2B5EF4-FFF2-40B4-BE49-F238E27FC236}">
                <a16:creationId xmlns:a16="http://schemas.microsoft.com/office/drawing/2014/main" id="{87AA8CC3-A41D-2641-AEC3-00760CF4A2F4}"/>
              </a:ext>
            </a:extLst>
          </p:cNvPr>
          <p:cNvCxnSpPr>
            <a:cxnSpLocks/>
            <a:stCxn id="35" idx="6"/>
            <a:endCxn id="46" idx="2"/>
          </p:cNvCxnSpPr>
          <p:nvPr/>
        </p:nvCxnSpPr>
        <p:spPr>
          <a:xfrm>
            <a:off x="762000" y="1983584"/>
            <a:ext cx="1066800" cy="28194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Arrow Connector 88">
            <a:extLst>
              <a:ext uri="{FF2B5EF4-FFF2-40B4-BE49-F238E27FC236}">
                <a16:creationId xmlns:a16="http://schemas.microsoft.com/office/drawing/2014/main" id="{3CBA05B1-1FF2-924E-8540-42C7CCD0D09F}"/>
              </a:ext>
            </a:extLst>
          </p:cNvPr>
          <p:cNvCxnSpPr>
            <a:cxnSpLocks/>
            <a:stCxn id="36" idx="6"/>
            <a:endCxn id="42" idx="2"/>
          </p:cNvCxnSpPr>
          <p:nvPr/>
        </p:nvCxnSpPr>
        <p:spPr>
          <a:xfrm flipV="1">
            <a:off x="762000" y="1981200"/>
            <a:ext cx="1066800" cy="73898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Arrow Connector 92">
            <a:extLst>
              <a:ext uri="{FF2B5EF4-FFF2-40B4-BE49-F238E27FC236}">
                <a16:creationId xmlns:a16="http://schemas.microsoft.com/office/drawing/2014/main" id="{D1A1430B-7D9B-534C-BE41-71F12328FC51}"/>
              </a:ext>
            </a:extLst>
          </p:cNvPr>
          <p:cNvCxnSpPr>
            <a:cxnSpLocks/>
            <a:stCxn id="36" idx="6"/>
            <a:endCxn id="46" idx="2"/>
          </p:cNvCxnSpPr>
          <p:nvPr/>
        </p:nvCxnSpPr>
        <p:spPr>
          <a:xfrm>
            <a:off x="762000" y="2720183"/>
            <a:ext cx="1066800" cy="208280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Arrow Connector 96">
            <a:extLst>
              <a:ext uri="{FF2B5EF4-FFF2-40B4-BE49-F238E27FC236}">
                <a16:creationId xmlns:a16="http://schemas.microsoft.com/office/drawing/2014/main" id="{B5BBF901-F044-4D4A-BDCC-94282E86A03D}"/>
              </a:ext>
            </a:extLst>
          </p:cNvPr>
          <p:cNvCxnSpPr>
            <a:cxnSpLocks/>
            <a:stCxn id="37" idx="6"/>
            <a:endCxn id="45" idx="2"/>
          </p:cNvCxnSpPr>
          <p:nvPr/>
        </p:nvCxnSpPr>
        <p:spPr>
          <a:xfrm flipV="1">
            <a:off x="762000" y="3454398"/>
            <a:ext cx="1066800" cy="238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Arrow Connector 99">
            <a:extLst>
              <a:ext uri="{FF2B5EF4-FFF2-40B4-BE49-F238E27FC236}">
                <a16:creationId xmlns:a16="http://schemas.microsoft.com/office/drawing/2014/main" id="{BDD6522C-378B-C145-8588-00A5DD78D75F}"/>
              </a:ext>
            </a:extLst>
          </p:cNvPr>
          <p:cNvCxnSpPr>
            <a:cxnSpLocks/>
            <a:stCxn id="36" idx="6"/>
            <a:endCxn id="43" idx="2"/>
          </p:cNvCxnSpPr>
          <p:nvPr/>
        </p:nvCxnSpPr>
        <p:spPr>
          <a:xfrm flipV="1">
            <a:off x="762000" y="2717799"/>
            <a:ext cx="1066800" cy="238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Arrow Connector 102">
            <a:extLst>
              <a:ext uri="{FF2B5EF4-FFF2-40B4-BE49-F238E27FC236}">
                <a16:creationId xmlns:a16="http://schemas.microsoft.com/office/drawing/2014/main" id="{AE3CA7E1-B791-F643-A52A-C201B74E77C2}"/>
              </a:ext>
            </a:extLst>
          </p:cNvPr>
          <p:cNvCxnSpPr>
            <a:cxnSpLocks/>
            <a:stCxn id="36" idx="6"/>
            <a:endCxn id="45" idx="2"/>
          </p:cNvCxnSpPr>
          <p:nvPr/>
        </p:nvCxnSpPr>
        <p:spPr>
          <a:xfrm>
            <a:off x="762000" y="2720183"/>
            <a:ext cx="1066800" cy="73421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Arrow Connector 105">
            <a:extLst>
              <a:ext uri="{FF2B5EF4-FFF2-40B4-BE49-F238E27FC236}">
                <a16:creationId xmlns:a16="http://schemas.microsoft.com/office/drawing/2014/main" id="{9A4370DF-83A4-7A43-84B5-47EFA835A973}"/>
              </a:ext>
            </a:extLst>
          </p:cNvPr>
          <p:cNvCxnSpPr>
            <a:cxnSpLocks/>
            <a:stCxn id="37" idx="6"/>
            <a:endCxn id="46" idx="2"/>
          </p:cNvCxnSpPr>
          <p:nvPr/>
        </p:nvCxnSpPr>
        <p:spPr>
          <a:xfrm>
            <a:off x="762000" y="3456782"/>
            <a:ext cx="1066800" cy="134620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Arrow Connector 111">
            <a:extLst>
              <a:ext uri="{FF2B5EF4-FFF2-40B4-BE49-F238E27FC236}">
                <a16:creationId xmlns:a16="http://schemas.microsoft.com/office/drawing/2014/main" id="{20EF41F6-7E7D-4746-B5BA-E33F8AACDD3A}"/>
              </a:ext>
            </a:extLst>
          </p:cNvPr>
          <p:cNvCxnSpPr>
            <a:cxnSpLocks/>
            <a:stCxn id="37" idx="6"/>
            <a:endCxn id="43" idx="2"/>
          </p:cNvCxnSpPr>
          <p:nvPr/>
        </p:nvCxnSpPr>
        <p:spPr>
          <a:xfrm flipV="1">
            <a:off x="762000" y="2717799"/>
            <a:ext cx="1066800" cy="73898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Arrow Connector 114">
            <a:extLst>
              <a:ext uri="{FF2B5EF4-FFF2-40B4-BE49-F238E27FC236}">
                <a16:creationId xmlns:a16="http://schemas.microsoft.com/office/drawing/2014/main" id="{7F271589-F31A-8548-A1A9-8E363DC490B7}"/>
              </a:ext>
            </a:extLst>
          </p:cNvPr>
          <p:cNvCxnSpPr>
            <a:cxnSpLocks/>
            <a:stCxn id="37" idx="6"/>
            <a:endCxn id="42" idx="2"/>
          </p:cNvCxnSpPr>
          <p:nvPr/>
        </p:nvCxnSpPr>
        <p:spPr>
          <a:xfrm flipV="1">
            <a:off x="762000" y="1981200"/>
            <a:ext cx="1066800" cy="147558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Arrow Connector 117">
            <a:extLst>
              <a:ext uri="{FF2B5EF4-FFF2-40B4-BE49-F238E27FC236}">
                <a16:creationId xmlns:a16="http://schemas.microsoft.com/office/drawing/2014/main" id="{16E567D3-4C4B-0547-8B5F-CCEB65CA29E6}"/>
              </a:ext>
            </a:extLst>
          </p:cNvPr>
          <p:cNvCxnSpPr>
            <a:cxnSpLocks/>
            <a:stCxn id="39" idx="6"/>
            <a:endCxn id="42" idx="2"/>
          </p:cNvCxnSpPr>
          <p:nvPr/>
        </p:nvCxnSpPr>
        <p:spPr>
          <a:xfrm flipV="1">
            <a:off x="762000" y="1981200"/>
            <a:ext cx="1066800" cy="282416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Arrow Connector 121">
            <a:extLst>
              <a:ext uri="{FF2B5EF4-FFF2-40B4-BE49-F238E27FC236}">
                <a16:creationId xmlns:a16="http://schemas.microsoft.com/office/drawing/2014/main" id="{9A3574CE-D484-B141-979B-3D957468BCA2}"/>
              </a:ext>
            </a:extLst>
          </p:cNvPr>
          <p:cNvCxnSpPr>
            <a:cxnSpLocks/>
            <a:stCxn id="39" idx="6"/>
            <a:endCxn id="43" idx="2"/>
          </p:cNvCxnSpPr>
          <p:nvPr/>
        </p:nvCxnSpPr>
        <p:spPr>
          <a:xfrm flipV="1">
            <a:off x="762000" y="2717799"/>
            <a:ext cx="1066800" cy="208756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Arrow Connector 125">
            <a:extLst>
              <a:ext uri="{FF2B5EF4-FFF2-40B4-BE49-F238E27FC236}">
                <a16:creationId xmlns:a16="http://schemas.microsoft.com/office/drawing/2014/main" id="{FEE98790-01FE-B94D-B198-9B5AE88464B2}"/>
              </a:ext>
            </a:extLst>
          </p:cNvPr>
          <p:cNvCxnSpPr>
            <a:cxnSpLocks/>
            <a:stCxn id="39" idx="6"/>
            <a:endCxn id="45" idx="2"/>
          </p:cNvCxnSpPr>
          <p:nvPr/>
        </p:nvCxnSpPr>
        <p:spPr>
          <a:xfrm flipV="1">
            <a:off x="762000" y="3454398"/>
            <a:ext cx="1066800" cy="135097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Straight Arrow Connector 128">
            <a:extLst>
              <a:ext uri="{FF2B5EF4-FFF2-40B4-BE49-F238E27FC236}">
                <a16:creationId xmlns:a16="http://schemas.microsoft.com/office/drawing/2014/main" id="{94E60EF2-2C34-714A-8FF9-5D3E24E36813}"/>
              </a:ext>
            </a:extLst>
          </p:cNvPr>
          <p:cNvCxnSpPr>
            <a:cxnSpLocks/>
            <a:stCxn id="39" idx="6"/>
            <a:endCxn id="46" idx="2"/>
          </p:cNvCxnSpPr>
          <p:nvPr/>
        </p:nvCxnSpPr>
        <p:spPr>
          <a:xfrm flipV="1">
            <a:off x="762000" y="4802984"/>
            <a:ext cx="1066800" cy="238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Arrow Connector 131">
            <a:extLst>
              <a:ext uri="{FF2B5EF4-FFF2-40B4-BE49-F238E27FC236}">
                <a16:creationId xmlns:a16="http://schemas.microsoft.com/office/drawing/2014/main" id="{F7825F59-9CB9-6344-9B57-17527746426F}"/>
              </a:ext>
            </a:extLst>
          </p:cNvPr>
          <p:cNvCxnSpPr>
            <a:cxnSpLocks/>
          </p:cNvCxnSpPr>
          <p:nvPr/>
        </p:nvCxnSpPr>
        <p:spPr>
          <a:xfrm flipV="1">
            <a:off x="2438400" y="1983584"/>
            <a:ext cx="1066800" cy="238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Straight Arrow Connector 132">
            <a:extLst>
              <a:ext uri="{FF2B5EF4-FFF2-40B4-BE49-F238E27FC236}">
                <a16:creationId xmlns:a16="http://schemas.microsoft.com/office/drawing/2014/main" id="{65A182EC-8071-6645-86B2-10FC3010459A}"/>
              </a:ext>
            </a:extLst>
          </p:cNvPr>
          <p:cNvCxnSpPr>
            <a:cxnSpLocks/>
          </p:cNvCxnSpPr>
          <p:nvPr/>
        </p:nvCxnSpPr>
        <p:spPr>
          <a:xfrm>
            <a:off x="2438400" y="1985968"/>
            <a:ext cx="1066800" cy="73421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Straight Arrow Connector 133">
            <a:extLst>
              <a:ext uri="{FF2B5EF4-FFF2-40B4-BE49-F238E27FC236}">
                <a16:creationId xmlns:a16="http://schemas.microsoft.com/office/drawing/2014/main" id="{37691FB5-9F33-5E41-9A0A-D6D0DC947AA9}"/>
              </a:ext>
            </a:extLst>
          </p:cNvPr>
          <p:cNvCxnSpPr>
            <a:cxnSpLocks/>
          </p:cNvCxnSpPr>
          <p:nvPr/>
        </p:nvCxnSpPr>
        <p:spPr>
          <a:xfrm>
            <a:off x="2438400" y="1985968"/>
            <a:ext cx="1066800" cy="147081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Straight Arrow Connector 134">
            <a:extLst>
              <a:ext uri="{FF2B5EF4-FFF2-40B4-BE49-F238E27FC236}">
                <a16:creationId xmlns:a16="http://schemas.microsoft.com/office/drawing/2014/main" id="{F929864A-6C42-9A4A-AA31-DCE78AC3DFA7}"/>
              </a:ext>
            </a:extLst>
          </p:cNvPr>
          <p:cNvCxnSpPr>
            <a:cxnSpLocks/>
          </p:cNvCxnSpPr>
          <p:nvPr/>
        </p:nvCxnSpPr>
        <p:spPr>
          <a:xfrm>
            <a:off x="2438400" y="1985968"/>
            <a:ext cx="1066800" cy="28194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Straight Arrow Connector 135">
            <a:extLst>
              <a:ext uri="{FF2B5EF4-FFF2-40B4-BE49-F238E27FC236}">
                <a16:creationId xmlns:a16="http://schemas.microsoft.com/office/drawing/2014/main" id="{2557496D-90FC-8E49-9C3B-FD924BD921F3}"/>
              </a:ext>
            </a:extLst>
          </p:cNvPr>
          <p:cNvCxnSpPr>
            <a:cxnSpLocks/>
          </p:cNvCxnSpPr>
          <p:nvPr/>
        </p:nvCxnSpPr>
        <p:spPr>
          <a:xfrm flipV="1">
            <a:off x="2438400" y="1983584"/>
            <a:ext cx="1066800" cy="73898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Straight Arrow Connector 136">
            <a:extLst>
              <a:ext uri="{FF2B5EF4-FFF2-40B4-BE49-F238E27FC236}">
                <a16:creationId xmlns:a16="http://schemas.microsoft.com/office/drawing/2014/main" id="{96C6287D-0C84-3F44-8E45-3EBFB69B44D5}"/>
              </a:ext>
            </a:extLst>
          </p:cNvPr>
          <p:cNvCxnSpPr>
            <a:cxnSpLocks/>
          </p:cNvCxnSpPr>
          <p:nvPr/>
        </p:nvCxnSpPr>
        <p:spPr>
          <a:xfrm>
            <a:off x="2438400" y="2722567"/>
            <a:ext cx="1066800" cy="208280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Arrow Connector 137">
            <a:extLst>
              <a:ext uri="{FF2B5EF4-FFF2-40B4-BE49-F238E27FC236}">
                <a16:creationId xmlns:a16="http://schemas.microsoft.com/office/drawing/2014/main" id="{120AF504-55DC-D34F-844F-3A95DF368096}"/>
              </a:ext>
            </a:extLst>
          </p:cNvPr>
          <p:cNvCxnSpPr>
            <a:cxnSpLocks/>
          </p:cNvCxnSpPr>
          <p:nvPr/>
        </p:nvCxnSpPr>
        <p:spPr>
          <a:xfrm flipV="1">
            <a:off x="2438400" y="3456782"/>
            <a:ext cx="1066800" cy="238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Straight Arrow Connector 138">
            <a:extLst>
              <a:ext uri="{FF2B5EF4-FFF2-40B4-BE49-F238E27FC236}">
                <a16:creationId xmlns:a16="http://schemas.microsoft.com/office/drawing/2014/main" id="{CE9EB7F5-3372-C740-95EA-1E454BE1C05C}"/>
              </a:ext>
            </a:extLst>
          </p:cNvPr>
          <p:cNvCxnSpPr>
            <a:cxnSpLocks/>
          </p:cNvCxnSpPr>
          <p:nvPr/>
        </p:nvCxnSpPr>
        <p:spPr>
          <a:xfrm flipV="1">
            <a:off x="2438400" y="2720183"/>
            <a:ext cx="1066800" cy="238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Arrow Connector 139">
            <a:extLst>
              <a:ext uri="{FF2B5EF4-FFF2-40B4-BE49-F238E27FC236}">
                <a16:creationId xmlns:a16="http://schemas.microsoft.com/office/drawing/2014/main" id="{73697004-4831-AE43-A5ED-784069FE97F9}"/>
              </a:ext>
            </a:extLst>
          </p:cNvPr>
          <p:cNvCxnSpPr>
            <a:cxnSpLocks/>
          </p:cNvCxnSpPr>
          <p:nvPr/>
        </p:nvCxnSpPr>
        <p:spPr>
          <a:xfrm>
            <a:off x="2438400" y="2722567"/>
            <a:ext cx="1066800" cy="73421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Straight Arrow Connector 140">
            <a:extLst>
              <a:ext uri="{FF2B5EF4-FFF2-40B4-BE49-F238E27FC236}">
                <a16:creationId xmlns:a16="http://schemas.microsoft.com/office/drawing/2014/main" id="{229FFCF0-28DA-D845-9BB1-5B73A19C0F95}"/>
              </a:ext>
            </a:extLst>
          </p:cNvPr>
          <p:cNvCxnSpPr>
            <a:cxnSpLocks/>
          </p:cNvCxnSpPr>
          <p:nvPr/>
        </p:nvCxnSpPr>
        <p:spPr>
          <a:xfrm>
            <a:off x="2438400" y="3459166"/>
            <a:ext cx="1066800" cy="134620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Straight Arrow Connector 141">
            <a:extLst>
              <a:ext uri="{FF2B5EF4-FFF2-40B4-BE49-F238E27FC236}">
                <a16:creationId xmlns:a16="http://schemas.microsoft.com/office/drawing/2014/main" id="{B33ABE2A-AB6B-5441-8521-4B340F180538}"/>
              </a:ext>
            </a:extLst>
          </p:cNvPr>
          <p:cNvCxnSpPr>
            <a:cxnSpLocks/>
          </p:cNvCxnSpPr>
          <p:nvPr/>
        </p:nvCxnSpPr>
        <p:spPr>
          <a:xfrm flipV="1">
            <a:off x="2438400" y="2720183"/>
            <a:ext cx="1066800" cy="73898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Straight Arrow Connector 142">
            <a:extLst>
              <a:ext uri="{FF2B5EF4-FFF2-40B4-BE49-F238E27FC236}">
                <a16:creationId xmlns:a16="http://schemas.microsoft.com/office/drawing/2014/main" id="{6357EF21-034E-9D4C-80D8-3406AA34893F}"/>
              </a:ext>
            </a:extLst>
          </p:cNvPr>
          <p:cNvCxnSpPr>
            <a:cxnSpLocks/>
          </p:cNvCxnSpPr>
          <p:nvPr/>
        </p:nvCxnSpPr>
        <p:spPr>
          <a:xfrm flipV="1">
            <a:off x="2438400" y="1983584"/>
            <a:ext cx="1066800" cy="147558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Straight Arrow Connector 143">
            <a:extLst>
              <a:ext uri="{FF2B5EF4-FFF2-40B4-BE49-F238E27FC236}">
                <a16:creationId xmlns:a16="http://schemas.microsoft.com/office/drawing/2014/main" id="{8AE527D8-4141-8E41-B6C6-33739702ACEA}"/>
              </a:ext>
            </a:extLst>
          </p:cNvPr>
          <p:cNvCxnSpPr>
            <a:cxnSpLocks/>
          </p:cNvCxnSpPr>
          <p:nvPr/>
        </p:nvCxnSpPr>
        <p:spPr>
          <a:xfrm flipV="1">
            <a:off x="2438400" y="1983584"/>
            <a:ext cx="1066800" cy="282416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5" name="Straight Arrow Connector 144">
            <a:extLst>
              <a:ext uri="{FF2B5EF4-FFF2-40B4-BE49-F238E27FC236}">
                <a16:creationId xmlns:a16="http://schemas.microsoft.com/office/drawing/2014/main" id="{DD28FD8A-010E-CA44-BBA2-FD8BF8416596}"/>
              </a:ext>
            </a:extLst>
          </p:cNvPr>
          <p:cNvCxnSpPr>
            <a:cxnSpLocks/>
          </p:cNvCxnSpPr>
          <p:nvPr/>
        </p:nvCxnSpPr>
        <p:spPr>
          <a:xfrm flipV="1">
            <a:off x="2438400" y="2720183"/>
            <a:ext cx="1066800" cy="208756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6" name="Straight Arrow Connector 145">
            <a:extLst>
              <a:ext uri="{FF2B5EF4-FFF2-40B4-BE49-F238E27FC236}">
                <a16:creationId xmlns:a16="http://schemas.microsoft.com/office/drawing/2014/main" id="{609044F1-96A8-DC42-B7B2-1C9CA2F1B66B}"/>
              </a:ext>
            </a:extLst>
          </p:cNvPr>
          <p:cNvCxnSpPr>
            <a:cxnSpLocks/>
          </p:cNvCxnSpPr>
          <p:nvPr/>
        </p:nvCxnSpPr>
        <p:spPr>
          <a:xfrm flipV="1">
            <a:off x="2438400" y="3456782"/>
            <a:ext cx="1066800" cy="135097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" name="Straight Arrow Connector 146">
            <a:extLst>
              <a:ext uri="{FF2B5EF4-FFF2-40B4-BE49-F238E27FC236}">
                <a16:creationId xmlns:a16="http://schemas.microsoft.com/office/drawing/2014/main" id="{E7F8137A-5D13-CF43-8EF4-D1F112B22AD6}"/>
              </a:ext>
            </a:extLst>
          </p:cNvPr>
          <p:cNvCxnSpPr>
            <a:cxnSpLocks/>
          </p:cNvCxnSpPr>
          <p:nvPr/>
        </p:nvCxnSpPr>
        <p:spPr>
          <a:xfrm flipV="1">
            <a:off x="2438400" y="4805368"/>
            <a:ext cx="1066800" cy="238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8" name="Straight Arrow Connector 147">
            <a:extLst>
              <a:ext uri="{FF2B5EF4-FFF2-40B4-BE49-F238E27FC236}">
                <a16:creationId xmlns:a16="http://schemas.microsoft.com/office/drawing/2014/main" id="{CD65653C-0165-2C4C-92B7-FE7DC71C3C87}"/>
              </a:ext>
            </a:extLst>
          </p:cNvPr>
          <p:cNvCxnSpPr>
            <a:cxnSpLocks/>
          </p:cNvCxnSpPr>
          <p:nvPr/>
        </p:nvCxnSpPr>
        <p:spPr>
          <a:xfrm flipV="1">
            <a:off x="6019800" y="1983584"/>
            <a:ext cx="1066800" cy="238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9" name="Straight Arrow Connector 148">
            <a:extLst>
              <a:ext uri="{FF2B5EF4-FFF2-40B4-BE49-F238E27FC236}">
                <a16:creationId xmlns:a16="http://schemas.microsoft.com/office/drawing/2014/main" id="{4F777358-80CD-3241-98E3-E428B9AF6390}"/>
              </a:ext>
            </a:extLst>
          </p:cNvPr>
          <p:cNvCxnSpPr>
            <a:cxnSpLocks/>
          </p:cNvCxnSpPr>
          <p:nvPr/>
        </p:nvCxnSpPr>
        <p:spPr>
          <a:xfrm>
            <a:off x="6019800" y="1985968"/>
            <a:ext cx="1066800" cy="73421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0" name="Straight Arrow Connector 149">
            <a:extLst>
              <a:ext uri="{FF2B5EF4-FFF2-40B4-BE49-F238E27FC236}">
                <a16:creationId xmlns:a16="http://schemas.microsoft.com/office/drawing/2014/main" id="{E0F675C8-1B24-524F-858C-C86971377E78}"/>
              </a:ext>
            </a:extLst>
          </p:cNvPr>
          <p:cNvCxnSpPr>
            <a:cxnSpLocks/>
          </p:cNvCxnSpPr>
          <p:nvPr/>
        </p:nvCxnSpPr>
        <p:spPr>
          <a:xfrm>
            <a:off x="6019800" y="1985968"/>
            <a:ext cx="1066800" cy="147081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1" name="Straight Arrow Connector 150">
            <a:extLst>
              <a:ext uri="{FF2B5EF4-FFF2-40B4-BE49-F238E27FC236}">
                <a16:creationId xmlns:a16="http://schemas.microsoft.com/office/drawing/2014/main" id="{05B40515-0F4D-5C46-9A99-79394DF76AA3}"/>
              </a:ext>
            </a:extLst>
          </p:cNvPr>
          <p:cNvCxnSpPr>
            <a:cxnSpLocks/>
          </p:cNvCxnSpPr>
          <p:nvPr/>
        </p:nvCxnSpPr>
        <p:spPr>
          <a:xfrm>
            <a:off x="6019800" y="1985968"/>
            <a:ext cx="1066800" cy="28194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2" name="Straight Arrow Connector 151">
            <a:extLst>
              <a:ext uri="{FF2B5EF4-FFF2-40B4-BE49-F238E27FC236}">
                <a16:creationId xmlns:a16="http://schemas.microsoft.com/office/drawing/2014/main" id="{7A06DE4D-5375-BB40-9268-1C5AC95D4199}"/>
              </a:ext>
            </a:extLst>
          </p:cNvPr>
          <p:cNvCxnSpPr>
            <a:cxnSpLocks/>
          </p:cNvCxnSpPr>
          <p:nvPr/>
        </p:nvCxnSpPr>
        <p:spPr>
          <a:xfrm flipV="1">
            <a:off x="6019800" y="1983584"/>
            <a:ext cx="1066800" cy="73898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3" name="Straight Arrow Connector 152">
            <a:extLst>
              <a:ext uri="{FF2B5EF4-FFF2-40B4-BE49-F238E27FC236}">
                <a16:creationId xmlns:a16="http://schemas.microsoft.com/office/drawing/2014/main" id="{0D6E92EF-39FC-234C-A220-A3F83E361EEB}"/>
              </a:ext>
            </a:extLst>
          </p:cNvPr>
          <p:cNvCxnSpPr>
            <a:cxnSpLocks/>
          </p:cNvCxnSpPr>
          <p:nvPr/>
        </p:nvCxnSpPr>
        <p:spPr>
          <a:xfrm>
            <a:off x="6019800" y="2722567"/>
            <a:ext cx="1066800" cy="208280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" name="Straight Arrow Connector 153">
            <a:extLst>
              <a:ext uri="{FF2B5EF4-FFF2-40B4-BE49-F238E27FC236}">
                <a16:creationId xmlns:a16="http://schemas.microsoft.com/office/drawing/2014/main" id="{E03F6A3F-FCF7-FE4C-8D94-82A79307AA97}"/>
              </a:ext>
            </a:extLst>
          </p:cNvPr>
          <p:cNvCxnSpPr>
            <a:cxnSpLocks/>
          </p:cNvCxnSpPr>
          <p:nvPr/>
        </p:nvCxnSpPr>
        <p:spPr>
          <a:xfrm flipV="1">
            <a:off x="6019800" y="3456782"/>
            <a:ext cx="1066800" cy="238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5" name="Straight Arrow Connector 154">
            <a:extLst>
              <a:ext uri="{FF2B5EF4-FFF2-40B4-BE49-F238E27FC236}">
                <a16:creationId xmlns:a16="http://schemas.microsoft.com/office/drawing/2014/main" id="{335386F5-1965-D341-8E1A-C4FAC31BA97F}"/>
              </a:ext>
            </a:extLst>
          </p:cNvPr>
          <p:cNvCxnSpPr>
            <a:cxnSpLocks/>
          </p:cNvCxnSpPr>
          <p:nvPr/>
        </p:nvCxnSpPr>
        <p:spPr>
          <a:xfrm flipV="1">
            <a:off x="6019800" y="2720183"/>
            <a:ext cx="1066800" cy="238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6" name="Straight Arrow Connector 155">
            <a:extLst>
              <a:ext uri="{FF2B5EF4-FFF2-40B4-BE49-F238E27FC236}">
                <a16:creationId xmlns:a16="http://schemas.microsoft.com/office/drawing/2014/main" id="{78BF3F7F-586A-4B42-B3F6-F5AD2C58961F}"/>
              </a:ext>
            </a:extLst>
          </p:cNvPr>
          <p:cNvCxnSpPr>
            <a:cxnSpLocks/>
          </p:cNvCxnSpPr>
          <p:nvPr/>
        </p:nvCxnSpPr>
        <p:spPr>
          <a:xfrm>
            <a:off x="6019800" y="2722567"/>
            <a:ext cx="1066800" cy="73421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Straight Arrow Connector 156">
            <a:extLst>
              <a:ext uri="{FF2B5EF4-FFF2-40B4-BE49-F238E27FC236}">
                <a16:creationId xmlns:a16="http://schemas.microsoft.com/office/drawing/2014/main" id="{976F0F04-7C4E-B644-9BCF-ADA074FA9983}"/>
              </a:ext>
            </a:extLst>
          </p:cNvPr>
          <p:cNvCxnSpPr>
            <a:cxnSpLocks/>
          </p:cNvCxnSpPr>
          <p:nvPr/>
        </p:nvCxnSpPr>
        <p:spPr>
          <a:xfrm>
            <a:off x="6019800" y="3459166"/>
            <a:ext cx="1066800" cy="134620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8" name="Straight Arrow Connector 157">
            <a:extLst>
              <a:ext uri="{FF2B5EF4-FFF2-40B4-BE49-F238E27FC236}">
                <a16:creationId xmlns:a16="http://schemas.microsoft.com/office/drawing/2014/main" id="{03AF7B9B-CBF7-1249-A51A-763A66E85AC1}"/>
              </a:ext>
            </a:extLst>
          </p:cNvPr>
          <p:cNvCxnSpPr>
            <a:cxnSpLocks/>
          </p:cNvCxnSpPr>
          <p:nvPr/>
        </p:nvCxnSpPr>
        <p:spPr>
          <a:xfrm flipV="1">
            <a:off x="6019800" y="2720183"/>
            <a:ext cx="1066800" cy="73898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9" name="Straight Arrow Connector 158">
            <a:extLst>
              <a:ext uri="{FF2B5EF4-FFF2-40B4-BE49-F238E27FC236}">
                <a16:creationId xmlns:a16="http://schemas.microsoft.com/office/drawing/2014/main" id="{2B7FA1F7-B4AA-324B-86F1-2ED5A1CB2D08}"/>
              </a:ext>
            </a:extLst>
          </p:cNvPr>
          <p:cNvCxnSpPr>
            <a:cxnSpLocks/>
          </p:cNvCxnSpPr>
          <p:nvPr/>
        </p:nvCxnSpPr>
        <p:spPr>
          <a:xfrm flipV="1">
            <a:off x="6019800" y="1983584"/>
            <a:ext cx="1066800" cy="147558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0" name="Straight Arrow Connector 159">
            <a:extLst>
              <a:ext uri="{FF2B5EF4-FFF2-40B4-BE49-F238E27FC236}">
                <a16:creationId xmlns:a16="http://schemas.microsoft.com/office/drawing/2014/main" id="{712D3E96-08D3-A143-9773-6266F721701B}"/>
              </a:ext>
            </a:extLst>
          </p:cNvPr>
          <p:cNvCxnSpPr>
            <a:cxnSpLocks/>
          </p:cNvCxnSpPr>
          <p:nvPr/>
        </p:nvCxnSpPr>
        <p:spPr>
          <a:xfrm flipV="1">
            <a:off x="6019800" y="1983584"/>
            <a:ext cx="1066800" cy="282416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1" name="Straight Arrow Connector 160">
            <a:extLst>
              <a:ext uri="{FF2B5EF4-FFF2-40B4-BE49-F238E27FC236}">
                <a16:creationId xmlns:a16="http://schemas.microsoft.com/office/drawing/2014/main" id="{781899A1-AD76-EC43-8196-67259176AA09}"/>
              </a:ext>
            </a:extLst>
          </p:cNvPr>
          <p:cNvCxnSpPr>
            <a:cxnSpLocks/>
          </p:cNvCxnSpPr>
          <p:nvPr/>
        </p:nvCxnSpPr>
        <p:spPr>
          <a:xfrm flipV="1">
            <a:off x="6019800" y="2720183"/>
            <a:ext cx="1066800" cy="208756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2" name="Straight Arrow Connector 161">
            <a:extLst>
              <a:ext uri="{FF2B5EF4-FFF2-40B4-BE49-F238E27FC236}">
                <a16:creationId xmlns:a16="http://schemas.microsoft.com/office/drawing/2014/main" id="{EE16F824-6829-FF49-8BE4-F9B0B4363308}"/>
              </a:ext>
            </a:extLst>
          </p:cNvPr>
          <p:cNvCxnSpPr>
            <a:cxnSpLocks/>
          </p:cNvCxnSpPr>
          <p:nvPr/>
        </p:nvCxnSpPr>
        <p:spPr>
          <a:xfrm flipV="1">
            <a:off x="6019800" y="3456782"/>
            <a:ext cx="1066800" cy="135097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3" name="Straight Arrow Connector 162">
            <a:extLst>
              <a:ext uri="{FF2B5EF4-FFF2-40B4-BE49-F238E27FC236}">
                <a16:creationId xmlns:a16="http://schemas.microsoft.com/office/drawing/2014/main" id="{1A9418F8-DA02-FA4C-AA82-7B0BA7831519}"/>
              </a:ext>
            </a:extLst>
          </p:cNvPr>
          <p:cNvCxnSpPr>
            <a:cxnSpLocks/>
          </p:cNvCxnSpPr>
          <p:nvPr/>
        </p:nvCxnSpPr>
        <p:spPr>
          <a:xfrm flipV="1">
            <a:off x="6019800" y="4805368"/>
            <a:ext cx="1066800" cy="238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4" name="TextBox 163">
            <a:extLst>
              <a:ext uri="{FF2B5EF4-FFF2-40B4-BE49-F238E27FC236}">
                <a16:creationId xmlns:a16="http://schemas.microsoft.com/office/drawing/2014/main" id="{7C96864B-164A-264C-8D12-EEB1EEF08CBF}"/>
              </a:ext>
            </a:extLst>
          </p:cNvPr>
          <p:cNvSpPr txBox="1"/>
          <p:nvPr/>
        </p:nvSpPr>
        <p:spPr>
          <a:xfrm>
            <a:off x="4528279" y="2930889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…</a:t>
            </a:r>
          </a:p>
        </p:txBody>
      </p:sp>
      <p:pic>
        <p:nvPicPr>
          <p:cNvPr id="166" name="Picture 165">
            <a:extLst>
              <a:ext uri="{FF2B5EF4-FFF2-40B4-BE49-F238E27FC236}">
                <a16:creationId xmlns:a16="http://schemas.microsoft.com/office/drawing/2014/main" id="{BC5D178E-561F-D342-9AB1-D38FE627D6E1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314015" y="5613402"/>
            <a:ext cx="4628677" cy="902645"/>
          </a:xfrm>
          <a:prstGeom prst="rect">
            <a:avLst/>
          </a:prstGeom>
        </p:spPr>
      </p:pic>
      <p:sp>
        <p:nvSpPr>
          <p:cNvPr id="167" name="TextBox 166">
            <a:extLst>
              <a:ext uri="{FF2B5EF4-FFF2-40B4-BE49-F238E27FC236}">
                <a16:creationId xmlns:a16="http://schemas.microsoft.com/office/drawing/2014/main" id="{FC439990-DD49-9248-BFC6-744CF7AE7DF9}"/>
              </a:ext>
            </a:extLst>
          </p:cNvPr>
          <p:cNvSpPr txBox="1"/>
          <p:nvPr/>
        </p:nvSpPr>
        <p:spPr>
          <a:xfrm>
            <a:off x="8398132" y="5675332"/>
            <a:ext cx="32841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g = nonlinear activation function</a:t>
            </a:r>
          </a:p>
        </p:txBody>
      </p:sp>
    </p:spTree>
    <p:extLst>
      <p:ext uri="{BB962C8B-B14F-4D97-AF65-F5344CB8AC3E}">
        <p14:creationId xmlns:p14="http://schemas.microsoft.com/office/powerpoint/2010/main" val="4235023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3" grpId="0" animBg="1"/>
      <p:bldP spid="45" grpId="0" animBg="1"/>
      <p:bldP spid="46" grpId="0" animBg="1"/>
      <p:bldP spid="49" grpId="0"/>
      <p:bldP spid="50" grpId="0" animBg="1"/>
      <p:bldP spid="52" grpId="0" animBg="1"/>
      <p:bldP spid="53" grpId="0" animBg="1"/>
      <p:bldP spid="54" grpId="0" animBg="1"/>
      <p:bldP spid="59" grpId="0"/>
      <p:bldP spid="61" grpId="0" animBg="1"/>
      <p:bldP spid="65" grpId="0" animBg="1"/>
      <p:bldP spid="66" grpId="0" animBg="1"/>
      <p:bldP spid="67" grpId="0" animBg="1"/>
      <p:bldP spid="68" grpId="0"/>
      <p:bldP spid="164" grpId="0"/>
      <p:bldP spid="16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49A302-9CEB-6B49-ABD1-29F430BBED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Deep Neural Network = Also learn the features!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943A5720-5954-FF44-86F2-64DBD510BFDF}"/>
              </a:ext>
            </a:extLst>
          </p:cNvPr>
          <p:cNvSpPr/>
          <p:nvPr/>
        </p:nvSpPr>
        <p:spPr>
          <a:xfrm>
            <a:off x="9122032" y="2110587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aseline="-25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B0BE87EE-69BD-EB48-9DD5-DA170DA4F94D}"/>
              </a:ext>
            </a:extLst>
          </p:cNvPr>
          <p:cNvSpPr/>
          <p:nvPr/>
        </p:nvSpPr>
        <p:spPr>
          <a:xfrm>
            <a:off x="9122032" y="3001967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aseline="-25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91262234-C440-9646-8C45-15CF6D9DD208}"/>
              </a:ext>
            </a:extLst>
          </p:cNvPr>
          <p:cNvSpPr/>
          <p:nvPr/>
        </p:nvSpPr>
        <p:spPr>
          <a:xfrm>
            <a:off x="9122032" y="3890968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aseline="-25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A65949CF-19FB-1D42-BE49-C1BB158B76B2}"/>
              </a:ext>
            </a:extLst>
          </p:cNvPr>
          <p:cNvSpPr/>
          <p:nvPr/>
        </p:nvSpPr>
        <p:spPr>
          <a:xfrm>
            <a:off x="7064632" y="1678784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9EBA67D-7088-8F47-A94A-49D9EFD08CFB}"/>
              </a:ext>
            </a:extLst>
          </p:cNvPr>
          <p:cNvSpPr/>
          <p:nvPr/>
        </p:nvSpPr>
        <p:spPr>
          <a:xfrm>
            <a:off x="7064632" y="2415383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11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3BEF69C-9711-1844-9BC8-DCFD043A9A0B}"/>
              </a:ext>
            </a:extLst>
          </p:cNvPr>
          <p:cNvSpPr/>
          <p:nvPr/>
        </p:nvSpPr>
        <p:spPr>
          <a:xfrm>
            <a:off x="7064632" y="3151982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11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D5393A65-A87E-1F41-AD61-11E9C632BB3B}"/>
              </a:ext>
            </a:extLst>
          </p:cNvPr>
          <p:cNvSpPr/>
          <p:nvPr/>
        </p:nvSpPr>
        <p:spPr>
          <a:xfrm>
            <a:off x="7064632" y="4500568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9F42AD92-0C8E-3E4A-BE55-152C758BDA6F}"/>
              </a:ext>
            </a:extLst>
          </p:cNvPr>
          <p:cNvCxnSpPr>
            <a:stCxn id="7" idx="6"/>
            <a:endCxn id="4" idx="2"/>
          </p:cNvCxnSpPr>
          <p:nvPr/>
        </p:nvCxnSpPr>
        <p:spPr>
          <a:xfrm>
            <a:off x="7674232" y="1983584"/>
            <a:ext cx="1447800" cy="43180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2CD660CD-F8DF-EE46-B5C2-696E0390DD09}"/>
              </a:ext>
            </a:extLst>
          </p:cNvPr>
          <p:cNvSpPr txBox="1"/>
          <p:nvPr/>
        </p:nvSpPr>
        <p:spPr>
          <a:xfrm>
            <a:off x="15522766" y="2996588"/>
            <a:ext cx="184731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F6DBF4D5-EB5F-364C-865E-88B171A80127}"/>
              </a:ext>
            </a:extLst>
          </p:cNvPr>
          <p:cNvCxnSpPr>
            <a:cxnSpLocks/>
            <a:stCxn id="7" idx="6"/>
            <a:endCxn id="6" idx="2"/>
          </p:cNvCxnSpPr>
          <p:nvPr/>
        </p:nvCxnSpPr>
        <p:spPr>
          <a:xfrm>
            <a:off x="7674232" y="1983584"/>
            <a:ext cx="1447800" cy="221218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0564FB15-66A0-344C-9012-B54F0E0EA9C5}"/>
              </a:ext>
            </a:extLst>
          </p:cNvPr>
          <p:cNvCxnSpPr>
            <a:cxnSpLocks/>
            <a:stCxn id="8" idx="6"/>
            <a:endCxn id="6" idx="2"/>
          </p:cNvCxnSpPr>
          <p:nvPr/>
        </p:nvCxnSpPr>
        <p:spPr>
          <a:xfrm>
            <a:off x="7674232" y="2720183"/>
            <a:ext cx="1447800" cy="147558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AF5D7D91-D32E-9C4E-A158-6624CCE36735}"/>
              </a:ext>
            </a:extLst>
          </p:cNvPr>
          <p:cNvCxnSpPr>
            <a:cxnSpLocks/>
            <a:stCxn id="9" idx="6"/>
          </p:cNvCxnSpPr>
          <p:nvPr/>
        </p:nvCxnSpPr>
        <p:spPr>
          <a:xfrm>
            <a:off x="7674232" y="3456782"/>
            <a:ext cx="1447800" cy="73898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DF70709B-07A7-4140-BC26-0FE413669EAC}"/>
              </a:ext>
            </a:extLst>
          </p:cNvPr>
          <p:cNvCxnSpPr>
            <a:cxnSpLocks/>
            <a:stCxn id="10" idx="6"/>
            <a:endCxn id="6" idx="2"/>
          </p:cNvCxnSpPr>
          <p:nvPr/>
        </p:nvCxnSpPr>
        <p:spPr>
          <a:xfrm flipV="1">
            <a:off x="7674232" y="4195768"/>
            <a:ext cx="1447800" cy="6096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224526FC-59B9-1D43-A928-3AE96BD3E3E3}"/>
              </a:ext>
            </a:extLst>
          </p:cNvPr>
          <p:cNvCxnSpPr>
            <a:cxnSpLocks/>
            <a:stCxn id="7" idx="6"/>
            <a:endCxn id="5" idx="2"/>
          </p:cNvCxnSpPr>
          <p:nvPr/>
        </p:nvCxnSpPr>
        <p:spPr>
          <a:xfrm>
            <a:off x="7674232" y="1983584"/>
            <a:ext cx="1447800" cy="132318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D7053426-5F80-F045-B572-E86C7C3630A4}"/>
              </a:ext>
            </a:extLst>
          </p:cNvPr>
          <p:cNvCxnSpPr>
            <a:cxnSpLocks/>
            <a:stCxn id="9" idx="6"/>
            <a:endCxn id="5" idx="2"/>
          </p:cNvCxnSpPr>
          <p:nvPr/>
        </p:nvCxnSpPr>
        <p:spPr>
          <a:xfrm flipV="1">
            <a:off x="7674232" y="3306767"/>
            <a:ext cx="1447800" cy="15001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410353CD-9070-5141-A6EA-B8AF432B6F9A}"/>
              </a:ext>
            </a:extLst>
          </p:cNvPr>
          <p:cNvCxnSpPr>
            <a:cxnSpLocks/>
            <a:stCxn id="9" idx="6"/>
            <a:endCxn id="4" idx="2"/>
          </p:cNvCxnSpPr>
          <p:nvPr/>
        </p:nvCxnSpPr>
        <p:spPr>
          <a:xfrm flipV="1">
            <a:off x="7674232" y="2415387"/>
            <a:ext cx="1447800" cy="104139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6FE8A068-D7D8-3548-B1A8-918E436445B5}"/>
              </a:ext>
            </a:extLst>
          </p:cNvPr>
          <p:cNvCxnSpPr>
            <a:cxnSpLocks/>
            <a:stCxn id="8" idx="6"/>
            <a:endCxn id="4" idx="2"/>
          </p:cNvCxnSpPr>
          <p:nvPr/>
        </p:nvCxnSpPr>
        <p:spPr>
          <a:xfrm flipV="1">
            <a:off x="7674232" y="2415387"/>
            <a:ext cx="1447800" cy="30479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50B73F45-26B0-9445-AB5D-969B97599676}"/>
              </a:ext>
            </a:extLst>
          </p:cNvPr>
          <p:cNvCxnSpPr>
            <a:cxnSpLocks/>
            <a:stCxn id="8" idx="6"/>
            <a:endCxn id="5" idx="2"/>
          </p:cNvCxnSpPr>
          <p:nvPr/>
        </p:nvCxnSpPr>
        <p:spPr>
          <a:xfrm>
            <a:off x="7674232" y="2720183"/>
            <a:ext cx="1447800" cy="58658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390B7433-4A04-4B4D-B0B8-7F8D96C47B07}"/>
              </a:ext>
            </a:extLst>
          </p:cNvPr>
          <p:cNvCxnSpPr>
            <a:cxnSpLocks/>
            <a:stCxn id="10" idx="6"/>
            <a:endCxn id="5" idx="2"/>
          </p:cNvCxnSpPr>
          <p:nvPr/>
        </p:nvCxnSpPr>
        <p:spPr>
          <a:xfrm flipV="1">
            <a:off x="7674232" y="3306767"/>
            <a:ext cx="1447800" cy="149860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73F5117D-CF3A-5C47-9B55-26A495F20C27}"/>
              </a:ext>
            </a:extLst>
          </p:cNvPr>
          <p:cNvCxnSpPr>
            <a:cxnSpLocks/>
            <a:stCxn id="10" idx="6"/>
            <a:endCxn id="4" idx="2"/>
          </p:cNvCxnSpPr>
          <p:nvPr/>
        </p:nvCxnSpPr>
        <p:spPr>
          <a:xfrm flipV="1">
            <a:off x="7674232" y="2415387"/>
            <a:ext cx="1447800" cy="238998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ectangle 46">
            <a:extLst>
              <a:ext uri="{FF2B5EF4-FFF2-40B4-BE49-F238E27FC236}">
                <a16:creationId xmlns:a16="http://schemas.microsoft.com/office/drawing/2014/main" id="{C49AFAAF-6B45-4143-B9C8-B1497848ED93}"/>
              </a:ext>
            </a:extLst>
          </p:cNvPr>
          <p:cNvSpPr/>
          <p:nvPr/>
        </p:nvSpPr>
        <p:spPr>
          <a:xfrm>
            <a:off x="10170777" y="1857775"/>
            <a:ext cx="399055" cy="289798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88FB1BB8-62CF-1946-9AAA-C5CC0111225A}"/>
              </a:ext>
            </a:extLst>
          </p:cNvPr>
          <p:cNvCxnSpPr>
            <a:cxnSpLocks/>
            <a:stCxn id="4" idx="6"/>
          </p:cNvCxnSpPr>
          <p:nvPr/>
        </p:nvCxnSpPr>
        <p:spPr>
          <a:xfrm>
            <a:off x="9731632" y="2415387"/>
            <a:ext cx="43914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6AB00FCE-948B-D04E-995A-4E7BCF24FFA4}"/>
              </a:ext>
            </a:extLst>
          </p:cNvPr>
          <p:cNvCxnSpPr>
            <a:cxnSpLocks/>
            <a:stCxn id="5" idx="6"/>
            <a:endCxn id="47" idx="1"/>
          </p:cNvCxnSpPr>
          <p:nvPr/>
        </p:nvCxnSpPr>
        <p:spPr>
          <a:xfrm>
            <a:off x="9731632" y="3306767"/>
            <a:ext cx="43914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9083B8BE-BF9B-464D-AA23-19734243F6C4}"/>
              </a:ext>
            </a:extLst>
          </p:cNvPr>
          <p:cNvCxnSpPr>
            <a:cxnSpLocks/>
          </p:cNvCxnSpPr>
          <p:nvPr/>
        </p:nvCxnSpPr>
        <p:spPr>
          <a:xfrm>
            <a:off x="9731632" y="4166699"/>
            <a:ext cx="43914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5FA89556-5068-A441-9CAC-271C20C5D8C3}"/>
              </a:ext>
            </a:extLst>
          </p:cNvPr>
          <p:cNvCxnSpPr>
            <a:cxnSpLocks/>
          </p:cNvCxnSpPr>
          <p:nvPr/>
        </p:nvCxnSpPr>
        <p:spPr>
          <a:xfrm>
            <a:off x="10569832" y="2437051"/>
            <a:ext cx="43914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3C0DC496-EF5A-DB4D-99ED-6CDCD593A420}"/>
              </a:ext>
            </a:extLst>
          </p:cNvPr>
          <p:cNvCxnSpPr>
            <a:cxnSpLocks/>
          </p:cNvCxnSpPr>
          <p:nvPr/>
        </p:nvCxnSpPr>
        <p:spPr>
          <a:xfrm>
            <a:off x="10569832" y="3328431"/>
            <a:ext cx="43914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7AB78201-4F0B-4C44-9A9C-5BC367C357C7}"/>
              </a:ext>
            </a:extLst>
          </p:cNvPr>
          <p:cNvCxnSpPr>
            <a:cxnSpLocks/>
          </p:cNvCxnSpPr>
          <p:nvPr/>
        </p:nvCxnSpPr>
        <p:spPr>
          <a:xfrm>
            <a:off x="10569832" y="4188363"/>
            <a:ext cx="43914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id="{2CB9F4C8-49AC-BE4D-B127-F825536060AF}"/>
              </a:ext>
            </a:extLst>
          </p:cNvPr>
          <p:cNvSpPr txBox="1"/>
          <p:nvPr/>
        </p:nvSpPr>
        <p:spPr>
          <a:xfrm>
            <a:off x="10221270" y="2213256"/>
            <a:ext cx="25277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Courier" pitchFamily="2" charset="0"/>
              </a:rPr>
              <a:t>softmax</a:t>
            </a:r>
            <a:endParaRPr lang="en-US" dirty="0">
              <a:latin typeface="Courier" pitchFamily="2" charset="0"/>
            </a:endParaRPr>
          </a:p>
        </p:txBody>
      </p:sp>
      <p:pic>
        <p:nvPicPr>
          <p:cNvPr id="62" name="Picture 61">
            <a:extLst>
              <a:ext uri="{FF2B5EF4-FFF2-40B4-BE49-F238E27FC236}">
                <a16:creationId xmlns:a16="http://schemas.microsoft.com/office/drawing/2014/main" id="{57743EB1-5D6F-4647-9F8C-F124A3C472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42588" y="2187485"/>
            <a:ext cx="2375244" cy="414725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C8E462E5-C4B1-CB4A-824E-C8AC6F2C6D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55632" y="3092859"/>
            <a:ext cx="2375244" cy="414725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70F6A915-63C2-B84F-B65F-CEB927BC4E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55632" y="3938600"/>
            <a:ext cx="2612768" cy="456197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72A01153-3F7F-6644-BFE2-8694D89285D8}"/>
              </a:ext>
            </a:extLst>
          </p:cNvPr>
          <p:cNvSpPr txBox="1"/>
          <p:nvPr/>
        </p:nvSpPr>
        <p:spPr>
          <a:xfrm>
            <a:off x="7162800" y="3964784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…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F30A9A8E-1F14-F24F-898C-6D4E29D54C25}"/>
              </a:ext>
            </a:extLst>
          </p:cNvPr>
          <p:cNvSpPr/>
          <p:nvPr/>
        </p:nvSpPr>
        <p:spPr>
          <a:xfrm>
            <a:off x="152400" y="1678784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  <a:r>
              <a:rPr lang="en-US" sz="2000" baseline="-25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CA441AF3-4700-4D4C-97A4-94A70A289E05}"/>
              </a:ext>
            </a:extLst>
          </p:cNvPr>
          <p:cNvSpPr/>
          <p:nvPr/>
        </p:nvSpPr>
        <p:spPr>
          <a:xfrm>
            <a:off x="152400" y="2415383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  <a:r>
              <a:rPr lang="en-US" sz="2000" baseline="-25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en-US" sz="20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80768360-3B88-7D40-BC4A-C666016E741C}"/>
              </a:ext>
            </a:extLst>
          </p:cNvPr>
          <p:cNvSpPr/>
          <p:nvPr/>
        </p:nvSpPr>
        <p:spPr>
          <a:xfrm>
            <a:off x="152400" y="3151982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  <a:r>
              <a:rPr lang="en-US" sz="2000" baseline="-25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endParaRPr lang="en-US" sz="20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9175CDD4-D652-D247-9B4F-692752AF7464}"/>
              </a:ext>
            </a:extLst>
          </p:cNvPr>
          <p:cNvSpPr/>
          <p:nvPr/>
        </p:nvSpPr>
        <p:spPr>
          <a:xfrm>
            <a:off x="152400" y="4500568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  <a:r>
              <a:rPr lang="en-US" sz="2000" baseline="-250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F9E444B7-D5A5-4846-A1AE-7044E3638EF1}"/>
              </a:ext>
            </a:extLst>
          </p:cNvPr>
          <p:cNvSpPr txBox="1"/>
          <p:nvPr/>
        </p:nvSpPr>
        <p:spPr>
          <a:xfrm>
            <a:off x="228600" y="3900252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…</a:t>
            </a: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A212EB48-A487-3441-B5C9-9F27DB460D30}"/>
              </a:ext>
            </a:extLst>
          </p:cNvPr>
          <p:cNvSpPr/>
          <p:nvPr/>
        </p:nvSpPr>
        <p:spPr>
          <a:xfrm>
            <a:off x="1828800" y="1676400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449EC0A3-2056-044A-AE2F-C88F186B5C62}"/>
              </a:ext>
            </a:extLst>
          </p:cNvPr>
          <p:cNvSpPr/>
          <p:nvPr/>
        </p:nvSpPr>
        <p:spPr>
          <a:xfrm>
            <a:off x="1828800" y="2412999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20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3AF0B3B4-206D-6940-908E-B8F44CC68A39}"/>
              </a:ext>
            </a:extLst>
          </p:cNvPr>
          <p:cNvSpPr/>
          <p:nvPr/>
        </p:nvSpPr>
        <p:spPr>
          <a:xfrm>
            <a:off x="1828800" y="3149598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20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ACB0079F-C22D-F447-8748-DD4429427D40}"/>
              </a:ext>
            </a:extLst>
          </p:cNvPr>
          <p:cNvSpPr/>
          <p:nvPr/>
        </p:nvSpPr>
        <p:spPr>
          <a:xfrm>
            <a:off x="1828800" y="4498184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EFA79B31-1D20-1E44-A15E-1EC23742DAD1}"/>
              </a:ext>
            </a:extLst>
          </p:cNvPr>
          <p:cNvSpPr txBox="1"/>
          <p:nvPr/>
        </p:nvSpPr>
        <p:spPr>
          <a:xfrm>
            <a:off x="1905000" y="3897868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…</a:t>
            </a: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6EBD58D6-B6E6-264F-A75C-917629177410}"/>
              </a:ext>
            </a:extLst>
          </p:cNvPr>
          <p:cNvSpPr/>
          <p:nvPr/>
        </p:nvSpPr>
        <p:spPr>
          <a:xfrm>
            <a:off x="3505200" y="1678784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D291ED56-EAB4-6444-8B34-63672FF754B6}"/>
              </a:ext>
            </a:extLst>
          </p:cNvPr>
          <p:cNvSpPr/>
          <p:nvPr/>
        </p:nvSpPr>
        <p:spPr>
          <a:xfrm>
            <a:off x="3505200" y="2415383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20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CB686E79-56CA-AD42-8459-398310976342}"/>
              </a:ext>
            </a:extLst>
          </p:cNvPr>
          <p:cNvSpPr/>
          <p:nvPr/>
        </p:nvSpPr>
        <p:spPr>
          <a:xfrm>
            <a:off x="3505200" y="3151982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20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601E9E4E-A9F7-0046-A54F-E1C074D731BA}"/>
              </a:ext>
            </a:extLst>
          </p:cNvPr>
          <p:cNvSpPr/>
          <p:nvPr/>
        </p:nvSpPr>
        <p:spPr>
          <a:xfrm>
            <a:off x="3505200" y="4500568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8FD06C78-41F4-464E-AF0E-1248CC676A5A}"/>
              </a:ext>
            </a:extLst>
          </p:cNvPr>
          <p:cNvSpPr txBox="1"/>
          <p:nvPr/>
        </p:nvSpPr>
        <p:spPr>
          <a:xfrm>
            <a:off x="3581400" y="3900252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…</a:t>
            </a: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3B100046-20AD-764A-98C6-15CD85DD0A91}"/>
              </a:ext>
            </a:extLst>
          </p:cNvPr>
          <p:cNvSpPr/>
          <p:nvPr/>
        </p:nvSpPr>
        <p:spPr>
          <a:xfrm>
            <a:off x="5410200" y="1678784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A9C1FE6E-11B8-5943-A4D8-29C373D9E851}"/>
              </a:ext>
            </a:extLst>
          </p:cNvPr>
          <p:cNvSpPr/>
          <p:nvPr/>
        </p:nvSpPr>
        <p:spPr>
          <a:xfrm>
            <a:off x="5410200" y="2415383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20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2A1BD88F-8F49-D444-92C8-C752211BAEAA}"/>
              </a:ext>
            </a:extLst>
          </p:cNvPr>
          <p:cNvSpPr/>
          <p:nvPr/>
        </p:nvSpPr>
        <p:spPr>
          <a:xfrm>
            <a:off x="5410200" y="3151982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20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49F6B768-DCB7-E94B-8EA6-B6D07998F922}"/>
              </a:ext>
            </a:extLst>
          </p:cNvPr>
          <p:cNvSpPr/>
          <p:nvPr/>
        </p:nvSpPr>
        <p:spPr>
          <a:xfrm>
            <a:off x="5410200" y="4500568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1EB86C79-4210-9543-83E6-0D045AD38EF0}"/>
              </a:ext>
            </a:extLst>
          </p:cNvPr>
          <p:cNvSpPr txBox="1"/>
          <p:nvPr/>
        </p:nvSpPr>
        <p:spPr>
          <a:xfrm>
            <a:off x="5486400" y="3900252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…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8FCF439-C5E4-9649-8385-752CE3555D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89422" y="1791880"/>
            <a:ext cx="372778" cy="34410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5D04483-3165-034C-BE0B-15F0A4D7A55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47211" y="2530866"/>
            <a:ext cx="372778" cy="34410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C80BE36-B407-0D44-8AF7-EB6CFBA76C5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69179" y="3300221"/>
            <a:ext cx="372778" cy="35127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AAFE58B-058B-BA45-A9EE-D6F6C0E4EAD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24641" y="4630281"/>
            <a:ext cx="462715" cy="34540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D288C3A-C36C-8B45-8975-F43E3BB073C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61933" y="4613010"/>
            <a:ext cx="537661" cy="37994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912BC2E8-5A0C-5A43-9CD3-6E23F71C0B9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75885" y="4630281"/>
            <a:ext cx="462715" cy="34540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913E5AA-E16B-F54D-AA02-856880D05EB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644565" y="1817269"/>
            <a:ext cx="372778" cy="344104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B90791AF-85B3-AE4C-8102-D8EEFB1D3A7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619467" y="2530866"/>
            <a:ext cx="372778" cy="34410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24C2811-1A29-5648-842D-91B62BE1E09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647260" y="3291039"/>
            <a:ext cx="338889" cy="319338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029AA10B-F33D-3E40-82EC-9CD1D6C5668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204502" y="3259105"/>
            <a:ext cx="394285" cy="351272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17AECD10-FAC9-0044-8A9E-DB39334D940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182785" y="2504765"/>
            <a:ext cx="433714" cy="378514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76457251-B511-594C-A7FA-19373383959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194257" y="1803124"/>
            <a:ext cx="394285" cy="344104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DE54AC2B-BD58-CD45-8754-2ECD37D744DD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200742" y="2286104"/>
            <a:ext cx="554762" cy="258531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F54B6809-8D43-374B-866E-FAEBC539B517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193513" y="3199165"/>
            <a:ext cx="554762" cy="258531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EED4B2D8-497C-2545-B102-D16DA940734D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9198838" y="4073494"/>
            <a:ext cx="554762" cy="263915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D2E5A591-9F0D-0948-815B-21453BD17A62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486400" y="3319869"/>
            <a:ext cx="490130" cy="263915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FA3AAC56-D10E-A94C-898F-D0044F1AE081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486400" y="2639453"/>
            <a:ext cx="490130" cy="258531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57D8FFC3-5BF1-7848-8214-BDECAF7A5D03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5510905" y="1877453"/>
            <a:ext cx="490130" cy="258531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5A100085-647A-DF4E-8B43-0FC5F604BF31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5477153" y="4739771"/>
            <a:ext cx="471835" cy="235916"/>
          </a:xfrm>
          <a:prstGeom prst="rect">
            <a:avLst/>
          </a:prstGeom>
        </p:spPr>
      </p:pic>
      <p:cxnSp>
        <p:nvCxnSpPr>
          <p:cNvPr id="77" name="Straight Arrow Connector 76">
            <a:extLst>
              <a:ext uri="{FF2B5EF4-FFF2-40B4-BE49-F238E27FC236}">
                <a16:creationId xmlns:a16="http://schemas.microsoft.com/office/drawing/2014/main" id="{83ECE2D3-5359-324A-9257-C777AA415E9C}"/>
              </a:ext>
            </a:extLst>
          </p:cNvPr>
          <p:cNvCxnSpPr>
            <a:cxnSpLocks/>
            <a:stCxn id="35" idx="6"/>
            <a:endCxn id="42" idx="2"/>
          </p:cNvCxnSpPr>
          <p:nvPr/>
        </p:nvCxnSpPr>
        <p:spPr>
          <a:xfrm flipV="1">
            <a:off x="762000" y="1981200"/>
            <a:ext cx="1066800" cy="238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Arrow Connector 79">
            <a:extLst>
              <a:ext uri="{FF2B5EF4-FFF2-40B4-BE49-F238E27FC236}">
                <a16:creationId xmlns:a16="http://schemas.microsoft.com/office/drawing/2014/main" id="{BABCD7A0-8A5E-0649-A78C-A9A10F8D687C}"/>
              </a:ext>
            </a:extLst>
          </p:cNvPr>
          <p:cNvCxnSpPr>
            <a:cxnSpLocks/>
            <a:stCxn id="35" idx="6"/>
            <a:endCxn id="43" idx="2"/>
          </p:cNvCxnSpPr>
          <p:nvPr/>
        </p:nvCxnSpPr>
        <p:spPr>
          <a:xfrm>
            <a:off x="762000" y="1983584"/>
            <a:ext cx="1066800" cy="73421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A43F17B1-E77E-3242-9073-5E30192DE4F1}"/>
              </a:ext>
            </a:extLst>
          </p:cNvPr>
          <p:cNvCxnSpPr>
            <a:cxnSpLocks/>
            <a:stCxn id="35" idx="6"/>
            <a:endCxn id="45" idx="2"/>
          </p:cNvCxnSpPr>
          <p:nvPr/>
        </p:nvCxnSpPr>
        <p:spPr>
          <a:xfrm>
            <a:off x="762000" y="1983584"/>
            <a:ext cx="1066800" cy="147081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Arrow Connector 85">
            <a:extLst>
              <a:ext uri="{FF2B5EF4-FFF2-40B4-BE49-F238E27FC236}">
                <a16:creationId xmlns:a16="http://schemas.microsoft.com/office/drawing/2014/main" id="{87AA8CC3-A41D-2641-AEC3-00760CF4A2F4}"/>
              </a:ext>
            </a:extLst>
          </p:cNvPr>
          <p:cNvCxnSpPr>
            <a:cxnSpLocks/>
            <a:stCxn id="35" idx="6"/>
            <a:endCxn id="46" idx="2"/>
          </p:cNvCxnSpPr>
          <p:nvPr/>
        </p:nvCxnSpPr>
        <p:spPr>
          <a:xfrm>
            <a:off x="762000" y="1983584"/>
            <a:ext cx="1066800" cy="28194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Arrow Connector 88">
            <a:extLst>
              <a:ext uri="{FF2B5EF4-FFF2-40B4-BE49-F238E27FC236}">
                <a16:creationId xmlns:a16="http://schemas.microsoft.com/office/drawing/2014/main" id="{3CBA05B1-1FF2-924E-8540-42C7CCD0D09F}"/>
              </a:ext>
            </a:extLst>
          </p:cNvPr>
          <p:cNvCxnSpPr>
            <a:cxnSpLocks/>
            <a:stCxn id="36" idx="6"/>
            <a:endCxn id="42" idx="2"/>
          </p:cNvCxnSpPr>
          <p:nvPr/>
        </p:nvCxnSpPr>
        <p:spPr>
          <a:xfrm flipV="1">
            <a:off x="762000" y="1981200"/>
            <a:ext cx="1066800" cy="73898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Arrow Connector 92">
            <a:extLst>
              <a:ext uri="{FF2B5EF4-FFF2-40B4-BE49-F238E27FC236}">
                <a16:creationId xmlns:a16="http://schemas.microsoft.com/office/drawing/2014/main" id="{D1A1430B-7D9B-534C-BE41-71F12328FC51}"/>
              </a:ext>
            </a:extLst>
          </p:cNvPr>
          <p:cNvCxnSpPr>
            <a:cxnSpLocks/>
            <a:stCxn id="36" idx="6"/>
            <a:endCxn id="46" idx="2"/>
          </p:cNvCxnSpPr>
          <p:nvPr/>
        </p:nvCxnSpPr>
        <p:spPr>
          <a:xfrm>
            <a:off x="762000" y="2720183"/>
            <a:ext cx="1066800" cy="208280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Arrow Connector 96">
            <a:extLst>
              <a:ext uri="{FF2B5EF4-FFF2-40B4-BE49-F238E27FC236}">
                <a16:creationId xmlns:a16="http://schemas.microsoft.com/office/drawing/2014/main" id="{B5BBF901-F044-4D4A-BDCC-94282E86A03D}"/>
              </a:ext>
            </a:extLst>
          </p:cNvPr>
          <p:cNvCxnSpPr>
            <a:cxnSpLocks/>
            <a:stCxn id="37" idx="6"/>
            <a:endCxn id="45" idx="2"/>
          </p:cNvCxnSpPr>
          <p:nvPr/>
        </p:nvCxnSpPr>
        <p:spPr>
          <a:xfrm flipV="1">
            <a:off x="762000" y="3454398"/>
            <a:ext cx="1066800" cy="238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Arrow Connector 99">
            <a:extLst>
              <a:ext uri="{FF2B5EF4-FFF2-40B4-BE49-F238E27FC236}">
                <a16:creationId xmlns:a16="http://schemas.microsoft.com/office/drawing/2014/main" id="{BDD6522C-378B-C145-8588-00A5DD78D75F}"/>
              </a:ext>
            </a:extLst>
          </p:cNvPr>
          <p:cNvCxnSpPr>
            <a:cxnSpLocks/>
            <a:stCxn id="36" idx="6"/>
            <a:endCxn id="43" idx="2"/>
          </p:cNvCxnSpPr>
          <p:nvPr/>
        </p:nvCxnSpPr>
        <p:spPr>
          <a:xfrm flipV="1">
            <a:off x="762000" y="2717799"/>
            <a:ext cx="1066800" cy="238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Arrow Connector 102">
            <a:extLst>
              <a:ext uri="{FF2B5EF4-FFF2-40B4-BE49-F238E27FC236}">
                <a16:creationId xmlns:a16="http://schemas.microsoft.com/office/drawing/2014/main" id="{AE3CA7E1-B791-F643-A52A-C201B74E77C2}"/>
              </a:ext>
            </a:extLst>
          </p:cNvPr>
          <p:cNvCxnSpPr>
            <a:cxnSpLocks/>
            <a:stCxn id="36" idx="6"/>
            <a:endCxn id="45" idx="2"/>
          </p:cNvCxnSpPr>
          <p:nvPr/>
        </p:nvCxnSpPr>
        <p:spPr>
          <a:xfrm>
            <a:off x="762000" y="2720183"/>
            <a:ext cx="1066800" cy="73421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Arrow Connector 105">
            <a:extLst>
              <a:ext uri="{FF2B5EF4-FFF2-40B4-BE49-F238E27FC236}">
                <a16:creationId xmlns:a16="http://schemas.microsoft.com/office/drawing/2014/main" id="{9A4370DF-83A4-7A43-84B5-47EFA835A973}"/>
              </a:ext>
            </a:extLst>
          </p:cNvPr>
          <p:cNvCxnSpPr>
            <a:cxnSpLocks/>
            <a:stCxn id="37" idx="6"/>
            <a:endCxn id="46" idx="2"/>
          </p:cNvCxnSpPr>
          <p:nvPr/>
        </p:nvCxnSpPr>
        <p:spPr>
          <a:xfrm>
            <a:off x="762000" y="3456782"/>
            <a:ext cx="1066800" cy="134620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Arrow Connector 111">
            <a:extLst>
              <a:ext uri="{FF2B5EF4-FFF2-40B4-BE49-F238E27FC236}">
                <a16:creationId xmlns:a16="http://schemas.microsoft.com/office/drawing/2014/main" id="{20EF41F6-7E7D-4746-B5BA-E33F8AACDD3A}"/>
              </a:ext>
            </a:extLst>
          </p:cNvPr>
          <p:cNvCxnSpPr>
            <a:cxnSpLocks/>
            <a:stCxn id="37" idx="6"/>
            <a:endCxn id="43" idx="2"/>
          </p:cNvCxnSpPr>
          <p:nvPr/>
        </p:nvCxnSpPr>
        <p:spPr>
          <a:xfrm flipV="1">
            <a:off x="762000" y="2717799"/>
            <a:ext cx="1066800" cy="73898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Arrow Connector 114">
            <a:extLst>
              <a:ext uri="{FF2B5EF4-FFF2-40B4-BE49-F238E27FC236}">
                <a16:creationId xmlns:a16="http://schemas.microsoft.com/office/drawing/2014/main" id="{7F271589-F31A-8548-A1A9-8E363DC490B7}"/>
              </a:ext>
            </a:extLst>
          </p:cNvPr>
          <p:cNvCxnSpPr>
            <a:cxnSpLocks/>
            <a:stCxn id="37" idx="6"/>
            <a:endCxn id="42" idx="2"/>
          </p:cNvCxnSpPr>
          <p:nvPr/>
        </p:nvCxnSpPr>
        <p:spPr>
          <a:xfrm flipV="1">
            <a:off x="762000" y="1981200"/>
            <a:ext cx="1066800" cy="147558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Arrow Connector 117">
            <a:extLst>
              <a:ext uri="{FF2B5EF4-FFF2-40B4-BE49-F238E27FC236}">
                <a16:creationId xmlns:a16="http://schemas.microsoft.com/office/drawing/2014/main" id="{16E567D3-4C4B-0547-8B5F-CCEB65CA29E6}"/>
              </a:ext>
            </a:extLst>
          </p:cNvPr>
          <p:cNvCxnSpPr>
            <a:cxnSpLocks/>
            <a:stCxn id="39" idx="6"/>
            <a:endCxn id="42" idx="2"/>
          </p:cNvCxnSpPr>
          <p:nvPr/>
        </p:nvCxnSpPr>
        <p:spPr>
          <a:xfrm flipV="1">
            <a:off x="762000" y="1981200"/>
            <a:ext cx="1066800" cy="282416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Arrow Connector 121">
            <a:extLst>
              <a:ext uri="{FF2B5EF4-FFF2-40B4-BE49-F238E27FC236}">
                <a16:creationId xmlns:a16="http://schemas.microsoft.com/office/drawing/2014/main" id="{9A3574CE-D484-B141-979B-3D957468BCA2}"/>
              </a:ext>
            </a:extLst>
          </p:cNvPr>
          <p:cNvCxnSpPr>
            <a:cxnSpLocks/>
            <a:stCxn id="39" idx="6"/>
            <a:endCxn id="43" idx="2"/>
          </p:cNvCxnSpPr>
          <p:nvPr/>
        </p:nvCxnSpPr>
        <p:spPr>
          <a:xfrm flipV="1">
            <a:off x="762000" y="2717799"/>
            <a:ext cx="1066800" cy="208756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Arrow Connector 125">
            <a:extLst>
              <a:ext uri="{FF2B5EF4-FFF2-40B4-BE49-F238E27FC236}">
                <a16:creationId xmlns:a16="http://schemas.microsoft.com/office/drawing/2014/main" id="{FEE98790-01FE-B94D-B198-9B5AE88464B2}"/>
              </a:ext>
            </a:extLst>
          </p:cNvPr>
          <p:cNvCxnSpPr>
            <a:cxnSpLocks/>
            <a:stCxn id="39" idx="6"/>
            <a:endCxn id="45" idx="2"/>
          </p:cNvCxnSpPr>
          <p:nvPr/>
        </p:nvCxnSpPr>
        <p:spPr>
          <a:xfrm flipV="1">
            <a:off x="762000" y="3454398"/>
            <a:ext cx="1066800" cy="135097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Straight Arrow Connector 128">
            <a:extLst>
              <a:ext uri="{FF2B5EF4-FFF2-40B4-BE49-F238E27FC236}">
                <a16:creationId xmlns:a16="http://schemas.microsoft.com/office/drawing/2014/main" id="{94E60EF2-2C34-714A-8FF9-5D3E24E36813}"/>
              </a:ext>
            </a:extLst>
          </p:cNvPr>
          <p:cNvCxnSpPr>
            <a:cxnSpLocks/>
            <a:stCxn id="39" idx="6"/>
            <a:endCxn id="46" idx="2"/>
          </p:cNvCxnSpPr>
          <p:nvPr/>
        </p:nvCxnSpPr>
        <p:spPr>
          <a:xfrm flipV="1">
            <a:off x="762000" y="4802984"/>
            <a:ext cx="1066800" cy="238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Arrow Connector 131">
            <a:extLst>
              <a:ext uri="{FF2B5EF4-FFF2-40B4-BE49-F238E27FC236}">
                <a16:creationId xmlns:a16="http://schemas.microsoft.com/office/drawing/2014/main" id="{F7825F59-9CB9-6344-9B57-17527746426F}"/>
              </a:ext>
            </a:extLst>
          </p:cNvPr>
          <p:cNvCxnSpPr>
            <a:cxnSpLocks/>
          </p:cNvCxnSpPr>
          <p:nvPr/>
        </p:nvCxnSpPr>
        <p:spPr>
          <a:xfrm flipV="1">
            <a:off x="2438400" y="1983584"/>
            <a:ext cx="1066800" cy="238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Straight Arrow Connector 132">
            <a:extLst>
              <a:ext uri="{FF2B5EF4-FFF2-40B4-BE49-F238E27FC236}">
                <a16:creationId xmlns:a16="http://schemas.microsoft.com/office/drawing/2014/main" id="{65A182EC-8071-6645-86B2-10FC3010459A}"/>
              </a:ext>
            </a:extLst>
          </p:cNvPr>
          <p:cNvCxnSpPr>
            <a:cxnSpLocks/>
          </p:cNvCxnSpPr>
          <p:nvPr/>
        </p:nvCxnSpPr>
        <p:spPr>
          <a:xfrm>
            <a:off x="2438400" y="1985968"/>
            <a:ext cx="1066800" cy="73421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Straight Arrow Connector 133">
            <a:extLst>
              <a:ext uri="{FF2B5EF4-FFF2-40B4-BE49-F238E27FC236}">
                <a16:creationId xmlns:a16="http://schemas.microsoft.com/office/drawing/2014/main" id="{37691FB5-9F33-5E41-9A0A-D6D0DC947AA9}"/>
              </a:ext>
            </a:extLst>
          </p:cNvPr>
          <p:cNvCxnSpPr>
            <a:cxnSpLocks/>
          </p:cNvCxnSpPr>
          <p:nvPr/>
        </p:nvCxnSpPr>
        <p:spPr>
          <a:xfrm>
            <a:off x="2438400" y="1985968"/>
            <a:ext cx="1066800" cy="147081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Straight Arrow Connector 134">
            <a:extLst>
              <a:ext uri="{FF2B5EF4-FFF2-40B4-BE49-F238E27FC236}">
                <a16:creationId xmlns:a16="http://schemas.microsoft.com/office/drawing/2014/main" id="{F929864A-6C42-9A4A-AA31-DCE78AC3DFA7}"/>
              </a:ext>
            </a:extLst>
          </p:cNvPr>
          <p:cNvCxnSpPr>
            <a:cxnSpLocks/>
          </p:cNvCxnSpPr>
          <p:nvPr/>
        </p:nvCxnSpPr>
        <p:spPr>
          <a:xfrm>
            <a:off x="2438400" y="1985968"/>
            <a:ext cx="1066800" cy="28194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Straight Arrow Connector 135">
            <a:extLst>
              <a:ext uri="{FF2B5EF4-FFF2-40B4-BE49-F238E27FC236}">
                <a16:creationId xmlns:a16="http://schemas.microsoft.com/office/drawing/2014/main" id="{2557496D-90FC-8E49-9C3B-FD924BD921F3}"/>
              </a:ext>
            </a:extLst>
          </p:cNvPr>
          <p:cNvCxnSpPr>
            <a:cxnSpLocks/>
          </p:cNvCxnSpPr>
          <p:nvPr/>
        </p:nvCxnSpPr>
        <p:spPr>
          <a:xfrm flipV="1">
            <a:off x="2438400" y="1983584"/>
            <a:ext cx="1066800" cy="73898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Straight Arrow Connector 136">
            <a:extLst>
              <a:ext uri="{FF2B5EF4-FFF2-40B4-BE49-F238E27FC236}">
                <a16:creationId xmlns:a16="http://schemas.microsoft.com/office/drawing/2014/main" id="{96C6287D-0C84-3F44-8E45-3EBFB69B44D5}"/>
              </a:ext>
            </a:extLst>
          </p:cNvPr>
          <p:cNvCxnSpPr>
            <a:cxnSpLocks/>
          </p:cNvCxnSpPr>
          <p:nvPr/>
        </p:nvCxnSpPr>
        <p:spPr>
          <a:xfrm>
            <a:off x="2438400" y="2722567"/>
            <a:ext cx="1066800" cy="208280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Arrow Connector 137">
            <a:extLst>
              <a:ext uri="{FF2B5EF4-FFF2-40B4-BE49-F238E27FC236}">
                <a16:creationId xmlns:a16="http://schemas.microsoft.com/office/drawing/2014/main" id="{120AF504-55DC-D34F-844F-3A95DF368096}"/>
              </a:ext>
            </a:extLst>
          </p:cNvPr>
          <p:cNvCxnSpPr>
            <a:cxnSpLocks/>
          </p:cNvCxnSpPr>
          <p:nvPr/>
        </p:nvCxnSpPr>
        <p:spPr>
          <a:xfrm flipV="1">
            <a:off x="2438400" y="3456782"/>
            <a:ext cx="1066800" cy="238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Straight Arrow Connector 138">
            <a:extLst>
              <a:ext uri="{FF2B5EF4-FFF2-40B4-BE49-F238E27FC236}">
                <a16:creationId xmlns:a16="http://schemas.microsoft.com/office/drawing/2014/main" id="{CE9EB7F5-3372-C740-95EA-1E454BE1C05C}"/>
              </a:ext>
            </a:extLst>
          </p:cNvPr>
          <p:cNvCxnSpPr>
            <a:cxnSpLocks/>
          </p:cNvCxnSpPr>
          <p:nvPr/>
        </p:nvCxnSpPr>
        <p:spPr>
          <a:xfrm flipV="1">
            <a:off x="2438400" y="2720183"/>
            <a:ext cx="1066800" cy="238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Arrow Connector 139">
            <a:extLst>
              <a:ext uri="{FF2B5EF4-FFF2-40B4-BE49-F238E27FC236}">
                <a16:creationId xmlns:a16="http://schemas.microsoft.com/office/drawing/2014/main" id="{73697004-4831-AE43-A5ED-784069FE97F9}"/>
              </a:ext>
            </a:extLst>
          </p:cNvPr>
          <p:cNvCxnSpPr>
            <a:cxnSpLocks/>
          </p:cNvCxnSpPr>
          <p:nvPr/>
        </p:nvCxnSpPr>
        <p:spPr>
          <a:xfrm>
            <a:off x="2438400" y="2722567"/>
            <a:ext cx="1066800" cy="73421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Straight Arrow Connector 140">
            <a:extLst>
              <a:ext uri="{FF2B5EF4-FFF2-40B4-BE49-F238E27FC236}">
                <a16:creationId xmlns:a16="http://schemas.microsoft.com/office/drawing/2014/main" id="{229FFCF0-28DA-D845-9BB1-5B73A19C0F95}"/>
              </a:ext>
            </a:extLst>
          </p:cNvPr>
          <p:cNvCxnSpPr>
            <a:cxnSpLocks/>
          </p:cNvCxnSpPr>
          <p:nvPr/>
        </p:nvCxnSpPr>
        <p:spPr>
          <a:xfrm>
            <a:off x="2438400" y="3459166"/>
            <a:ext cx="1066800" cy="134620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Straight Arrow Connector 141">
            <a:extLst>
              <a:ext uri="{FF2B5EF4-FFF2-40B4-BE49-F238E27FC236}">
                <a16:creationId xmlns:a16="http://schemas.microsoft.com/office/drawing/2014/main" id="{B33ABE2A-AB6B-5441-8521-4B340F180538}"/>
              </a:ext>
            </a:extLst>
          </p:cNvPr>
          <p:cNvCxnSpPr>
            <a:cxnSpLocks/>
          </p:cNvCxnSpPr>
          <p:nvPr/>
        </p:nvCxnSpPr>
        <p:spPr>
          <a:xfrm flipV="1">
            <a:off x="2438400" y="2720183"/>
            <a:ext cx="1066800" cy="73898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Straight Arrow Connector 142">
            <a:extLst>
              <a:ext uri="{FF2B5EF4-FFF2-40B4-BE49-F238E27FC236}">
                <a16:creationId xmlns:a16="http://schemas.microsoft.com/office/drawing/2014/main" id="{6357EF21-034E-9D4C-80D8-3406AA34893F}"/>
              </a:ext>
            </a:extLst>
          </p:cNvPr>
          <p:cNvCxnSpPr>
            <a:cxnSpLocks/>
          </p:cNvCxnSpPr>
          <p:nvPr/>
        </p:nvCxnSpPr>
        <p:spPr>
          <a:xfrm flipV="1">
            <a:off x="2438400" y="1983584"/>
            <a:ext cx="1066800" cy="147558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Straight Arrow Connector 143">
            <a:extLst>
              <a:ext uri="{FF2B5EF4-FFF2-40B4-BE49-F238E27FC236}">
                <a16:creationId xmlns:a16="http://schemas.microsoft.com/office/drawing/2014/main" id="{8AE527D8-4141-8E41-B6C6-33739702ACEA}"/>
              </a:ext>
            </a:extLst>
          </p:cNvPr>
          <p:cNvCxnSpPr>
            <a:cxnSpLocks/>
          </p:cNvCxnSpPr>
          <p:nvPr/>
        </p:nvCxnSpPr>
        <p:spPr>
          <a:xfrm flipV="1">
            <a:off x="2438400" y="1983584"/>
            <a:ext cx="1066800" cy="282416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5" name="Straight Arrow Connector 144">
            <a:extLst>
              <a:ext uri="{FF2B5EF4-FFF2-40B4-BE49-F238E27FC236}">
                <a16:creationId xmlns:a16="http://schemas.microsoft.com/office/drawing/2014/main" id="{DD28FD8A-010E-CA44-BBA2-FD8BF8416596}"/>
              </a:ext>
            </a:extLst>
          </p:cNvPr>
          <p:cNvCxnSpPr>
            <a:cxnSpLocks/>
          </p:cNvCxnSpPr>
          <p:nvPr/>
        </p:nvCxnSpPr>
        <p:spPr>
          <a:xfrm flipV="1">
            <a:off x="2438400" y="2720183"/>
            <a:ext cx="1066800" cy="208756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6" name="Straight Arrow Connector 145">
            <a:extLst>
              <a:ext uri="{FF2B5EF4-FFF2-40B4-BE49-F238E27FC236}">
                <a16:creationId xmlns:a16="http://schemas.microsoft.com/office/drawing/2014/main" id="{609044F1-96A8-DC42-B7B2-1C9CA2F1B66B}"/>
              </a:ext>
            </a:extLst>
          </p:cNvPr>
          <p:cNvCxnSpPr>
            <a:cxnSpLocks/>
          </p:cNvCxnSpPr>
          <p:nvPr/>
        </p:nvCxnSpPr>
        <p:spPr>
          <a:xfrm flipV="1">
            <a:off x="2438400" y="3456782"/>
            <a:ext cx="1066800" cy="135097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" name="Straight Arrow Connector 146">
            <a:extLst>
              <a:ext uri="{FF2B5EF4-FFF2-40B4-BE49-F238E27FC236}">
                <a16:creationId xmlns:a16="http://schemas.microsoft.com/office/drawing/2014/main" id="{E7F8137A-5D13-CF43-8EF4-D1F112B22AD6}"/>
              </a:ext>
            </a:extLst>
          </p:cNvPr>
          <p:cNvCxnSpPr>
            <a:cxnSpLocks/>
          </p:cNvCxnSpPr>
          <p:nvPr/>
        </p:nvCxnSpPr>
        <p:spPr>
          <a:xfrm flipV="1">
            <a:off x="2438400" y="4805368"/>
            <a:ext cx="1066800" cy="238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8" name="Straight Arrow Connector 147">
            <a:extLst>
              <a:ext uri="{FF2B5EF4-FFF2-40B4-BE49-F238E27FC236}">
                <a16:creationId xmlns:a16="http://schemas.microsoft.com/office/drawing/2014/main" id="{CD65653C-0165-2C4C-92B7-FE7DC71C3C87}"/>
              </a:ext>
            </a:extLst>
          </p:cNvPr>
          <p:cNvCxnSpPr>
            <a:cxnSpLocks/>
          </p:cNvCxnSpPr>
          <p:nvPr/>
        </p:nvCxnSpPr>
        <p:spPr>
          <a:xfrm flipV="1">
            <a:off x="6019800" y="1983584"/>
            <a:ext cx="1066800" cy="238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9" name="Straight Arrow Connector 148">
            <a:extLst>
              <a:ext uri="{FF2B5EF4-FFF2-40B4-BE49-F238E27FC236}">
                <a16:creationId xmlns:a16="http://schemas.microsoft.com/office/drawing/2014/main" id="{4F777358-80CD-3241-98E3-E428B9AF6390}"/>
              </a:ext>
            </a:extLst>
          </p:cNvPr>
          <p:cNvCxnSpPr>
            <a:cxnSpLocks/>
          </p:cNvCxnSpPr>
          <p:nvPr/>
        </p:nvCxnSpPr>
        <p:spPr>
          <a:xfrm>
            <a:off x="6019800" y="1985968"/>
            <a:ext cx="1066800" cy="73421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0" name="Straight Arrow Connector 149">
            <a:extLst>
              <a:ext uri="{FF2B5EF4-FFF2-40B4-BE49-F238E27FC236}">
                <a16:creationId xmlns:a16="http://schemas.microsoft.com/office/drawing/2014/main" id="{E0F675C8-1B24-524F-858C-C86971377E78}"/>
              </a:ext>
            </a:extLst>
          </p:cNvPr>
          <p:cNvCxnSpPr>
            <a:cxnSpLocks/>
          </p:cNvCxnSpPr>
          <p:nvPr/>
        </p:nvCxnSpPr>
        <p:spPr>
          <a:xfrm>
            <a:off x="6019800" y="1985968"/>
            <a:ext cx="1066800" cy="147081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1" name="Straight Arrow Connector 150">
            <a:extLst>
              <a:ext uri="{FF2B5EF4-FFF2-40B4-BE49-F238E27FC236}">
                <a16:creationId xmlns:a16="http://schemas.microsoft.com/office/drawing/2014/main" id="{05B40515-0F4D-5C46-9A99-79394DF76AA3}"/>
              </a:ext>
            </a:extLst>
          </p:cNvPr>
          <p:cNvCxnSpPr>
            <a:cxnSpLocks/>
          </p:cNvCxnSpPr>
          <p:nvPr/>
        </p:nvCxnSpPr>
        <p:spPr>
          <a:xfrm>
            <a:off x="6019800" y="1985968"/>
            <a:ext cx="1066800" cy="28194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2" name="Straight Arrow Connector 151">
            <a:extLst>
              <a:ext uri="{FF2B5EF4-FFF2-40B4-BE49-F238E27FC236}">
                <a16:creationId xmlns:a16="http://schemas.microsoft.com/office/drawing/2014/main" id="{7A06DE4D-5375-BB40-9268-1C5AC95D4199}"/>
              </a:ext>
            </a:extLst>
          </p:cNvPr>
          <p:cNvCxnSpPr>
            <a:cxnSpLocks/>
          </p:cNvCxnSpPr>
          <p:nvPr/>
        </p:nvCxnSpPr>
        <p:spPr>
          <a:xfrm flipV="1">
            <a:off x="6019800" y="1983584"/>
            <a:ext cx="1066800" cy="73898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3" name="Straight Arrow Connector 152">
            <a:extLst>
              <a:ext uri="{FF2B5EF4-FFF2-40B4-BE49-F238E27FC236}">
                <a16:creationId xmlns:a16="http://schemas.microsoft.com/office/drawing/2014/main" id="{0D6E92EF-39FC-234C-A220-A3F83E361EEB}"/>
              </a:ext>
            </a:extLst>
          </p:cNvPr>
          <p:cNvCxnSpPr>
            <a:cxnSpLocks/>
          </p:cNvCxnSpPr>
          <p:nvPr/>
        </p:nvCxnSpPr>
        <p:spPr>
          <a:xfrm>
            <a:off x="6019800" y="2722567"/>
            <a:ext cx="1066800" cy="208280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" name="Straight Arrow Connector 153">
            <a:extLst>
              <a:ext uri="{FF2B5EF4-FFF2-40B4-BE49-F238E27FC236}">
                <a16:creationId xmlns:a16="http://schemas.microsoft.com/office/drawing/2014/main" id="{E03F6A3F-FCF7-FE4C-8D94-82A79307AA97}"/>
              </a:ext>
            </a:extLst>
          </p:cNvPr>
          <p:cNvCxnSpPr>
            <a:cxnSpLocks/>
          </p:cNvCxnSpPr>
          <p:nvPr/>
        </p:nvCxnSpPr>
        <p:spPr>
          <a:xfrm flipV="1">
            <a:off x="6019800" y="3456782"/>
            <a:ext cx="1066800" cy="238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5" name="Straight Arrow Connector 154">
            <a:extLst>
              <a:ext uri="{FF2B5EF4-FFF2-40B4-BE49-F238E27FC236}">
                <a16:creationId xmlns:a16="http://schemas.microsoft.com/office/drawing/2014/main" id="{335386F5-1965-D341-8E1A-C4FAC31BA97F}"/>
              </a:ext>
            </a:extLst>
          </p:cNvPr>
          <p:cNvCxnSpPr>
            <a:cxnSpLocks/>
          </p:cNvCxnSpPr>
          <p:nvPr/>
        </p:nvCxnSpPr>
        <p:spPr>
          <a:xfrm flipV="1">
            <a:off x="6019800" y="2720183"/>
            <a:ext cx="1066800" cy="238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6" name="Straight Arrow Connector 155">
            <a:extLst>
              <a:ext uri="{FF2B5EF4-FFF2-40B4-BE49-F238E27FC236}">
                <a16:creationId xmlns:a16="http://schemas.microsoft.com/office/drawing/2014/main" id="{78BF3F7F-586A-4B42-B3F6-F5AD2C58961F}"/>
              </a:ext>
            </a:extLst>
          </p:cNvPr>
          <p:cNvCxnSpPr>
            <a:cxnSpLocks/>
          </p:cNvCxnSpPr>
          <p:nvPr/>
        </p:nvCxnSpPr>
        <p:spPr>
          <a:xfrm>
            <a:off x="6019800" y="2722567"/>
            <a:ext cx="1066800" cy="73421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Straight Arrow Connector 156">
            <a:extLst>
              <a:ext uri="{FF2B5EF4-FFF2-40B4-BE49-F238E27FC236}">
                <a16:creationId xmlns:a16="http://schemas.microsoft.com/office/drawing/2014/main" id="{976F0F04-7C4E-B644-9BCF-ADA074FA9983}"/>
              </a:ext>
            </a:extLst>
          </p:cNvPr>
          <p:cNvCxnSpPr>
            <a:cxnSpLocks/>
          </p:cNvCxnSpPr>
          <p:nvPr/>
        </p:nvCxnSpPr>
        <p:spPr>
          <a:xfrm>
            <a:off x="6019800" y="3459166"/>
            <a:ext cx="1066800" cy="134620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8" name="Straight Arrow Connector 157">
            <a:extLst>
              <a:ext uri="{FF2B5EF4-FFF2-40B4-BE49-F238E27FC236}">
                <a16:creationId xmlns:a16="http://schemas.microsoft.com/office/drawing/2014/main" id="{03AF7B9B-CBF7-1249-A51A-763A66E85AC1}"/>
              </a:ext>
            </a:extLst>
          </p:cNvPr>
          <p:cNvCxnSpPr>
            <a:cxnSpLocks/>
          </p:cNvCxnSpPr>
          <p:nvPr/>
        </p:nvCxnSpPr>
        <p:spPr>
          <a:xfrm flipV="1">
            <a:off x="6019800" y="2720183"/>
            <a:ext cx="1066800" cy="73898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9" name="Straight Arrow Connector 158">
            <a:extLst>
              <a:ext uri="{FF2B5EF4-FFF2-40B4-BE49-F238E27FC236}">
                <a16:creationId xmlns:a16="http://schemas.microsoft.com/office/drawing/2014/main" id="{2B7FA1F7-B4AA-324B-86F1-2ED5A1CB2D08}"/>
              </a:ext>
            </a:extLst>
          </p:cNvPr>
          <p:cNvCxnSpPr>
            <a:cxnSpLocks/>
          </p:cNvCxnSpPr>
          <p:nvPr/>
        </p:nvCxnSpPr>
        <p:spPr>
          <a:xfrm flipV="1">
            <a:off x="6019800" y="1983584"/>
            <a:ext cx="1066800" cy="147558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0" name="Straight Arrow Connector 159">
            <a:extLst>
              <a:ext uri="{FF2B5EF4-FFF2-40B4-BE49-F238E27FC236}">
                <a16:creationId xmlns:a16="http://schemas.microsoft.com/office/drawing/2014/main" id="{712D3E96-08D3-A143-9773-6266F721701B}"/>
              </a:ext>
            </a:extLst>
          </p:cNvPr>
          <p:cNvCxnSpPr>
            <a:cxnSpLocks/>
          </p:cNvCxnSpPr>
          <p:nvPr/>
        </p:nvCxnSpPr>
        <p:spPr>
          <a:xfrm flipV="1">
            <a:off x="6019800" y="1983584"/>
            <a:ext cx="1066800" cy="282416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1" name="Straight Arrow Connector 160">
            <a:extLst>
              <a:ext uri="{FF2B5EF4-FFF2-40B4-BE49-F238E27FC236}">
                <a16:creationId xmlns:a16="http://schemas.microsoft.com/office/drawing/2014/main" id="{781899A1-AD76-EC43-8196-67259176AA09}"/>
              </a:ext>
            </a:extLst>
          </p:cNvPr>
          <p:cNvCxnSpPr>
            <a:cxnSpLocks/>
          </p:cNvCxnSpPr>
          <p:nvPr/>
        </p:nvCxnSpPr>
        <p:spPr>
          <a:xfrm flipV="1">
            <a:off x="6019800" y="2720183"/>
            <a:ext cx="1066800" cy="208756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2" name="Straight Arrow Connector 161">
            <a:extLst>
              <a:ext uri="{FF2B5EF4-FFF2-40B4-BE49-F238E27FC236}">
                <a16:creationId xmlns:a16="http://schemas.microsoft.com/office/drawing/2014/main" id="{EE16F824-6829-FF49-8BE4-F9B0B4363308}"/>
              </a:ext>
            </a:extLst>
          </p:cNvPr>
          <p:cNvCxnSpPr>
            <a:cxnSpLocks/>
          </p:cNvCxnSpPr>
          <p:nvPr/>
        </p:nvCxnSpPr>
        <p:spPr>
          <a:xfrm flipV="1">
            <a:off x="6019800" y="3456782"/>
            <a:ext cx="1066800" cy="135097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3" name="Straight Arrow Connector 162">
            <a:extLst>
              <a:ext uri="{FF2B5EF4-FFF2-40B4-BE49-F238E27FC236}">
                <a16:creationId xmlns:a16="http://schemas.microsoft.com/office/drawing/2014/main" id="{1A9418F8-DA02-FA4C-AA82-7B0BA7831519}"/>
              </a:ext>
            </a:extLst>
          </p:cNvPr>
          <p:cNvCxnSpPr>
            <a:cxnSpLocks/>
          </p:cNvCxnSpPr>
          <p:nvPr/>
        </p:nvCxnSpPr>
        <p:spPr>
          <a:xfrm flipV="1">
            <a:off x="6019800" y="4805368"/>
            <a:ext cx="1066800" cy="238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4" name="TextBox 163">
            <a:extLst>
              <a:ext uri="{FF2B5EF4-FFF2-40B4-BE49-F238E27FC236}">
                <a16:creationId xmlns:a16="http://schemas.microsoft.com/office/drawing/2014/main" id="{7C96864B-164A-264C-8D12-EEB1EEF08CBF}"/>
              </a:ext>
            </a:extLst>
          </p:cNvPr>
          <p:cNvSpPr txBox="1"/>
          <p:nvPr/>
        </p:nvSpPr>
        <p:spPr>
          <a:xfrm>
            <a:off x="4528279" y="2930889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…</a:t>
            </a:r>
          </a:p>
        </p:txBody>
      </p:sp>
      <p:pic>
        <p:nvPicPr>
          <p:cNvPr id="127" name="Picture 126">
            <a:extLst>
              <a:ext uri="{FF2B5EF4-FFF2-40B4-BE49-F238E27FC236}">
                <a16:creationId xmlns:a16="http://schemas.microsoft.com/office/drawing/2014/main" id="{3D8C7955-1B4B-AD4D-A686-20CD5A764FF1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314015" y="5613402"/>
            <a:ext cx="4628677" cy="902645"/>
          </a:xfrm>
          <a:prstGeom prst="rect">
            <a:avLst/>
          </a:prstGeom>
        </p:spPr>
      </p:pic>
      <p:sp>
        <p:nvSpPr>
          <p:cNvPr id="128" name="TextBox 127">
            <a:extLst>
              <a:ext uri="{FF2B5EF4-FFF2-40B4-BE49-F238E27FC236}">
                <a16:creationId xmlns:a16="http://schemas.microsoft.com/office/drawing/2014/main" id="{5B927CD3-EB61-6841-86E9-C1F1725F690F}"/>
              </a:ext>
            </a:extLst>
          </p:cNvPr>
          <p:cNvSpPr txBox="1"/>
          <p:nvPr/>
        </p:nvSpPr>
        <p:spPr>
          <a:xfrm>
            <a:off x="8398132" y="5675332"/>
            <a:ext cx="32841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g = nonlinear activation function</a:t>
            </a:r>
          </a:p>
        </p:txBody>
      </p:sp>
    </p:spTree>
    <p:extLst>
      <p:ext uri="{BB962C8B-B14F-4D97-AF65-F5344CB8AC3E}">
        <p14:creationId xmlns:p14="http://schemas.microsoft.com/office/powerpoint/2010/main" val="425594109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4E0E604-8F46-CB42-B967-B166C0C071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Common Activation Functions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C4495E8-752A-154F-931A-209CF0CA31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1145"/>
            <a:ext cx="12192000" cy="445571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E3BCB90-6880-0B47-B165-5AFA4A9C74AD}"/>
              </a:ext>
            </a:extLst>
          </p:cNvPr>
          <p:cNvSpPr txBox="1"/>
          <p:nvPr/>
        </p:nvSpPr>
        <p:spPr>
          <a:xfrm>
            <a:off x="-76200" y="6596390"/>
            <a:ext cx="54864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Calibri" panose="020F0502020204030204" pitchFamily="34" charset="0"/>
                <a:cs typeface="Calibri" panose="020F0502020204030204" pitchFamily="34" charset="0"/>
              </a:rPr>
              <a:t>[source: MIT 6.S191 </a:t>
            </a:r>
            <a:r>
              <a:rPr lang="en-US" sz="1100" dirty="0" err="1">
                <a:latin typeface="Calibri" panose="020F0502020204030204" pitchFamily="34" charset="0"/>
                <a:cs typeface="Calibri" panose="020F0502020204030204" pitchFamily="34" charset="0"/>
              </a:rPr>
              <a:t>introtodeeplearning.com</a:t>
            </a:r>
            <a:r>
              <a:rPr lang="en-US" sz="1100" dirty="0">
                <a:latin typeface="Calibri" panose="020F0502020204030204" pitchFamily="34" charset="0"/>
                <a:cs typeface="Calibri" panose="020F0502020204030204" pitchFamily="34" charset="0"/>
              </a:rPr>
              <a:t>] </a:t>
            </a:r>
          </a:p>
        </p:txBody>
      </p:sp>
    </p:spTree>
    <p:extLst>
      <p:ext uri="{BB962C8B-B14F-4D97-AF65-F5344CB8AC3E}">
        <p14:creationId xmlns:p14="http://schemas.microsoft.com/office/powerpoint/2010/main" val="394240453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49A302-9CEB-6B49-ABD1-29F430BBED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Deep Neural Network: Also Learn the Features!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D03218-AF12-B84B-9173-EA96ED271A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6400" y="1397001"/>
            <a:ext cx="11099800" cy="1574799"/>
          </a:xfrm>
        </p:spPr>
        <p:txBody>
          <a:bodyPr/>
          <a:lstStyle/>
          <a:p>
            <a:r>
              <a:rPr lang="en-US" dirty="0"/>
              <a:t>Training the deep neural network is just like logistic regression: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lvl="3"/>
            <a:endParaRPr lang="en-US" dirty="0"/>
          </a:p>
          <a:p>
            <a:pPr marL="457176" lvl="1" indent="0">
              <a:buNone/>
            </a:pPr>
            <a:r>
              <a:rPr lang="en-US" dirty="0"/>
              <a:t>		just w tends to be a much, much larger vector </a:t>
            </a:r>
            <a:r>
              <a:rPr lang="en-US" dirty="0">
                <a:sym typeface="Wingdings" pitchFamily="2" charset="2"/>
              </a:rPr>
              <a:t></a:t>
            </a:r>
          </a:p>
          <a:p>
            <a:pPr marL="457176" lvl="1" indent="0">
              <a:buNone/>
            </a:pPr>
            <a:endParaRPr lang="en-US" dirty="0"/>
          </a:p>
          <a:p>
            <a:pPr lvl="1">
              <a:buFont typeface="Wingdings" pitchFamily="2" charset="2"/>
              <a:buChar char="à"/>
            </a:pPr>
            <a:r>
              <a:rPr lang="en-US" dirty="0">
                <a:sym typeface="Wingdings" pitchFamily="2" charset="2"/>
              </a:rPr>
              <a:t>just run gradient ascent </a:t>
            </a:r>
          </a:p>
          <a:p>
            <a:pPr marL="457176" lvl="1" indent="0">
              <a:buNone/>
            </a:pPr>
            <a:r>
              <a:rPr lang="en-US" dirty="0">
                <a:sym typeface="Wingdings" pitchFamily="2" charset="2"/>
              </a:rPr>
              <a:t> + stop when log likelihood of hold-out data starts to decrease</a:t>
            </a:r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87FCAC2-35AB-E548-8455-357E85BFEE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5650" y="2933700"/>
            <a:ext cx="8140700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304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Neural Networks Properties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Theorem (Universal Function </a:t>
            </a:r>
            <a:r>
              <a:rPr lang="en-US" dirty="0" err="1"/>
              <a:t>Approximators</a:t>
            </a:r>
            <a:r>
              <a:rPr lang="en-US" dirty="0"/>
              <a:t>).  A two-layer neural network with a sufficient number of neurons can approximate any continuous function to any desired accuracy.</a:t>
            </a:r>
          </a:p>
          <a:p>
            <a:pPr lvl="4"/>
            <a:endParaRPr lang="en-US" dirty="0"/>
          </a:p>
          <a:p>
            <a:r>
              <a:rPr lang="en-US" dirty="0"/>
              <a:t>Practical considerations</a:t>
            </a:r>
          </a:p>
          <a:p>
            <a:pPr lvl="1"/>
            <a:r>
              <a:rPr lang="en-US" dirty="0"/>
              <a:t>Can be seen as learning the features </a:t>
            </a:r>
          </a:p>
          <a:p>
            <a:pPr lvl="5"/>
            <a:endParaRPr lang="en-US" sz="800" dirty="0"/>
          </a:p>
          <a:p>
            <a:pPr lvl="1"/>
            <a:r>
              <a:rPr lang="en-US" dirty="0"/>
              <a:t>Large number of neurons</a:t>
            </a:r>
          </a:p>
          <a:p>
            <a:pPr lvl="2"/>
            <a:r>
              <a:rPr lang="en-US" dirty="0"/>
              <a:t>Danger for overfitting</a:t>
            </a:r>
          </a:p>
          <a:p>
            <a:pPr lvl="2"/>
            <a:r>
              <a:rPr lang="en-US" dirty="0"/>
              <a:t>(hence early stopping!)</a:t>
            </a:r>
          </a:p>
          <a:p>
            <a:pPr lvl="2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22909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4E0E604-8F46-CB42-B967-B166C0C071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/>
              <a:t>Universal Function Approximation Theorem*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415B9AF-ADCC-2B4D-B2DB-B7077E0A14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6401" y="4492618"/>
            <a:ext cx="11117913" cy="1476383"/>
          </a:xfrm>
        </p:spPr>
        <p:txBody>
          <a:bodyPr/>
          <a:lstStyle/>
          <a:p>
            <a:r>
              <a:rPr lang="en-US" u="sng" dirty="0"/>
              <a:t>In words:</a:t>
            </a:r>
            <a:r>
              <a:rPr lang="en-US" dirty="0"/>
              <a:t> Given any continuous function f(x), if a 2-layer neural network has enough hidden units, then there is a choice of weights that allow it to closely approximate f(x).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303442B-E9A1-EF4F-A541-211C8B8FFE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0865" y="1130363"/>
            <a:ext cx="7570273" cy="3365437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5AFB391-0700-0A4D-87A4-2EAFC578FB7F}"/>
              </a:ext>
            </a:extLst>
          </p:cNvPr>
          <p:cNvSpPr txBox="1"/>
          <p:nvPr/>
        </p:nvSpPr>
        <p:spPr>
          <a:xfrm>
            <a:off x="124157" y="6070601"/>
            <a:ext cx="62766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>
                <a:latin typeface="Calibri"/>
                <a:cs typeface="Calibri"/>
              </a:rPr>
              <a:t>Cybenko</a:t>
            </a:r>
            <a:r>
              <a:rPr lang="en-US" sz="1200" dirty="0">
                <a:latin typeface="Calibri"/>
                <a:cs typeface="Calibri"/>
              </a:rPr>
              <a:t> (1989) “Approximations by superpositions of sigmoidal functions”</a:t>
            </a:r>
          </a:p>
          <a:p>
            <a:r>
              <a:rPr lang="en-US" sz="1200" dirty="0" err="1">
                <a:latin typeface="Calibri"/>
                <a:cs typeface="Calibri"/>
              </a:rPr>
              <a:t>Hornik</a:t>
            </a:r>
            <a:r>
              <a:rPr lang="en-US" sz="1200" dirty="0">
                <a:latin typeface="Calibri"/>
                <a:cs typeface="Calibri"/>
              </a:rPr>
              <a:t> (1991) “Approximation Capabilities of Multilayer Feedforward Networks”</a:t>
            </a:r>
          </a:p>
          <a:p>
            <a:r>
              <a:rPr lang="en-US" sz="1200" dirty="0" err="1">
                <a:latin typeface="Calibri"/>
                <a:cs typeface="Calibri"/>
              </a:rPr>
              <a:t>Leshno</a:t>
            </a:r>
            <a:r>
              <a:rPr lang="en-US" sz="1200" dirty="0">
                <a:latin typeface="Calibri"/>
                <a:cs typeface="Calibri"/>
              </a:rPr>
              <a:t> and </a:t>
            </a:r>
            <a:r>
              <a:rPr lang="en-US" sz="1200" dirty="0" err="1">
                <a:latin typeface="Calibri"/>
                <a:cs typeface="Calibri"/>
              </a:rPr>
              <a:t>Schocken</a:t>
            </a:r>
            <a:r>
              <a:rPr lang="en-US" sz="1200" dirty="0">
                <a:latin typeface="Calibri"/>
                <a:cs typeface="Calibri"/>
              </a:rPr>
              <a:t> (1991) ”Multilayer Feedforward Networks with Non-Polynomial Activation Functions Can Approximate Any Function”</a:t>
            </a:r>
          </a:p>
        </p:txBody>
      </p:sp>
    </p:spTree>
    <p:extLst>
      <p:ext uri="{BB962C8B-B14F-4D97-AF65-F5344CB8AC3E}">
        <p14:creationId xmlns:p14="http://schemas.microsoft.com/office/powerpoint/2010/main" val="391053747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4E0E604-8F46-CB42-B967-B166C0C071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/>
              <a:t>Universal Function Approximation Theorem*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EA90ECB-9064-C746-AAC9-52F3A0456CB0}"/>
              </a:ext>
            </a:extLst>
          </p:cNvPr>
          <p:cNvSpPr txBox="1"/>
          <p:nvPr/>
        </p:nvSpPr>
        <p:spPr>
          <a:xfrm>
            <a:off x="124157" y="6070601"/>
            <a:ext cx="62766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>
                <a:latin typeface="Calibri"/>
                <a:cs typeface="Calibri"/>
              </a:rPr>
              <a:t>Cybenko</a:t>
            </a:r>
            <a:r>
              <a:rPr lang="en-US" sz="1200" dirty="0">
                <a:latin typeface="Calibri"/>
                <a:cs typeface="Calibri"/>
              </a:rPr>
              <a:t> (1989) “Approximations by superpositions of sigmoidal functions”</a:t>
            </a:r>
          </a:p>
          <a:p>
            <a:r>
              <a:rPr lang="en-US" sz="1200" dirty="0" err="1">
                <a:latin typeface="Calibri"/>
                <a:cs typeface="Calibri"/>
              </a:rPr>
              <a:t>Hornik</a:t>
            </a:r>
            <a:r>
              <a:rPr lang="en-US" sz="1200" dirty="0">
                <a:latin typeface="Calibri"/>
                <a:cs typeface="Calibri"/>
              </a:rPr>
              <a:t> (1991) “Approximation Capabilities of Multilayer Feedforward Networks”</a:t>
            </a:r>
          </a:p>
          <a:p>
            <a:r>
              <a:rPr lang="en-US" sz="1200" dirty="0" err="1">
                <a:latin typeface="Calibri"/>
                <a:cs typeface="Calibri"/>
              </a:rPr>
              <a:t>Leshno</a:t>
            </a:r>
            <a:r>
              <a:rPr lang="en-US" sz="1200" dirty="0">
                <a:latin typeface="Calibri"/>
                <a:cs typeface="Calibri"/>
              </a:rPr>
              <a:t> and </a:t>
            </a:r>
            <a:r>
              <a:rPr lang="en-US" sz="1200" dirty="0" err="1">
                <a:latin typeface="Calibri"/>
                <a:cs typeface="Calibri"/>
              </a:rPr>
              <a:t>Schocken</a:t>
            </a:r>
            <a:r>
              <a:rPr lang="en-US" sz="1200" dirty="0">
                <a:latin typeface="Calibri"/>
                <a:cs typeface="Calibri"/>
              </a:rPr>
              <a:t> (1991) ”Multilayer Feedforward Networks with Non-Polynomial Activation Functions Can Approximate Any Function”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060DF1D-54B0-5347-B490-2E53926270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9385" y="1052124"/>
            <a:ext cx="4253748" cy="4888331"/>
          </a:xfrm>
          <a:prstGeom prst="rect">
            <a:avLst/>
          </a:prstGeom>
          <a:ln w="15875">
            <a:solidFill>
              <a:schemeClr val="tx1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29A3E1E-C1EC-6A4F-A2E4-4F74D61F5E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1874" y="1052124"/>
            <a:ext cx="3777988" cy="4888331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1E0C107-F34E-0B49-900E-6CC8D9CFFD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901" y="1052125"/>
            <a:ext cx="3184393" cy="4928140"/>
          </a:xfrm>
          <a:prstGeom prst="rect">
            <a:avLst/>
          </a:prstGeom>
          <a:ln w="158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6329355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57F0E4-0D07-A447-B53F-F88E4D3F19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get probabilistic decisions?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C25105-CD88-8B43-9699-8AAFC3BC5F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Activation:</a:t>
            </a:r>
          </a:p>
          <a:p>
            <a:r>
              <a:rPr lang="en-US" dirty="0"/>
              <a:t>If 			        very positive </a:t>
            </a:r>
            <a:r>
              <a:rPr lang="en-US" dirty="0">
                <a:sym typeface="Wingdings" pitchFamily="2" charset="2"/>
              </a:rPr>
              <a:t> </a:t>
            </a:r>
            <a:r>
              <a:rPr lang="en-US" dirty="0"/>
              <a:t>want probability going to 1</a:t>
            </a:r>
          </a:p>
          <a:p>
            <a:r>
              <a:rPr lang="en-US" dirty="0"/>
              <a:t>If  			        very negative </a:t>
            </a:r>
            <a:r>
              <a:rPr lang="en-US" dirty="0">
                <a:sym typeface="Wingdings" pitchFamily="2" charset="2"/>
              </a:rPr>
              <a:t> want probability going to 0</a:t>
            </a:r>
            <a:endParaRPr lang="en-US" dirty="0"/>
          </a:p>
          <a:p>
            <a:endParaRPr lang="en-US" dirty="0"/>
          </a:p>
          <a:p>
            <a:r>
              <a:rPr lang="en-US" dirty="0"/>
              <a:t>Sigmoid function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2AE5465-7267-6347-9424-88B3633DC2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3676223"/>
            <a:ext cx="4499765" cy="299364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4023F1C-5C7B-CE4F-BF28-C4CD16C966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4835" y="1462064"/>
            <a:ext cx="2124364" cy="42718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6864371-E682-A849-9B7D-DC719B4DDD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3327" y="2139824"/>
            <a:ext cx="1755673" cy="35304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9638DDA-CCD1-7340-B7B0-D4224D5250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3327" y="2743200"/>
            <a:ext cx="1755673" cy="35304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719EC6E-012A-1F44-95D8-033BB9FE5F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6235" y="4684096"/>
            <a:ext cx="2997200" cy="97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867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Fun Neural Net Demo Site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Demo-site:</a:t>
            </a:r>
          </a:p>
          <a:p>
            <a:pPr lvl="1"/>
            <a:r>
              <a:rPr lang="en-US" dirty="0">
                <a:hlinkClick r:id="rId2"/>
              </a:rPr>
              <a:t>http://playground.tensorflow.org/</a:t>
            </a:r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502504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377F508-AA63-9F4B-9D5D-5A3BFD36B3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" y="1371286"/>
            <a:ext cx="5486401" cy="5486713"/>
          </a:xfrm>
        </p:spPr>
        <p:txBody>
          <a:bodyPr/>
          <a:lstStyle/>
          <a:p>
            <a:r>
              <a:rPr lang="en-US" dirty="0"/>
              <a:t>Derivatives tables: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BB44E1D-2864-964B-B10F-B9B0DD3238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about computing all the derivatives?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D6D0A7E-2721-5A4D-89BB-F01EC98D28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5400" y="1524000"/>
            <a:ext cx="4582475" cy="498792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BA2E512-5EA4-E248-BF0F-AE2CA17A5889}"/>
              </a:ext>
            </a:extLst>
          </p:cNvPr>
          <p:cNvSpPr txBox="1"/>
          <p:nvPr/>
        </p:nvSpPr>
        <p:spPr>
          <a:xfrm>
            <a:off x="-76200" y="6604084"/>
            <a:ext cx="420339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latin typeface="Calibri"/>
                <a:cs typeface="Calibri"/>
              </a:rPr>
              <a:t>[source:  http://</a:t>
            </a:r>
            <a:r>
              <a:rPr lang="en-US" sz="1050" dirty="0" err="1">
                <a:latin typeface="Calibri"/>
                <a:cs typeface="Calibri"/>
              </a:rPr>
              <a:t>hyperphysics.phy-astr.gsu.edu</a:t>
            </a:r>
            <a:r>
              <a:rPr lang="en-US" sz="1050" dirty="0">
                <a:latin typeface="Calibri"/>
                <a:cs typeface="Calibri"/>
              </a:rPr>
              <a:t>/</a:t>
            </a:r>
            <a:r>
              <a:rPr lang="en-US" sz="1050" dirty="0" err="1">
                <a:latin typeface="Calibri"/>
                <a:cs typeface="Calibri"/>
              </a:rPr>
              <a:t>hbase</a:t>
            </a:r>
            <a:r>
              <a:rPr lang="en-US" sz="1050" dirty="0">
                <a:latin typeface="Calibri"/>
                <a:cs typeface="Calibri"/>
              </a:rPr>
              <a:t>/Math/</a:t>
            </a:r>
            <a:r>
              <a:rPr lang="en-US" sz="1050" dirty="0" err="1">
                <a:latin typeface="Calibri"/>
                <a:cs typeface="Calibri"/>
              </a:rPr>
              <a:t>derfunc.html</a:t>
            </a:r>
            <a:endParaRPr lang="en-US" sz="105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43651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BB44E1D-2864-964B-B10F-B9B0DD3238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about computing all the derivatives?</a:t>
            </a:r>
          </a:p>
        </p:txBody>
      </p:sp>
      <p:sp>
        <p:nvSpPr>
          <p:cNvPr id="8" name="Content Placeholder 1">
            <a:extLst>
              <a:ext uri="{FF2B5EF4-FFF2-40B4-BE49-F238E27FC236}">
                <a16:creationId xmlns:a16="http://schemas.microsoft.com/office/drawing/2014/main" id="{AF68F69E-30C4-0C47-B8FC-5D3604570466}"/>
              </a:ext>
            </a:extLst>
          </p:cNvPr>
          <p:cNvSpPr txBox="1">
            <a:spLocks/>
          </p:cNvSpPr>
          <p:nvPr/>
        </p:nvSpPr>
        <p:spPr bwMode="auto">
          <a:xfrm>
            <a:off x="1219200" y="1344788"/>
            <a:ext cx="10439400" cy="35588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lnSpc>
                <a:spcPct val="100000"/>
              </a:lnSpc>
              <a:spcBef>
                <a:spcPts val="1676"/>
              </a:spcBef>
              <a:spcAft>
                <a:spcPts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rtl="0" eaLnBrk="0" fontAlgn="base" hangingPunct="0">
              <a:spcBef>
                <a:spcPts val="1176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Calibri"/>
                <a:cs typeface="Calibri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itchFamily="2" charset="2"/>
              <a:buChar char="n"/>
              <a:defRPr sz="1800">
                <a:solidFill>
                  <a:schemeClr val="tx1"/>
                </a:solidFill>
                <a:latin typeface="Calibri"/>
                <a:cs typeface="Calibri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n"/>
              <a:defRPr sz="1800">
                <a:solidFill>
                  <a:schemeClr val="tx1"/>
                </a:solidFill>
                <a:latin typeface="Calibri"/>
                <a:cs typeface="Calibri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800">
                <a:solidFill>
                  <a:schemeClr val="tx1"/>
                </a:solidFill>
                <a:latin typeface="Calibri"/>
                <a:cs typeface="Calibri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3200" kern="0" dirty="0"/>
              <a:t>But neural net f is never one of those?</a:t>
            </a:r>
          </a:p>
          <a:p>
            <a:pPr lvl="1"/>
            <a:r>
              <a:rPr lang="en-US" sz="2667" kern="0" dirty="0"/>
              <a:t>No problem: CHAIN RULE:</a:t>
            </a:r>
          </a:p>
          <a:p>
            <a:pPr marL="1219170" lvl="2" indent="0">
              <a:buNone/>
            </a:pPr>
            <a:endParaRPr lang="en-US" sz="2400" kern="0" dirty="0"/>
          </a:p>
          <a:p>
            <a:pPr marL="1219170" lvl="2" indent="0">
              <a:buNone/>
            </a:pPr>
            <a:r>
              <a:rPr lang="en-US" sz="2400" kern="0" dirty="0"/>
              <a:t>If </a:t>
            </a:r>
          </a:p>
          <a:p>
            <a:pPr marL="1219170" lvl="2" indent="0">
              <a:buNone/>
            </a:pPr>
            <a:endParaRPr lang="en-US" sz="2400" kern="0" dirty="0"/>
          </a:p>
          <a:p>
            <a:pPr marL="1219170" lvl="2" indent="0">
              <a:buNone/>
            </a:pPr>
            <a:endParaRPr lang="en-US" sz="2400" kern="0" dirty="0"/>
          </a:p>
          <a:p>
            <a:pPr marL="1219170" lvl="2" indent="0">
              <a:buNone/>
            </a:pPr>
            <a:r>
              <a:rPr lang="en-US" sz="2400" kern="0" dirty="0"/>
              <a:t>Then</a:t>
            </a:r>
          </a:p>
          <a:p>
            <a:pPr marL="1219170" lvl="2" indent="0">
              <a:buNone/>
            </a:pPr>
            <a:endParaRPr lang="en-US" sz="2400" kern="0" dirty="0"/>
          </a:p>
          <a:p>
            <a:pPr marL="1219170" lvl="2" indent="0">
              <a:buNone/>
            </a:pPr>
            <a:endParaRPr lang="en-US" sz="2400" kern="0" dirty="0">
              <a:sym typeface="Wingdings" pitchFamily="2" charset="2"/>
            </a:endParaRPr>
          </a:p>
          <a:p>
            <a:pPr marL="1219170" lvl="2" indent="0">
              <a:buNone/>
            </a:pPr>
            <a:r>
              <a:rPr lang="en-US" sz="2400" b="1" kern="0" dirty="0">
                <a:sym typeface="Wingdings" pitchFamily="2" charset="2"/>
              </a:rPr>
              <a:t> Derivatives can be computed by following well-defined procedures</a:t>
            </a:r>
            <a:endParaRPr lang="en-US" sz="2400" b="1" kern="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2D0502A-BE16-C14A-942E-0C4E494AC4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5300" y="2902587"/>
            <a:ext cx="2743200" cy="44322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8712007-2E18-2849-81F7-6FC2178CE0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3365" y="4267200"/>
            <a:ext cx="3448680" cy="410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134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allAtOnce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062330B-A916-C64E-8F2E-34BB9BD36F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Automatic differentiation software </a:t>
            </a:r>
          </a:p>
          <a:p>
            <a:pPr lvl="1"/>
            <a:r>
              <a:rPr lang="en-US" dirty="0"/>
              <a:t>e.g. Theano, TensorFlow, </a:t>
            </a:r>
            <a:r>
              <a:rPr lang="en-US" dirty="0" err="1"/>
              <a:t>PyTorch</a:t>
            </a:r>
            <a:r>
              <a:rPr lang="en-US" dirty="0"/>
              <a:t>, </a:t>
            </a:r>
            <a:r>
              <a:rPr lang="en-US" dirty="0" err="1"/>
              <a:t>Chainer</a:t>
            </a:r>
            <a:endParaRPr lang="en-US" dirty="0"/>
          </a:p>
          <a:p>
            <a:pPr lvl="1"/>
            <a:r>
              <a:rPr lang="en-US" dirty="0"/>
              <a:t>Only need to program the function g(</a:t>
            </a:r>
            <a:r>
              <a:rPr lang="en-US" dirty="0" err="1"/>
              <a:t>x,y,w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Can automatically compute all derivatives </a:t>
            </a:r>
            <a:r>
              <a:rPr lang="en-US" dirty="0" err="1"/>
              <a:t>w.r.t</a:t>
            </a:r>
            <a:r>
              <a:rPr lang="en-US" dirty="0"/>
              <a:t>. all entries in w</a:t>
            </a:r>
          </a:p>
          <a:p>
            <a:pPr lvl="1"/>
            <a:r>
              <a:rPr lang="en-US" dirty="0"/>
              <a:t>This is typically done by caching info during forward computation pass of f, and then doing a backward pass = “backpropagation”</a:t>
            </a:r>
          </a:p>
          <a:p>
            <a:pPr lvl="1"/>
            <a:r>
              <a:rPr lang="en-US" dirty="0" err="1"/>
              <a:t>Autodiff</a:t>
            </a:r>
            <a:r>
              <a:rPr lang="en-US" dirty="0"/>
              <a:t> / Backpropagation can often be done at computational cost comparable to the forward pass</a:t>
            </a:r>
          </a:p>
          <a:p>
            <a:r>
              <a:rPr lang="en-US" dirty="0"/>
              <a:t>Need to know this exists</a:t>
            </a:r>
          </a:p>
          <a:p>
            <a:r>
              <a:rPr lang="en-US" dirty="0"/>
              <a:t>How this is done?  --  outside of scope of CS188</a:t>
            </a:r>
          </a:p>
          <a:p>
            <a:pPr lvl="1"/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50C4691-0061-B24C-B242-45895D0C36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Automatic Differentiation</a:t>
            </a:r>
          </a:p>
        </p:txBody>
      </p:sp>
    </p:spTree>
    <p:extLst>
      <p:ext uri="{BB962C8B-B14F-4D97-AF65-F5344CB8AC3E}">
        <p14:creationId xmlns:p14="http://schemas.microsoft.com/office/powerpoint/2010/main" val="231611047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FB5114-109B-0441-A4DB-10348F32D1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well does this all work?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603A4E-6217-9F4F-9E31-9877CBA6D8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464334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2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 of Key Ideas</a:t>
            </a:r>
          </a:p>
        </p:txBody>
      </p:sp>
      <p:sp>
        <p:nvSpPr>
          <p:cNvPr id="1182723" name="Rectangle 3"/>
          <p:cNvSpPr>
            <a:spLocks noGrp="1" noChangeArrowheads="1"/>
          </p:cNvSpPr>
          <p:nvPr>
            <p:ph idx="1"/>
          </p:nvPr>
        </p:nvSpPr>
        <p:spPr>
          <a:xfrm>
            <a:off x="1447800" y="1219200"/>
            <a:ext cx="10337800" cy="59944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 dirty="0"/>
              <a:t>Optimize probability of label given input</a:t>
            </a:r>
          </a:p>
          <a:p>
            <a:pPr lvl="3">
              <a:lnSpc>
                <a:spcPct val="90000"/>
              </a:lnSpc>
            </a:pPr>
            <a:endParaRPr lang="en-US" sz="1200" dirty="0"/>
          </a:p>
          <a:p>
            <a:pPr>
              <a:lnSpc>
                <a:spcPct val="90000"/>
              </a:lnSpc>
            </a:pPr>
            <a:r>
              <a:rPr lang="en-US" sz="2400" dirty="0"/>
              <a:t>Continuous optimization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Gradient ascent:</a:t>
            </a:r>
          </a:p>
          <a:p>
            <a:pPr lvl="2">
              <a:lnSpc>
                <a:spcPct val="90000"/>
              </a:lnSpc>
            </a:pPr>
            <a:r>
              <a:rPr lang="en-US" sz="1600" dirty="0"/>
              <a:t>Compute steepest uphill direction = gradient (= just vector of partial derivatives)</a:t>
            </a:r>
          </a:p>
          <a:p>
            <a:pPr lvl="2">
              <a:lnSpc>
                <a:spcPct val="90000"/>
              </a:lnSpc>
            </a:pPr>
            <a:r>
              <a:rPr lang="en-US" sz="1600" dirty="0"/>
              <a:t>Take step in the gradient direction</a:t>
            </a:r>
          </a:p>
          <a:p>
            <a:pPr lvl="2">
              <a:lnSpc>
                <a:spcPct val="90000"/>
              </a:lnSpc>
            </a:pPr>
            <a:r>
              <a:rPr lang="en-US" sz="1600" dirty="0"/>
              <a:t>Repeat (until held-out data accuracy starts to drop = “early stopping”)</a:t>
            </a:r>
          </a:p>
          <a:p>
            <a:pPr lvl="3">
              <a:lnSpc>
                <a:spcPct val="90000"/>
              </a:lnSpc>
            </a:pPr>
            <a:endParaRPr lang="en-US" sz="1200" dirty="0"/>
          </a:p>
          <a:p>
            <a:pPr>
              <a:lnSpc>
                <a:spcPct val="90000"/>
              </a:lnSpc>
            </a:pPr>
            <a:r>
              <a:rPr lang="en-US" sz="2400" dirty="0"/>
              <a:t>Deep neural nets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Last layer = still logistic regression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Now also many more layers before this last layer</a:t>
            </a:r>
          </a:p>
          <a:p>
            <a:pPr lvl="2">
              <a:lnSpc>
                <a:spcPct val="90000"/>
              </a:lnSpc>
            </a:pPr>
            <a:r>
              <a:rPr lang="en-US" sz="1600" dirty="0"/>
              <a:t>= computing the features</a:t>
            </a:r>
          </a:p>
          <a:p>
            <a:pPr lvl="2">
              <a:lnSpc>
                <a:spcPct val="90000"/>
              </a:lnSpc>
            </a:pPr>
            <a:r>
              <a:rPr lang="en-US" sz="1600" dirty="0">
                <a:sym typeface="Wingdings" pitchFamily="2" charset="2"/>
              </a:rPr>
              <a:t> the features are learned rather than hand-designed</a:t>
            </a:r>
          </a:p>
          <a:p>
            <a:pPr lvl="1">
              <a:lnSpc>
                <a:spcPct val="90000"/>
              </a:lnSpc>
            </a:pPr>
            <a:r>
              <a:rPr lang="en-US" sz="2000" dirty="0">
                <a:sym typeface="Wingdings" pitchFamily="2" charset="2"/>
              </a:rPr>
              <a:t>Universal function approximation theorem</a:t>
            </a:r>
          </a:p>
          <a:p>
            <a:pPr lvl="2">
              <a:lnSpc>
                <a:spcPct val="90000"/>
              </a:lnSpc>
            </a:pPr>
            <a:r>
              <a:rPr lang="en-US" sz="1600" dirty="0">
                <a:latin typeface="Courier" pitchFamily="2" charset="0"/>
                <a:sym typeface="Wingdings" pitchFamily="2" charset="2"/>
              </a:rPr>
              <a:t>If</a:t>
            </a:r>
            <a:r>
              <a:rPr lang="en-US" sz="1600" dirty="0">
                <a:sym typeface="Wingdings" pitchFamily="2" charset="2"/>
              </a:rPr>
              <a:t>         neural net is large enough </a:t>
            </a:r>
          </a:p>
          <a:p>
            <a:pPr lvl="2">
              <a:lnSpc>
                <a:spcPct val="90000"/>
              </a:lnSpc>
            </a:pPr>
            <a:r>
              <a:rPr lang="en-US" sz="1600" dirty="0">
                <a:latin typeface="Courier" pitchFamily="2" charset="0"/>
                <a:sym typeface="Wingdings" pitchFamily="2" charset="2"/>
              </a:rPr>
              <a:t>Then</a:t>
            </a:r>
            <a:r>
              <a:rPr lang="en-US" sz="1600" dirty="0">
                <a:sym typeface="Wingdings" pitchFamily="2" charset="2"/>
              </a:rPr>
              <a:t>   neural net can represent any continuous mapping from input to output with arbitrary accuracy</a:t>
            </a:r>
          </a:p>
          <a:p>
            <a:pPr lvl="2">
              <a:lnSpc>
                <a:spcPct val="90000"/>
              </a:lnSpc>
            </a:pPr>
            <a:r>
              <a:rPr lang="en-US" sz="1600" dirty="0">
                <a:sym typeface="Wingdings" pitchFamily="2" charset="2"/>
              </a:rPr>
              <a:t>But remember: need to avoid overfitting  / memorizing the training data  early stopping!</a:t>
            </a:r>
          </a:p>
          <a:p>
            <a:pPr lvl="1">
              <a:lnSpc>
                <a:spcPct val="90000"/>
              </a:lnSpc>
            </a:pPr>
            <a:r>
              <a:rPr lang="en-US" sz="2000" dirty="0">
                <a:sym typeface="Wingdings" pitchFamily="2" charset="2"/>
              </a:rPr>
              <a:t>Automatic differentiation gives the derivatives efficiently (how? = outside of scope of 188)</a:t>
            </a:r>
            <a:endParaRPr lang="en-US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3D85538-3717-5F48-9F25-666CFAB15E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28734" y="1219200"/>
            <a:ext cx="4177466" cy="508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3868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89FA87-9A92-A44D-9271-6884A23C1A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well does it work?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1AC97C-4751-614D-A250-C30A39CB61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11816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TextShape 1"/>
          <p:cNvSpPr txBox="1"/>
          <p:nvPr/>
        </p:nvSpPr>
        <p:spPr>
          <a:xfrm>
            <a:off x="0" y="-25560"/>
            <a:ext cx="1219176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en-US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Computer Vision</a:t>
            </a:r>
          </a:p>
        </p:txBody>
      </p:sp>
      <p:pic>
        <p:nvPicPr>
          <p:cNvPr id="208" name="Picture 6"/>
          <p:cNvPicPr/>
          <p:nvPr/>
        </p:nvPicPr>
        <p:blipFill>
          <a:blip r:embed="rId3"/>
          <a:stretch/>
        </p:blipFill>
        <p:spPr>
          <a:xfrm>
            <a:off x="3733920" y="1219320"/>
            <a:ext cx="15773040" cy="1051524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576576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TextShape 1"/>
          <p:cNvSpPr txBox="1"/>
          <p:nvPr/>
        </p:nvSpPr>
        <p:spPr>
          <a:xfrm>
            <a:off x="0" y="-25560"/>
            <a:ext cx="1219176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en-US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Object Detection</a:t>
            </a:r>
          </a:p>
        </p:txBody>
      </p:sp>
      <p:pic>
        <p:nvPicPr>
          <p:cNvPr id="210" name="Picture 4"/>
          <p:cNvPicPr/>
          <p:nvPr/>
        </p:nvPicPr>
        <p:blipFill>
          <a:blip r:embed="rId3"/>
          <a:stretch/>
        </p:blipFill>
        <p:spPr>
          <a:xfrm>
            <a:off x="4800600" y="1015920"/>
            <a:ext cx="10134360" cy="675612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405629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TextShape 1"/>
          <p:cNvSpPr txBox="1"/>
          <p:nvPr/>
        </p:nvSpPr>
        <p:spPr>
          <a:xfrm>
            <a:off x="0" y="-25560"/>
            <a:ext cx="1219176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en-US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Manual Feature Design</a:t>
            </a:r>
          </a:p>
        </p:txBody>
      </p:sp>
      <p:pic>
        <p:nvPicPr>
          <p:cNvPr id="212" name="Picture 5"/>
          <p:cNvPicPr/>
          <p:nvPr/>
        </p:nvPicPr>
        <p:blipFill>
          <a:blip r:embed="rId3"/>
          <a:stretch/>
        </p:blipFill>
        <p:spPr>
          <a:xfrm>
            <a:off x="838080" y="1600200"/>
            <a:ext cx="1676160" cy="1155240"/>
          </a:xfrm>
          <a:prstGeom prst="rect">
            <a:avLst/>
          </a:prstGeom>
          <a:ln>
            <a:noFill/>
          </a:ln>
        </p:spPr>
      </p:pic>
      <p:pic>
        <p:nvPicPr>
          <p:cNvPr id="213" name="Picture 6"/>
          <p:cNvPicPr/>
          <p:nvPr/>
        </p:nvPicPr>
        <p:blipFill>
          <a:blip r:embed="rId4"/>
          <a:stretch/>
        </p:blipFill>
        <p:spPr>
          <a:xfrm>
            <a:off x="3352680" y="2133720"/>
            <a:ext cx="3873600" cy="2608200"/>
          </a:xfrm>
          <a:prstGeom prst="rect">
            <a:avLst/>
          </a:prstGeom>
          <a:ln>
            <a:noFill/>
          </a:ln>
        </p:spPr>
      </p:pic>
      <p:pic>
        <p:nvPicPr>
          <p:cNvPr id="214" name="Picture 7"/>
          <p:cNvPicPr/>
          <p:nvPr/>
        </p:nvPicPr>
        <p:blipFill>
          <a:blip r:embed="rId5"/>
          <a:stretch/>
        </p:blipFill>
        <p:spPr>
          <a:xfrm>
            <a:off x="7391520" y="2971800"/>
            <a:ext cx="3047760" cy="372492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139278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57F0E4-0D07-A447-B53F-F88E4D3F19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Best w?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C25105-CD88-8B43-9699-8AAFC3BC5F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6400" y="1397001"/>
            <a:ext cx="11379200" cy="2184399"/>
          </a:xfrm>
        </p:spPr>
        <p:txBody>
          <a:bodyPr/>
          <a:lstStyle/>
          <a:p>
            <a:r>
              <a:rPr lang="en-US" dirty="0"/>
              <a:t>Maximum likelihood estimation:</a:t>
            </a:r>
          </a:p>
          <a:p>
            <a:endParaRPr lang="en-US" dirty="0"/>
          </a:p>
          <a:p>
            <a:endParaRPr lang="en-US" dirty="0"/>
          </a:p>
          <a:p>
            <a:pPr lvl="5"/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with:</a:t>
            </a:r>
          </a:p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57B2151-1C3E-ED47-BFCE-EAA4666C3B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6700" y="2438400"/>
            <a:ext cx="8140700" cy="9906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C798623-B533-7F46-AAD8-FF82D22295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0" y="3810000"/>
            <a:ext cx="8153400" cy="21717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B69FF1C-F68D-CD4A-9ACA-E444132D23F8}"/>
              </a:ext>
            </a:extLst>
          </p:cNvPr>
          <p:cNvSpPr txBox="1"/>
          <p:nvPr/>
        </p:nvSpPr>
        <p:spPr>
          <a:xfrm>
            <a:off x="304800" y="6269935"/>
            <a:ext cx="36815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= Logistic Regression</a:t>
            </a:r>
          </a:p>
        </p:txBody>
      </p:sp>
    </p:spTree>
    <p:extLst>
      <p:ext uri="{BB962C8B-B14F-4D97-AF65-F5344CB8AC3E}">
        <p14:creationId xmlns:p14="http://schemas.microsoft.com/office/powerpoint/2010/main" val="2443565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TextShape 1"/>
          <p:cNvSpPr txBox="1"/>
          <p:nvPr/>
        </p:nvSpPr>
        <p:spPr>
          <a:xfrm>
            <a:off x="0" y="-25560"/>
            <a:ext cx="1219176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en-US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Features and Generalization</a:t>
            </a:r>
          </a:p>
        </p:txBody>
      </p:sp>
      <p:pic>
        <p:nvPicPr>
          <p:cNvPr id="216" name="Picture 3"/>
          <p:cNvPicPr/>
          <p:nvPr/>
        </p:nvPicPr>
        <p:blipFill rotWithShape="1">
          <a:blip r:embed="rId3"/>
          <a:srcRect l="47590"/>
          <a:stretch/>
        </p:blipFill>
        <p:spPr>
          <a:xfrm>
            <a:off x="3276600" y="1802880"/>
            <a:ext cx="5674440" cy="3890880"/>
          </a:xfrm>
          <a:prstGeom prst="rect">
            <a:avLst/>
          </a:prstGeom>
          <a:ln>
            <a:noFill/>
          </a:ln>
        </p:spPr>
      </p:pic>
      <p:sp>
        <p:nvSpPr>
          <p:cNvPr id="218" name="CustomShape 3"/>
          <p:cNvSpPr/>
          <p:nvPr/>
        </p:nvSpPr>
        <p:spPr>
          <a:xfrm>
            <a:off x="9296400" y="6400800"/>
            <a:ext cx="234504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[</a:t>
            </a:r>
            <a:r>
              <a:rPr lang="en-US" sz="1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HoG</a:t>
            </a:r>
            <a:r>
              <a:rPr lang="en-US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: </a:t>
            </a:r>
            <a:r>
              <a:rPr lang="en-US" sz="1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Dalal</a:t>
            </a:r>
            <a:r>
              <a:rPr lang="en-US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and </a:t>
            </a:r>
            <a:r>
              <a:rPr lang="en-US" sz="1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Triggs</a:t>
            </a:r>
            <a:r>
              <a:rPr lang="en-US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, 2005]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182498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TextShape 1"/>
          <p:cNvSpPr txBox="1"/>
          <p:nvPr/>
        </p:nvSpPr>
        <p:spPr>
          <a:xfrm>
            <a:off x="0" y="-25560"/>
            <a:ext cx="1219176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en-US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Features and Generalization</a:t>
            </a:r>
          </a:p>
        </p:txBody>
      </p:sp>
      <p:pic>
        <p:nvPicPr>
          <p:cNvPr id="220" name="Picture 3"/>
          <p:cNvPicPr/>
          <p:nvPr/>
        </p:nvPicPr>
        <p:blipFill>
          <a:blip r:embed="rId3"/>
          <a:stretch/>
        </p:blipFill>
        <p:spPr>
          <a:xfrm>
            <a:off x="2133720" y="2209680"/>
            <a:ext cx="8480880" cy="3047760"/>
          </a:xfrm>
          <a:prstGeom prst="rect">
            <a:avLst/>
          </a:prstGeom>
          <a:ln>
            <a:noFill/>
          </a:ln>
        </p:spPr>
      </p:pic>
      <p:sp>
        <p:nvSpPr>
          <p:cNvPr id="221" name="CustomShape 2"/>
          <p:cNvSpPr/>
          <p:nvPr/>
        </p:nvSpPr>
        <p:spPr>
          <a:xfrm>
            <a:off x="3587760" y="5562720"/>
            <a:ext cx="939960" cy="456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Image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2" name="CustomShape 3"/>
          <p:cNvSpPr/>
          <p:nvPr/>
        </p:nvSpPr>
        <p:spPr>
          <a:xfrm>
            <a:off x="7929000" y="5562720"/>
            <a:ext cx="723600" cy="456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HoG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072187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" name="Shape 645"/>
          <p:cNvSpPr txBox="1">
            <a:spLocks noGrp="1"/>
          </p:cNvSpPr>
          <p:nvPr>
            <p:ph type="title"/>
          </p:nvPr>
        </p:nvSpPr>
        <p:spPr>
          <a:xfrm>
            <a:off x="609600" y="-228600"/>
            <a:ext cx="10972800" cy="1143200"/>
          </a:xfrm>
          <a:prstGeom prst="rect">
            <a:avLst/>
          </a:prstGeom>
        </p:spPr>
        <p:txBody>
          <a:bodyPr vert="horz" wrap="square" lIns="121857" tIns="121857" rIns="121857" bIns="121857" numCol="1" anchor="b" anchorCtr="0" compatLnSpc="1">
            <a:prstTxWarp prst="textNoShape">
              <a:avLst/>
            </a:prstTxWarp>
            <a:noAutofit/>
          </a:bodyPr>
          <a:lstStyle/>
          <a:p>
            <a:r>
              <a:rPr lang="en-US" b="0" dirty="0"/>
              <a:t>Performance</a:t>
            </a:r>
            <a:endParaRPr lang="en" b="0" dirty="0"/>
          </a:p>
        </p:txBody>
      </p:sp>
      <p:pic>
        <p:nvPicPr>
          <p:cNvPr id="646" name="Shape 6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85103" y="914417"/>
            <a:ext cx="8476500" cy="5968999"/>
          </a:xfrm>
          <a:prstGeom prst="rect">
            <a:avLst/>
          </a:prstGeom>
          <a:noFill/>
          <a:ln>
            <a:noFill/>
          </a:ln>
        </p:spPr>
      </p:pic>
      <p:sp>
        <p:nvSpPr>
          <p:cNvPr id="648" name="Shape 648"/>
          <p:cNvSpPr txBox="1"/>
          <p:nvPr/>
        </p:nvSpPr>
        <p:spPr>
          <a:xfrm>
            <a:off x="10261600" y="6273822"/>
            <a:ext cx="1944365" cy="367199"/>
          </a:xfrm>
          <a:prstGeom prst="rect">
            <a:avLst/>
          </a:prstGeom>
          <a:noFill/>
          <a:ln>
            <a:noFill/>
          </a:ln>
        </p:spPr>
        <p:txBody>
          <a:bodyPr lIns="121857" tIns="121857" rIns="121857" bIns="121857" anchor="t" anchorCtr="0">
            <a:noAutofit/>
          </a:bodyPr>
          <a:lstStyle/>
          <a:p>
            <a:pPr algn="r">
              <a:spcBef>
                <a:spcPts val="0"/>
              </a:spcBef>
            </a:pPr>
            <a:r>
              <a:rPr lang="en" sz="1600" i="1" dirty="0"/>
              <a:t>graph credit Matt Zeiler, Clarifai</a:t>
            </a:r>
          </a:p>
        </p:txBody>
      </p:sp>
      <p:sp>
        <p:nvSpPr>
          <p:cNvPr id="10" name="Rectangle 9"/>
          <p:cNvSpPr/>
          <p:nvPr/>
        </p:nvSpPr>
        <p:spPr bwMode="auto">
          <a:xfrm>
            <a:off x="7721600" y="2108200"/>
            <a:ext cx="1625600" cy="406400"/>
          </a:xfrm>
          <a:prstGeom prst="rect">
            <a:avLst/>
          </a:prstGeom>
          <a:solidFill>
            <a:schemeClr val="accent4">
              <a:lumMod val="85000"/>
              <a:lumOff val="15000"/>
            </a:schemeClr>
          </a:solidFill>
          <a:ln w="63500" algn="ctr">
            <a:noFill/>
            <a:round/>
            <a:headEnd/>
            <a:tailEnd/>
          </a:ln>
        </p:spPr>
        <p:txBody>
          <a:bodyPr wrap="square" lIns="121877" tIns="60939" rIns="121877" bIns="60939" rtlCol="0" anchor="ctr">
            <a:noAutofit/>
          </a:bodyPr>
          <a:lstStyle/>
          <a:p>
            <a:pPr algn="ctr" eaLnBrk="0" hangingPunct="0">
              <a:spcBef>
                <a:spcPct val="50000"/>
              </a:spcBef>
            </a:pPr>
            <a:endParaRPr lang="en-US"/>
          </a:p>
        </p:txBody>
      </p:sp>
      <p:sp>
        <p:nvSpPr>
          <p:cNvPr id="15" name="Rectangle 14"/>
          <p:cNvSpPr/>
          <p:nvPr/>
        </p:nvSpPr>
        <p:spPr bwMode="auto">
          <a:xfrm>
            <a:off x="7620000" y="4749800"/>
            <a:ext cx="2032000" cy="1016000"/>
          </a:xfrm>
          <a:prstGeom prst="rect">
            <a:avLst/>
          </a:prstGeom>
          <a:solidFill>
            <a:schemeClr val="accent4">
              <a:lumMod val="85000"/>
              <a:lumOff val="15000"/>
            </a:schemeClr>
          </a:solidFill>
          <a:ln w="63500" algn="ctr">
            <a:noFill/>
            <a:round/>
            <a:headEnd/>
            <a:tailEnd/>
          </a:ln>
        </p:spPr>
        <p:txBody>
          <a:bodyPr wrap="square" lIns="121877" tIns="60939" rIns="121877" bIns="60939" rtlCol="0" anchor="ctr">
            <a:noAutofit/>
          </a:bodyPr>
          <a:lstStyle/>
          <a:p>
            <a:pPr algn="ctr" eaLnBrk="0" hangingPunct="0">
              <a:spcBef>
                <a:spcPct val="50000"/>
              </a:spcBef>
            </a:pPr>
            <a:endParaRPr lang="en-US"/>
          </a:p>
        </p:txBody>
      </p:sp>
      <p:sp>
        <p:nvSpPr>
          <p:cNvPr id="16" name="Rectangle 15"/>
          <p:cNvSpPr/>
          <p:nvPr/>
        </p:nvSpPr>
        <p:spPr bwMode="auto">
          <a:xfrm>
            <a:off x="6197600" y="5054600"/>
            <a:ext cx="609600" cy="508000"/>
          </a:xfrm>
          <a:prstGeom prst="rect">
            <a:avLst/>
          </a:prstGeom>
          <a:solidFill>
            <a:schemeClr val="accent4">
              <a:lumMod val="85000"/>
              <a:lumOff val="15000"/>
            </a:schemeClr>
          </a:solidFill>
          <a:ln w="63500" algn="ctr">
            <a:noFill/>
            <a:round/>
            <a:headEnd/>
            <a:tailEnd/>
          </a:ln>
        </p:spPr>
        <p:txBody>
          <a:bodyPr wrap="square" lIns="121877" tIns="60939" rIns="121877" bIns="60939" rtlCol="0" anchor="ctr">
            <a:noAutofit/>
          </a:bodyPr>
          <a:lstStyle/>
          <a:p>
            <a:pPr algn="ctr" eaLnBrk="0" hangingPunct="0">
              <a:spcBef>
                <a:spcPct val="50000"/>
              </a:spcBef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101857"/>
      </p:ext>
    </p:extLst>
  </p:cSld>
  <p:clrMapOvr>
    <a:masterClrMapping/>
  </p:clrMapOvr>
  <p:transition spd="slow">
    <p:cut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" name="Shape 645"/>
          <p:cNvSpPr txBox="1">
            <a:spLocks noGrp="1"/>
          </p:cNvSpPr>
          <p:nvPr>
            <p:ph type="title"/>
          </p:nvPr>
        </p:nvSpPr>
        <p:spPr>
          <a:xfrm>
            <a:off x="609600" y="-228600"/>
            <a:ext cx="10972800" cy="1143200"/>
          </a:xfrm>
          <a:prstGeom prst="rect">
            <a:avLst/>
          </a:prstGeom>
        </p:spPr>
        <p:txBody>
          <a:bodyPr vert="horz" wrap="square" lIns="121857" tIns="121857" rIns="121857" bIns="121857" numCol="1" anchor="b" anchorCtr="0" compatLnSpc="1">
            <a:prstTxWarp prst="textNoShape">
              <a:avLst/>
            </a:prstTxWarp>
            <a:noAutofit/>
          </a:bodyPr>
          <a:lstStyle/>
          <a:p>
            <a:r>
              <a:rPr lang="en-US" b="0" dirty="0"/>
              <a:t>Performance</a:t>
            </a:r>
            <a:endParaRPr lang="en" b="0" dirty="0"/>
          </a:p>
        </p:txBody>
      </p:sp>
      <p:pic>
        <p:nvPicPr>
          <p:cNvPr id="646" name="Shape 6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85103" y="914417"/>
            <a:ext cx="8476500" cy="5968999"/>
          </a:xfrm>
          <a:prstGeom prst="rect">
            <a:avLst/>
          </a:prstGeom>
          <a:noFill/>
          <a:ln>
            <a:noFill/>
          </a:ln>
        </p:spPr>
      </p:pic>
      <p:sp>
        <p:nvSpPr>
          <p:cNvPr id="648" name="Shape 648"/>
          <p:cNvSpPr txBox="1"/>
          <p:nvPr/>
        </p:nvSpPr>
        <p:spPr>
          <a:xfrm>
            <a:off x="10261600" y="6273822"/>
            <a:ext cx="1944365" cy="367199"/>
          </a:xfrm>
          <a:prstGeom prst="rect">
            <a:avLst/>
          </a:prstGeom>
          <a:noFill/>
          <a:ln>
            <a:noFill/>
          </a:ln>
        </p:spPr>
        <p:txBody>
          <a:bodyPr lIns="121857" tIns="121857" rIns="121857" bIns="121857" anchor="t" anchorCtr="0">
            <a:noAutofit/>
          </a:bodyPr>
          <a:lstStyle/>
          <a:p>
            <a:pPr algn="r">
              <a:spcBef>
                <a:spcPts val="0"/>
              </a:spcBef>
            </a:pPr>
            <a:r>
              <a:rPr lang="en" sz="1600" i="1" dirty="0"/>
              <a:t>graph credit Matt Zeiler, Clarifai</a:t>
            </a:r>
          </a:p>
        </p:txBody>
      </p:sp>
      <p:sp>
        <p:nvSpPr>
          <p:cNvPr id="10" name="Rectangle 9"/>
          <p:cNvSpPr/>
          <p:nvPr/>
        </p:nvSpPr>
        <p:spPr bwMode="auto">
          <a:xfrm>
            <a:off x="7721600" y="2108200"/>
            <a:ext cx="1625600" cy="406400"/>
          </a:xfrm>
          <a:prstGeom prst="rect">
            <a:avLst/>
          </a:prstGeom>
          <a:solidFill>
            <a:schemeClr val="accent4">
              <a:lumMod val="85000"/>
              <a:lumOff val="15000"/>
            </a:schemeClr>
          </a:solidFill>
          <a:ln w="63500" algn="ctr">
            <a:noFill/>
            <a:round/>
            <a:headEnd/>
            <a:tailEnd/>
          </a:ln>
        </p:spPr>
        <p:txBody>
          <a:bodyPr wrap="square" lIns="121877" tIns="60939" rIns="121877" bIns="60939" rtlCol="0" anchor="ctr">
            <a:noAutofit/>
          </a:bodyPr>
          <a:lstStyle/>
          <a:p>
            <a:pPr algn="ctr" eaLnBrk="0" hangingPunct="0">
              <a:spcBef>
                <a:spcPct val="50000"/>
              </a:spcBef>
            </a:pPr>
            <a:endParaRPr lang="en-US"/>
          </a:p>
        </p:txBody>
      </p:sp>
      <p:sp>
        <p:nvSpPr>
          <p:cNvPr id="15" name="Rectangle 14"/>
          <p:cNvSpPr/>
          <p:nvPr/>
        </p:nvSpPr>
        <p:spPr bwMode="auto">
          <a:xfrm>
            <a:off x="7620000" y="4749800"/>
            <a:ext cx="2032000" cy="1016000"/>
          </a:xfrm>
          <a:prstGeom prst="rect">
            <a:avLst/>
          </a:prstGeom>
          <a:solidFill>
            <a:schemeClr val="accent4">
              <a:lumMod val="85000"/>
              <a:lumOff val="15000"/>
            </a:schemeClr>
          </a:solidFill>
          <a:ln w="63500" algn="ctr">
            <a:noFill/>
            <a:round/>
            <a:headEnd/>
            <a:tailEnd/>
          </a:ln>
        </p:spPr>
        <p:txBody>
          <a:bodyPr wrap="square" lIns="121877" tIns="60939" rIns="121877" bIns="60939" rtlCol="0" anchor="ctr">
            <a:noAutofit/>
          </a:bodyPr>
          <a:lstStyle/>
          <a:p>
            <a:pPr algn="ctr" eaLnBrk="0" hangingPunct="0">
              <a:spcBef>
                <a:spcPct val="50000"/>
              </a:spcBef>
            </a:pPr>
            <a:endParaRPr lang="en-US"/>
          </a:p>
        </p:txBody>
      </p:sp>
      <p:sp>
        <p:nvSpPr>
          <p:cNvPr id="16" name="Rectangle 15"/>
          <p:cNvSpPr/>
          <p:nvPr/>
        </p:nvSpPr>
        <p:spPr bwMode="auto">
          <a:xfrm>
            <a:off x="6197600" y="5054600"/>
            <a:ext cx="609600" cy="508000"/>
          </a:xfrm>
          <a:prstGeom prst="rect">
            <a:avLst/>
          </a:prstGeom>
          <a:solidFill>
            <a:schemeClr val="accent4">
              <a:lumMod val="85000"/>
              <a:lumOff val="15000"/>
            </a:schemeClr>
          </a:solidFill>
          <a:ln w="63500" algn="ctr">
            <a:noFill/>
            <a:round/>
            <a:headEnd/>
            <a:tailEnd/>
          </a:ln>
        </p:spPr>
        <p:txBody>
          <a:bodyPr wrap="square" lIns="121877" tIns="60939" rIns="121877" bIns="60939" rtlCol="0" anchor="ctr">
            <a:noAutofit/>
          </a:bodyPr>
          <a:lstStyle/>
          <a:p>
            <a:pPr algn="ctr" eaLnBrk="0" hangingPunct="0">
              <a:spcBef>
                <a:spcPct val="50000"/>
              </a:spcBef>
            </a:pPr>
            <a:endParaRPr lang="en-US"/>
          </a:p>
        </p:txBody>
      </p:sp>
      <p:cxnSp>
        <p:nvCxnSpPr>
          <p:cNvPr id="9" name="Straight Connector 8"/>
          <p:cNvCxnSpPr/>
          <p:nvPr/>
        </p:nvCxnSpPr>
        <p:spPr bwMode="auto">
          <a:xfrm>
            <a:off x="3352800" y="4749800"/>
            <a:ext cx="6604000" cy="101600"/>
          </a:xfrm>
          <a:prstGeom prst="line">
            <a:avLst/>
          </a:prstGeom>
          <a:noFill/>
          <a:ln w="12700" cap="flat" cmpd="sng" algn="ctr">
            <a:solidFill>
              <a:srgbClr val="36CE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820240418"/>
      </p:ext>
    </p:extLst>
  </p:cSld>
  <p:clrMapOvr>
    <a:masterClrMapping/>
  </p:clrMapOvr>
  <p:transition spd="slow">
    <p:cut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" name="Shape 645"/>
          <p:cNvSpPr txBox="1">
            <a:spLocks noGrp="1"/>
          </p:cNvSpPr>
          <p:nvPr>
            <p:ph type="title"/>
          </p:nvPr>
        </p:nvSpPr>
        <p:spPr>
          <a:xfrm>
            <a:off x="609600" y="-228600"/>
            <a:ext cx="10972800" cy="1143200"/>
          </a:xfrm>
          <a:prstGeom prst="rect">
            <a:avLst/>
          </a:prstGeom>
        </p:spPr>
        <p:txBody>
          <a:bodyPr vert="horz" wrap="square" lIns="121857" tIns="121857" rIns="121857" bIns="121857" numCol="1" anchor="b" anchorCtr="0" compatLnSpc="1">
            <a:prstTxWarp prst="textNoShape">
              <a:avLst/>
            </a:prstTxWarp>
            <a:noAutofit/>
          </a:bodyPr>
          <a:lstStyle/>
          <a:p>
            <a:r>
              <a:rPr lang="en-US" b="0" dirty="0"/>
              <a:t>Performance</a:t>
            </a:r>
            <a:endParaRPr lang="en" b="0" dirty="0"/>
          </a:p>
        </p:txBody>
      </p:sp>
      <p:pic>
        <p:nvPicPr>
          <p:cNvPr id="646" name="Shape 6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85103" y="914417"/>
            <a:ext cx="8476500" cy="5968999"/>
          </a:xfrm>
          <a:prstGeom prst="rect">
            <a:avLst/>
          </a:prstGeom>
          <a:noFill/>
          <a:ln>
            <a:noFill/>
          </a:ln>
        </p:spPr>
      </p:pic>
      <p:sp>
        <p:nvSpPr>
          <p:cNvPr id="648" name="Shape 648"/>
          <p:cNvSpPr txBox="1"/>
          <p:nvPr/>
        </p:nvSpPr>
        <p:spPr>
          <a:xfrm>
            <a:off x="10261600" y="6273822"/>
            <a:ext cx="1944365" cy="367199"/>
          </a:xfrm>
          <a:prstGeom prst="rect">
            <a:avLst/>
          </a:prstGeom>
          <a:noFill/>
          <a:ln>
            <a:noFill/>
          </a:ln>
        </p:spPr>
        <p:txBody>
          <a:bodyPr lIns="121857" tIns="121857" rIns="121857" bIns="121857" anchor="t" anchorCtr="0">
            <a:noAutofit/>
          </a:bodyPr>
          <a:lstStyle/>
          <a:p>
            <a:pPr algn="r">
              <a:spcBef>
                <a:spcPts val="0"/>
              </a:spcBef>
            </a:pPr>
            <a:r>
              <a:rPr lang="en" sz="1600" i="1" dirty="0"/>
              <a:t>graph credit Matt Zeiler, Clarifai</a:t>
            </a:r>
          </a:p>
        </p:txBody>
      </p:sp>
      <p:sp>
        <p:nvSpPr>
          <p:cNvPr id="15" name="Rectangle 14"/>
          <p:cNvSpPr/>
          <p:nvPr/>
        </p:nvSpPr>
        <p:spPr bwMode="auto">
          <a:xfrm>
            <a:off x="7620000" y="4749800"/>
            <a:ext cx="2032000" cy="1016000"/>
          </a:xfrm>
          <a:prstGeom prst="rect">
            <a:avLst/>
          </a:prstGeom>
          <a:solidFill>
            <a:schemeClr val="accent4">
              <a:lumMod val="85000"/>
              <a:lumOff val="15000"/>
            </a:schemeClr>
          </a:solidFill>
          <a:ln w="63500" algn="ctr">
            <a:noFill/>
            <a:round/>
            <a:headEnd/>
            <a:tailEnd/>
          </a:ln>
        </p:spPr>
        <p:txBody>
          <a:bodyPr wrap="square" lIns="121877" tIns="60939" rIns="121877" bIns="60939" rtlCol="0" anchor="ctr">
            <a:noAutofit/>
          </a:bodyPr>
          <a:lstStyle/>
          <a:p>
            <a:pPr algn="ctr" eaLnBrk="0" hangingPunct="0">
              <a:spcBef>
                <a:spcPct val="50000"/>
              </a:spcBef>
            </a:pPr>
            <a:endParaRPr lang="en-US"/>
          </a:p>
        </p:txBody>
      </p:sp>
      <p:sp>
        <p:nvSpPr>
          <p:cNvPr id="9" name="Shape 647"/>
          <p:cNvSpPr txBox="1"/>
          <p:nvPr/>
        </p:nvSpPr>
        <p:spPr>
          <a:xfrm>
            <a:off x="6051200" y="5219400"/>
            <a:ext cx="1264000" cy="546400"/>
          </a:xfrm>
          <a:prstGeom prst="rect">
            <a:avLst/>
          </a:prstGeom>
          <a:noFill/>
          <a:ln>
            <a:noFill/>
          </a:ln>
        </p:spPr>
        <p:txBody>
          <a:bodyPr lIns="121857" tIns="121857" rIns="121857" bIns="121857" anchor="t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" sz="1333" dirty="0">
                <a:solidFill>
                  <a:schemeClr val="lt1"/>
                </a:solidFill>
              </a:rPr>
              <a:t>AlexNet</a:t>
            </a:r>
          </a:p>
        </p:txBody>
      </p:sp>
      <p:cxnSp>
        <p:nvCxnSpPr>
          <p:cNvPr id="8" name="Straight Connector 7"/>
          <p:cNvCxnSpPr/>
          <p:nvPr/>
        </p:nvCxnSpPr>
        <p:spPr bwMode="auto">
          <a:xfrm>
            <a:off x="3352800" y="4749800"/>
            <a:ext cx="6604000" cy="101600"/>
          </a:xfrm>
          <a:prstGeom prst="line">
            <a:avLst/>
          </a:prstGeom>
          <a:noFill/>
          <a:ln w="12700" cap="flat" cmpd="sng" algn="ctr">
            <a:solidFill>
              <a:srgbClr val="36CE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414217962"/>
      </p:ext>
    </p:extLst>
  </p:cSld>
  <p:clrMapOvr>
    <a:masterClrMapping/>
  </p:clrMapOvr>
  <p:transition spd="slow">
    <p:cut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" name="Shape 645"/>
          <p:cNvSpPr txBox="1">
            <a:spLocks noGrp="1"/>
          </p:cNvSpPr>
          <p:nvPr>
            <p:ph type="title"/>
          </p:nvPr>
        </p:nvSpPr>
        <p:spPr>
          <a:xfrm>
            <a:off x="609600" y="-228600"/>
            <a:ext cx="10972800" cy="1143200"/>
          </a:xfrm>
          <a:prstGeom prst="rect">
            <a:avLst/>
          </a:prstGeom>
        </p:spPr>
        <p:txBody>
          <a:bodyPr vert="horz" wrap="square" lIns="121857" tIns="121857" rIns="121857" bIns="121857" numCol="1" anchor="b" anchorCtr="0" compatLnSpc="1">
            <a:prstTxWarp prst="textNoShape">
              <a:avLst/>
            </a:prstTxWarp>
            <a:noAutofit/>
          </a:bodyPr>
          <a:lstStyle/>
          <a:p>
            <a:r>
              <a:rPr lang="en-US" b="0" dirty="0"/>
              <a:t>Performance</a:t>
            </a:r>
            <a:endParaRPr lang="en" b="0" dirty="0"/>
          </a:p>
        </p:txBody>
      </p:sp>
      <p:pic>
        <p:nvPicPr>
          <p:cNvPr id="646" name="Shape 6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85103" y="914417"/>
            <a:ext cx="8476500" cy="5968999"/>
          </a:xfrm>
          <a:prstGeom prst="rect">
            <a:avLst/>
          </a:prstGeom>
          <a:noFill/>
          <a:ln>
            <a:noFill/>
          </a:ln>
        </p:spPr>
      </p:pic>
      <p:sp>
        <p:nvSpPr>
          <p:cNvPr id="648" name="Shape 648"/>
          <p:cNvSpPr txBox="1"/>
          <p:nvPr/>
        </p:nvSpPr>
        <p:spPr>
          <a:xfrm>
            <a:off x="10261600" y="6273822"/>
            <a:ext cx="1944365" cy="367199"/>
          </a:xfrm>
          <a:prstGeom prst="rect">
            <a:avLst/>
          </a:prstGeom>
          <a:noFill/>
          <a:ln>
            <a:noFill/>
          </a:ln>
        </p:spPr>
        <p:txBody>
          <a:bodyPr lIns="121857" tIns="121857" rIns="121857" bIns="121857" anchor="t" anchorCtr="0">
            <a:noAutofit/>
          </a:bodyPr>
          <a:lstStyle/>
          <a:p>
            <a:pPr algn="r">
              <a:spcBef>
                <a:spcPts val="0"/>
              </a:spcBef>
            </a:pPr>
            <a:r>
              <a:rPr lang="en" sz="1600" i="1" dirty="0"/>
              <a:t>graph credit Matt Zeiler, Clarifai</a:t>
            </a:r>
          </a:p>
        </p:txBody>
      </p:sp>
      <p:sp>
        <p:nvSpPr>
          <p:cNvPr id="9" name="Shape 647"/>
          <p:cNvSpPr txBox="1"/>
          <p:nvPr/>
        </p:nvSpPr>
        <p:spPr>
          <a:xfrm>
            <a:off x="6051200" y="5219400"/>
            <a:ext cx="1264000" cy="546400"/>
          </a:xfrm>
          <a:prstGeom prst="rect">
            <a:avLst/>
          </a:prstGeom>
          <a:noFill/>
          <a:ln>
            <a:noFill/>
          </a:ln>
        </p:spPr>
        <p:txBody>
          <a:bodyPr lIns="121857" tIns="121857" rIns="121857" bIns="121857" anchor="t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" sz="1333" dirty="0">
                <a:solidFill>
                  <a:schemeClr val="lt1"/>
                </a:solidFill>
              </a:rPr>
              <a:t>AlexNet</a:t>
            </a:r>
          </a:p>
        </p:txBody>
      </p:sp>
      <p:cxnSp>
        <p:nvCxnSpPr>
          <p:cNvPr id="8" name="Straight Connector 7"/>
          <p:cNvCxnSpPr/>
          <p:nvPr/>
        </p:nvCxnSpPr>
        <p:spPr bwMode="auto">
          <a:xfrm>
            <a:off x="3352800" y="4749800"/>
            <a:ext cx="6604000" cy="101600"/>
          </a:xfrm>
          <a:prstGeom prst="line">
            <a:avLst/>
          </a:prstGeom>
          <a:noFill/>
          <a:ln w="12700" cap="flat" cmpd="sng" algn="ctr">
            <a:solidFill>
              <a:srgbClr val="36CE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905810421"/>
      </p:ext>
    </p:extLst>
  </p:cSld>
  <p:clrMapOvr>
    <a:masterClrMapping/>
  </p:clrMapOvr>
  <p:transition spd="slow">
    <p:cut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" name="Shape 645"/>
          <p:cNvSpPr txBox="1">
            <a:spLocks noGrp="1"/>
          </p:cNvSpPr>
          <p:nvPr>
            <p:ph type="title"/>
          </p:nvPr>
        </p:nvSpPr>
        <p:spPr>
          <a:xfrm>
            <a:off x="609600" y="-228600"/>
            <a:ext cx="10972800" cy="1143200"/>
          </a:xfrm>
          <a:prstGeom prst="rect">
            <a:avLst/>
          </a:prstGeom>
        </p:spPr>
        <p:txBody>
          <a:bodyPr vert="horz" wrap="square" lIns="121857" tIns="121857" rIns="121857" bIns="121857" numCol="1" anchor="b" anchorCtr="0" compatLnSpc="1">
            <a:prstTxWarp prst="textNoShape">
              <a:avLst/>
            </a:prstTxWarp>
            <a:noAutofit/>
          </a:bodyPr>
          <a:lstStyle/>
          <a:p>
            <a:r>
              <a:rPr lang="en-US" b="0" dirty="0"/>
              <a:t>Performance</a:t>
            </a:r>
            <a:endParaRPr lang="en" b="0" dirty="0"/>
          </a:p>
        </p:txBody>
      </p:sp>
      <p:pic>
        <p:nvPicPr>
          <p:cNvPr id="646" name="Shape 6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85103" y="914417"/>
            <a:ext cx="8476500" cy="5968999"/>
          </a:xfrm>
          <a:prstGeom prst="rect">
            <a:avLst/>
          </a:prstGeom>
          <a:noFill/>
          <a:ln>
            <a:noFill/>
          </a:ln>
        </p:spPr>
      </p:pic>
      <p:sp>
        <p:nvSpPr>
          <p:cNvPr id="648" name="Shape 648"/>
          <p:cNvSpPr txBox="1"/>
          <p:nvPr/>
        </p:nvSpPr>
        <p:spPr>
          <a:xfrm>
            <a:off x="10261600" y="6273822"/>
            <a:ext cx="1944365" cy="367199"/>
          </a:xfrm>
          <a:prstGeom prst="rect">
            <a:avLst/>
          </a:prstGeom>
          <a:noFill/>
          <a:ln>
            <a:noFill/>
          </a:ln>
        </p:spPr>
        <p:txBody>
          <a:bodyPr lIns="121857" tIns="121857" rIns="121857" bIns="121857" anchor="t" anchorCtr="0">
            <a:noAutofit/>
          </a:bodyPr>
          <a:lstStyle/>
          <a:p>
            <a:pPr algn="r">
              <a:spcBef>
                <a:spcPts val="0"/>
              </a:spcBef>
            </a:pPr>
            <a:r>
              <a:rPr lang="en" sz="1600" i="1" dirty="0"/>
              <a:t>graph credit Matt Zeiler, Clarifai</a:t>
            </a:r>
          </a:p>
        </p:txBody>
      </p:sp>
      <p:cxnSp>
        <p:nvCxnSpPr>
          <p:cNvPr id="3" name="Straight Connector 2"/>
          <p:cNvCxnSpPr/>
          <p:nvPr/>
        </p:nvCxnSpPr>
        <p:spPr bwMode="auto">
          <a:xfrm>
            <a:off x="3352800" y="4749800"/>
            <a:ext cx="6604000" cy="101600"/>
          </a:xfrm>
          <a:prstGeom prst="line">
            <a:avLst/>
          </a:prstGeom>
          <a:noFill/>
          <a:ln w="12700" cap="flat" cmpd="sng" algn="ctr">
            <a:solidFill>
              <a:srgbClr val="36CE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" name="Straight Connector 7"/>
          <p:cNvCxnSpPr/>
          <p:nvPr/>
        </p:nvCxnSpPr>
        <p:spPr bwMode="auto">
          <a:xfrm>
            <a:off x="6400800" y="5257800"/>
            <a:ext cx="3454400" cy="508000"/>
          </a:xfrm>
          <a:prstGeom prst="line">
            <a:avLst/>
          </a:prstGeom>
          <a:noFill/>
          <a:ln w="1270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0" name="Shape 647"/>
          <p:cNvSpPr txBox="1"/>
          <p:nvPr/>
        </p:nvSpPr>
        <p:spPr>
          <a:xfrm>
            <a:off x="6051200" y="5219400"/>
            <a:ext cx="1264000" cy="546400"/>
          </a:xfrm>
          <a:prstGeom prst="rect">
            <a:avLst/>
          </a:prstGeom>
          <a:noFill/>
          <a:ln>
            <a:noFill/>
          </a:ln>
        </p:spPr>
        <p:txBody>
          <a:bodyPr lIns="121857" tIns="121857" rIns="121857" bIns="121857" anchor="t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" sz="1333" dirty="0">
                <a:solidFill>
                  <a:schemeClr val="lt1"/>
                </a:solidFill>
              </a:rPr>
              <a:t>AlexNet</a:t>
            </a:r>
          </a:p>
        </p:txBody>
      </p:sp>
    </p:spTree>
    <p:extLst>
      <p:ext uri="{BB962C8B-B14F-4D97-AF65-F5344CB8AC3E}">
        <p14:creationId xmlns:p14="http://schemas.microsoft.com/office/powerpoint/2010/main" val="2992229163"/>
      </p:ext>
    </p:extLst>
  </p:cSld>
  <p:clrMapOvr>
    <a:masterClrMapping/>
  </p:clrMapOvr>
  <p:transition spd="slow">
    <p:cut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MS COCO Image Captioning Challenge</a:t>
            </a:r>
          </a:p>
        </p:txBody>
      </p:sp>
      <p:pic>
        <p:nvPicPr>
          <p:cNvPr id="4" name="Picture 3" descr="Screen Shot 2016-06-17 at 10.41.5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2013" y="990600"/>
            <a:ext cx="8315987" cy="5181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21169" y="6172200"/>
            <a:ext cx="7171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Calibri"/>
                <a:cs typeface="Calibri"/>
              </a:rPr>
              <a:t>Karpathy</a:t>
            </a:r>
            <a:r>
              <a:rPr lang="en-US" dirty="0">
                <a:latin typeface="Calibri"/>
                <a:cs typeface="Calibri"/>
              </a:rPr>
              <a:t> &amp; </a:t>
            </a:r>
            <a:r>
              <a:rPr lang="en-US" dirty="0" err="1">
                <a:latin typeface="Calibri"/>
                <a:cs typeface="Calibri"/>
              </a:rPr>
              <a:t>Fei-Fei</a:t>
            </a:r>
            <a:r>
              <a:rPr lang="en-US" dirty="0">
                <a:latin typeface="Calibri"/>
                <a:cs typeface="Calibri"/>
              </a:rPr>
              <a:t>, 2015; Donahue et al., 2015; </a:t>
            </a:r>
            <a:r>
              <a:rPr lang="en-US" dirty="0" err="1">
                <a:latin typeface="Calibri"/>
                <a:cs typeface="Calibri"/>
              </a:rPr>
              <a:t>Xu</a:t>
            </a:r>
            <a:r>
              <a:rPr lang="en-US" dirty="0">
                <a:latin typeface="Calibri"/>
                <a:cs typeface="Calibri"/>
              </a:rPr>
              <a:t> et al, 2015; many more </a:t>
            </a:r>
          </a:p>
        </p:txBody>
      </p:sp>
    </p:spTree>
    <p:extLst>
      <p:ext uri="{BB962C8B-B14F-4D97-AF65-F5344CB8AC3E}">
        <p14:creationId xmlns:p14="http://schemas.microsoft.com/office/powerpoint/2010/main" val="61237796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-127000"/>
            <a:ext cx="12192000" cy="885419"/>
          </a:xfrm>
        </p:spPr>
        <p:txBody>
          <a:bodyPr/>
          <a:lstStyle/>
          <a:p>
            <a:r>
              <a:rPr lang="en-US" dirty="0"/>
              <a:t>Visual QA Challenge</a:t>
            </a:r>
          </a:p>
        </p:txBody>
      </p:sp>
      <p:pic>
        <p:nvPicPr>
          <p:cNvPr id="4" name="Picture 3" descr="Screen Shot 2016-06-17 at 10.49.42 P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990600"/>
            <a:ext cx="10879869" cy="555856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320800" y="584201"/>
            <a:ext cx="12192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Calibri"/>
                <a:cs typeface="Calibri"/>
              </a:rPr>
              <a:t>Stanislaw </a:t>
            </a:r>
            <a:r>
              <a:rPr lang="en-US" sz="1600" dirty="0" err="1">
                <a:latin typeface="Calibri"/>
                <a:cs typeface="Calibri"/>
              </a:rPr>
              <a:t>Antol</a:t>
            </a:r>
            <a:r>
              <a:rPr lang="en-US" sz="1600" dirty="0">
                <a:latin typeface="Calibri"/>
                <a:cs typeface="Calibri"/>
              </a:rPr>
              <a:t>, </a:t>
            </a:r>
            <a:r>
              <a:rPr lang="en-US" sz="1600" dirty="0" err="1">
                <a:latin typeface="Calibri"/>
                <a:cs typeface="Calibri"/>
              </a:rPr>
              <a:t>Aishwarya</a:t>
            </a:r>
            <a:r>
              <a:rPr lang="en-US" sz="1600" dirty="0">
                <a:latin typeface="Calibri"/>
                <a:cs typeface="Calibri"/>
              </a:rPr>
              <a:t> </a:t>
            </a:r>
            <a:r>
              <a:rPr lang="en-US" sz="1600" dirty="0" err="1">
                <a:latin typeface="Calibri"/>
                <a:cs typeface="Calibri"/>
              </a:rPr>
              <a:t>Agrawal</a:t>
            </a:r>
            <a:r>
              <a:rPr lang="en-US" sz="1600" dirty="0">
                <a:latin typeface="Calibri"/>
                <a:cs typeface="Calibri"/>
              </a:rPr>
              <a:t>, </a:t>
            </a:r>
            <a:r>
              <a:rPr lang="en-US" sz="1600" dirty="0" err="1">
                <a:latin typeface="Calibri"/>
                <a:cs typeface="Calibri"/>
              </a:rPr>
              <a:t>Jiasen</a:t>
            </a:r>
            <a:r>
              <a:rPr lang="en-US" sz="1600" dirty="0">
                <a:latin typeface="Calibri"/>
                <a:cs typeface="Calibri"/>
              </a:rPr>
              <a:t> Lu, Margaret Mitchell, </a:t>
            </a:r>
            <a:r>
              <a:rPr lang="en-US" sz="1600" dirty="0" err="1">
                <a:latin typeface="Calibri"/>
                <a:cs typeface="Calibri"/>
              </a:rPr>
              <a:t>Dhruv</a:t>
            </a:r>
            <a:r>
              <a:rPr lang="en-US" sz="1600" dirty="0">
                <a:latin typeface="Calibri"/>
                <a:cs typeface="Calibri"/>
              </a:rPr>
              <a:t> </a:t>
            </a:r>
            <a:r>
              <a:rPr lang="en-US" sz="1600" dirty="0" err="1">
                <a:latin typeface="Calibri"/>
                <a:cs typeface="Calibri"/>
              </a:rPr>
              <a:t>Batra</a:t>
            </a:r>
            <a:r>
              <a:rPr lang="en-US" sz="1600" dirty="0">
                <a:latin typeface="Calibri"/>
                <a:cs typeface="Calibri"/>
              </a:rPr>
              <a:t>, C. Lawrence </a:t>
            </a:r>
            <a:r>
              <a:rPr lang="en-US" sz="1600" dirty="0" err="1">
                <a:latin typeface="Calibri"/>
                <a:cs typeface="Calibri"/>
              </a:rPr>
              <a:t>Zitnick</a:t>
            </a:r>
            <a:r>
              <a:rPr lang="en-US" sz="1600" dirty="0">
                <a:latin typeface="Calibri"/>
                <a:cs typeface="Calibri"/>
              </a:rPr>
              <a:t>, Devi Parikh </a:t>
            </a:r>
          </a:p>
        </p:txBody>
      </p:sp>
    </p:spTree>
    <p:extLst>
      <p:ext uri="{BB962C8B-B14F-4D97-AF65-F5344CB8AC3E}">
        <p14:creationId xmlns:p14="http://schemas.microsoft.com/office/powerpoint/2010/main" val="265685978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3" name="Shape 653"/>
          <p:cNvSpPr txBox="1">
            <a:spLocks noGrp="1"/>
          </p:cNvSpPr>
          <p:nvPr>
            <p:ph type="title"/>
          </p:nvPr>
        </p:nvSpPr>
        <p:spPr>
          <a:xfrm>
            <a:off x="609600" y="-254200"/>
            <a:ext cx="10972800" cy="1143200"/>
          </a:xfrm>
          <a:prstGeom prst="rect">
            <a:avLst/>
          </a:prstGeom>
        </p:spPr>
        <p:txBody>
          <a:bodyPr vert="horz" wrap="square" lIns="121857" tIns="121857" rIns="121857" bIns="121857" numCol="1" anchor="b" anchorCtr="0" compatLnSpc="1">
            <a:prstTxWarp prst="textNoShape">
              <a:avLst/>
            </a:prstTxWarp>
            <a:noAutofit/>
          </a:bodyPr>
          <a:lstStyle/>
          <a:p>
            <a:r>
              <a:rPr lang="en" b="0" dirty="0"/>
              <a:t>Speech Recognition</a:t>
            </a:r>
          </a:p>
        </p:txBody>
      </p:sp>
      <p:pic>
        <p:nvPicPr>
          <p:cNvPr id="654" name="Shape 6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1868" y="1464589"/>
            <a:ext cx="7683365" cy="5399111"/>
          </a:xfrm>
          <a:prstGeom prst="rect">
            <a:avLst/>
          </a:prstGeom>
          <a:noFill/>
          <a:ln>
            <a:noFill/>
          </a:ln>
        </p:spPr>
      </p:pic>
      <p:pic>
        <p:nvPicPr>
          <p:cNvPr id="655" name="Shape 65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80467" y="1362967"/>
            <a:ext cx="3873500" cy="264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6" name="Shape 65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232867" y="4152900"/>
            <a:ext cx="3721100" cy="2463800"/>
          </a:xfrm>
          <a:prstGeom prst="rect">
            <a:avLst/>
          </a:prstGeom>
          <a:noFill/>
          <a:ln>
            <a:noFill/>
          </a:ln>
        </p:spPr>
      </p:pic>
      <p:sp>
        <p:nvSpPr>
          <p:cNvPr id="657" name="Shape 657"/>
          <p:cNvSpPr txBox="1"/>
          <p:nvPr/>
        </p:nvSpPr>
        <p:spPr>
          <a:xfrm>
            <a:off x="7855255" y="6413689"/>
            <a:ext cx="4157999" cy="367199"/>
          </a:xfrm>
          <a:prstGeom prst="rect">
            <a:avLst/>
          </a:prstGeom>
          <a:noFill/>
          <a:ln>
            <a:noFill/>
          </a:ln>
        </p:spPr>
        <p:txBody>
          <a:bodyPr lIns="121857" tIns="121857" rIns="121857" bIns="121857" anchor="t" anchorCtr="0">
            <a:noAutofit/>
          </a:bodyPr>
          <a:lstStyle/>
          <a:p>
            <a:pPr algn="r">
              <a:spcBef>
                <a:spcPts val="0"/>
              </a:spcBef>
            </a:pPr>
            <a:r>
              <a:rPr lang="en" sz="1600" i="1"/>
              <a:t>graph credit Matt Zeiler, Clarifai</a:t>
            </a:r>
          </a:p>
        </p:txBody>
      </p:sp>
      <p:cxnSp>
        <p:nvCxnSpPr>
          <p:cNvPr id="7" name="Straight Connector 6"/>
          <p:cNvCxnSpPr/>
          <p:nvPr/>
        </p:nvCxnSpPr>
        <p:spPr bwMode="auto">
          <a:xfrm>
            <a:off x="914400" y="4953000"/>
            <a:ext cx="6908800" cy="203200"/>
          </a:xfrm>
          <a:prstGeom prst="line">
            <a:avLst/>
          </a:prstGeom>
          <a:noFill/>
          <a:ln w="12700" cap="flat" cmpd="sng" algn="ctr">
            <a:solidFill>
              <a:srgbClr val="36CE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" name="Straight Connector 9"/>
          <p:cNvCxnSpPr/>
          <p:nvPr/>
        </p:nvCxnSpPr>
        <p:spPr bwMode="auto">
          <a:xfrm>
            <a:off x="5892800" y="4953000"/>
            <a:ext cx="1422400" cy="1016000"/>
          </a:xfrm>
          <a:prstGeom prst="line">
            <a:avLst/>
          </a:prstGeom>
          <a:noFill/>
          <a:ln w="1270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473114883"/>
      </p:ext>
    </p:extLst>
  </p:cSld>
  <p:clrMapOvr>
    <a:masterClrMapping/>
  </p:clrMapOvr>
  <p:transition spd="slow">
    <p:cut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Multiclass Logistic Regression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idx="1"/>
          </p:nvPr>
        </p:nvSpPr>
        <p:spPr>
          <a:xfrm>
            <a:off x="457199" y="1249150"/>
            <a:ext cx="7663021" cy="4648413"/>
          </a:xfrm>
        </p:spPr>
        <p:txBody>
          <a:bodyPr/>
          <a:lstStyle/>
          <a:p>
            <a:pPr eaLnBrk="1" hangingPunct="1"/>
            <a:r>
              <a:rPr lang="en-US" sz="2400" dirty="0"/>
              <a:t>Multi-class linear classification</a:t>
            </a:r>
          </a:p>
          <a:p>
            <a:pPr lvl="3"/>
            <a:endParaRPr lang="en-US" sz="500" dirty="0"/>
          </a:p>
          <a:p>
            <a:pPr lvl="1" eaLnBrk="1" hangingPunct="1"/>
            <a:r>
              <a:rPr lang="en-US" sz="2000" dirty="0"/>
              <a:t>A weight vector for each class:</a:t>
            </a:r>
          </a:p>
          <a:p>
            <a:pPr lvl="1" eaLnBrk="1" hangingPunct="1"/>
            <a:endParaRPr lang="en-US" sz="1800" dirty="0"/>
          </a:p>
          <a:p>
            <a:pPr lvl="1" eaLnBrk="1" hangingPunct="1"/>
            <a:r>
              <a:rPr lang="en-US" sz="2000" dirty="0"/>
              <a:t>Score (activation) of a class y:</a:t>
            </a:r>
          </a:p>
          <a:p>
            <a:pPr lvl="1" eaLnBrk="1" hangingPunct="1"/>
            <a:endParaRPr lang="en-US" sz="1400" dirty="0"/>
          </a:p>
          <a:p>
            <a:pPr lvl="1" eaLnBrk="1" hangingPunct="1"/>
            <a:r>
              <a:rPr lang="en-US" sz="2000" dirty="0"/>
              <a:t>Prediction w/highest score wins:</a:t>
            </a:r>
          </a:p>
          <a:p>
            <a:pPr lvl="1" eaLnBrk="1" hangingPunct="1"/>
            <a:endParaRPr lang="en-US" sz="2000" dirty="0"/>
          </a:p>
          <a:p>
            <a:endParaRPr lang="en-US" sz="2400" dirty="0"/>
          </a:p>
          <a:p>
            <a:r>
              <a:rPr lang="en-US" sz="2400" dirty="0"/>
              <a:t>How to make the scores into probabilities? </a:t>
            </a:r>
          </a:p>
          <a:p>
            <a:endParaRPr lang="en-US" sz="2400" dirty="0"/>
          </a:p>
        </p:txBody>
      </p:sp>
      <p:pic>
        <p:nvPicPr>
          <p:cNvPr id="23" name="Picture 22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825523" y="2514600"/>
            <a:ext cx="1419225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9163050" y="1573213"/>
            <a:ext cx="2286000" cy="2209800"/>
            <a:chOff x="3648" y="1104"/>
            <a:chExt cx="1440" cy="1392"/>
          </a:xfrm>
        </p:grpSpPr>
        <p:sp>
          <p:nvSpPr>
            <p:cNvPr id="23570" name="Freeform 6"/>
            <p:cNvSpPr>
              <a:spLocks/>
            </p:cNvSpPr>
            <p:nvPr/>
          </p:nvSpPr>
          <p:spPr bwMode="auto">
            <a:xfrm>
              <a:off x="3792" y="1104"/>
              <a:ext cx="1104" cy="528"/>
            </a:xfrm>
            <a:custGeom>
              <a:avLst/>
              <a:gdLst>
                <a:gd name="T0" fmla="*/ 0 w 1104"/>
                <a:gd name="T1" fmla="*/ 528 h 528"/>
                <a:gd name="T2" fmla="*/ 96 w 1104"/>
                <a:gd name="T3" fmla="*/ 96 h 528"/>
                <a:gd name="T4" fmla="*/ 720 w 1104"/>
                <a:gd name="T5" fmla="*/ 0 h 528"/>
                <a:gd name="T6" fmla="*/ 1104 w 1104"/>
                <a:gd name="T7" fmla="*/ 288 h 52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04"/>
                <a:gd name="T13" fmla="*/ 0 h 528"/>
                <a:gd name="T14" fmla="*/ 1104 w 1104"/>
                <a:gd name="T15" fmla="*/ 528 h 52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04" h="528">
                  <a:moveTo>
                    <a:pt x="0" y="528"/>
                  </a:moveTo>
                  <a:lnTo>
                    <a:pt x="96" y="96"/>
                  </a:lnTo>
                  <a:lnTo>
                    <a:pt x="720" y="0"/>
                  </a:lnTo>
                  <a:lnTo>
                    <a:pt x="1104" y="288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rgbClr val="FFFF99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71" name="Freeform 7"/>
            <p:cNvSpPr>
              <a:spLocks/>
            </p:cNvSpPr>
            <p:nvPr/>
          </p:nvSpPr>
          <p:spPr bwMode="auto">
            <a:xfrm>
              <a:off x="4512" y="1392"/>
              <a:ext cx="576" cy="1008"/>
            </a:xfrm>
            <a:custGeom>
              <a:avLst/>
              <a:gdLst>
                <a:gd name="T0" fmla="*/ 384 w 576"/>
                <a:gd name="T1" fmla="*/ 0 h 1008"/>
                <a:gd name="T2" fmla="*/ 576 w 576"/>
                <a:gd name="T3" fmla="*/ 432 h 1008"/>
                <a:gd name="T4" fmla="*/ 432 w 576"/>
                <a:gd name="T5" fmla="*/ 960 h 1008"/>
                <a:gd name="T6" fmla="*/ 0 w 576"/>
                <a:gd name="T7" fmla="*/ 1008 h 100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76"/>
                <a:gd name="T13" fmla="*/ 0 h 1008"/>
                <a:gd name="T14" fmla="*/ 576 w 576"/>
                <a:gd name="T15" fmla="*/ 1008 h 100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76" h="1008">
                  <a:moveTo>
                    <a:pt x="384" y="0"/>
                  </a:moveTo>
                  <a:lnTo>
                    <a:pt x="576" y="432"/>
                  </a:lnTo>
                  <a:lnTo>
                    <a:pt x="432" y="960"/>
                  </a:lnTo>
                  <a:lnTo>
                    <a:pt x="0" y="1008"/>
                  </a:lnTo>
                </a:path>
              </a:pathLst>
            </a:custGeom>
            <a:gradFill rotWithShape="0">
              <a:gsLst>
                <a:gs pos="0">
                  <a:srgbClr val="FF99CC"/>
                </a:gs>
                <a:gs pos="100000">
                  <a:srgbClr val="FFFFFF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72" name="Freeform 8"/>
            <p:cNvSpPr>
              <a:spLocks/>
            </p:cNvSpPr>
            <p:nvPr/>
          </p:nvSpPr>
          <p:spPr bwMode="auto">
            <a:xfrm>
              <a:off x="3648" y="1632"/>
              <a:ext cx="864" cy="864"/>
            </a:xfrm>
            <a:custGeom>
              <a:avLst/>
              <a:gdLst>
                <a:gd name="T0" fmla="*/ 144 w 864"/>
                <a:gd name="T1" fmla="*/ 0 h 864"/>
                <a:gd name="T2" fmla="*/ 0 w 864"/>
                <a:gd name="T3" fmla="*/ 384 h 864"/>
                <a:gd name="T4" fmla="*/ 480 w 864"/>
                <a:gd name="T5" fmla="*/ 864 h 864"/>
                <a:gd name="T6" fmla="*/ 864 w 864"/>
                <a:gd name="T7" fmla="*/ 768 h 86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64"/>
                <a:gd name="T13" fmla="*/ 0 h 864"/>
                <a:gd name="T14" fmla="*/ 864 w 864"/>
                <a:gd name="T15" fmla="*/ 864 h 86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64" h="864">
                  <a:moveTo>
                    <a:pt x="144" y="0"/>
                  </a:moveTo>
                  <a:lnTo>
                    <a:pt x="0" y="384"/>
                  </a:lnTo>
                  <a:lnTo>
                    <a:pt x="480" y="864"/>
                  </a:lnTo>
                  <a:lnTo>
                    <a:pt x="864" y="768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rgbClr val="99CCFF"/>
                </a:gs>
              </a:gsLst>
              <a:lin ang="189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73" name="Freeform 9"/>
            <p:cNvSpPr>
              <a:spLocks/>
            </p:cNvSpPr>
            <p:nvPr/>
          </p:nvSpPr>
          <p:spPr bwMode="auto">
            <a:xfrm>
              <a:off x="3792" y="1392"/>
              <a:ext cx="1104" cy="384"/>
            </a:xfrm>
            <a:custGeom>
              <a:avLst/>
              <a:gdLst>
                <a:gd name="T0" fmla="*/ 0 w 1104"/>
                <a:gd name="T1" fmla="*/ 240 h 384"/>
                <a:gd name="T2" fmla="*/ 624 w 1104"/>
                <a:gd name="T3" fmla="*/ 384 h 384"/>
                <a:gd name="T4" fmla="*/ 1104 w 1104"/>
                <a:gd name="T5" fmla="*/ 0 h 384"/>
                <a:gd name="T6" fmla="*/ 0 60000 65536"/>
                <a:gd name="T7" fmla="*/ 0 60000 65536"/>
                <a:gd name="T8" fmla="*/ 0 60000 65536"/>
                <a:gd name="T9" fmla="*/ 0 w 1104"/>
                <a:gd name="T10" fmla="*/ 0 h 384"/>
                <a:gd name="T11" fmla="*/ 1104 w 1104"/>
                <a:gd name="T12" fmla="*/ 384 h 38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104" h="384">
                  <a:moveTo>
                    <a:pt x="0" y="240"/>
                  </a:moveTo>
                  <a:lnTo>
                    <a:pt x="624" y="384"/>
                  </a:lnTo>
                  <a:lnTo>
                    <a:pt x="1104" y="0"/>
                  </a:lnTo>
                </a:path>
              </a:pathLst>
            </a:custGeom>
            <a:solidFill>
              <a:srgbClr val="FF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74" name="Freeform 10"/>
            <p:cNvSpPr>
              <a:spLocks/>
            </p:cNvSpPr>
            <p:nvPr/>
          </p:nvSpPr>
          <p:spPr bwMode="auto">
            <a:xfrm>
              <a:off x="4416" y="1392"/>
              <a:ext cx="480" cy="1008"/>
            </a:xfrm>
            <a:custGeom>
              <a:avLst/>
              <a:gdLst>
                <a:gd name="T0" fmla="*/ 480 w 480"/>
                <a:gd name="T1" fmla="*/ 0 h 1008"/>
                <a:gd name="T2" fmla="*/ 0 w 480"/>
                <a:gd name="T3" fmla="*/ 384 h 1008"/>
                <a:gd name="T4" fmla="*/ 96 w 480"/>
                <a:gd name="T5" fmla="*/ 1008 h 1008"/>
                <a:gd name="T6" fmla="*/ 0 60000 65536"/>
                <a:gd name="T7" fmla="*/ 0 60000 65536"/>
                <a:gd name="T8" fmla="*/ 0 60000 65536"/>
                <a:gd name="T9" fmla="*/ 0 w 480"/>
                <a:gd name="T10" fmla="*/ 0 h 1008"/>
                <a:gd name="T11" fmla="*/ 480 w 480"/>
                <a:gd name="T12" fmla="*/ 1008 h 100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80" h="1008">
                  <a:moveTo>
                    <a:pt x="480" y="0"/>
                  </a:moveTo>
                  <a:lnTo>
                    <a:pt x="0" y="384"/>
                  </a:lnTo>
                  <a:lnTo>
                    <a:pt x="96" y="1008"/>
                  </a:lnTo>
                </a:path>
              </a:pathLst>
            </a:custGeom>
            <a:gradFill rotWithShape="0">
              <a:gsLst>
                <a:gs pos="0">
                  <a:srgbClr val="FF99CC"/>
                </a:gs>
                <a:gs pos="100000">
                  <a:srgbClr val="FFCFE7"/>
                </a:gs>
              </a:gsLst>
              <a:lin ang="27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75" name="Freeform 11"/>
            <p:cNvSpPr>
              <a:spLocks/>
            </p:cNvSpPr>
            <p:nvPr/>
          </p:nvSpPr>
          <p:spPr bwMode="auto">
            <a:xfrm>
              <a:off x="3792" y="1632"/>
              <a:ext cx="720" cy="768"/>
            </a:xfrm>
            <a:custGeom>
              <a:avLst/>
              <a:gdLst>
                <a:gd name="T0" fmla="*/ 0 w 720"/>
                <a:gd name="T1" fmla="*/ 0 h 768"/>
                <a:gd name="T2" fmla="*/ 624 w 720"/>
                <a:gd name="T3" fmla="*/ 144 h 768"/>
                <a:gd name="T4" fmla="*/ 720 w 720"/>
                <a:gd name="T5" fmla="*/ 768 h 768"/>
                <a:gd name="T6" fmla="*/ 0 60000 65536"/>
                <a:gd name="T7" fmla="*/ 0 60000 65536"/>
                <a:gd name="T8" fmla="*/ 0 60000 65536"/>
                <a:gd name="T9" fmla="*/ 0 w 720"/>
                <a:gd name="T10" fmla="*/ 0 h 768"/>
                <a:gd name="T11" fmla="*/ 720 w 720"/>
                <a:gd name="T12" fmla="*/ 768 h 76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20" h="768">
                  <a:moveTo>
                    <a:pt x="0" y="0"/>
                  </a:moveTo>
                  <a:lnTo>
                    <a:pt x="624" y="144"/>
                  </a:lnTo>
                  <a:lnTo>
                    <a:pt x="720" y="768"/>
                  </a:lnTo>
                </a:path>
              </a:pathLst>
            </a:custGeom>
            <a:gradFill rotWithShape="0">
              <a:gsLst>
                <a:gs pos="0">
                  <a:srgbClr val="DFEFFF"/>
                </a:gs>
                <a:gs pos="100000">
                  <a:srgbClr val="99CCFF"/>
                </a:gs>
              </a:gsLst>
              <a:lin ang="189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24" name="Picture 23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876800" y="3124200"/>
            <a:ext cx="3352800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19" descr="txp_fi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239250" y="1268413"/>
            <a:ext cx="1524000" cy="21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20" descr="txp_fi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782050" y="3325813"/>
            <a:ext cx="819150" cy="48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1" descr="txp_fi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1220450" y="3173413"/>
            <a:ext cx="819150" cy="48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2" name="Picture 23" descr="txp_fig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4941887" y="1884363"/>
            <a:ext cx="468313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63" name="Line 7"/>
          <p:cNvSpPr>
            <a:spLocks noChangeShapeType="1"/>
          </p:cNvSpPr>
          <p:nvPr/>
        </p:nvSpPr>
        <p:spPr bwMode="auto">
          <a:xfrm flipH="1" flipV="1">
            <a:off x="10153650" y="1649413"/>
            <a:ext cx="228600" cy="9906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3564" name="Line 7"/>
          <p:cNvSpPr>
            <a:spLocks noChangeShapeType="1"/>
          </p:cNvSpPr>
          <p:nvPr/>
        </p:nvSpPr>
        <p:spPr bwMode="auto">
          <a:xfrm>
            <a:off x="10382250" y="2640013"/>
            <a:ext cx="1066800" cy="3810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3565" name="Line 7"/>
          <p:cNvSpPr>
            <a:spLocks noChangeShapeType="1"/>
          </p:cNvSpPr>
          <p:nvPr/>
        </p:nvSpPr>
        <p:spPr bwMode="auto">
          <a:xfrm flipH="1">
            <a:off x="9696450" y="2640013"/>
            <a:ext cx="685800" cy="6096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pic>
        <p:nvPicPr>
          <p:cNvPr id="23567" name="Picture 31" descr="txp_fig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306050" y="1676400"/>
            <a:ext cx="338138" cy="19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8" name="Picture 33" descr="txp_fig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391650" y="2851150"/>
            <a:ext cx="352425" cy="19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9" name="Picture 35" descr="txp_fig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1296650" y="2667000"/>
            <a:ext cx="352425" cy="211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2294841-EA58-6540-B947-20938E1FBC31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380251" y="4869499"/>
            <a:ext cx="11381220" cy="95567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A04A082-2EAB-6746-AC77-10A6707493BB}"/>
              </a:ext>
            </a:extLst>
          </p:cNvPr>
          <p:cNvSpPr txBox="1"/>
          <p:nvPr/>
        </p:nvSpPr>
        <p:spPr>
          <a:xfrm>
            <a:off x="152400" y="6326784"/>
            <a:ext cx="20826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original activations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1160BA8-E5ED-8446-93A9-D6854AC57FED}"/>
              </a:ext>
            </a:extLst>
          </p:cNvPr>
          <p:cNvSpPr txBox="1"/>
          <p:nvPr/>
        </p:nvSpPr>
        <p:spPr>
          <a:xfrm>
            <a:off x="6443821" y="6326784"/>
            <a:ext cx="21467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softmax</a:t>
            </a:r>
            <a:r>
              <a:rPr lang="en-US" dirty="0"/>
              <a:t> activations</a:t>
            </a:r>
          </a:p>
        </p:txBody>
      </p:sp>
      <p:sp>
        <p:nvSpPr>
          <p:cNvPr id="5" name="Left Brace 4">
            <a:extLst>
              <a:ext uri="{FF2B5EF4-FFF2-40B4-BE49-F238E27FC236}">
                <a16:creationId xmlns:a16="http://schemas.microsoft.com/office/drawing/2014/main" id="{FB3524F8-E0B3-8340-955D-C75B4C522349}"/>
              </a:ext>
            </a:extLst>
          </p:cNvPr>
          <p:cNvSpPr/>
          <p:nvPr/>
        </p:nvSpPr>
        <p:spPr>
          <a:xfrm rot="16200000">
            <a:off x="1032344" y="5229339"/>
            <a:ext cx="297670" cy="1752441"/>
          </a:xfrm>
          <a:prstGeom prst="lef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Left Brace 28">
            <a:extLst>
              <a:ext uri="{FF2B5EF4-FFF2-40B4-BE49-F238E27FC236}">
                <a16:creationId xmlns:a16="http://schemas.microsoft.com/office/drawing/2014/main" id="{B7E6F4D8-AD56-5543-A764-C98B710D187F}"/>
              </a:ext>
            </a:extLst>
          </p:cNvPr>
          <p:cNvSpPr/>
          <p:nvPr/>
        </p:nvSpPr>
        <p:spPr>
          <a:xfrm rot="16200000">
            <a:off x="7141376" y="1508727"/>
            <a:ext cx="254862" cy="9236475"/>
          </a:xfrm>
          <a:prstGeom prst="lef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8822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7" grpId="0"/>
      <p:bldP spid="5" grpId="0" animBg="1"/>
      <p:bldP spid="29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Machine Translation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1" y="1473200"/>
            <a:ext cx="10022871" cy="51054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453037" y="901660"/>
            <a:ext cx="7210051" cy="502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67" dirty="0">
                <a:latin typeface="Calibri"/>
                <a:cs typeface="Calibri"/>
              </a:rPr>
              <a:t>Google Neural Machine Translation (in production)</a:t>
            </a:r>
          </a:p>
        </p:txBody>
      </p:sp>
    </p:spTree>
    <p:extLst>
      <p:ext uri="{BB962C8B-B14F-4D97-AF65-F5344CB8AC3E}">
        <p14:creationId xmlns:p14="http://schemas.microsoft.com/office/powerpoint/2010/main" val="274313392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Next: More Neural Net Applications!</a:t>
            </a:r>
          </a:p>
        </p:txBody>
      </p:sp>
    </p:spTree>
    <p:extLst>
      <p:ext uri="{BB962C8B-B14F-4D97-AF65-F5344CB8AC3E}">
        <p14:creationId xmlns:p14="http://schemas.microsoft.com/office/powerpoint/2010/main" val="13320320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57F0E4-0D07-A447-B53F-F88E4D3F19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Best w?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C25105-CD88-8B43-9699-8AAFC3BC5F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6400" y="1397001"/>
            <a:ext cx="11379200" cy="2184399"/>
          </a:xfrm>
        </p:spPr>
        <p:txBody>
          <a:bodyPr/>
          <a:lstStyle/>
          <a:p>
            <a:r>
              <a:rPr lang="en-US" dirty="0"/>
              <a:t>Maximum likelihood estimation: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with:</a:t>
            </a:r>
          </a:p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57B2151-1C3E-ED47-BFCE-EAA4666C3B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6700" y="2438400"/>
            <a:ext cx="8140700" cy="9906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DF176AA-A9C7-F94C-B7B9-16405F65BF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3860801"/>
            <a:ext cx="6172200" cy="144620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E684752-B84A-814D-AE16-6539E9066210}"/>
              </a:ext>
            </a:extLst>
          </p:cNvPr>
          <p:cNvSpPr txBox="1"/>
          <p:nvPr/>
        </p:nvSpPr>
        <p:spPr>
          <a:xfrm>
            <a:off x="304800" y="6269935"/>
            <a:ext cx="56709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= Multi-Class Logistic Regression</a:t>
            </a:r>
          </a:p>
        </p:txBody>
      </p:sp>
    </p:spTree>
    <p:extLst>
      <p:ext uri="{BB962C8B-B14F-4D97-AF65-F5344CB8AC3E}">
        <p14:creationId xmlns:p14="http://schemas.microsoft.com/office/powerpoint/2010/main" val="3732495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This Lecture</a:t>
            </a:r>
          </a:p>
        </p:txBody>
      </p:sp>
      <p:sp>
        <p:nvSpPr>
          <p:cNvPr id="7168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Optimization</a:t>
            </a:r>
          </a:p>
          <a:p>
            <a:pPr lvl="2"/>
            <a:endParaRPr lang="en-US" dirty="0"/>
          </a:p>
          <a:p>
            <a:pPr lvl="1"/>
            <a:r>
              <a:rPr lang="en-US" dirty="0"/>
              <a:t>i.e., how do we solve:</a:t>
            </a:r>
          </a:p>
          <a:p>
            <a:pPr lvl="1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BE07EC3-8F05-D540-A418-4BADC05A3F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600" y="3888426"/>
            <a:ext cx="8140700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6109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Hill Climbing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447800"/>
            <a:ext cx="10668000" cy="4876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dirty="0"/>
              <a:t>Recall from CSPs lecture: simple, general idea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/>
              <a:t>Start wherever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/>
              <a:t>Repeat: move to the best neighboring state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/>
              <a:t>If no neighbors better than current, quit</a:t>
            </a:r>
          </a:p>
          <a:p>
            <a:pPr marL="0" indent="0" eaLnBrk="1" hangingPunct="1">
              <a:lnSpc>
                <a:spcPct val="90000"/>
              </a:lnSpc>
              <a:buNone/>
            </a:pPr>
            <a:endParaRPr lang="en-US" sz="2000" dirty="0"/>
          </a:p>
          <a:p>
            <a:pPr marL="0" indent="0" eaLnBrk="1" hangingPunct="1">
              <a:lnSpc>
                <a:spcPct val="90000"/>
              </a:lnSpc>
              <a:buNone/>
            </a:pPr>
            <a:endParaRPr lang="en-US" sz="2000" dirty="0"/>
          </a:p>
          <a:p>
            <a:pPr eaLnBrk="1" hangingPunct="1">
              <a:lnSpc>
                <a:spcPct val="90000"/>
              </a:lnSpc>
            </a:pPr>
            <a:r>
              <a:rPr lang="en-US" dirty="0"/>
              <a:t>What’s particularly tricky when hill-climbing for multiclass logistic regression?</a:t>
            </a:r>
          </a:p>
          <a:p>
            <a:pPr lvl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/>
              <a:t>Optimization over a continuous space</a:t>
            </a:r>
          </a:p>
          <a:p>
            <a:pPr lvl="2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Infinitely many neighbors!</a:t>
            </a:r>
          </a:p>
          <a:p>
            <a:pPr lvl="2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How to do this efficiently?</a:t>
            </a:r>
          </a:p>
        </p:txBody>
      </p:sp>
      <p:pic>
        <p:nvPicPr>
          <p:cNvPr id="5" name="Picture 2" descr="C:\Users\Dan\Dropbox\Office\CS 188\Ketrina Art\CSPs 2\HillClimbing.pn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271820" y="1144462"/>
            <a:ext cx="4996380" cy="31227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95058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1-D Optimization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0" y="3886201"/>
            <a:ext cx="11379200" cy="2819400"/>
          </a:xfrm>
        </p:spPr>
        <p:txBody>
          <a:bodyPr/>
          <a:lstStyle/>
          <a:p>
            <a:r>
              <a:rPr lang="en-US" dirty="0"/>
              <a:t>Could evaluate			and</a:t>
            </a:r>
          </a:p>
          <a:p>
            <a:pPr lvl="1"/>
            <a:r>
              <a:rPr lang="en-US" dirty="0"/>
              <a:t>Then step in best direction</a:t>
            </a:r>
          </a:p>
          <a:p>
            <a:pPr lvl="2"/>
            <a:endParaRPr lang="en-US" dirty="0"/>
          </a:p>
          <a:p>
            <a:r>
              <a:rPr lang="en-US" dirty="0"/>
              <a:t>Or, evaluate derivative:</a:t>
            </a:r>
          </a:p>
          <a:p>
            <a:pPr lvl="1"/>
            <a:endParaRPr lang="en-US" sz="800" dirty="0"/>
          </a:p>
          <a:p>
            <a:pPr lvl="1"/>
            <a:r>
              <a:rPr lang="en-US" dirty="0"/>
              <a:t>Tells which direction to step into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2362200" y="3429000"/>
            <a:ext cx="7010400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3581400" y="1371600"/>
            <a:ext cx="0" cy="22098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7966" y="3543476"/>
            <a:ext cx="317500" cy="215900"/>
          </a:xfrm>
          <a:prstGeom prst="rect">
            <a:avLst/>
          </a:prstGeom>
        </p:spPr>
      </p:pic>
      <p:pic>
        <p:nvPicPr>
          <p:cNvPr id="19" name="Picture 18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1219200"/>
            <a:ext cx="685615" cy="362397"/>
          </a:xfrm>
          <a:prstGeom prst="rect">
            <a:avLst/>
          </a:prstGeom>
        </p:spPr>
      </p:pic>
      <p:pic>
        <p:nvPicPr>
          <p:cNvPr id="20" name="Picture 19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3581400"/>
            <a:ext cx="356995" cy="216076"/>
          </a:xfrm>
          <a:prstGeom prst="rect">
            <a:avLst/>
          </a:prstGeom>
        </p:spPr>
      </p:pic>
      <p:cxnSp>
        <p:nvCxnSpPr>
          <p:cNvPr id="22" name="Straight Connector 21"/>
          <p:cNvCxnSpPr>
            <a:cxnSpLocks/>
          </p:cNvCxnSpPr>
          <p:nvPr/>
        </p:nvCxnSpPr>
        <p:spPr>
          <a:xfrm>
            <a:off x="5754531" y="2632731"/>
            <a:ext cx="36669" cy="796269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>
            <a:cxnSpLocks/>
          </p:cNvCxnSpPr>
          <p:nvPr/>
        </p:nvCxnSpPr>
        <p:spPr>
          <a:xfrm flipH="1" flipV="1">
            <a:off x="3581400" y="2590800"/>
            <a:ext cx="2173131" cy="41931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0" name="Picture 29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2438400"/>
            <a:ext cx="788042" cy="343030"/>
          </a:xfrm>
          <a:prstGeom prst="rect">
            <a:avLst/>
          </a:prstGeom>
        </p:spPr>
      </p:pic>
      <p:pic>
        <p:nvPicPr>
          <p:cNvPr id="31" name="Picture 30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3619" y="4004290"/>
            <a:ext cx="1762781" cy="437738"/>
          </a:xfrm>
          <a:prstGeom prst="rect">
            <a:avLst/>
          </a:prstGeom>
        </p:spPr>
      </p:pic>
      <p:pic>
        <p:nvPicPr>
          <p:cNvPr id="32" name="Picture 31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3949700"/>
            <a:ext cx="1892300" cy="469900"/>
          </a:xfrm>
          <a:prstGeom prst="rect">
            <a:avLst/>
          </a:prstGeom>
        </p:spPr>
      </p:pic>
      <p:pic>
        <p:nvPicPr>
          <p:cNvPr id="33" name="Picture 32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5334000"/>
            <a:ext cx="5174670" cy="6858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C1198F8C-2C62-664E-9B5B-5A945BACA9F8}"/>
                  </a:ext>
                </a:extLst>
              </p14:cNvPr>
              <p14:cNvContentPartPr/>
              <p14:nvPr/>
            </p14:nvContentPartPr>
            <p14:xfrm>
              <a:off x="2487600" y="1536212"/>
              <a:ext cx="7911000" cy="1599480"/>
            </p14:xfrm>
          </p:contentPart>
        </mc:Choice>
        <mc:Fallback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C1198F8C-2C62-664E-9B5B-5A945BACA9F8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478600" y="1527212"/>
                <a:ext cx="7928640" cy="16171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69036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FONTSIZE" val="10"/>
  <p:tag name="DEFAULTWIDTH" val="592"/>
  <p:tag name="DEFAULTHEIGHT" val="42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w_2&#10;\]&#10;\end{document}&#10;"/>
  <p:tag name="FILENAME" val="txp_fig"/>
  <p:tag name="FORMAT" val="pngmono"/>
  <p:tag name="RES" val="1200"/>
  <p:tag name="BLEND" val="0"/>
  <p:tag name="TRANSPARENT" val="1"/>
  <p:tag name="TBUG" val="0"/>
  <p:tag name="ALLOWFS" val="0"/>
  <p:tag name="ORIGWIDTH" val="25"/>
  <p:tag name="PICTUREFILESIZE" val="165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w_3&#10;\]&#10;\end{document}&#10;"/>
  <p:tag name="FILENAME" val="txp_fig"/>
  <p:tag name="FORMAT" val="pngmono"/>
  <p:tag name="RES" val="1200"/>
  <p:tag name="BLEND" val="0"/>
  <p:tag name="TRANSPARENT" val="1"/>
  <p:tag name="TBUG" val="0"/>
  <p:tag name="ALLOWFS" val="0"/>
  <p:tag name="ORIGWIDTH" val="25"/>
  <p:tag name="PICTUREFILESIZE" val="169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\mbox{activation}_w(x) = \sum_i w_i \cdot f_i(x) = w \cdot f(x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391"/>
  <p:tag name="PICTUREFILESIZE" val="2231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w_{y} \cdot f(x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82"/>
  <p:tag name="PICTUREFILESIZE" val="500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def\argmax{\mathop{\rm arg\,max}}&#10;\[&#10;y = \argmax_y \,\, w_y \cdot f(x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212"/>
  <p:tag name="PICTUREFILESIZE" val="1227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w_1\cdot f \,\, \mbox{biggest}&#10;\]&#10;\end{document}&#10;"/>
  <p:tag name="FILENAME" val="txp_fig"/>
  <p:tag name="FORMAT" val="pngmono"/>
  <p:tag name="RES" val="1200"/>
  <p:tag name="BLEND" val="0"/>
  <p:tag name="TRANSPARENT" val="1"/>
  <p:tag name="TBUG" val="0"/>
  <p:tag name="ALLOWFS" val="0"/>
  <p:tag name="ORIGWIDTH" val="132"/>
  <p:tag name="PICTUREFILESIZE" val="677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\begin{array}{c}&#10;w_2 \cdot f\\&#10;\mbox{biggest}&#10;\end{array}&#10;\]&#10;\end{document}&#10;"/>
  <p:tag name="FILENAME" val="txp_fig"/>
  <p:tag name="FORMAT" val="pngmono"/>
  <p:tag name="RES" val="1200"/>
  <p:tag name="BLEND" val="0"/>
  <p:tag name="TRANSPARENT" val="1"/>
  <p:tag name="TBUG" val="0"/>
  <p:tag name="ALLOWFS" val="0"/>
  <p:tag name="ORIGWIDTH" val="71"/>
  <p:tag name="PICTUREFILESIZE" val="704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\begin{array}{c}&#10;w_3 \cdot f\\&#10;\mbox{biggest}&#10;\end{array}&#10;\]&#10;\end{document}&#10;"/>
  <p:tag name="FILENAME" val="txp_fig"/>
  <p:tag name="FORMAT" val="pngmono"/>
  <p:tag name="RES" val="1200"/>
  <p:tag name="BLEND" val="0"/>
  <p:tag name="TRANSPARENT" val="1"/>
  <p:tag name="TBUG" val="0"/>
  <p:tag name="ALLOWFS" val="0"/>
  <p:tag name="ORIGWIDTH" val="71"/>
  <p:tag name="PICTUREFILESIZE" val="709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w_{y}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24"/>
  <p:tag name="PICTUREFILESIZE" val="167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w_1&#10;\]&#10;\end{document}&#10;"/>
  <p:tag name="FILENAME" val="txp_fig"/>
  <p:tag name="FORMAT" val="pngmono"/>
  <p:tag name="RES" val="1200"/>
  <p:tag name="BLEND" val="0"/>
  <p:tag name="TRANSPARENT" val="1"/>
  <p:tag name="TBUG" val="0"/>
  <p:tag name="ALLOWFS" val="0"/>
  <p:tag name="ORIGWIDTH" val="24"/>
  <p:tag name="PICTUREFILESIZE" val="1148"/>
</p:tagLst>
</file>

<file path=ppt/theme/theme1.xml><?xml version="1.0" encoding="utf-8"?>
<a:theme xmlns:a="http://schemas.openxmlformats.org/drawingml/2006/main" name="dan-berkeley-nlp-v1">
  <a:themeElements>
    <a:clrScheme name="dan-berkeley-nlp-v1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an-berkeley-nlp-v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an-berkeley-nlp-v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FA12 cs188 lecture 3 -- a-star search</Template>
  <TotalTime>32526</TotalTime>
  <Words>1374</Words>
  <Application>Microsoft Macintosh PowerPoint</Application>
  <PresentationFormat>Widescreen</PresentationFormat>
  <Paragraphs>303</Paragraphs>
  <Slides>51</Slides>
  <Notes>13</Notes>
  <HiddenSlides>1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59" baseType="lpstr">
      <vt:lpstr>ＭＳ Ｐゴシック</vt:lpstr>
      <vt:lpstr>Arial</vt:lpstr>
      <vt:lpstr>Calibri</vt:lpstr>
      <vt:lpstr>Courier</vt:lpstr>
      <vt:lpstr>Symbol</vt:lpstr>
      <vt:lpstr>Times New Roman</vt:lpstr>
      <vt:lpstr>Wingdings</vt:lpstr>
      <vt:lpstr>dan-berkeley-nlp-v1</vt:lpstr>
      <vt:lpstr>CS 188: Artificial Intelligence </vt:lpstr>
      <vt:lpstr>Reminder: Linear Classifiers</vt:lpstr>
      <vt:lpstr>How to get probabilistic decisions?</vt:lpstr>
      <vt:lpstr>Best w? </vt:lpstr>
      <vt:lpstr>Multiclass Logistic Regression</vt:lpstr>
      <vt:lpstr>Best w? </vt:lpstr>
      <vt:lpstr>This Lecture</vt:lpstr>
      <vt:lpstr>Hill Climbing</vt:lpstr>
      <vt:lpstr>1-D Optimization</vt:lpstr>
      <vt:lpstr>2-D Optimization</vt:lpstr>
      <vt:lpstr>Gradient Ascent</vt:lpstr>
      <vt:lpstr>Gradient Ascent</vt:lpstr>
      <vt:lpstr>What is the Steepest Direction?</vt:lpstr>
      <vt:lpstr>Gradient in n dimensions</vt:lpstr>
      <vt:lpstr>Optimization Procedure: Gradient Ascent</vt:lpstr>
      <vt:lpstr>Batch Gradient Ascent on the Log Likelihood Objective</vt:lpstr>
      <vt:lpstr>Stochastic Gradient Ascent on the Log Likelihood Objective</vt:lpstr>
      <vt:lpstr>Mini-Batch Gradient Ascent on the Log Likelihood Objective</vt:lpstr>
      <vt:lpstr>How about computing all the derivatives?</vt:lpstr>
      <vt:lpstr>Neural Networks</vt:lpstr>
      <vt:lpstr>Multi-class Logistic Regression</vt:lpstr>
      <vt:lpstr>Deep Neural Network = Also learn the features!</vt:lpstr>
      <vt:lpstr>Deep Neural Network = Also learn the features!</vt:lpstr>
      <vt:lpstr>Deep Neural Network = Also learn the features!</vt:lpstr>
      <vt:lpstr>Common Activation Functions</vt:lpstr>
      <vt:lpstr>Deep Neural Network: Also Learn the Features!</vt:lpstr>
      <vt:lpstr>Neural Networks Properties</vt:lpstr>
      <vt:lpstr>Universal Function Approximation Theorem*</vt:lpstr>
      <vt:lpstr>Universal Function Approximation Theorem*</vt:lpstr>
      <vt:lpstr>Fun Neural Net Demo Site</vt:lpstr>
      <vt:lpstr>How about computing all the derivatives?</vt:lpstr>
      <vt:lpstr>How about computing all the derivatives?</vt:lpstr>
      <vt:lpstr>Automatic Differentiation</vt:lpstr>
      <vt:lpstr>How well does this all work?</vt:lpstr>
      <vt:lpstr>Summary of Key Ideas</vt:lpstr>
      <vt:lpstr>How well does it work?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Performance</vt:lpstr>
      <vt:lpstr>Performance</vt:lpstr>
      <vt:lpstr>Performance</vt:lpstr>
      <vt:lpstr>Performance</vt:lpstr>
      <vt:lpstr>Performance</vt:lpstr>
      <vt:lpstr>MS COCO Image Captioning Challenge</vt:lpstr>
      <vt:lpstr>Visual QA Challenge</vt:lpstr>
      <vt:lpstr>Speech Recognition</vt:lpstr>
      <vt:lpstr>Machine Translation</vt:lpstr>
      <vt:lpstr>Next: More Neural Net Applications!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 294-5: Statistical Natural Language Processing</dc:title>
  <dc:creator>Preferred Customer</dc:creator>
  <cp:lastModifiedBy>Pieter Abbeel</cp:lastModifiedBy>
  <cp:revision>2687</cp:revision>
  <cp:lastPrinted>2015-04-16T15:44:42Z</cp:lastPrinted>
  <dcterms:created xsi:type="dcterms:W3CDTF">2004-08-27T04:16:05Z</dcterms:created>
  <dcterms:modified xsi:type="dcterms:W3CDTF">2018-11-08T08:00:32Z</dcterms:modified>
</cp:coreProperties>
</file>