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79"/>
  </p:notesMasterIdLst>
  <p:handoutMasterIdLst>
    <p:handoutMasterId r:id="rId80"/>
  </p:handoutMasterIdLst>
  <p:sldIdLst>
    <p:sldId id="256" r:id="rId2"/>
    <p:sldId id="389" r:id="rId3"/>
    <p:sldId id="466" r:id="rId4"/>
    <p:sldId id="483" r:id="rId5"/>
    <p:sldId id="484" r:id="rId6"/>
    <p:sldId id="490" r:id="rId7"/>
    <p:sldId id="485" r:id="rId8"/>
    <p:sldId id="489" r:id="rId9"/>
    <p:sldId id="486" r:id="rId10"/>
    <p:sldId id="491" r:id="rId11"/>
    <p:sldId id="435" r:id="rId12"/>
    <p:sldId id="392" r:id="rId13"/>
    <p:sldId id="488" r:id="rId14"/>
    <p:sldId id="487" r:id="rId15"/>
    <p:sldId id="492" r:id="rId16"/>
    <p:sldId id="463" r:id="rId17"/>
    <p:sldId id="445" r:id="rId18"/>
    <p:sldId id="427" r:id="rId19"/>
    <p:sldId id="467" r:id="rId20"/>
    <p:sldId id="450" r:id="rId21"/>
    <p:sldId id="394" r:id="rId22"/>
    <p:sldId id="393" r:id="rId23"/>
    <p:sldId id="400" r:id="rId24"/>
    <p:sldId id="493" r:id="rId25"/>
    <p:sldId id="451" r:id="rId26"/>
    <p:sldId id="468" r:id="rId27"/>
    <p:sldId id="452" r:id="rId28"/>
    <p:sldId id="494" r:id="rId29"/>
    <p:sldId id="436" r:id="rId30"/>
    <p:sldId id="270" r:id="rId31"/>
    <p:sldId id="438" r:id="rId32"/>
    <p:sldId id="264" r:id="rId33"/>
    <p:sldId id="502" r:id="rId34"/>
    <p:sldId id="503" r:id="rId35"/>
    <p:sldId id="266" r:id="rId36"/>
    <p:sldId id="439" r:id="rId37"/>
    <p:sldId id="460" r:id="rId38"/>
    <p:sldId id="496" r:id="rId39"/>
    <p:sldId id="402" r:id="rId40"/>
    <p:sldId id="406" r:id="rId41"/>
    <p:sldId id="509" r:id="rId42"/>
    <p:sldId id="501" r:id="rId43"/>
    <p:sldId id="459" r:id="rId44"/>
    <p:sldId id="497" r:id="rId45"/>
    <p:sldId id="401" r:id="rId46"/>
    <p:sldId id="504" r:id="rId47"/>
    <p:sldId id="469" r:id="rId48"/>
    <p:sldId id="453" r:id="rId49"/>
    <p:sldId id="455" r:id="rId50"/>
    <p:sldId id="470" r:id="rId51"/>
    <p:sldId id="407" r:id="rId52"/>
    <p:sldId id="476" r:id="rId53"/>
    <p:sldId id="478" r:id="rId54"/>
    <p:sldId id="283" r:id="rId55"/>
    <p:sldId id="498" r:id="rId56"/>
    <p:sldId id="424" r:id="rId57"/>
    <p:sldId id="499" r:id="rId58"/>
    <p:sldId id="500" r:id="rId59"/>
    <p:sldId id="276" r:id="rId60"/>
    <p:sldId id="277" r:id="rId61"/>
    <p:sldId id="408" r:id="rId62"/>
    <p:sldId id="461" r:id="rId63"/>
    <p:sldId id="506" r:id="rId64"/>
    <p:sldId id="409" r:id="rId65"/>
    <p:sldId id="505" r:id="rId66"/>
    <p:sldId id="457" r:id="rId67"/>
    <p:sldId id="413" r:id="rId68"/>
    <p:sldId id="479" r:id="rId69"/>
    <p:sldId id="480" r:id="rId70"/>
    <p:sldId id="481" r:id="rId71"/>
    <p:sldId id="482" r:id="rId72"/>
    <p:sldId id="508" r:id="rId73"/>
    <p:sldId id="507" r:id="rId74"/>
    <p:sldId id="279" r:id="rId75"/>
    <p:sldId id="471" r:id="rId76"/>
    <p:sldId id="458" r:id="rId77"/>
    <p:sldId id="444" r:id="rId78"/>
  </p:sldIdLst>
  <p:sldSz cx="12192000" cy="6858000"/>
  <p:notesSz cx="7099300" cy="10234613"/>
  <p:custDataLst>
    <p:tags r:id="rId8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55" algn="l" rtl="0" fontAlgn="base">
      <a:spcBef>
        <a:spcPct val="0"/>
      </a:spcBef>
      <a:spcAft>
        <a:spcPct val="0"/>
      </a:spcAft>
      <a:defRPr kern="1200">
        <a:solidFill>
          <a:schemeClr val="tx1"/>
        </a:solidFill>
        <a:latin typeface="Arial" charset="0"/>
        <a:ea typeface="+mn-ea"/>
        <a:cs typeface="Arial" charset="0"/>
      </a:defRPr>
    </a:lvl2pPr>
    <a:lvl3pPr marL="914309" algn="l" rtl="0" fontAlgn="base">
      <a:spcBef>
        <a:spcPct val="0"/>
      </a:spcBef>
      <a:spcAft>
        <a:spcPct val="0"/>
      </a:spcAft>
      <a:defRPr kern="1200">
        <a:solidFill>
          <a:schemeClr val="tx1"/>
        </a:solidFill>
        <a:latin typeface="Arial" charset="0"/>
        <a:ea typeface="+mn-ea"/>
        <a:cs typeface="Arial" charset="0"/>
      </a:defRPr>
    </a:lvl3pPr>
    <a:lvl4pPr marL="1371464" algn="l" rtl="0" fontAlgn="base">
      <a:spcBef>
        <a:spcPct val="0"/>
      </a:spcBef>
      <a:spcAft>
        <a:spcPct val="0"/>
      </a:spcAft>
      <a:defRPr kern="1200">
        <a:solidFill>
          <a:schemeClr val="tx1"/>
        </a:solidFill>
        <a:latin typeface="Arial" charset="0"/>
        <a:ea typeface="+mn-ea"/>
        <a:cs typeface="Arial" charset="0"/>
      </a:defRPr>
    </a:lvl4pPr>
    <a:lvl5pPr marL="1828618" algn="l" rtl="0" fontAlgn="base">
      <a:spcBef>
        <a:spcPct val="0"/>
      </a:spcBef>
      <a:spcAft>
        <a:spcPct val="0"/>
      </a:spcAft>
      <a:defRPr kern="1200">
        <a:solidFill>
          <a:schemeClr val="tx1"/>
        </a:solidFill>
        <a:latin typeface="Arial" charset="0"/>
        <a:ea typeface="+mn-ea"/>
        <a:cs typeface="Arial" charset="0"/>
      </a:defRPr>
    </a:lvl5pPr>
    <a:lvl6pPr marL="2285774" algn="l" defTabSz="914309" rtl="0" eaLnBrk="1" latinLnBrk="0" hangingPunct="1">
      <a:defRPr kern="1200">
        <a:solidFill>
          <a:schemeClr val="tx1"/>
        </a:solidFill>
        <a:latin typeface="Arial" charset="0"/>
        <a:ea typeface="+mn-ea"/>
        <a:cs typeface="Arial" charset="0"/>
      </a:defRPr>
    </a:lvl6pPr>
    <a:lvl7pPr marL="2742926" algn="l" defTabSz="914309" rtl="0" eaLnBrk="1" latinLnBrk="0" hangingPunct="1">
      <a:defRPr kern="1200">
        <a:solidFill>
          <a:schemeClr val="tx1"/>
        </a:solidFill>
        <a:latin typeface="Arial" charset="0"/>
        <a:ea typeface="+mn-ea"/>
        <a:cs typeface="Arial" charset="0"/>
      </a:defRPr>
    </a:lvl7pPr>
    <a:lvl8pPr marL="3200080" algn="l" defTabSz="914309" rtl="0" eaLnBrk="1" latinLnBrk="0" hangingPunct="1">
      <a:defRPr kern="1200">
        <a:solidFill>
          <a:schemeClr val="tx1"/>
        </a:solidFill>
        <a:latin typeface="Arial" charset="0"/>
        <a:ea typeface="+mn-ea"/>
        <a:cs typeface="Arial" charset="0"/>
      </a:defRPr>
    </a:lvl8pPr>
    <a:lvl9pPr marL="3657235" algn="l" defTabSz="914309"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FFF"/>
    <a:srgbClr val="B9CAFF"/>
    <a:srgbClr val="7999FF"/>
    <a:srgbClr val="0033CC"/>
    <a:srgbClr val="008000"/>
    <a:srgbClr val="FF9999"/>
    <a:srgbClr val="FF3300"/>
    <a:srgbClr val="CC00CC"/>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0" autoAdjust="0"/>
    <p:restoredTop sz="84834" autoAdjust="0"/>
  </p:normalViewPr>
  <p:slideViewPr>
    <p:cSldViewPr>
      <p:cViewPr varScale="1">
        <p:scale>
          <a:sx n="104" d="100"/>
          <a:sy n="104" d="100"/>
        </p:scale>
        <p:origin x="126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648">
              <a:defRPr sz="1300">
                <a:latin typeface="Arial" pitchFamily="34" charset="0"/>
                <a:cs typeface="+mn-cs"/>
              </a:defRPr>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648">
              <a:defRPr sz="1300">
                <a:latin typeface="Arial" pitchFamily="34" charset="0"/>
                <a:cs typeface="+mn-cs"/>
              </a:defRPr>
            </a:lvl1pPr>
          </a:lstStyle>
          <a:p>
            <a:pPr>
              <a:defRPr/>
            </a:pPr>
            <a:fld id="{0A33D1F6-2909-4169-88BB-8150912129F4}" type="slidenum">
              <a:rPr lang="en-US"/>
              <a:pPr>
                <a:defRPr/>
              </a:pPr>
              <a:t>‹#›</a:t>
            </a:fld>
            <a:endParaRPr lang="en-US"/>
          </a:p>
        </p:txBody>
      </p:sp>
    </p:spTree>
    <p:extLst>
      <p:ext uri="{BB962C8B-B14F-4D97-AF65-F5344CB8AC3E}">
        <p14:creationId xmlns:p14="http://schemas.microsoft.com/office/powerpoint/2010/main" val="1866783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648">
              <a:defRPr sz="1300">
                <a:latin typeface="Arial" pitchFamily="34" charset="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38113" y="768350"/>
            <a:ext cx="6823075" cy="3838575"/>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648">
              <a:defRPr sz="1300">
                <a:latin typeface="Arial" pitchFamily="34" charset="0"/>
                <a:cs typeface="+mn-cs"/>
              </a:defRPr>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648">
              <a:defRPr sz="1300">
                <a:latin typeface="Arial" pitchFamily="34" charset="0"/>
                <a:cs typeface="+mn-cs"/>
              </a:defRPr>
            </a:lvl1pPr>
          </a:lstStyle>
          <a:p>
            <a:pPr>
              <a:defRPr/>
            </a:pPr>
            <a:fld id="{16AD5590-9C90-486D-8FA8-38179D6EA4CC}" type="slidenum">
              <a:rPr lang="en-US"/>
              <a:pPr>
                <a:defRPr/>
              </a:pPr>
              <a:t>‹#›</a:t>
            </a:fld>
            <a:endParaRPr lang="en-US"/>
          </a:p>
        </p:txBody>
      </p:sp>
    </p:spTree>
    <p:extLst>
      <p:ext uri="{BB962C8B-B14F-4D97-AF65-F5344CB8AC3E}">
        <p14:creationId xmlns:p14="http://schemas.microsoft.com/office/powerpoint/2010/main" val="2474205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155"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309"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464"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618"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5774"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900" dirty="0">
              <a:latin typeface="Calibri"/>
              <a:cs typeface="Calibri"/>
            </a:endParaRPr>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a:t>
            </a:fld>
            <a:endParaRPr lang="en-US"/>
          </a:p>
        </p:txBody>
      </p:sp>
    </p:spTree>
    <p:extLst>
      <p:ext uri="{BB962C8B-B14F-4D97-AF65-F5344CB8AC3E}">
        <p14:creationId xmlns:p14="http://schemas.microsoft.com/office/powerpoint/2010/main" val="362293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16AD5590-9C90-486D-8FA8-38179D6EA4CC}" type="slidenum">
              <a:rPr lang="en-US" smtClean="0"/>
              <a:pPr>
                <a:defRPr/>
              </a:pPr>
              <a:t>40</a:t>
            </a:fld>
            <a:endParaRPr lang="en-US"/>
          </a:p>
        </p:txBody>
      </p:sp>
    </p:spTree>
    <p:extLst>
      <p:ext uri="{BB962C8B-B14F-4D97-AF65-F5344CB8AC3E}">
        <p14:creationId xmlns:p14="http://schemas.microsoft.com/office/powerpoint/2010/main" val="400756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16AD5590-9C90-486D-8FA8-38179D6EA4CC}" type="slidenum">
              <a:rPr lang="en-US" smtClean="0"/>
              <a:pPr>
                <a:defRPr/>
              </a:pPr>
              <a:t>41</a:t>
            </a:fld>
            <a:endParaRPr lang="en-US"/>
          </a:p>
        </p:txBody>
      </p:sp>
    </p:spTree>
    <p:extLst>
      <p:ext uri="{BB962C8B-B14F-4D97-AF65-F5344CB8AC3E}">
        <p14:creationId xmlns:p14="http://schemas.microsoft.com/office/powerpoint/2010/main" val="61761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Since iterative deepening visits states multiple times, it may seem wasteful, but it turns out to be not so costly, since in a tree most of the nodes are in the bottom level, so it does not matter much if the upper levels are visited multiple times.</a:t>
            </a:r>
            <a:endParaRPr lang="en-US" dirty="0"/>
          </a:p>
        </p:txBody>
      </p:sp>
      <p:sp>
        <p:nvSpPr>
          <p:cNvPr id="4" name="Slide Number Placeholder 3"/>
          <p:cNvSpPr>
            <a:spLocks noGrp="1"/>
          </p:cNvSpPr>
          <p:nvPr>
            <p:ph type="sldNum" sz="quarter" idx="5"/>
          </p:nvPr>
        </p:nvSpPr>
        <p:spPr/>
        <p:txBody>
          <a:bodyPr/>
          <a:lstStyle/>
          <a:p>
            <a:fld id="{0F7DE980-E9BE-054A-A1C9-3C311D150F7D}" type="slidenum">
              <a:rPr lang="en-US" smtClean="0"/>
              <a:t>59</a:t>
            </a:fld>
            <a:endParaRPr lang="en-US"/>
          </a:p>
        </p:txBody>
      </p:sp>
    </p:spTree>
    <p:extLst>
      <p:ext uri="{BB962C8B-B14F-4D97-AF65-F5344CB8AC3E}">
        <p14:creationId xmlns:p14="http://schemas.microsoft.com/office/powerpoint/2010/main" val="4170432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38113" y="768350"/>
            <a:ext cx="6823075" cy="3838575"/>
          </a:xfrm>
          <a:ln/>
        </p:spPr>
      </p:sp>
      <p:sp>
        <p:nvSpPr>
          <p:cNvPr id="51203" name="Notes Placeholder 2"/>
          <p:cNvSpPr>
            <a:spLocks noGrp="1"/>
          </p:cNvSpPr>
          <p:nvPr>
            <p:ph type="body" idx="1"/>
          </p:nvPr>
        </p:nvSpPr>
        <p:spPr>
          <a:noFill/>
          <a:ln/>
        </p:spPr>
        <p:txBody>
          <a:bodyPr/>
          <a:lstStyle/>
          <a:p>
            <a:endParaRPr lang="en-US" dirty="0">
              <a:latin typeface="Arial" charset="0"/>
            </a:endParaRPr>
          </a:p>
        </p:txBody>
      </p:sp>
      <p:sp>
        <p:nvSpPr>
          <p:cNvPr id="50180" name="Slide Number Placeholder 3"/>
          <p:cNvSpPr>
            <a:spLocks noGrp="1"/>
          </p:cNvSpPr>
          <p:nvPr>
            <p:ph type="sldNum" sz="quarter" idx="5"/>
          </p:nvPr>
        </p:nvSpPr>
        <p:spPr/>
        <p:txBody>
          <a:bodyPr/>
          <a:lstStyle/>
          <a:p>
            <a:pPr defTabSz="965200">
              <a:defRPr/>
            </a:pPr>
            <a:fld id="{FD549D34-9FA6-44AF-8862-E060EE74E80B}" type="slidenum">
              <a:rPr lang="en-US" smtClean="0"/>
              <a:pPr defTabSz="965200">
                <a:defRPr/>
              </a:pPr>
              <a:t>67</a:t>
            </a:fld>
            <a:endParaRPr lang="en-US"/>
          </a:p>
        </p:txBody>
      </p:sp>
    </p:spTree>
    <p:extLst>
      <p:ext uri="{BB962C8B-B14F-4D97-AF65-F5344CB8AC3E}">
        <p14:creationId xmlns:p14="http://schemas.microsoft.com/office/powerpoint/2010/main" val="231409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students guess which one of the three it is.  (</a:t>
            </a:r>
            <a:r>
              <a:rPr lang="en-US" dirty="0"/>
              <a:t>This is BFS.)</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69</a:t>
            </a:fld>
            <a:endParaRPr lang="en-US"/>
          </a:p>
        </p:txBody>
      </p:sp>
    </p:spTree>
    <p:extLst>
      <p:ext uri="{BB962C8B-B14F-4D97-AF65-F5344CB8AC3E}">
        <p14:creationId xmlns:p14="http://schemas.microsoft.com/office/powerpoint/2010/main" val="205422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Let</a:t>
            </a:r>
            <a:r>
              <a:rPr lang="en-US" baseline="0" dirty="0"/>
              <a:t> students guess which one of the three it is.  (</a:t>
            </a:r>
            <a:r>
              <a:rPr lang="en-US" dirty="0"/>
              <a:t>This is UCS.)</a:t>
            </a:r>
          </a:p>
          <a:p>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70</a:t>
            </a:fld>
            <a:endParaRPr lang="en-US"/>
          </a:p>
        </p:txBody>
      </p:sp>
    </p:spTree>
    <p:extLst>
      <p:ext uri="{BB962C8B-B14F-4D97-AF65-F5344CB8AC3E}">
        <p14:creationId xmlns:p14="http://schemas.microsoft.com/office/powerpoint/2010/main" val="77815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Let</a:t>
            </a:r>
            <a:r>
              <a:rPr lang="en-US" baseline="0" dirty="0"/>
              <a:t> students guess which one of the three it is.  (</a:t>
            </a:r>
            <a:r>
              <a:rPr lang="en-US" dirty="0"/>
              <a:t>This is DFS.)</a:t>
            </a:r>
          </a:p>
          <a:p>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71</a:t>
            </a:fld>
            <a:endParaRPr lang="en-US"/>
          </a:p>
        </p:txBody>
      </p:sp>
    </p:spTree>
    <p:extLst>
      <p:ext uri="{BB962C8B-B14F-4D97-AF65-F5344CB8AC3E}">
        <p14:creationId xmlns:p14="http://schemas.microsoft.com/office/powerpoint/2010/main" val="417924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theme</a:t>
            </a:r>
            <a:r>
              <a:rPr lang="en-US" baseline="0" dirty="0"/>
              <a:t> in the class:</a:t>
            </a:r>
          </a:p>
          <a:p>
            <a:endParaRPr lang="en-US" baseline="0" dirty="0"/>
          </a:p>
          <a:p>
            <a:r>
              <a:rPr lang="en-US" baseline="0" dirty="0"/>
              <a:t>A goal we have in mind.</a:t>
            </a:r>
          </a:p>
          <a:p>
            <a:endParaRPr lang="en-US" baseline="0" dirty="0"/>
          </a:p>
          <a:p>
            <a:r>
              <a:rPr lang="en-US" baseline="0" dirty="0"/>
              <a:t>A mathematical abstraction to formalize this</a:t>
            </a:r>
          </a:p>
          <a:p>
            <a:endParaRPr lang="en-US" baseline="0" dirty="0"/>
          </a:p>
          <a:p>
            <a:r>
              <a:rPr lang="en-US" baseline="0" dirty="0"/>
              <a:t>Algorithms that operate on these abstractions</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2</a:t>
            </a:fld>
            <a:endParaRPr lang="en-US"/>
          </a:p>
        </p:txBody>
      </p:sp>
    </p:spTree>
    <p:extLst>
      <p:ext uri="{BB962C8B-B14F-4D97-AF65-F5344CB8AC3E}">
        <p14:creationId xmlns:p14="http://schemas.microsoft.com/office/powerpoint/2010/main" val="3681820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16AD5590-9C90-486D-8FA8-38179D6EA4CC}" type="slidenum">
              <a:rPr lang="en-US" smtClean="0"/>
              <a:pPr>
                <a:defRPr/>
              </a:pPr>
              <a:t>6</a:t>
            </a:fld>
            <a:endParaRPr lang="en-US"/>
          </a:p>
        </p:txBody>
      </p:sp>
    </p:spTree>
    <p:extLst>
      <p:ext uri="{BB962C8B-B14F-4D97-AF65-F5344CB8AC3E}">
        <p14:creationId xmlns:p14="http://schemas.microsoft.com/office/powerpoint/2010/main" val="2735103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comes back on exams</a:t>
            </a:r>
          </a:p>
          <a:p>
            <a:endParaRPr lang="en-US" dirty="0"/>
          </a:p>
          <a:p>
            <a:r>
              <a:rPr lang="en-US" dirty="0"/>
              <a:t>Goal test – sometimes</a:t>
            </a:r>
            <a:r>
              <a:rPr lang="en-US" baseline="0" dirty="0"/>
              <a:t> more than one state that satisfies having achieved the goal, for example, “eat all the dots”</a:t>
            </a:r>
          </a:p>
          <a:p>
            <a:endParaRPr lang="en-US" baseline="0" dirty="0"/>
          </a:p>
          <a:p>
            <a:r>
              <a:rPr lang="en-US" baseline="0" dirty="0"/>
              <a:t>Abstraction</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12</a:t>
            </a:fld>
            <a:endParaRPr lang="en-US"/>
          </a:p>
        </p:txBody>
      </p:sp>
    </p:spTree>
    <p:extLst>
      <p:ext uri="{BB962C8B-B14F-4D97-AF65-F5344CB8AC3E}">
        <p14:creationId xmlns:p14="http://schemas.microsoft.com/office/powerpoint/2010/main" val="199261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 example for “eat-all-dots”: (x, y, dot count)</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17</a:t>
            </a:fld>
            <a:endParaRPr lang="en-US"/>
          </a:p>
        </p:txBody>
      </p:sp>
    </p:spTree>
    <p:extLst>
      <p:ext uri="{BB962C8B-B14F-4D97-AF65-F5344CB8AC3E}">
        <p14:creationId xmlns:p14="http://schemas.microsoft.com/office/powerpoint/2010/main" val="356450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38113" y="768350"/>
            <a:ext cx="6823075" cy="3838575"/>
          </a:xfrm>
          <a:ln/>
        </p:spPr>
      </p:sp>
      <p:sp>
        <p:nvSpPr>
          <p:cNvPr id="50179" name="Notes Placeholder 2"/>
          <p:cNvSpPr>
            <a:spLocks noGrp="1"/>
          </p:cNvSpPr>
          <p:nvPr>
            <p:ph type="body" idx="1"/>
          </p:nvPr>
        </p:nvSpPr>
        <p:spPr>
          <a:noFill/>
          <a:ln/>
        </p:spPr>
        <p:txBody>
          <a:bodyPr/>
          <a:lstStyle/>
          <a:p>
            <a:r>
              <a:rPr lang="en-US">
                <a:latin typeface="Arial" charset="0"/>
              </a:rPr>
              <a:t>90 * (2^30-1) + 30 * 2^29 = 145 billion</a:t>
            </a:r>
          </a:p>
          <a:p>
            <a:r>
              <a:rPr lang="en-US">
                <a:latin typeface="Arial" charset="0"/>
              </a:rPr>
              <a:t>2^29 = 536 870 912</a:t>
            </a:r>
          </a:p>
        </p:txBody>
      </p:sp>
      <p:sp>
        <p:nvSpPr>
          <p:cNvPr id="49156" name="Slide Number Placeholder 3"/>
          <p:cNvSpPr>
            <a:spLocks noGrp="1"/>
          </p:cNvSpPr>
          <p:nvPr>
            <p:ph type="sldNum" sz="quarter" idx="5"/>
          </p:nvPr>
        </p:nvSpPr>
        <p:spPr/>
        <p:txBody>
          <a:bodyPr/>
          <a:lstStyle/>
          <a:p>
            <a:pPr defTabSz="965200">
              <a:defRPr/>
            </a:pPr>
            <a:fld id="{041C6AE4-F625-4A1A-A100-707641139ACC}" type="slidenum">
              <a:rPr lang="en-US" smtClean="0"/>
              <a:pPr defTabSz="965200">
                <a:defRPr/>
              </a:pPr>
              <a:t>18</a:t>
            </a:fld>
            <a:endParaRPr lang="en-US"/>
          </a:p>
        </p:txBody>
      </p:sp>
    </p:spTree>
    <p:extLst>
      <p:ext uri="{BB962C8B-B14F-4D97-AF65-F5344CB8AC3E}">
        <p14:creationId xmlns:p14="http://schemas.microsoft.com/office/powerpoint/2010/main" val="201087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plans that achieve the same state, will be different nodes in the tree.</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22</a:t>
            </a:fld>
            <a:endParaRPr lang="en-US"/>
          </a:p>
        </p:txBody>
      </p:sp>
    </p:spTree>
    <p:extLst>
      <p:ext uri="{BB962C8B-B14F-4D97-AF65-F5344CB8AC3E}">
        <p14:creationId xmlns:p14="http://schemas.microsoft.com/office/powerpoint/2010/main" val="365546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a:defRPr/>
            </a:pPr>
            <a:fld id="{16AD5590-9C90-486D-8FA8-38179D6EA4CC}" type="slidenum">
              <a:rPr lang="en-US" smtClean="0"/>
              <a:pPr>
                <a:defRPr/>
              </a:pPr>
              <a:t>33</a:t>
            </a:fld>
            <a:endParaRPr lang="en-US"/>
          </a:p>
        </p:txBody>
      </p:sp>
    </p:spTree>
    <p:extLst>
      <p:ext uri="{BB962C8B-B14F-4D97-AF65-F5344CB8AC3E}">
        <p14:creationId xmlns:p14="http://schemas.microsoft.com/office/powerpoint/2010/main" val="5628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show tree</a:t>
            </a:r>
          </a:p>
          <a:p>
            <a:r>
              <a:rPr lang="en-US" dirty="0"/>
              <a:t>Right: fringe</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36</a:t>
            </a:fld>
            <a:endParaRPr lang="en-US"/>
          </a:p>
        </p:txBody>
      </p:sp>
    </p:spTree>
    <p:extLst>
      <p:ext uri="{BB962C8B-B14F-4D97-AF65-F5344CB8AC3E}">
        <p14:creationId xmlns:p14="http://schemas.microsoft.com/office/powerpoint/2010/main" val="225709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82"/>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4453A5A-7A6F-4C45-B3DA-4ADA5F9066B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4F6080-E520-45DC-884B-D171AED7426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41731-2654-4748-B0E7-440E0FE37C5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12" name="Content Placeholder 2"/>
          <p:cNvSpPr>
            <a:spLocks noGrp="1"/>
          </p:cNvSpPr>
          <p:nvPr>
            <p:ph sz="quarter" idx="13" hasCustomPrompt="1"/>
          </p:nvPr>
        </p:nvSpPr>
        <p:spPr>
          <a:xfrm>
            <a:off x="913774" y="2367092"/>
            <a:ext cx="10363826" cy="3424107"/>
          </a:xfrm>
        </p:spPr>
        <p:txBody>
          <a:bodyPr/>
          <a:lstStyle>
            <a:lvl1pPr>
              <a:defRPr sz="2500" cap="none"/>
            </a:lvl1pPr>
            <a:lvl2pPr>
              <a:defRPr sz="2200" cap="none"/>
            </a:lvl2pPr>
            <a:lvl3pPr>
              <a:defRPr sz="2000" cap="none"/>
            </a:lvl3pPr>
            <a:lvl4pPr>
              <a:defRPr cap="none"/>
            </a:lvl4pPr>
            <a:lvl5pPr>
              <a:defRPr cap="none"/>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9F48194-0375-0249-BEF9-CA1423EBE175}" type="datetime1">
              <a:rPr lang="en-US" smtClean="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4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963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FF1561-1732-4AFE-BD38-1F907188A60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3" indent="0">
              <a:buNone/>
              <a:defRPr sz="1900"/>
            </a:lvl2pPr>
            <a:lvl3pPr marL="914286" indent="0">
              <a:buNone/>
              <a:defRPr sz="1600"/>
            </a:lvl3pPr>
            <a:lvl4pPr marL="1371430" indent="0">
              <a:buNone/>
              <a:defRPr sz="1500"/>
            </a:lvl4pPr>
            <a:lvl5pPr marL="1828573" indent="0">
              <a:buNone/>
              <a:defRPr sz="1500"/>
            </a:lvl5pPr>
            <a:lvl6pPr marL="2285718" indent="0">
              <a:buNone/>
              <a:defRPr sz="1500"/>
            </a:lvl6pPr>
            <a:lvl7pPr marL="2742858" indent="0">
              <a:buNone/>
              <a:defRPr sz="1500"/>
            </a:lvl7pPr>
            <a:lvl8pPr marL="3200000" indent="0">
              <a:buNone/>
              <a:defRPr sz="1500"/>
            </a:lvl8pPr>
            <a:lvl9pPr marL="3657143"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1B8BF5-5AC2-408A-9CF5-48C84EA6D70D}"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5E8221-ACA7-4409-9788-2ACEEBC1BDC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143" indent="0">
              <a:buNone/>
              <a:defRPr sz="2000" b="1"/>
            </a:lvl2pPr>
            <a:lvl3pPr marL="914286" indent="0">
              <a:buNone/>
              <a:defRPr sz="1900" b="1"/>
            </a:lvl3pPr>
            <a:lvl4pPr marL="1371430" indent="0">
              <a:buNone/>
              <a:defRPr sz="1600" b="1"/>
            </a:lvl4pPr>
            <a:lvl5pPr marL="1828573" indent="0">
              <a:buNone/>
              <a:defRPr sz="1600" b="1"/>
            </a:lvl5pPr>
            <a:lvl6pPr marL="2285718" indent="0">
              <a:buNone/>
              <a:defRPr sz="1600" b="1"/>
            </a:lvl6pPr>
            <a:lvl7pPr marL="2742858"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21A8ED-9B00-4419-8B3B-2343371CEC4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685549-3527-4829-9473-416A0C2EAE2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A60C99-D8C1-4775-8462-7FCDDC81A54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500"/>
            </a:lvl1pPr>
            <a:lvl2pPr marL="457143" indent="0">
              <a:buNone/>
              <a:defRPr sz="1200"/>
            </a:lvl2pPr>
            <a:lvl3pPr marL="914286" indent="0">
              <a:buNone/>
              <a:defRPr sz="1100"/>
            </a:lvl3pPr>
            <a:lvl4pPr marL="1371430" indent="0">
              <a:buNone/>
              <a:defRPr sz="900"/>
            </a:lvl4pPr>
            <a:lvl5pPr marL="1828573" indent="0">
              <a:buNone/>
              <a:defRPr sz="900"/>
            </a:lvl5pPr>
            <a:lvl6pPr marL="2285718" indent="0">
              <a:buNone/>
              <a:defRPr sz="900"/>
            </a:lvl6pPr>
            <a:lvl7pPr marL="2742858"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BC37A3-2FAA-437F-A346-3CF46B1B892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3" indent="0">
              <a:buNone/>
              <a:defRPr sz="2800"/>
            </a:lvl2pPr>
            <a:lvl3pPr marL="914286" indent="0">
              <a:buNone/>
              <a:defRPr sz="2400"/>
            </a:lvl3pPr>
            <a:lvl4pPr marL="1371430" indent="0">
              <a:buNone/>
              <a:defRPr sz="2000"/>
            </a:lvl4pPr>
            <a:lvl5pPr marL="1828573" indent="0">
              <a:buNone/>
              <a:defRPr sz="2000"/>
            </a:lvl5pPr>
            <a:lvl6pPr marL="2285718" indent="0">
              <a:buNone/>
              <a:defRPr sz="2000"/>
            </a:lvl6pPr>
            <a:lvl7pPr marL="2742858" indent="0">
              <a:buNone/>
              <a:defRPr sz="2000"/>
            </a:lvl7pPr>
            <a:lvl8pPr marL="3200000" indent="0">
              <a:buNone/>
              <a:defRPr sz="2000"/>
            </a:lvl8pPr>
            <a:lvl9pPr marL="365714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500"/>
            </a:lvl1pPr>
            <a:lvl2pPr marL="457143" indent="0">
              <a:buNone/>
              <a:defRPr sz="1200"/>
            </a:lvl2pPr>
            <a:lvl3pPr marL="914286" indent="0">
              <a:buNone/>
              <a:defRPr sz="1100"/>
            </a:lvl3pPr>
            <a:lvl4pPr marL="1371430" indent="0">
              <a:buNone/>
              <a:defRPr sz="900"/>
            </a:lvl4pPr>
            <a:lvl5pPr marL="1828573" indent="0">
              <a:buNone/>
              <a:defRPr sz="900"/>
            </a:lvl5pPr>
            <a:lvl6pPr marL="2285718" indent="0">
              <a:buNone/>
              <a:defRPr sz="900"/>
            </a:lvl6pPr>
            <a:lvl7pPr marL="2742858"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1EC880-79EA-4BC7-A72F-59EFE6AB7FD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0" tIns="45718" rIns="91430"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3"/>
            <a:ext cx="11379200" cy="4729164"/>
          </a:xfrm>
          <a:prstGeom prst="rect">
            <a:avLst/>
          </a:prstGeom>
          <a:noFill/>
          <a:ln w="9525">
            <a:noFill/>
            <a:miter lim="800000"/>
            <a:headEnd/>
            <a:tailEnd/>
          </a:ln>
        </p:spPr>
        <p:txBody>
          <a:bodyPr vert="horz" wrap="square" lIns="91430" tIns="45718" rIns="91430"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0" tIns="45718" rIns="91430"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0" tIns="45718" rIns="91430"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0" tIns="45718" rIns="91430" bIns="45718" numCol="1" anchor="t" anchorCtr="0" compatLnSpc="1">
            <a:prstTxWarp prst="textNoShape">
              <a:avLst/>
            </a:prstTxWarp>
          </a:bodyPr>
          <a:lstStyle>
            <a:lvl1pPr algn="r">
              <a:defRPr sz="1500"/>
            </a:lvl1pPr>
          </a:lstStyle>
          <a:p>
            <a:pPr>
              <a:defRPr/>
            </a:pPr>
            <a:fld id="{9749340B-4FC7-4D90-97D1-24A2CDF1925E}" type="slidenum">
              <a:rPr lang="en-US" smtClean="0"/>
              <a:pPr>
                <a:defRPr/>
              </a:pPr>
              <a:t>‹#›</a:t>
            </a:fld>
            <a:endParaRPr lang="en-US"/>
          </a:p>
        </p:txBody>
      </p:sp>
      <p:sp>
        <p:nvSpPr>
          <p:cNvPr id="4103" name="Rectangle 7"/>
          <p:cNvSpPr>
            <a:spLocks noChangeArrowheads="1"/>
          </p:cNvSpPr>
          <p:nvPr/>
        </p:nvSpPr>
        <p:spPr bwMode="auto">
          <a:xfrm>
            <a:off x="0" y="1031246"/>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0" tIns="45718" rIns="91430"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43" algn="ctr" rtl="0" eaLnBrk="1" fontAlgn="base" hangingPunct="1">
        <a:spcBef>
          <a:spcPct val="0"/>
        </a:spcBef>
        <a:spcAft>
          <a:spcPct val="0"/>
        </a:spcAft>
        <a:defRPr sz="4400">
          <a:solidFill>
            <a:schemeClr val="tx2"/>
          </a:solidFill>
          <a:latin typeface="Arial" charset="0"/>
        </a:defRPr>
      </a:lvl6pPr>
      <a:lvl7pPr marL="914286" algn="ctr" rtl="0" eaLnBrk="1" fontAlgn="base" hangingPunct="1">
        <a:spcBef>
          <a:spcPct val="0"/>
        </a:spcBef>
        <a:spcAft>
          <a:spcPct val="0"/>
        </a:spcAft>
        <a:defRPr sz="4400">
          <a:solidFill>
            <a:schemeClr val="tx2"/>
          </a:solidFill>
          <a:latin typeface="Arial" charset="0"/>
        </a:defRPr>
      </a:lvl7pPr>
      <a:lvl8pPr marL="1371430" algn="ctr" rtl="0" eaLnBrk="1" fontAlgn="base" hangingPunct="1">
        <a:spcBef>
          <a:spcPct val="0"/>
        </a:spcBef>
        <a:spcAft>
          <a:spcPct val="0"/>
        </a:spcAft>
        <a:defRPr sz="4400">
          <a:solidFill>
            <a:schemeClr val="tx2"/>
          </a:solidFill>
          <a:latin typeface="Arial" charset="0"/>
        </a:defRPr>
      </a:lvl8pPr>
      <a:lvl9pPr marL="1828573" algn="ctr" rtl="0" eaLnBrk="1" fontAlgn="base" hangingPunct="1">
        <a:spcBef>
          <a:spcPct val="0"/>
        </a:spcBef>
        <a:spcAft>
          <a:spcPct val="0"/>
        </a:spcAft>
        <a:defRPr sz="4400">
          <a:solidFill>
            <a:schemeClr val="tx2"/>
          </a:solidFill>
          <a:latin typeface="Arial" charset="0"/>
        </a:defRPr>
      </a:lvl9pPr>
    </p:titleStyle>
    <p:bodyStyle>
      <a:lvl1pPr marL="342858" indent="-342858"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857" indent="-28571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858" indent="-228573"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000" indent="-228573"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143"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286"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430"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573"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5718" indent="-228573"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en.wikipedia.org/wiki/Pac-Man_(character)" TargetMode="Externa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https://en.wikipedia.org/wiki/List_of_maze_chase_gam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https://en.wikipedia.org/wiki/Pac-Man#cite_note-Maynard-8" TargetMode="External"/><Relationship Id="rId5" Type="http://schemas.openxmlformats.org/officeDocument/2006/relationships/image" Target="../media/image11.png"/><Relationship Id="rId10" Type="http://schemas.openxmlformats.org/officeDocument/2006/relationships/hyperlink" Target="https://en.wikipedia.org/wiki/Action_game" TargetMode="External"/><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42.png"/><Relationship Id="rId4" Type="http://schemas.openxmlformats.org/officeDocument/2006/relationships/notesSlide" Target="../notesSlides/notesSlide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42.png"/><Relationship Id="rId4" Type="http://schemas.openxmlformats.org/officeDocument/2006/relationships/notesSlide" Target="../notesSlides/notesSlide15.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42.png"/><Relationship Id="rId4" Type="http://schemas.openxmlformats.org/officeDocument/2006/relationships/notesSlide" Target="../notesSlides/notesSlide16.xml"/></Relationships>
</file>

<file path=ppt/slides/_rels/slide7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lstStyle/>
          <a:p>
            <a:pPr eaLnBrk="1" hangingPunct="1"/>
            <a:r>
              <a:rPr lang="tr-TR" b="0" i="0" dirty="0">
                <a:solidFill>
                  <a:srgbClr val="212529"/>
                </a:solidFill>
                <a:effectLst/>
                <a:latin typeface="-apple-system"/>
              </a:rPr>
              <a:t>COE 4213564 </a:t>
            </a:r>
            <a:br>
              <a:rPr lang="tr-TR" b="0" i="0" dirty="0">
                <a:solidFill>
                  <a:srgbClr val="212529"/>
                </a:solidFill>
                <a:effectLst/>
                <a:latin typeface="-apple-system"/>
              </a:rPr>
            </a:br>
            <a:r>
              <a:rPr lang="en-US" dirty="0"/>
              <a:t>Introduction to Artificial Intelligence</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2800" dirty="0"/>
              <a:t>SOLVING PROBLEMS BY SEARCHING</a:t>
            </a:r>
            <a:endParaRPr lang="tr-TR" sz="2800" dirty="0"/>
          </a:p>
          <a:p>
            <a:pPr eaLnBrk="1" hangingPunct="1"/>
            <a:r>
              <a:rPr lang="tr-TR" sz="4267" dirty="0" err="1"/>
              <a:t>Chapter</a:t>
            </a:r>
            <a:r>
              <a:rPr lang="tr-TR" sz="4267" dirty="0"/>
              <a:t> 3 </a:t>
            </a:r>
          </a:p>
          <a:p>
            <a:pPr eaLnBrk="1" hangingPunct="1"/>
            <a:endParaRPr lang="en-US" sz="4267" dirty="0"/>
          </a:p>
        </p:txBody>
      </p:sp>
      <p:sp>
        <p:nvSpPr>
          <p:cNvPr id="5124" name="Text Box 7"/>
          <p:cNvSpPr txBox="1">
            <a:spLocks noChangeArrowheads="1"/>
          </p:cNvSpPr>
          <p:nvPr/>
        </p:nvSpPr>
        <p:spPr bwMode="auto">
          <a:xfrm>
            <a:off x="1524000" y="6248402"/>
            <a:ext cx="5867400" cy="369330"/>
          </a:xfrm>
          <a:prstGeom prst="rect">
            <a:avLst/>
          </a:prstGeom>
          <a:noFill/>
          <a:ln w="9525">
            <a:noFill/>
            <a:miter lim="800000"/>
            <a:headEnd/>
            <a:tailEnd/>
          </a:ln>
        </p:spPr>
        <p:txBody>
          <a:bodyPr lIns="91439" tIns="45719" rIns="91439" bIns="45719">
            <a:spAutoFit/>
          </a:bodyPr>
          <a:lstStyle/>
          <a:p>
            <a:pPr>
              <a:spcBef>
                <a:spcPct val="50000"/>
              </a:spcBef>
            </a:pPr>
            <a:endParaRPr lang="en-US"/>
          </a:p>
        </p:txBody>
      </p:sp>
      <p:sp>
        <p:nvSpPr>
          <p:cNvPr id="5125" name="Text Box 8"/>
          <p:cNvSpPr txBox="1">
            <a:spLocks noChangeArrowheads="1"/>
          </p:cNvSpPr>
          <p:nvPr/>
        </p:nvSpPr>
        <p:spPr bwMode="auto">
          <a:xfrm>
            <a:off x="0" y="5359400"/>
            <a:ext cx="12192000" cy="738662"/>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dirty="0">
                <a:latin typeface="Calibri"/>
                <a:cs typeface="Calibri"/>
              </a:rPr>
              <a:t>Spring 2022</a:t>
            </a:r>
          </a:p>
          <a:p>
            <a:pPr algn="ctr">
              <a:spcBef>
                <a:spcPct val="50000"/>
              </a:spcBef>
            </a:pPr>
            <a:r>
              <a:rPr lang="en-US" sz="1600" dirty="0">
                <a:latin typeface="Calibri"/>
                <a:cs typeface="Calibri"/>
              </a:rPr>
              <a:t>Many slides are adapted from  CS 188 (http://ai.berkeley.edu), CIS 521, CS 221.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A0AB-9219-42D2-A348-B28015A50A25}"/>
              </a:ext>
            </a:extLst>
          </p:cNvPr>
          <p:cNvSpPr>
            <a:spLocks noGrp="1"/>
          </p:cNvSpPr>
          <p:nvPr>
            <p:ph type="title"/>
          </p:nvPr>
        </p:nvSpPr>
        <p:spPr/>
        <p:txBody>
          <a:bodyPr/>
          <a:lstStyle/>
          <a:p>
            <a:r>
              <a:rPr lang="en-US" dirty="0"/>
              <a:t>Art: Formulating a Search Problem</a:t>
            </a:r>
            <a:endParaRPr lang="tr-TR" dirty="0"/>
          </a:p>
        </p:txBody>
      </p:sp>
      <p:sp>
        <p:nvSpPr>
          <p:cNvPr id="3" name="Content Placeholder 2">
            <a:extLst>
              <a:ext uri="{FF2B5EF4-FFF2-40B4-BE49-F238E27FC236}">
                <a16:creationId xmlns:a16="http://schemas.microsoft.com/office/drawing/2014/main" id="{633252FB-2E76-4D05-B3CD-55509A51B04F}"/>
              </a:ext>
            </a:extLst>
          </p:cNvPr>
          <p:cNvSpPr>
            <a:spLocks noGrp="1"/>
          </p:cNvSpPr>
          <p:nvPr>
            <p:ph idx="1"/>
          </p:nvPr>
        </p:nvSpPr>
        <p:spPr>
          <a:xfrm>
            <a:off x="406400" y="1397002"/>
            <a:ext cx="11379200" cy="5308597"/>
          </a:xfrm>
        </p:spPr>
        <p:txBody>
          <a:bodyPr>
            <a:normAutofit lnSpcReduction="10000"/>
          </a:bodyPr>
          <a:lstStyle/>
          <a:p>
            <a:pPr algn="l"/>
            <a:r>
              <a:rPr lang="tr-TR" sz="2000" b="0" i="0" u="none" strike="noStrike" baseline="0" dirty="0" err="1">
                <a:solidFill>
                  <a:srgbClr val="000000"/>
                </a:solidFill>
                <a:latin typeface="OpenSans-Regular"/>
              </a:rPr>
              <a:t>Decide</a:t>
            </a:r>
            <a:r>
              <a:rPr lang="tr-TR" sz="2000" b="0" i="0" u="none" strike="noStrike" baseline="0" dirty="0">
                <a:solidFill>
                  <a:srgbClr val="000000"/>
                </a:solidFill>
                <a:latin typeface="OpenSans-Regular"/>
              </a:rPr>
              <a:t>:</a:t>
            </a:r>
          </a:p>
          <a:p>
            <a:pPr marL="399999" lvl="1" indent="0">
              <a:buNone/>
            </a:pPr>
            <a:r>
              <a:rPr lang="en-US" sz="1600" b="0" i="0" u="none" strike="noStrike" baseline="0" dirty="0">
                <a:solidFill>
                  <a:srgbClr val="000000"/>
                </a:solidFill>
                <a:latin typeface="OpenSans-Regular"/>
              </a:rPr>
              <a:t>Which properties matter &amp; how to represent</a:t>
            </a:r>
          </a:p>
          <a:p>
            <a:pPr marL="800000" lvl="2" indent="0">
              <a:buNone/>
            </a:pPr>
            <a:r>
              <a:rPr lang="en-US" sz="1600" b="0" i="0" u="none" strike="noStrike" baseline="0" dirty="0">
                <a:solidFill>
                  <a:srgbClr val="FFAE2B"/>
                </a:solidFill>
                <a:latin typeface="ArialMT"/>
              </a:rPr>
              <a:t>• </a:t>
            </a:r>
            <a:r>
              <a:rPr lang="en-US" sz="1600" b="0" i="1" u="none" strike="noStrike" baseline="0" dirty="0">
                <a:solidFill>
                  <a:srgbClr val="000000"/>
                </a:solidFill>
                <a:latin typeface="OpenSans-Italic"/>
              </a:rPr>
              <a:t>Initial State, Goal State, Possible Intermediate States</a:t>
            </a:r>
          </a:p>
          <a:p>
            <a:pPr marL="399999" lvl="1" indent="0">
              <a:buNone/>
            </a:pPr>
            <a:r>
              <a:rPr lang="en-US" sz="1600" b="0" i="0" u="none" strike="noStrike" baseline="0" dirty="0">
                <a:solidFill>
                  <a:srgbClr val="000000"/>
                </a:solidFill>
                <a:latin typeface="OpenSans-Regular"/>
              </a:rPr>
              <a:t>Which actions are possible &amp; how to represent</a:t>
            </a:r>
          </a:p>
          <a:p>
            <a:pPr marL="800000" lvl="2" indent="0">
              <a:buNone/>
            </a:pPr>
            <a:r>
              <a:rPr lang="en-US" sz="1600" b="0" i="0" u="none" strike="noStrike" baseline="0" dirty="0">
                <a:solidFill>
                  <a:srgbClr val="FFAE2B"/>
                </a:solidFill>
                <a:latin typeface="ArialMT"/>
              </a:rPr>
              <a:t>• </a:t>
            </a:r>
            <a:r>
              <a:rPr lang="en-US" sz="1600" b="0" i="1" u="none" strike="noStrike" baseline="0" dirty="0">
                <a:solidFill>
                  <a:srgbClr val="000000"/>
                </a:solidFill>
                <a:latin typeface="OpenSans-Italic"/>
              </a:rPr>
              <a:t>Operator Set: Actions and Transition Model</a:t>
            </a:r>
          </a:p>
          <a:p>
            <a:pPr marL="399999" lvl="1" indent="0">
              <a:buNone/>
            </a:pPr>
            <a:r>
              <a:rPr lang="tr-TR" sz="1600" b="0" i="0" u="none" strike="noStrike" baseline="0" dirty="0" err="1">
                <a:solidFill>
                  <a:srgbClr val="000000"/>
                </a:solidFill>
                <a:latin typeface="OpenSans-Regular"/>
              </a:rPr>
              <a:t>Which</a:t>
            </a:r>
            <a:r>
              <a:rPr lang="tr-TR" sz="1600" b="0" i="0" u="none" strike="noStrike" baseline="0" dirty="0">
                <a:solidFill>
                  <a:srgbClr val="000000"/>
                </a:solidFill>
                <a:latin typeface="OpenSans-Regular"/>
              </a:rPr>
              <a:t> </a:t>
            </a:r>
            <a:r>
              <a:rPr lang="tr-TR" sz="1600" b="0" i="0" u="none" strike="noStrike" baseline="0" dirty="0" err="1">
                <a:solidFill>
                  <a:srgbClr val="000000"/>
                </a:solidFill>
                <a:latin typeface="OpenSans-Regular"/>
              </a:rPr>
              <a:t>action</a:t>
            </a:r>
            <a:r>
              <a:rPr lang="tr-TR" sz="1600" b="0" i="0" u="none" strike="noStrike" baseline="0" dirty="0">
                <a:solidFill>
                  <a:srgbClr val="000000"/>
                </a:solidFill>
                <a:latin typeface="OpenSans-Regular"/>
              </a:rPr>
              <a:t> is </a:t>
            </a:r>
            <a:r>
              <a:rPr lang="tr-TR" sz="1600" b="0" i="0" u="none" strike="noStrike" baseline="0" dirty="0" err="1">
                <a:solidFill>
                  <a:srgbClr val="000000"/>
                </a:solidFill>
                <a:latin typeface="OpenSans-Regular"/>
              </a:rPr>
              <a:t>next</a:t>
            </a:r>
            <a:endParaRPr lang="tr-TR" sz="1600" b="0" i="0" u="none" strike="noStrike" baseline="0" dirty="0">
              <a:solidFill>
                <a:srgbClr val="000000"/>
              </a:solidFill>
              <a:latin typeface="OpenSans-Regular"/>
            </a:endParaRPr>
          </a:p>
          <a:p>
            <a:pPr marL="399999" lvl="1" indent="0">
              <a:buNone/>
            </a:pPr>
            <a:r>
              <a:rPr lang="tr-TR" sz="2000" b="0" i="0" u="none" strike="noStrike" baseline="0" dirty="0">
                <a:solidFill>
                  <a:srgbClr val="FFAE2B"/>
                </a:solidFill>
                <a:latin typeface="ArialMT"/>
              </a:rPr>
              <a:t>• </a:t>
            </a:r>
            <a:r>
              <a:rPr lang="tr-TR" sz="2000" b="0" i="1" u="none" strike="noStrike" baseline="0" dirty="0" err="1">
                <a:solidFill>
                  <a:srgbClr val="000000"/>
                </a:solidFill>
                <a:latin typeface="OpenSans-Italic"/>
              </a:rPr>
              <a:t>Path</a:t>
            </a:r>
            <a:r>
              <a:rPr lang="tr-TR" sz="2000" b="0" i="1" u="none" strike="noStrike" baseline="0" dirty="0">
                <a:solidFill>
                  <a:srgbClr val="000000"/>
                </a:solidFill>
                <a:latin typeface="OpenSans-Italic"/>
              </a:rPr>
              <a:t> </a:t>
            </a:r>
            <a:r>
              <a:rPr lang="tr-TR" sz="2000" b="0" i="1" u="none" strike="noStrike" baseline="0" dirty="0" err="1">
                <a:solidFill>
                  <a:srgbClr val="000000"/>
                </a:solidFill>
                <a:latin typeface="OpenSans-Italic"/>
              </a:rPr>
              <a:t>Cost</a:t>
            </a:r>
            <a:r>
              <a:rPr lang="tr-TR" sz="2000" b="0" i="1" u="none" strike="noStrike" baseline="0" dirty="0">
                <a:solidFill>
                  <a:srgbClr val="000000"/>
                </a:solidFill>
                <a:latin typeface="OpenSans-Italic"/>
              </a:rPr>
              <a:t> </a:t>
            </a:r>
            <a:r>
              <a:rPr lang="tr-TR" sz="2000" b="0" i="1" u="none" strike="noStrike" baseline="0" dirty="0" err="1">
                <a:solidFill>
                  <a:srgbClr val="000000"/>
                </a:solidFill>
                <a:latin typeface="OpenSans-Italic"/>
              </a:rPr>
              <a:t>Function</a:t>
            </a:r>
            <a:endParaRPr lang="tr-TR" sz="2000" b="0" i="1" u="none" strike="noStrike" baseline="0" dirty="0">
              <a:solidFill>
                <a:srgbClr val="000000"/>
              </a:solidFill>
              <a:latin typeface="OpenSans-Italic"/>
            </a:endParaRPr>
          </a:p>
          <a:p>
            <a:pPr algn="l"/>
            <a:r>
              <a:rPr lang="en-US" sz="2000" b="1" i="0" u="none" strike="noStrike" baseline="0" dirty="0">
                <a:solidFill>
                  <a:srgbClr val="DE8901"/>
                </a:solidFill>
                <a:latin typeface="OpenSans-Bold"/>
              </a:rPr>
              <a:t>Formulation greatly affects combinatorics of search space and therefore </a:t>
            </a:r>
            <a:r>
              <a:rPr lang="tr-TR" sz="2000" b="1" i="0" u="none" strike="noStrike" baseline="0" dirty="0" err="1">
                <a:solidFill>
                  <a:srgbClr val="DE8901"/>
                </a:solidFill>
                <a:latin typeface="OpenSans-Bold"/>
              </a:rPr>
              <a:t>speed</a:t>
            </a:r>
            <a:r>
              <a:rPr lang="tr-TR" sz="2000" b="1" i="0" u="none" strike="noStrike" baseline="0" dirty="0">
                <a:solidFill>
                  <a:srgbClr val="DE8901"/>
                </a:solidFill>
                <a:latin typeface="OpenSans-Bold"/>
              </a:rPr>
              <a:t> of </a:t>
            </a:r>
            <a:r>
              <a:rPr lang="tr-TR" sz="2000" b="1" i="0" u="none" strike="noStrike" baseline="0" dirty="0" err="1">
                <a:solidFill>
                  <a:srgbClr val="DE8901"/>
                </a:solidFill>
                <a:latin typeface="OpenSans-Bold"/>
              </a:rPr>
              <a:t>search</a:t>
            </a:r>
            <a:r>
              <a:rPr lang="en-US" sz="2000" b="1" i="0" u="none" strike="noStrike" baseline="0" dirty="0">
                <a:solidFill>
                  <a:srgbClr val="DE8901"/>
                </a:solidFill>
                <a:latin typeface="OpenSans-Bold"/>
              </a:rPr>
              <a:t>.</a:t>
            </a:r>
            <a:endParaRPr lang="tr-TR" sz="2000" b="1" i="0" u="none" strike="noStrike" baseline="0" dirty="0">
              <a:solidFill>
                <a:srgbClr val="DE8901"/>
              </a:solidFill>
              <a:latin typeface="OpenSans-Bold"/>
            </a:endParaRPr>
          </a:p>
          <a:p>
            <a:r>
              <a:rPr lang="en-US" sz="2000" b="1" i="0" u="none" strike="noStrike" baseline="0" dirty="0">
                <a:solidFill>
                  <a:srgbClr val="370660"/>
                </a:solidFill>
                <a:latin typeface="OpenSans-Bold"/>
              </a:rPr>
              <a:t>Hard subtask: Selecting a state space</a:t>
            </a:r>
          </a:p>
          <a:p>
            <a:pPr marL="399999" lvl="1" indent="0">
              <a:buNone/>
            </a:pPr>
            <a:r>
              <a:rPr lang="en-US" sz="2000" b="0" i="0" u="none" strike="noStrike" baseline="0" dirty="0">
                <a:solidFill>
                  <a:srgbClr val="000000"/>
                </a:solidFill>
                <a:latin typeface="OpenSans-Regular"/>
              </a:rPr>
              <a:t>Real world is absurdly complex</a:t>
            </a:r>
          </a:p>
          <a:p>
            <a:pPr marL="800000" lvl="2" indent="0">
              <a:buNone/>
            </a:pPr>
            <a:r>
              <a:rPr lang="en-US" sz="2000" b="0" i="0" u="none" strike="noStrike" baseline="0" dirty="0">
                <a:solidFill>
                  <a:srgbClr val="000000"/>
                </a:solidFill>
                <a:latin typeface="OpenSans-Regular"/>
              </a:rPr>
              <a:t>State space must be </a:t>
            </a:r>
            <a:r>
              <a:rPr lang="en-US" sz="2000" b="1" i="0" u="none" strike="noStrike" baseline="0" dirty="0">
                <a:solidFill>
                  <a:srgbClr val="DE8901"/>
                </a:solidFill>
                <a:latin typeface="OpenSans-Bold"/>
              </a:rPr>
              <a:t>abstracted </a:t>
            </a:r>
            <a:r>
              <a:rPr lang="en-US" sz="2000" b="0" i="0" u="none" strike="noStrike" baseline="0" dirty="0">
                <a:solidFill>
                  <a:srgbClr val="000000"/>
                </a:solidFill>
                <a:latin typeface="OpenSans-Regular"/>
              </a:rPr>
              <a:t>for problem solving</a:t>
            </a:r>
          </a:p>
          <a:p>
            <a:pPr marL="399999" lvl="1" indent="0">
              <a:buNone/>
            </a:pPr>
            <a:r>
              <a:rPr lang="en-US" sz="2000" b="0" i="0" u="none" strike="noStrike" baseline="0" dirty="0">
                <a:solidFill>
                  <a:srgbClr val="000000"/>
                </a:solidFill>
                <a:latin typeface="OpenSans-Regular"/>
              </a:rPr>
              <a:t>(abstract) </a:t>
            </a:r>
            <a:r>
              <a:rPr lang="en-US" sz="2000" b="1" i="0" u="none" strike="noStrike" baseline="0" dirty="0">
                <a:solidFill>
                  <a:srgbClr val="DE8901"/>
                </a:solidFill>
                <a:latin typeface="OpenSans-Bold"/>
              </a:rPr>
              <a:t>State </a:t>
            </a:r>
            <a:r>
              <a:rPr lang="en-US" sz="2000" b="0" i="0" u="none" strike="noStrike" baseline="0" dirty="0">
                <a:solidFill>
                  <a:srgbClr val="000000"/>
                </a:solidFill>
                <a:latin typeface="OpenSans-Regular"/>
              </a:rPr>
              <a:t>= set (equivalence class) of real-world states</a:t>
            </a:r>
          </a:p>
          <a:p>
            <a:pPr marL="399999" lvl="1" indent="0">
              <a:buNone/>
            </a:pPr>
            <a:r>
              <a:rPr lang="en-US" sz="2000" b="0" i="0" u="none" strike="noStrike" baseline="0" dirty="0">
                <a:solidFill>
                  <a:srgbClr val="000000"/>
                </a:solidFill>
                <a:latin typeface="OpenSans-Regular"/>
              </a:rPr>
              <a:t>(abstract) </a:t>
            </a:r>
            <a:r>
              <a:rPr lang="en-US" sz="2000" b="1" i="0" u="none" strike="noStrike" baseline="0" dirty="0">
                <a:solidFill>
                  <a:srgbClr val="DE8901"/>
                </a:solidFill>
                <a:latin typeface="OpenSans-Bold"/>
              </a:rPr>
              <a:t>Action </a:t>
            </a:r>
            <a:r>
              <a:rPr lang="en-US" sz="2000" b="0" i="0" u="none" strike="noStrike" baseline="0" dirty="0">
                <a:solidFill>
                  <a:srgbClr val="000000"/>
                </a:solidFill>
                <a:latin typeface="OpenSans-Regular"/>
              </a:rPr>
              <a:t>= equivalence class of combinations of real-world </a:t>
            </a:r>
            <a:r>
              <a:rPr lang="tr-TR" sz="2000" b="0" i="0" u="none" strike="noStrike" baseline="0" dirty="0" err="1">
                <a:solidFill>
                  <a:srgbClr val="000000"/>
                </a:solidFill>
                <a:latin typeface="OpenSans-Regular"/>
              </a:rPr>
              <a:t>action</a:t>
            </a:r>
            <a:endParaRPr lang="tr-TR" sz="2000" b="0" i="0" u="none" strike="noStrike" baseline="0" dirty="0">
              <a:solidFill>
                <a:srgbClr val="000000"/>
              </a:solidFill>
              <a:latin typeface="OpenSans-Regular"/>
            </a:endParaRPr>
          </a:p>
          <a:p>
            <a:pPr marL="800000" lvl="2" indent="0">
              <a:buNone/>
            </a:pPr>
            <a:r>
              <a:rPr lang="en-US" sz="2000" b="0" i="0" u="none" strike="noStrike" baseline="0" dirty="0">
                <a:solidFill>
                  <a:srgbClr val="000000"/>
                </a:solidFill>
                <a:latin typeface="ArialMT"/>
              </a:rPr>
              <a:t>• </a:t>
            </a:r>
            <a:r>
              <a:rPr lang="en-US" sz="2000" b="0" i="0" u="none" strike="noStrike" baseline="0" dirty="0">
                <a:solidFill>
                  <a:srgbClr val="000000"/>
                </a:solidFill>
                <a:latin typeface="OpenSans-Regular"/>
              </a:rPr>
              <a:t>e.g. </a:t>
            </a:r>
            <a:r>
              <a:rPr lang="en-US" sz="2000" b="0" i="1" u="none" strike="noStrike" baseline="0" dirty="0">
                <a:solidFill>
                  <a:srgbClr val="000000"/>
                </a:solidFill>
                <a:latin typeface="OpenSans-Italic"/>
              </a:rPr>
              <a:t>Arad </a:t>
            </a:r>
            <a:r>
              <a:rPr lang="en-US" sz="2000" b="0" i="1" u="none" strike="noStrike" baseline="0" dirty="0">
                <a:solidFill>
                  <a:srgbClr val="000000"/>
                </a:solidFill>
                <a:latin typeface="Arial-ItalicMT"/>
              </a:rPr>
              <a:t>→ </a:t>
            </a:r>
            <a:r>
              <a:rPr lang="en-US" sz="2000" b="0" i="1" u="none" strike="noStrike" baseline="0" dirty="0" err="1">
                <a:solidFill>
                  <a:srgbClr val="000000"/>
                </a:solidFill>
                <a:latin typeface="OpenSans-Italic"/>
              </a:rPr>
              <a:t>Zerind</a:t>
            </a:r>
            <a:r>
              <a:rPr lang="en-US" sz="2000" b="0" i="1" u="none" strike="noStrike" baseline="0" dirty="0">
                <a:solidFill>
                  <a:srgbClr val="000000"/>
                </a:solidFill>
                <a:latin typeface="OpenSans-Italic"/>
              </a:rPr>
              <a:t> </a:t>
            </a:r>
            <a:r>
              <a:rPr lang="en-US" sz="2000" b="0" i="0" u="none" strike="noStrike" baseline="0" dirty="0">
                <a:solidFill>
                  <a:srgbClr val="000000"/>
                </a:solidFill>
                <a:latin typeface="OpenSans-Regular"/>
              </a:rPr>
              <a:t>represents a complex set of possible routes, detours, rest </a:t>
            </a:r>
            <a:r>
              <a:rPr lang="tr-TR" sz="2000" b="0" i="0" u="none" strike="noStrike" baseline="0" dirty="0" err="1">
                <a:solidFill>
                  <a:srgbClr val="000000"/>
                </a:solidFill>
                <a:latin typeface="OpenSans-Regular"/>
              </a:rPr>
              <a:t>stops</a:t>
            </a:r>
            <a:r>
              <a:rPr lang="tr-TR" sz="2000" b="0" i="0" u="none" strike="noStrike" baseline="0" dirty="0">
                <a:solidFill>
                  <a:srgbClr val="000000"/>
                </a:solidFill>
                <a:latin typeface="OpenSans-Regular"/>
              </a:rPr>
              <a:t>, </a:t>
            </a:r>
            <a:r>
              <a:rPr lang="tr-TR" sz="2000" b="0" i="0" u="none" strike="noStrike" baseline="0" dirty="0" err="1">
                <a:solidFill>
                  <a:srgbClr val="000000"/>
                </a:solidFill>
                <a:latin typeface="OpenSans-Regular"/>
              </a:rPr>
              <a:t>etc</a:t>
            </a:r>
            <a:endParaRPr lang="tr-TR" sz="2000" b="0" i="0" u="none" strike="noStrike" baseline="0" dirty="0">
              <a:solidFill>
                <a:srgbClr val="000000"/>
              </a:solidFill>
              <a:latin typeface="OpenSans-Regular"/>
            </a:endParaRPr>
          </a:p>
          <a:p>
            <a:pPr marL="800000" lvl="2" indent="0">
              <a:buNone/>
            </a:pPr>
            <a:r>
              <a:rPr lang="en-US" sz="2000" b="0" i="0" u="none" strike="noStrike" baseline="0" dirty="0">
                <a:solidFill>
                  <a:srgbClr val="000000"/>
                </a:solidFill>
                <a:latin typeface="ArialMT"/>
              </a:rPr>
              <a:t>• </a:t>
            </a:r>
            <a:r>
              <a:rPr lang="en-US" sz="2000" b="0" i="0" u="none" strike="noStrike" baseline="0" dirty="0">
                <a:solidFill>
                  <a:srgbClr val="000000"/>
                </a:solidFill>
                <a:latin typeface="OpenSans-Regular"/>
              </a:rPr>
              <a:t>The abstraction is valid if the path between two states is reflected in the real </a:t>
            </a:r>
            <a:r>
              <a:rPr lang="tr-TR" sz="2000" b="0" i="0" u="none" strike="noStrike" baseline="0" dirty="0" err="1">
                <a:solidFill>
                  <a:srgbClr val="000000"/>
                </a:solidFill>
                <a:latin typeface="OpenSans-Regular"/>
              </a:rPr>
              <a:t>world</a:t>
            </a:r>
            <a:endParaRPr lang="tr-TR" sz="2000" b="0" i="0" u="none" strike="noStrike" baseline="0" dirty="0">
              <a:solidFill>
                <a:srgbClr val="000000"/>
              </a:solidFill>
              <a:latin typeface="OpenSans-Regular"/>
            </a:endParaRPr>
          </a:p>
          <a:p>
            <a:pPr algn="l"/>
            <a:r>
              <a:rPr lang="en-US" sz="2000" b="0" i="0" u="none" strike="noStrike" baseline="0" dirty="0">
                <a:solidFill>
                  <a:srgbClr val="000000"/>
                </a:solidFill>
                <a:latin typeface="OpenSans-Regular"/>
              </a:rPr>
              <a:t>Each abstract action should be “easier” than the </a:t>
            </a:r>
            <a:r>
              <a:rPr lang="en-US" sz="2400" b="0" i="0" u="none" strike="noStrike" baseline="0" dirty="0">
                <a:solidFill>
                  <a:srgbClr val="000000"/>
                </a:solidFill>
                <a:latin typeface="OpenSans-Regular"/>
              </a:rPr>
              <a:t>real</a:t>
            </a:r>
            <a:r>
              <a:rPr lang="en-US" sz="2000" b="0" i="0" u="none" strike="noStrike" baseline="0" dirty="0">
                <a:solidFill>
                  <a:srgbClr val="000000"/>
                </a:solidFill>
                <a:latin typeface="OpenSans-Regular"/>
              </a:rPr>
              <a:t> problem</a:t>
            </a:r>
            <a:endParaRPr lang="tr-TR" sz="2000" dirty="0"/>
          </a:p>
        </p:txBody>
      </p:sp>
    </p:spTree>
    <p:extLst>
      <p:ext uri="{BB962C8B-B14F-4D97-AF65-F5344CB8AC3E}">
        <p14:creationId xmlns:p14="http://schemas.microsoft.com/office/powerpoint/2010/main" val="10816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Example: Traveling in Romania</a:t>
            </a:r>
          </a:p>
        </p:txBody>
      </p:sp>
      <p:sp>
        <p:nvSpPr>
          <p:cNvPr id="11267" name="Rectangle 3"/>
          <p:cNvSpPr>
            <a:spLocks noGrp="1" noChangeArrowheads="1"/>
          </p:cNvSpPr>
          <p:nvPr>
            <p:ph idx="1"/>
          </p:nvPr>
        </p:nvSpPr>
        <p:spPr>
          <a:xfrm>
            <a:off x="8686800" y="1524000"/>
            <a:ext cx="3276599" cy="4525963"/>
          </a:xfrm>
        </p:spPr>
        <p:txBody>
          <a:bodyPr/>
          <a:lstStyle/>
          <a:p>
            <a:pPr eaLnBrk="1" hangingPunct="1"/>
            <a:r>
              <a:rPr lang="en-US" sz="2400" dirty="0"/>
              <a:t>State space:</a:t>
            </a:r>
          </a:p>
          <a:p>
            <a:pPr lvl="1" eaLnBrk="1" hangingPunct="1"/>
            <a:r>
              <a:rPr lang="en-US" sz="2000" dirty="0"/>
              <a:t>Cities</a:t>
            </a:r>
          </a:p>
          <a:p>
            <a:pPr eaLnBrk="1" hangingPunct="1"/>
            <a:r>
              <a:rPr lang="en-US" sz="2400" dirty="0"/>
              <a:t>Successor function:</a:t>
            </a:r>
          </a:p>
          <a:p>
            <a:pPr lvl="1" eaLnBrk="1" hangingPunct="1"/>
            <a:r>
              <a:rPr lang="en-US" sz="2000" dirty="0"/>
              <a:t>Roads: Go to adjacent city with </a:t>
            </a:r>
          </a:p>
          <a:p>
            <a:pPr lvl="1" eaLnBrk="1" hangingPunct="1"/>
            <a:r>
              <a:rPr lang="en-US" sz="2000" dirty="0"/>
              <a:t>cost = distance</a:t>
            </a:r>
          </a:p>
          <a:p>
            <a:pPr eaLnBrk="1" hangingPunct="1"/>
            <a:r>
              <a:rPr lang="en-US" sz="2400" dirty="0"/>
              <a:t>Start state:</a:t>
            </a:r>
          </a:p>
          <a:p>
            <a:pPr lvl="1" eaLnBrk="1" hangingPunct="1"/>
            <a:r>
              <a:rPr lang="en-US" sz="2000" dirty="0"/>
              <a:t>Arad</a:t>
            </a:r>
          </a:p>
          <a:p>
            <a:pPr eaLnBrk="1" hangingPunct="1"/>
            <a:r>
              <a:rPr lang="en-US" sz="2400" dirty="0"/>
              <a:t>Goal test:</a:t>
            </a:r>
          </a:p>
          <a:p>
            <a:pPr lvl="1" eaLnBrk="1" hangingPunct="1"/>
            <a:r>
              <a:rPr lang="en-US" sz="2000" dirty="0"/>
              <a:t>Is state == Bucharest?</a:t>
            </a:r>
          </a:p>
          <a:p>
            <a:pPr lvl="3" eaLnBrk="1" hangingPunct="1"/>
            <a:endParaRPr lang="en-US" sz="1200" dirty="0"/>
          </a:p>
          <a:p>
            <a:pPr eaLnBrk="1" hangingPunct="1"/>
            <a:r>
              <a:rPr lang="en-US" sz="2400" dirty="0"/>
              <a:t>Solution?</a:t>
            </a:r>
          </a:p>
          <a:p>
            <a:pPr eaLnBrk="1" hangingPunct="1"/>
            <a:endParaRPr lang="en-US" sz="2400" dirty="0"/>
          </a:p>
          <a:p>
            <a:pPr eaLnBrk="1" hangingPunct="1"/>
            <a:endParaRPr lang="en-US" sz="2400" dirty="0"/>
          </a:p>
        </p:txBody>
      </p:sp>
      <p:pic>
        <p:nvPicPr>
          <p:cNvPr id="3" name="Picture 2">
            <a:extLst>
              <a:ext uri="{FF2B5EF4-FFF2-40B4-BE49-F238E27FC236}">
                <a16:creationId xmlns:a16="http://schemas.microsoft.com/office/drawing/2014/main" id="{9622DFB5-D60E-4805-9CD5-F101D8B60AC1}"/>
              </a:ext>
            </a:extLst>
          </p:cNvPr>
          <p:cNvPicPr>
            <a:picLocks noChangeAspect="1"/>
          </p:cNvPicPr>
          <p:nvPr/>
        </p:nvPicPr>
        <p:blipFill>
          <a:blip r:embed="rId2"/>
          <a:stretch>
            <a:fillRect/>
          </a:stretch>
        </p:blipFill>
        <p:spPr>
          <a:xfrm>
            <a:off x="609600" y="1541206"/>
            <a:ext cx="7848600" cy="4301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7937"/>
            <a:ext cx="12192000" cy="1143000"/>
          </a:xfrm>
        </p:spPr>
        <p:txBody>
          <a:bodyPr/>
          <a:lstStyle/>
          <a:p>
            <a:pPr eaLnBrk="1" hangingPunct="1"/>
            <a:r>
              <a:rPr lang="en-US" dirty="0"/>
              <a:t>Example</a:t>
            </a:r>
            <a:r>
              <a:rPr lang="tr-TR" dirty="0"/>
              <a:t>:  </a:t>
            </a:r>
            <a:r>
              <a:rPr lang="tr-TR" dirty="0" err="1"/>
              <a:t>Pac</a:t>
            </a:r>
            <a:r>
              <a:rPr lang="tr-TR" dirty="0"/>
              <a:t>-Man Game</a:t>
            </a:r>
            <a:endParaRPr lang="en-US" dirty="0"/>
          </a:p>
        </p:txBody>
      </p:sp>
      <p:sp>
        <p:nvSpPr>
          <p:cNvPr id="8195" name="Rectangle 3"/>
          <p:cNvSpPr>
            <a:spLocks noGrp="1" noChangeArrowheads="1"/>
          </p:cNvSpPr>
          <p:nvPr>
            <p:ph idx="1"/>
          </p:nvPr>
        </p:nvSpPr>
        <p:spPr>
          <a:xfrm>
            <a:off x="3352800" y="1447800"/>
            <a:ext cx="8229600" cy="4876800"/>
          </a:xfrm>
        </p:spPr>
        <p:txBody>
          <a:bodyPr/>
          <a:lstStyle/>
          <a:p>
            <a:pPr eaLnBrk="1" hangingPunct="1">
              <a:lnSpc>
                <a:spcPct val="80000"/>
              </a:lnSpc>
            </a:pPr>
            <a:r>
              <a:rPr lang="en-US" sz="2800" dirty="0"/>
              <a:t>A </a:t>
            </a:r>
            <a:r>
              <a:rPr lang="en-US" sz="2800" dirty="0">
                <a:solidFill>
                  <a:srgbClr val="FF0000"/>
                </a:solidFill>
              </a:rPr>
              <a:t>search</a:t>
            </a:r>
            <a:r>
              <a:rPr lang="en-US" sz="2800" dirty="0"/>
              <a:t> </a:t>
            </a:r>
            <a:r>
              <a:rPr lang="en-US" sz="2800" dirty="0">
                <a:solidFill>
                  <a:srgbClr val="FF0000"/>
                </a:solidFill>
              </a:rPr>
              <a:t>problem</a:t>
            </a:r>
            <a:r>
              <a:rPr lang="en-US" sz="2800" dirty="0"/>
              <a:t> consists of:</a:t>
            </a:r>
          </a:p>
          <a:p>
            <a:pPr lvl="1" eaLnBrk="1" hangingPunct="1">
              <a:lnSpc>
                <a:spcPct val="80000"/>
              </a:lnSpc>
            </a:pPr>
            <a:endParaRPr lang="en-US" sz="2400" dirty="0"/>
          </a:p>
          <a:p>
            <a:pPr lvl="1" eaLnBrk="1" hangingPunct="1">
              <a:lnSpc>
                <a:spcPct val="80000"/>
              </a:lnSpc>
            </a:pPr>
            <a:r>
              <a:rPr lang="en-US" sz="2400" dirty="0"/>
              <a:t>A state space</a:t>
            </a:r>
          </a:p>
          <a:p>
            <a:pPr lvl="1" eaLnBrk="1" hangingPunct="1">
              <a:lnSpc>
                <a:spcPct val="80000"/>
              </a:lnSpc>
            </a:pPr>
            <a:endParaRPr lang="en-US" sz="2400" dirty="0"/>
          </a:p>
          <a:p>
            <a:pPr lvl="1" eaLnBrk="1" hangingPunct="1">
              <a:lnSpc>
                <a:spcPct val="80000"/>
              </a:lnSpc>
            </a:pPr>
            <a:endParaRPr lang="en-US" sz="2400" dirty="0"/>
          </a:p>
          <a:p>
            <a:pPr lvl="1" eaLnBrk="1" hangingPunct="1">
              <a:lnSpc>
                <a:spcPct val="80000"/>
              </a:lnSpc>
            </a:pPr>
            <a:r>
              <a:rPr lang="en-US" sz="2400" dirty="0"/>
              <a:t>A successor function</a:t>
            </a:r>
          </a:p>
          <a:p>
            <a:pPr lvl="1" eaLnBrk="1" hangingPunct="1">
              <a:lnSpc>
                <a:spcPct val="80000"/>
              </a:lnSpc>
              <a:buFont typeface="Wingdings" pitchFamily="2" charset="2"/>
              <a:buNone/>
            </a:pPr>
            <a:r>
              <a:rPr lang="en-US" sz="2400" dirty="0"/>
              <a:t>	(with actions, costs)</a:t>
            </a:r>
          </a:p>
          <a:p>
            <a:pPr lvl="1" eaLnBrk="1" hangingPunct="1">
              <a:lnSpc>
                <a:spcPct val="80000"/>
              </a:lnSpc>
            </a:pPr>
            <a:endParaRPr lang="en-US" sz="2400" dirty="0"/>
          </a:p>
          <a:p>
            <a:pPr lvl="1" eaLnBrk="1" hangingPunct="1">
              <a:lnSpc>
                <a:spcPct val="80000"/>
              </a:lnSpc>
            </a:pPr>
            <a:endParaRPr lang="en-US" sz="2400" dirty="0"/>
          </a:p>
          <a:p>
            <a:pPr lvl="1" eaLnBrk="1" hangingPunct="1">
              <a:lnSpc>
                <a:spcPct val="80000"/>
              </a:lnSpc>
            </a:pPr>
            <a:r>
              <a:rPr lang="en-US" sz="2400" dirty="0"/>
              <a:t>A start state and a goal test</a:t>
            </a:r>
          </a:p>
          <a:p>
            <a:pPr lvl="1" eaLnBrk="1" hangingPunct="1">
              <a:lnSpc>
                <a:spcPct val="80000"/>
              </a:lnSpc>
            </a:pPr>
            <a:endParaRPr lang="en-US" sz="2400" dirty="0"/>
          </a:p>
          <a:p>
            <a:pPr eaLnBrk="1" hangingPunct="1">
              <a:lnSpc>
                <a:spcPct val="80000"/>
              </a:lnSpc>
            </a:pPr>
            <a:r>
              <a:rPr lang="en-US" sz="2800" dirty="0"/>
              <a:t>A </a:t>
            </a:r>
            <a:r>
              <a:rPr lang="en-US" sz="2800" dirty="0">
                <a:solidFill>
                  <a:srgbClr val="FF0000"/>
                </a:solidFill>
              </a:rPr>
              <a:t>solution</a:t>
            </a:r>
            <a:r>
              <a:rPr lang="en-US" sz="2800" dirty="0"/>
              <a:t> is a sequence of actions (a plan) which transforms the start state to a goal state</a:t>
            </a:r>
          </a:p>
        </p:txBody>
      </p:sp>
      <p:pic>
        <p:nvPicPr>
          <p:cNvPr id="8196" name="Picture 4"/>
          <p:cNvPicPr>
            <a:picLocks noChangeAspect="1" noChangeArrowheads="1"/>
          </p:cNvPicPr>
          <p:nvPr/>
        </p:nvPicPr>
        <p:blipFill>
          <a:blip r:embed="rId3" cstate="print"/>
          <a:srcRect/>
          <a:stretch>
            <a:fillRect/>
          </a:stretch>
        </p:blipFill>
        <p:spPr bwMode="auto">
          <a:xfrm>
            <a:off x="7162803" y="2174876"/>
            <a:ext cx="560388" cy="56832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8515349" y="2174875"/>
            <a:ext cx="552451" cy="560388"/>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10591805" y="2174875"/>
            <a:ext cx="544513" cy="560388"/>
          </a:xfrm>
          <a:prstGeom prst="rect">
            <a:avLst/>
          </a:prstGeom>
          <a:noFill/>
          <a:ln w="9525">
            <a:noFill/>
            <a:miter lim="800000"/>
            <a:headEnd/>
            <a:tailEnd/>
          </a:ln>
        </p:spPr>
      </p:pic>
      <p:pic>
        <p:nvPicPr>
          <p:cNvPr id="8199" name="Picture 7"/>
          <p:cNvPicPr>
            <a:picLocks noChangeAspect="1" noChangeArrowheads="1"/>
          </p:cNvPicPr>
          <p:nvPr/>
        </p:nvPicPr>
        <p:blipFill>
          <a:blip r:embed="rId6" cstate="print"/>
          <a:srcRect/>
          <a:stretch>
            <a:fillRect/>
          </a:stretch>
        </p:blipFill>
        <p:spPr bwMode="auto">
          <a:xfrm>
            <a:off x="7848601" y="2174875"/>
            <a:ext cx="552451" cy="560388"/>
          </a:xfrm>
          <a:prstGeom prst="rect">
            <a:avLst/>
          </a:prstGeom>
          <a:noFill/>
          <a:ln w="9525">
            <a:noFill/>
            <a:miter lim="800000"/>
            <a:headEnd/>
            <a:tailEnd/>
          </a:ln>
        </p:spPr>
      </p:pic>
      <p:pic>
        <p:nvPicPr>
          <p:cNvPr id="8200" name="Picture 8"/>
          <p:cNvPicPr>
            <a:picLocks noChangeAspect="1" noChangeArrowheads="1"/>
          </p:cNvPicPr>
          <p:nvPr/>
        </p:nvPicPr>
        <p:blipFill>
          <a:blip r:embed="rId7" cstate="print"/>
          <a:srcRect/>
          <a:stretch>
            <a:fillRect/>
          </a:stretch>
        </p:blipFill>
        <p:spPr bwMode="auto">
          <a:xfrm>
            <a:off x="9886949" y="2174877"/>
            <a:ext cx="552451" cy="552451"/>
          </a:xfrm>
          <a:prstGeom prst="rect">
            <a:avLst/>
          </a:prstGeom>
          <a:noFill/>
          <a:ln w="9525">
            <a:noFill/>
            <a:miter lim="800000"/>
            <a:headEnd/>
            <a:tailEnd/>
          </a:ln>
        </p:spPr>
      </p:pic>
      <p:pic>
        <p:nvPicPr>
          <p:cNvPr id="8201" name="Picture 9"/>
          <p:cNvPicPr>
            <a:picLocks noChangeAspect="1" noChangeArrowheads="1"/>
          </p:cNvPicPr>
          <p:nvPr/>
        </p:nvPicPr>
        <p:blipFill>
          <a:blip r:embed="rId8" cstate="print"/>
          <a:srcRect/>
          <a:stretch>
            <a:fillRect/>
          </a:stretch>
        </p:blipFill>
        <p:spPr bwMode="auto">
          <a:xfrm>
            <a:off x="9193213" y="2174875"/>
            <a:ext cx="560387" cy="560388"/>
          </a:xfrm>
          <a:prstGeom prst="rect">
            <a:avLst/>
          </a:prstGeom>
          <a:noFill/>
          <a:ln w="9525">
            <a:noFill/>
            <a:miter lim="800000"/>
            <a:headEnd/>
            <a:tailEnd/>
          </a:ln>
        </p:spPr>
      </p:pic>
      <p:pic>
        <p:nvPicPr>
          <p:cNvPr id="8202" name="Picture 10"/>
          <p:cNvPicPr>
            <a:picLocks noChangeAspect="1" noChangeArrowheads="1"/>
          </p:cNvPicPr>
          <p:nvPr/>
        </p:nvPicPr>
        <p:blipFill>
          <a:blip r:embed="rId9" cstate="print"/>
          <a:srcRect/>
          <a:stretch>
            <a:fillRect/>
          </a:stretch>
        </p:blipFill>
        <p:spPr bwMode="auto">
          <a:xfrm>
            <a:off x="6477005" y="2174875"/>
            <a:ext cx="544513" cy="560388"/>
          </a:xfrm>
          <a:prstGeom prst="rect">
            <a:avLst/>
          </a:prstGeom>
          <a:noFill/>
          <a:ln w="9525">
            <a:noFill/>
            <a:miter lim="800000"/>
            <a:headEnd/>
            <a:tailEnd/>
          </a:ln>
        </p:spPr>
      </p:pic>
      <p:pic>
        <p:nvPicPr>
          <p:cNvPr id="8203" name="Picture 11"/>
          <p:cNvPicPr>
            <a:picLocks noChangeAspect="1" noChangeArrowheads="1"/>
          </p:cNvPicPr>
          <p:nvPr/>
        </p:nvPicPr>
        <p:blipFill>
          <a:blip r:embed="rId3" cstate="print"/>
          <a:srcRect/>
          <a:stretch>
            <a:fillRect/>
          </a:stretch>
        </p:blipFill>
        <p:spPr bwMode="auto">
          <a:xfrm>
            <a:off x="7753351" y="3671888"/>
            <a:ext cx="560388" cy="568325"/>
          </a:xfrm>
          <a:prstGeom prst="rect">
            <a:avLst/>
          </a:prstGeom>
          <a:noFill/>
          <a:ln w="9525">
            <a:noFill/>
            <a:miter lim="800000"/>
            <a:headEnd/>
            <a:tailEnd/>
          </a:ln>
        </p:spPr>
      </p:pic>
      <p:pic>
        <p:nvPicPr>
          <p:cNvPr id="8204" name="Picture 12"/>
          <p:cNvPicPr>
            <a:picLocks noChangeAspect="1" noChangeArrowheads="1"/>
          </p:cNvPicPr>
          <p:nvPr/>
        </p:nvPicPr>
        <p:blipFill>
          <a:blip r:embed="rId6" cstate="print"/>
          <a:srcRect/>
          <a:stretch>
            <a:fillRect/>
          </a:stretch>
        </p:blipFill>
        <p:spPr bwMode="auto">
          <a:xfrm>
            <a:off x="9334501" y="3325813"/>
            <a:ext cx="552451" cy="560387"/>
          </a:xfrm>
          <a:prstGeom prst="rect">
            <a:avLst/>
          </a:prstGeom>
          <a:noFill/>
          <a:ln w="9525">
            <a:noFill/>
            <a:miter lim="800000"/>
            <a:headEnd/>
            <a:tailEnd/>
          </a:ln>
        </p:spPr>
      </p:pic>
      <p:pic>
        <p:nvPicPr>
          <p:cNvPr id="8205" name="Picture 13"/>
          <p:cNvPicPr>
            <a:picLocks noChangeAspect="1" noChangeArrowheads="1"/>
          </p:cNvPicPr>
          <p:nvPr/>
        </p:nvPicPr>
        <p:blipFill>
          <a:blip r:embed="rId4" cstate="print"/>
          <a:srcRect/>
          <a:stretch>
            <a:fillRect/>
          </a:stretch>
        </p:blipFill>
        <p:spPr bwMode="auto">
          <a:xfrm>
            <a:off x="9353549" y="4087813"/>
            <a:ext cx="552451" cy="560387"/>
          </a:xfrm>
          <a:prstGeom prst="rect">
            <a:avLst/>
          </a:prstGeom>
          <a:noFill/>
          <a:ln w="9525">
            <a:noFill/>
            <a:miter lim="800000"/>
            <a:headEnd/>
            <a:tailEnd/>
          </a:ln>
        </p:spPr>
      </p:pic>
      <p:sp>
        <p:nvSpPr>
          <p:cNvPr id="8206" name="Line 14"/>
          <p:cNvSpPr>
            <a:spLocks noChangeShapeType="1"/>
          </p:cNvSpPr>
          <p:nvPr/>
        </p:nvSpPr>
        <p:spPr bwMode="auto">
          <a:xfrm flipV="1">
            <a:off x="8458200" y="3581400"/>
            <a:ext cx="762000" cy="304800"/>
          </a:xfrm>
          <a:prstGeom prst="line">
            <a:avLst/>
          </a:prstGeom>
          <a:noFill/>
          <a:ln w="9525">
            <a:solidFill>
              <a:schemeClr val="tx1"/>
            </a:solidFill>
            <a:round/>
            <a:headEnd/>
            <a:tailEnd type="triangle" w="med" len="med"/>
          </a:ln>
        </p:spPr>
        <p:txBody>
          <a:bodyPr lIns="91432" tIns="45718" rIns="91432" bIns="45718"/>
          <a:lstStyle/>
          <a:p>
            <a:endParaRPr lang="en-US">
              <a:latin typeface="Calibri" pitchFamily="34" charset="0"/>
            </a:endParaRPr>
          </a:p>
        </p:txBody>
      </p:sp>
      <p:sp>
        <p:nvSpPr>
          <p:cNvPr id="8207" name="Line 15"/>
          <p:cNvSpPr>
            <a:spLocks noChangeShapeType="1"/>
          </p:cNvSpPr>
          <p:nvPr/>
        </p:nvSpPr>
        <p:spPr bwMode="auto">
          <a:xfrm>
            <a:off x="8458200" y="4114800"/>
            <a:ext cx="762000" cy="228600"/>
          </a:xfrm>
          <a:prstGeom prst="line">
            <a:avLst/>
          </a:prstGeom>
          <a:noFill/>
          <a:ln w="9525">
            <a:solidFill>
              <a:schemeClr val="tx1"/>
            </a:solidFill>
            <a:round/>
            <a:headEnd/>
            <a:tailEnd type="triangle" w="med" len="med"/>
          </a:ln>
        </p:spPr>
        <p:txBody>
          <a:bodyPr lIns="91432" tIns="45718" rIns="91432" bIns="45718"/>
          <a:lstStyle/>
          <a:p>
            <a:endParaRPr lang="en-US">
              <a:latin typeface="Calibri" pitchFamily="34" charset="0"/>
            </a:endParaRPr>
          </a:p>
        </p:txBody>
      </p:sp>
      <p:sp>
        <p:nvSpPr>
          <p:cNvPr id="8208" name="Text Box 16"/>
          <p:cNvSpPr txBox="1">
            <a:spLocks noChangeArrowheads="1"/>
          </p:cNvSpPr>
          <p:nvPr/>
        </p:nvSpPr>
        <p:spPr bwMode="auto">
          <a:xfrm>
            <a:off x="8229600" y="3200400"/>
            <a:ext cx="990600" cy="369328"/>
          </a:xfrm>
          <a:prstGeom prst="rect">
            <a:avLst/>
          </a:prstGeom>
          <a:noFill/>
          <a:ln w="9525">
            <a:noFill/>
            <a:miter lim="800000"/>
            <a:headEnd/>
            <a:tailEnd/>
          </a:ln>
        </p:spPr>
        <p:txBody>
          <a:bodyPr lIns="91432" tIns="45718" rIns="91432" bIns="45718">
            <a:spAutoFit/>
          </a:bodyPr>
          <a:lstStyle/>
          <a:p>
            <a:pPr>
              <a:spcBef>
                <a:spcPct val="50000"/>
              </a:spcBef>
            </a:pPr>
            <a:r>
              <a:rPr lang="en-US">
                <a:latin typeface="Calibri" pitchFamily="34" charset="0"/>
              </a:rPr>
              <a:t>“N”, 1.0</a:t>
            </a:r>
          </a:p>
        </p:txBody>
      </p:sp>
      <p:sp>
        <p:nvSpPr>
          <p:cNvPr id="8209" name="Text Box 17"/>
          <p:cNvSpPr txBox="1">
            <a:spLocks noChangeArrowheads="1"/>
          </p:cNvSpPr>
          <p:nvPr/>
        </p:nvSpPr>
        <p:spPr bwMode="auto">
          <a:xfrm>
            <a:off x="8229600" y="4419602"/>
            <a:ext cx="1143000" cy="369328"/>
          </a:xfrm>
          <a:prstGeom prst="rect">
            <a:avLst/>
          </a:prstGeom>
          <a:noFill/>
          <a:ln w="9525">
            <a:noFill/>
            <a:miter lim="800000"/>
            <a:headEnd/>
            <a:tailEnd/>
          </a:ln>
        </p:spPr>
        <p:txBody>
          <a:bodyPr lIns="91432" tIns="45718" rIns="91432" bIns="45718">
            <a:spAutoFit/>
          </a:bodyPr>
          <a:lstStyle/>
          <a:p>
            <a:pPr>
              <a:spcBef>
                <a:spcPct val="50000"/>
              </a:spcBef>
            </a:pPr>
            <a:r>
              <a:rPr lang="en-US" dirty="0">
                <a:latin typeface="Calibri" pitchFamily="34" charset="0"/>
              </a:rPr>
              <a:t>“E”, 1.0</a:t>
            </a:r>
          </a:p>
        </p:txBody>
      </p:sp>
      <p:sp>
        <p:nvSpPr>
          <p:cNvPr id="19" name="TextBox 18">
            <a:extLst>
              <a:ext uri="{FF2B5EF4-FFF2-40B4-BE49-F238E27FC236}">
                <a16:creationId xmlns:a16="http://schemas.microsoft.com/office/drawing/2014/main" id="{5B037E93-8CA3-4DC4-BB29-D531C1DF3B14}"/>
              </a:ext>
            </a:extLst>
          </p:cNvPr>
          <p:cNvSpPr txBox="1"/>
          <p:nvPr/>
        </p:nvSpPr>
        <p:spPr>
          <a:xfrm>
            <a:off x="438256" y="1523286"/>
            <a:ext cx="2533544" cy="4801314"/>
          </a:xfrm>
          <a:prstGeom prst="rect">
            <a:avLst/>
          </a:prstGeom>
          <a:noFill/>
        </p:spPr>
        <p:txBody>
          <a:bodyPr wrap="square">
            <a:spAutoFit/>
          </a:bodyPr>
          <a:lstStyle/>
          <a:p>
            <a:r>
              <a:rPr lang="en-US" b="0" i="1" dirty="0">
                <a:solidFill>
                  <a:srgbClr val="202122"/>
                </a:solidFill>
                <a:effectLst/>
                <a:highlight>
                  <a:srgbClr val="FFFF00"/>
                </a:highlight>
                <a:latin typeface="Arial" panose="020B0604020202020204" pitchFamily="34" charset="0"/>
              </a:rPr>
              <a:t>Pac-Man</a:t>
            </a:r>
            <a:r>
              <a:rPr lang="en-US" b="0" i="0" dirty="0">
                <a:solidFill>
                  <a:srgbClr val="202122"/>
                </a:solidFill>
                <a:effectLst/>
                <a:latin typeface="Arial" panose="020B0604020202020204" pitchFamily="34" charset="0"/>
              </a:rPr>
              <a:t> is an </a:t>
            </a:r>
            <a:r>
              <a:rPr lang="en-US" b="0" i="0" u="none" strike="noStrike" dirty="0">
                <a:solidFill>
                  <a:srgbClr val="0645AD"/>
                </a:solidFill>
                <a:effectLst/>
                <a:latin typeface="Arial" panose="020B0604020202020204" pitchFamily="34" charset="0"/>
                <a:hlinkClick r:id="rId10" tooltip="Action game"/>
              </a:rPr>
              <a:t>action</a:t>
            </a:r>
            <a:r>
              <a:rPr lang="en-US" b="0" i="0" u="none" strike="noStrike" baseline="30000" dirty="0">
                <a:solidFill>
                  <a:srgbClr val="0645AD"/>
                </a:solidFill>
                <a:effectLst/>
                <a:latin typeface="Arial" panose="020B0604020202020204" pitchFamily="34" charset="0"/>
                <a:hlinkClick r:id="rId11"/>
              </a:rPr>
              <a:t>[7]</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2" tooltip="List of maze chase games"/>
              </a:rPr>
              <a:t>maze chase</a:t>
            </a:r>
            <a:r>
              <a:rPr lang="en-US" b="0" i="0" dirty="0">
                <a:solidFill>
                  <a:srgbClr val="202122"/>
                </a:solidFill>
                <a:effectLst/>
                <a:latin typeface="Arial" panose="020B0604020202020204" pitchFamily="34" charset="0"/>
              </a:rPr>
              <a:t> </a:t>
            </a:r>
            <a:r>
              <a:rPr lang="en-US" b="0" i="0" dirty="0">
                <a:solidFill>
                  <a:srgbClr val="202122"/>
                </a:solidFill>
                <a:effectLst/>
                <a:highlight>
                  <a:srgbClr val="FFFF00"/>
                </a:highlight>
                <a:latin typeface="Arial" panose="020B0604020202020204" pitchFamily="34" charset="0"/>
              </a:rPr>
              <a:t>video game</a:t>
            </a:r>
            <a:r>
              <a:rPr lang="en-US" b="0" i="0" dirty="0">
                <a:solidFill>
                  <a:srgbClr val="202122"/>
                </a:solidFill>
                <a:effectLst/>
                <a:latin typeface="Arial" panose="020B0604020202020204" pitchFamily="34" charset="0"/>
              </a:rPr>
              <a:t>; </a:t>
            </a:r>
          </a:p>
          <a:p>
            <a:pPr marL="285750" indent="-285750">
              <a:buFont typeface="Arial" panose="020B0604020202020204" pitchFamily="34" charset="0"/>
              <a:buChar char="•"/>
            </a:pPr>
            <a:r>
              <a:rPr lang="en-US" b="0" i="0" dirty="0">
                <a:solidFill>
                  <a:srgbClr val="202122"/>
                </a:solidFill>
                <a:effectLst/>
                <a:latin typeface="Arial" panose="020B0604020202020204" pitchFamily="34" charset="0"/>
              </a:rPr>
              <a:t>the player controls </a:t>
            </a:r>
            <a:r>
              <a:rPr lang="en-US" b="0" i="0" u="none" strike="noStrike" dirty="0">
                <a:solidFill>
                  <a:srgbClr val="0645AD"/>
                </a:solidFill>
                <a:effectLst/>
                <a:latin typeface="Arial" panose="020B0604020202020204" pitchFamily="34" charset="0"/>
                <a:hlinkClick r:id="rId13" tooltip="Pac-Man (character)"/>
              </a:rPr>
              <a:t>the eponymous character</a:t>
            </a:r>
            <a:r>
              <a:rPr lang="en-US" b="0" i="0" dirty="0">
                <a:solidFill>
                  <a:srgbClr val="202122"/>
                </a:solidFill>
                <a:effectLst/>
                <a:latin typeface="Arial" panose="020B0604020202020204" pitchFamily="34" charset="0"/>
              </a:rPr>
              <a:t> through an enclosed maze.</a:t>
            </a:r>
          </a:p>
          <a:p>
            <a:pPr marL="285750" indent="-285750">
              <a:buFont typeface="Arial" panose="020B0604020202020204" pitchFamily="34" charset="0"/>
              <a:buChar char="•"/>
            </a:pPr>
            <a:r>
              <a:rPr lang="en-US" b="0" i="0" dirty="0">
                <a:solidFill>
                  <a:srgbClr val="202122"/>
                </a:solidFill>
                <a:effectLst/>
                <a:latin typeface="Arial" panose="020B0604020202020204" pitchFamily="34" charset="0"/>
              </a:rPr>
              <a:t>The objective of the game is to </a:t>
            </a:r>
            <a:r>
              <a:rPr lang="en-US" b="0" i="0" dirty="0">
                <a:solidFill>
                  <a:srgbClr val="FF0000"/>
                </a:solidFill>
                <a:effectLst/>
                <a:latin typeface="Arial" panose="020B0604020202020204" pitchFamily="34" charset="0"/>
              </a:rPr>
              <a:t>eat all of the dots </a:t>
            </a:r>
            <a:r>
              <a:rPr lang="en-US" b="0" i="0" dirty="0">
                <a:solidFill>
                  <a:srgbClr val="202122"/>
                </a:solidFill>
                <a:effectLst/>
                <a:latin typeface="Arial" panose="020B0604020202020204" pitchFamily="34" charset="0"/>
              </a:rPr>
              <a:t>placed in the maze </a:t>
            </a:r>
          </a:p>
          <a:p>
            <a:pPr marL="285750" indent="-285750">
              <a:buFont typeface="Arial" panose="020B0604020202020204" pitchFamily="34" charset="0"/>
              <a:buChar char="•"/>
            </a:pPr>
            <a:r>
              <a:rPr lang="en-US" b="0" i="0" dirty="0">
                <a:solidFill>
                  <a:srgbClr val="202122"/>
                </a:solidFill>
                <a:effectLst/>
                <a:latin typeface="Arial" panose="020B0604020202020204" pitchFamily="34" charset="0"/>
              </a:rPr>
              <a:t>while avoiding four colored ghosts — Blinky (red), Pinky (pink), Inky (cyan), and Clyde (orange)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0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animBg="1"/>
      <p:bldP spid="8207" grpId="0" animBg="1"/>
      <p:bldP spid="8208" grpId="0"/>
      <p:bldP spid="82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A9FC-E5CC-49BB-A0EF-59AC59378858}"/>
              </a:ext>
            </a:extLst>
          </p:cNvPr>
          <p:cNvSpPr>
            <a:spLocks noGrp="1"/>
          </p:cNvSpPr>
          <p:nvPr>
            <p:ph type="title"/>
          </p:nvPr>
        </p:nvSpPr>
        <p:spPr/>
        <p:txBody>
          <a:bodyPr/>
          <a:lstStyle/>
          <a:p>
            <a:r>
              <a:rPr lang="en-US" dirty="0"/>
              <a:t>Another example: vacuum world</a:t>
            </a:r>
          </a:p>
        </p:txBody>
      </p:sp>
      <p:sp>
        <p:nvSpPr>
          <p:cNvPr id="3" name="Content Placeholder 2">
            <a:extLst>
              <a:ext uri="{FF2B5EF4-FFF2-40B4-BE49-F238E27FC236}">
                <a16:creationId xmlns:a16="http://schemas.microsoft.com/office/drawing/2014/main" id="{69AC00A4-D7EA-4319-AAE2-1B8A326B37EE}"/>
              </a:ext>
            </a:extLst>
          </p:cNvPr>
          <p:cNvSpPr>
            <a:spLocks noGrp="1"/>
          </p:cNvSpPr>
          <p:nvPr>
            <p:ph idx="1"/>
          </p:nvPr>
        </p:nvSpPr>
        <p:spPr>
          <a:xfrm>
            <a:off x="406400" y="1397003"/>
            <a:ext cx="4470400" cy="2108197"/>
          </a:xfrm>
        </p:spPr>
        <p:txBody>
          <a:bodyPr>
            <a:normAutofit fontScale="92500" lnSpcReduction="10000"/>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Tw Cen MT" panose="020B0602020104020603"/>
                <a:ea typeface="+mn-ea"/>
                <a:cs typeface="+mn-cs"/>
              </a:rPr>
              <a:t>States: </a:t>
            </a:r>
            <a:r>
              <a:rPr kumimoji="0" lang="en-US" sz="2100" b="1" i="0" u="none" strike="noStrike" kern="1200" cap="none" spc="0" normalizeH="0" baseline="0" noProof="0" dirty="0">
                <a:ln>
                  <a:noFill/>
                </a:ln>
                <a:solidFill>
                  <a:srgbClr val="CE6633">
                    <a:lumMod val="75000"/>
                  </a:srgbClr>
                </a:solidFill>
                <a:effectLst/>
                <a:uLnTx/>
                <a:uFillTx/>
                <a:latin typeface="Tw Cen MT" panose="020B0602020104020603"/>
                <a:ea typeface="+mn-ea"/>
                <a:cs typeface="+mn-cs"/>
              </a:rPr>
              <a:t>integer dirt and robot locations</a:t>
            </a:r>
            <a:r>
              <a:rPr kumimoji="0" lang="en-US" sz="2100" b="0" i="0" u="none" strike="noStrike" kern="1200" cap="none" spc="0" normalizeH="0" baseline="0" noProof="0" dirty="0">
                <a:ln>
                  <a:noFill/>
                </a:ln>
                <a:solidFill>
                  <a:prstClr val="black"/>
                </a:solidFill>
                <a:effectLst/>
                <a:uLnTx/>
                <a:uFillTx/>
                <a:latin typeface="Tw Cen MT" panose="020B0602020104020603"/>
                <a:ea typeface="+mn-ea"/>
                <a:cs typeface="+mn-cs"/>
              </a:rPr>
              <a:t> (ignore dirt amounts etc.)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Tw Cen MT" panose="020B0602020104020603"/>
                <a:ea typeface="+mn-ea"/>
                <a:cs typeface="+mn-cs"/>
              </a:rPr>
              <a:t>Actions: </a:t>
            </a:r>
            <a:r>
              <a:rPr kumimoji="0" lang="en-US" sz="2100" b="1" i="0" u="none" strike="noStrike" kern="1200" cap="none" spc="0" normalizeH="0" baseline="0" noProof="0" dirty="0">
                <a:ln>
                  <a:noFill/>
                </a:ln>
                <a:solidFill>
                  <a:srgbClr val="C00000"/>
                </a:solidFill>
                <a:effectLst/>
                <a:uLnTx/>
                <a:uFillTx/>
                <a:latin typeface="Tw Cen MT" panose="020B0602020104020603"/>
                <a:ea typeface="+mn-ea"/>
                <a:cs typeface="+mn-cs"/>
              </a:rPr>
              <a:t>Left</a:t>
            </a:r>
            <a:r>
              <a:rPr kumimoji="0" lang="en-US" sz="21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100" b="1" i="0" u="none" strike="noStrike" kern="1200" cap="none" spc="0" normalizeH="0" baseline="0" noProof="0" dirty="0">
                <a:ln>
                  <a:noFill/>
                </a:ln>
                <a:solidFill>
                  <a:srgbClr val="C00000"/>
                </a:solidFill>
                <a:effectLst/>
                <a:uLnTx/>
                <a:uFillTx/>
                <a:latin typeface="Tw Cen MT" panose="020B0602020104020603"/>
                <a:ea typeface="+mn-ea"/>
                <a:cs typeface="+mn-cs"/>
              </a:rPr>
              <a:t>Right</a:t>
            </a:r>
            <a:r>
              <a:rPr kumimoji="0" lang="en-US" sz="21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100" b="1" i="0" u="none" strike="noStrike" kern="1200" cap="none" spc="0" normalizeH="0" baseline="0" noProof="0" dirty="0">
                <a:ln>
                  <a:noFill/>
                </a:ln>
                <a:solidFill>
                  <a:srgbClr val="C00000"/>
                </a:solidFill>
                <a:effectLst/>
                <a:uLnTx/>
                <a:uFillTx/>
                <a:latin typeface="Tw Cen MT" panose="020B0602020104020603"/>
                <a:ea typeface="+mn-ea"/>
                <a:cs typeface="+mn-cs"/>
              </a:rPr>
              <a:t>Suck</a:t>
            </a:r>
            <a:r>
              <a:rPr kumimoji="0" lang="en-US" sz="21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2100" b="1" i="0" u="none" strike="noStrike" kern="1200" cap="none" spc="0" normalizeH="0" baseline="0" noProof="0" dirty="0" err="1">
                <a:ln>
                  <a:noFill/>
                </a:ln>
                <a:solidFill>
                  <a:srgbClr val="C00000"/>
                </a:solidFill>
                <a:effectLst/>
                <a:uLnTx/>
                <a:uFillTx/>
                <a:latin typeface="Tw Cen MT" panose="020B0602020104020603"/>
                <a:ea typeface="+mn-ea"/>
                <a:cs typeface="+mn-cs"/>
              </a:rPr>
              <a:t>NoOp</a:t>
            </a:r>
            <a:endParaRPr kumimoji="0" lang="en-US" sz="2100" b="1" i="0" u="none" strike="noStrike" kern="1200" cap="none" spc="0" normalizeH="0" baseline="0" noProof="0" dirty="0">
              <a:ln>
                <a:noFill/>
              </a:ln>
              <a:solidFill>
                <a:srgbClr val="C00000"/>
              </a:solidFill>
              <a:effectLst/>
              <a:uLnTx/>
              <a:uFillTx/>
              <a:latin typeface="Tw Cen MT" panose="020B0602020104020603"/>
              <a:ea typeface="+mn-ea"/>
              <a:cs typeface="+mn-cs"/>
            </a:endParaRP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Tw Cen MT" panose="020B0602020104020603"/>
                <a:ea typeface="+mn-ea"/>
                <a:cs typeface="+mn-cs"/>
              </a:rPr>
              <a:t>Goal test: </a:t>
            </a:r>
            <a:r>
              <a:rPr kumimoji="0" lang="en-US" sz="2100" b="1" i="0" u="none" strike="noStrike" kern="1200" cap="none" spc="0" normalizeH="0" baseline="0" noProof="0" dirty="0">
                <a:ln>
                  <a:noFill/>
                </a:ln>
                <a:solidFill>
                  <a:srgbClr val="00B050"/>
                </a:solidFill>
                <a:effectLst/>
                <a:uLnTx/>
                <a:uFillTx/>
                <a:latin typeface="Tw Cen MT" panose="020B0602020104020603"/>
                <a:ea typeface="+mn-ea"/>
                <a:cs typeface="+mn-cs"/>
              </a:rPr>
              <a:t>no dirt</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Tw Cen MT" panose="020B0602020104020603"/>
                <a:ea typeface="+mn-ea"/>
                <a:cs typeface="+mn-cs"/>
              </a:rPr>
              <a:t>Path cost: </a:t>
            </a:r>
            <a:r>
              <a:rPr kumimoji="0" lang="en-US" sz="2100" b="1" i="0" u="none" strike="noStrike" kern="1200" cap="none" spc="0" normalizeH="0" baseline="0" noProof="0" dirty="0">
                <a:ln>
                  <a:noFill/>
                </a:ln>
                <a:solidFill>
                  <a:srgbClr val="2FA3EE">
                    <a:lumMod val="50000"/>
                  </a:srgbClr>
                </a:solidFill>
                <a:effectLst/>
                <a:uLnTx/>
                <a:uFillTx/>
                <a:latin typeface="Tw Cen MT" panose="020B0602020104020603"/>
                <a:ea typeface="+mn-ea"/>
                <a:cs typeface="+mn-cs"/>
              </a:rPr>
              <a:t>1 per action (0 for </a:t>
            </a:r>
            <a:r>
              <a:rPr kumimoji="0" lang="en-US" sz="2100" b="1" i="0" u="none" strike="noStrike" kern="1200" cap="none" spc="0" normalizeH="0" baseline="0" noProof="0" dirty="0" err="1">
                <a:ln>
                  <a:noFill/>
                </a:ln>
                <a:solidFill>
                  <a:srgbClr val="2FA3EE">
                    <a:lumMod val="50000"/>
                  </a:srgbClr>
                </a:solidFill>
                <a:effectLst/>
                <a:uLnTx/>
                <a:uFillTx/>
                <a:latin typeface="Tw Cen MT" panose="020B0602020104020603"/>
                <a:ea typeface="+mn-ea"/>
                <a:cs typeface="+mn-cs"/>
              </a:rPr>
              <a:t>NoOp</a:t>
            </a:r>
            <a:r>
              <a:rPr kumimoji="0" lang="en-US" sz="2100" b="1" i="0" u="none" strike="noStrike" kern="1200" cap="none" spc="0" normalizeH="0" baseline="0" noProof="0" dirty="0">
                <a:ln>
                  <a:noFill/>
                </a:ln>
                <a:solidFill>
                  <a:srgbClr val="2FA3EE">
                    <a:lumMod val="50000"/>
                  </a:srgbClr>
                </a:solidFill>
                <a:effectLst/>
                <a:uLnTx/>
                <a:uFillTx/>
                <a:latin typeface="Tw Cen MT" panose="020B0602020104020603"/>
                <a:ea typeface="+mn-ea"/>
                <a:cs typeface="+mn-cs"/>
              </a:rPr>
              <a:t>) </a:t>
            </a:r>
          </a:p>
          <a:p>
            <a:endParaRPr lang="en-US" sz="1600" dirty="0"/>
          </a:p>
        </p:txBody>
      </p:sp>
      <p:pic>
        <p:nvPicPr>
          <p:cNvPr id="5" name="Picture 4">
            <a:extLst>
              <a:ext uri="{FF2B5EF4-FFF2-40B4-BE49-F238E27FC236}">
                <a16:creationId xmlns:a16="http://schemas.microsoft.com/office/drawing/2014/main" id="{B0DEFC64-A2F2-4FEA-8B14-5108089E799C}"/>
              </a:ext>
            </a:extLst>
          </p:cNvPr>
          <p:cNvPicPr>
            <a:picLocks noChangeAspect="1"/>
          </p:cNvPicPr>
          <p:nvPr/>
        </p:nvPicPr>
        <p:blipFill>
          <a:blip r:embed="rId2"/>
          <a:stretch>
            <a:fillRect/>
          </a:stretch>
        </p:blipFill>
        <p:spPr>
          <a:xfrm>
            <a:off x="4876800" y="1676400"/>
            <a:ext cx="7160961" cy="4552949"/>
          </a:xfrm>
          <a:prstGeom prst="rect">
            <a:avLst/>
          </a:prstGeom>
        </p:spPr>
      </p:pic>
      <p:sp>
        <p:nvSpPr>
          <p:cNvPr id="6" name="TextBox 5">
            <a:extLst>
              <a:ext uri="{FF2B5EF4-FFF2-40B4-BE49-F238E27FC236}">
                <a16:creationId xmlns:a16="http://schemas.microsoft.com/office/drawing/2014/main" id="{D4ADD43B-2807-4356-8B13-B7BC1E45F52A}"/>
              </a:ext>
            </a:extLst>
          </p:cNvPr>
          <p:cNvSpPr txBox="1"/>
          <p:nvPr/>
        </p:nvSpPr>
        <p:spPr>
          <a:xfrm>
            <a:off x="371168" y="3711678"/>
            <a:ext cx="4191000" cy="2554545"/>
          </a:xfrm>
          <a:prstGeom prst="rect">
            <a:avLst/>
          </a:prstGeom>
          <a:noFill/>
        </p:spPr>
        <p:txBody>
          <a:bodyPr wrap="square">
            <a:spAutoFit/>
          </a:bodyPr>
          <a:lstStyle/>
          <a:p>
            <a:r>
              <a:rPr lang="en-US" sz="1600" b="1" dirty="0"/>
              <a:t>States: </a:t>
            </a:r>
            <a:r>
              <a:rPr lang="en-US" sz="1600" dirty="0"/>
              <a:t>A state of the world says which objects are in which cells.</a:t>
            </a:r>
          </a:p>
          <a:p>
            <a:pPr lvl="1"/>
            <a:r>
              <a:rPr lang="en-US" sz="1600" dirty="0"/>
              <a:t>In a simple two cell version,</a:t>
            </a:r>
          </a:p>
          <a:p>
            <a:pPr marL="742905" lvl="1" indent="-285750">
              <a:buFont typeface="Arial" panose="020B0604020202020204" pitchFamily="34" charset="0"/>
              <a:buChar char="•"/>
            </a:pPr>
            <a:r>
              <a:rPr lang="en-US" sz="1600" dirty="0"/>
              <a:t>the agent can be in one cell at a time</a:t>
            </a:r>
          </a:p>
          <a:p>
            <a:pPr marL="742905" lvl="1" indent="-285750">
              <a:buFont typeface="Arial" panose="020B0604020202020204" pitchFamily="34" charset="0"/>
              <a:buChar char="•"/>
            </a:pPr>
            <a:r>
              <a:rPr lang="en-US" sz="1600" dirty="0"/>
              <a:t>each cell can have dirt or not,</a:t>
            </a:r>
          </a:p>
          <a:p>
            <a:pPr marL="742905" lvl="1" indent="-285750">
              <a:buFont typeface="Arial" panose="020B0604020202020204" pitchFamily="34" charset="0"/>
              <a:buChar char="•"/>
            </a:pPr>
            <a:r>
              <a:rPr lang="en-US" sz="1600" dirty="0"/>
              <a:t> </a:t>
            </a:r>
            <a:r>
              <a:rPr lang="en-US" sz="1600" dirty="0">
                <a:highlight>
                  <a:srgbClr val="FFFF00"/>
                </a:highlight>
              </a:rPr>
              <a:t>2 positions for agent * 2</a:t>
            </a:r>
            <a:r>
              <a:rPr lang="en-US" sz="1600" baseline="30000" dirty="0">
                <a:highlight>
                  <a:srgbClr val="FFFF00"/>
                </a:highlight>
              </a:rPr>
              <a:t>2</a:t>
            </a:r>
            <a:r>
              <a:rPr lang="en-US" sz="1600" dirty="0"/>
              <a:t> possibilities for dirt = </a:t>
            </a:r>
            <a:r>
              <a:rPr lang="en-US" sz="1600" b="1" dirty="0"/>
              <a:t>8 states</a:t>
            </a:r>
            <a:r>
              <a:rPr lang="en-US" sz="1600" dirty="0"/>
              <a:t>.</a:t>
            </a:r>
          </a:p>
          <a:p>
            <a:pPr lvl="1"/>
            <a:endParaRPr lang="en-US" sz="1600" dirty="0"/>
          </a:p>
          <a:p>
            <a:pPr marL="285750" indent="-285750">
              <a:buFont typeface="Arial" panose="020B0604020202020204" pitchFamily="34" charset="0"/>
              <a:buChar char="•"/>
            </a:pPr>
            <a:r>
              <a:rPr lang="en-US" sz="1600" dirty="0">
                <a:highlight>
                  <a:srgbClr val="FFFF00"/>
                </a:highlight>
              </a:rPr>
              <a:t>With n cells, there are n*2</a:t>
            </a:r>
            <a:r>
              <a:rPr lang="en-US" sz="1600" baseline="30000" dirty="0">
                <a:highlight>
                  <a:srgbClr val="FFFF00"/>
                </a:highlight>
              </a:rPr>
              <a:t>n</a:t>
            </a:r>
            <a:r>
              <a:rPr lang="en-US" sz="1600" dirty="0">
                <a:highlight>
                  <a:srgbClr val="FFFF00"/>
                </a:highlight>
              </a:rPr>
              <a:t> states.</a:t>
            </a:r>
            <a:endParaRPr lang="tr-TR" sz="1600" dirty="0">
              <a:highlight>
                <a:srgbClr val="FFFF00"/>
              </a:highlight>
            </a:endParaRPr>
          </a:p>
        </p:txBody>
      </p:sp>
    </p:spTree>
    <p:extLst>
      <p:ext uri="{BB962C8B-B14F-4D97-AF65-F5344CB8AC3E}">
        <p14:creationId xmlns:p14="http://schemas.microsoft.com/office/powerpoint/2010/main" val="219362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031A-8978-4CE5-8946-5BBA8571476A}"/>
              </a:ext>
            </a:extLst>
          </p:cNvPr>
          <p:cNvSpPr>
            <a:spLocks noGrp="1"/>
          </p:cNvSpPr>
          <p:nvPr>
            <p:ph type="title"/>
          </p:nvPr>
        </p:nvSpPr>
        <p:spPr/>
        <p:txBody>
          <a:bodyPr/>
          <a:lstStyle/>
          <a:p>
            <a:r>
              <a:rPr lang="en-US" dirty="0"/>
              <a:t>Example search problem: 8-puzzle</a:t>
            </a:r>
          </a:p>
        </p:txBody>
      </p:sp>
      <p:pic>
        <p:nvPicPr>
          <p:cNvPr id="5" name="Picture 4">
            <a:extLst>
              <a:ext uri="{FF2B5EF4-FFF2-40B4-BE49-F238E27FC236}">
                <a16:creationId xmlns:a16="http://schemas.microsoft.com/office/drawing/2014/main" id="{6F43952E-0EF8-45BA-865D-5789F3581E3D}"/>
              </a:ext>
            </a:extLst>
          </p:cNvPr>
          <p:cNvPicPr>
            <a:picLocks noChangeAspect="1"/>
          </p:cNvPicPr>
          <p:nvPr/>
        </p:nvPicPr>
        <p:blipFill>
          <a:blip r:embed="rId2"/>
          <a:stretch>
            <a:fillRect/>
          </a:stretch>
        </p:blipFill>
        <p:spPr>
          <a:xfrm>
            <a:off x="433439" y="1219200"/>
            <a:ext cx="7186561" cy="4667250"/>
          </a:xfrm>
          <a:prstGeom prst="rect">
            <a:avLst/>
          </a:prstGeom>
        </p:spPr>
      </p:pic>
      <p:pic>
        <p:nvPicPr>
          <p:cNvPr id="7" name="Picture 6">
            <a:extLst>
              <a:ext uri="{FF2B5EF4-FFF2-40B4-BE49-F238E27FC236}">
                <a16:creationId xmlns:a16="http://schemas.microsoft.com/office/drawing/2014/main" id="{5C1C1B64-DDC0-438E-8358-BADE5FE45CF3}"/>
              </a:ext>
            </a:extLst>
          </p:cNvPr>
          <p:cNvPicPr>
            <a:picLocks noChangeAspect="1"/>
          </p:cNvPicPr>
          <p:nvPr/>
        </p:nvPicPr>
        <p:blipFill>
          <a:blip r:embed="rId3"/>
          <a:stretch>
            <a:fillRect/>
          </a:stretch>
        </p:blipFill>
        <p:spPr>
          <a:xfrm>
            <a:off x="7848600" y="1384713"/>
            <a:ext cx="1676400" cy="1800225"/>
          </a:xfrm>
          <a:prstGeom prst="rect">
            <a:avLst/>
          </a:prstGeom>
        </p:spPr>
      </p:pic>
    </p:spTree>
    <p:extLst>
      <p:ext uri="{BB962C8B-B14F-4D97-AF65-F5344CB8AC3E}">
        <p14:creationId xmlns:p14="http://schemas.microsoft.com/office/powerpoint/2010/main" val="1425536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237B-0A59-4D11-9E59-186535345719}"/>
              </a:ext>
            </a:extLst>
          </p:cNvPr>
          <p:cNvSpPr>
            <a:spLocks noGrp="1"/>
          </p:cNvSpPr>
          <p:nvPr>
            <p:ph type="title"/>
          </p:nvPr>
        </p:nvSpPr>
        <p:spPr/>
        <p:txBody>
          <a:bodyPr/>
          <a:lstStyle/>
          <a:p>
            <a:r>
              <a:rPr lang="en-US" dirty="0"/>
              <a:t>Other search problems</a:t>
            </a:r>
            <a:endParaRPr lang="tr-TR" dirty="0"/>
          </a:p>
        </p:txBody>
      </p:sp>
      <p:sp>
        <p:nvSpPr>
          <p:cNvPr id="3" name="Content Placeholder 2">
            <a:extLst>
              <a:ext uri="{FF2B5EF4-FFF2-40B4-BE49-F238E27FC236}">
                <a16:creationId xmlns:a16="http://schemas.microsoft.com/office/drawing/2014/main" id="{655BE21E-68BB-453E-B0E8-935011FF4A44}"/>
              </a:ext>
            </a:extLst>
          </p:cNvPr>
          <p:cNvSpPr>
            <a:spLocks noGrp="1"/>
          </p:cNvSpPr>
          <p:nvPr>
            <p:ph idx="1"/>
          </p:nvPr>
        </p:nvSpPr>
        <p:spPr/>
        <p:txBody>
          <a:bodyPr>
            <a:normAutofit fontScale="92500" lnSpcReduction="10000"/>
          </a:bodyPr>
          <a:lstStyle/>
          <a:p>
            <a:r>
              <a:rPr lang="en-US" sz="2400" dirty="0">
                <a:solidFill>
                  <a:srgbClr val="FF0000"/>
                </a:solidFill>
              </a:rPr>
              <a:t>R</a:t>
            </a:r>
            <a:r>
              <a:rPr lang="tr-TR" sz="2400" dirty="0" err="1">
                <a:solidFill>
                  <a:srgbClr val="FF0000"/>
                </a:solidFill>
              </a:rPr>
              <a:t>oute-finding</a:t>
            </a:r>
            <a:r>
              <a:rPr lang="tr-TR" sz="2400" dirty="0">
                <a:solidFill>
                  <a:srgbClr val="FF0000"/>
                </a:solidFill>
              </a:rPr>
              <a:t> problem</a:t>
            </a:r>
            <a:r>
              <a:rPr lang="en-US" sz="2400" dirty="0">
                <a:solidFill>
                  <a:srgbClr val="FF0000"/>
                </a:solidFill>
              </a:rPr>
              <a:t> </a:t>
            </a:r>
            <a:r>
              <a:rPr lang="en-US" sz="2400" dirty="0"/>
              <a:t>is defined in terms of specified locations and transitions along edges between them.</a:t>
            </a:r>
          </a:p>
          <a:p>
            <a:r>
              <a:rPr lang="en-US" sz="2400" dirty="0">
                <a:solidFill>
                  <a:srgbClr val="FF0000"/>
                </a:solidFill>
              </a:rPr>
              <a:t>Touring problems </a:t>
            </a:r>
            <a:r>
              <a:rPr lang="en-US" sz="2400" dirty="0"/>
              <a:t>describe a set of locations that must be visited, rather than a single goal destination.</a:t>
            </a:r>
          </a:p>
          <a:p>
            <a:r>
              <a:rPr lang="en-US" sz="2400" dirty="0">
                <a:solidFill>
                  <a:srgbClr val="FF0000"/>
                </a:solidFill>
              </a:rPr>
              <a:t>A VLSI layout problem </a:t>
            </a:r>
            <a:r>
              <a:rPr lang="en-US" sz="2400" dirty="0"/>
              <a:t>requires positioning millions of components and connections on a chip to minimize area, minimize circuit delays, minimize stray capacitances, and maximize manufacturing yield.</a:t>
            </a:r>
          </a:p>
          <a:p>
            <a:pPr algn="l"/>
            <a:r>
              <a:rPr lang="en-US" sz="2400" b="0" i="0" u="none" strike="noStrike" baseline="0" dirty="0">
                <a:solidFill>
                  <a:srgbClr val="FF0000"/>
                </a:solidFill>
                <a:latin typeface="NimbusRomNo9L-Medi"/>
              </a:rPr>
              <a:t>Robot navigation </a:t>
            </a:r>
            <a:r>
              <a:rPr lang="en-US" sz="2400" b="0" i="0" u="none" strike="noStrike" baseline="0" dirty="0">
                <a:latin typeface="NimbusRomNo9L-Regu"/>
              </a:rPr>
              <a:t>is a generalization of the route-finding problem described earlier. Rather than following distinct paths (such as the roads in Romania), a robot can roam around, in effect making its own paths.</a:t>
            </a:r>
          </a:p>
          <a:p>
            <a:pPr algn="l"/>
            <a:r>
              <a:rPr lang="en-US" sz="2400" b="0" i="0" u="none" strike="noStrike" baseline="0" dirty="0">
                <a:solidFill>
                  <a:srgbClr val="FF0000"/>
                </a:solidFill>
                <a:latin typeface="NimbusRomNo9L-Medi"/>
              </a:rPr>
              <a:t>Automatic assembly sequencing </a:t>
            </a:r>
            <a:r>
              <a:rPr lang="en-US" sz="2400" b="0" i="0" u="none" strike="noStrike" baseline="0" dirty="0">
                <a:solidFill>
                  <a:srgbClr val="000000"/>
                </a:solidFill>
                <a:latin typeface="NimbusRomNo9L-Regu"/>
              </a:rPr>
              <a:t>of complex objects (such as electric motors) by a robot has been standard industry practice since the 1970s. Algorithms first find a feasible assembly sequence and then work to optimize the process. Minimizing the amount of manual human labor on the assembly line can produce significant savings in time and cost.</a:t>
            </a:r>
          </a:p>
          <a:p>
            <a:pPr algn="l"/>
            <a:endParaRPr lang="tr-TR" sz="1400" dirty="0"/>
          </a:p>
        </p:txBody>
      </p:sp>
    </p:spTree>
    <p:extLst>
      <p:ext uri="{BB962C8B-B14F-4D97-AF65-F5344CB8AC3E}">
        <p14:creationId xmlns:p14="http://schemas.microsoft.com/office/powerpoint/2010/main" val="254733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Problems Are (</a:t>
            </a:r>
            <a:r>
              <a:rPr lang="en-US" dirty="0" err="1"/>
              <a:t>Absract</a:t>
            </a:r>
            <a:r>
              <a:rPr lang="en-US" dirty="0"/>
              <a:t>) Models</a:t>
            </a:r>
          </a:p>
        </p:txBody>
      </p:sp>
      <p:sp>
        <p:nvSpPr>
          <p:cNvPr id="3" name="Content Placeholder 2"/>
          <p:cNvSpPr>
            <a:spLocks noGrp="1"/>
          </p:cNvSpPr>
          <p:nvPr>
            <p:ph idx="1"/>
          </p:nvPr>
        </p:nvSpPr>
        <p:spPr/>
        <p:txBody>
          <a:bodyPr/>
          <a:lstStyle/>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1372097"/>
            <a:ext cx="8302482" cy="43559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19200" y="3505200"/>
            <a:ext cx="9829800" cy="3048000"/>
          </a:xfrm>
          <a:prstGeom prst="roundRect">
            <a:avLst/>
          </a:prstGeom>
          <a:solidFill>
            <a:srgbClr val="D5DFFF">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defRPr/>
            </a:pPr>
            <a:endParaRPr lang="en-US">
              <a:latin typeface="Calibri" pitchFamily="34" charset="0"/>
            </a:endParaRPr>
          </a:p>
        </p:txBody>
      </p:sp>
      <p:sp>
        <p:nvSpPr>
          <p:cNvPr id="11" name="Rounded Rectangle 10"/>
          <p:cNvSpPr/>
          <p:nvPr/>
        </p:nvSpPr>
        <p:spPr>
          <a:xfrm>
            <a:off x="1219202" y="1273178"/>
            <a:ext cx="9829801" cy="2003425"/>
          </a:xfrm>
          <a:prstGeom prst="roundRect">
            <a:avLst/>
          </a:prstGeom>
          <a:solidFill>
            <a:srgbClr val="D5DFFF">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a:defRPr/>
            </a:pPr>
            <a:endParaRPr lang="en-US">
              <a:latin typeface="Calibri" pitchFamily="34" charset="0"/>
            </a:endParaRPr>
          </a:p>
        </p:txBody>
      </p:sp>
      <p:sp>
        <p:nvSpPr>
          <p:cNvPr id="10243" name="Title 1"/>
          <p:cNvSpPr>
            <a:spLocks noGrp="1"/>
          </p:cNvSpPr>
          <p:nvPr>
            <p:ph type="title"/>
          </p:nvPr>
        </p:nvSpPr>
        <p:spPr/>
        <p:txBody>
          <a:bodyPr/>
          <a:lstStyle/>
          <a:p>
            <a:r>
              <a:rPr lang="en-US"/>
              <a:t>What’s in a State Space?</a:t>
            </a:r>
          </a:p>
        </p:txBody>
      </p:sp>
      <p:sp>
        <p:nvSpPr>
          <p:cNvPr id="8" name="Content Placeholder 7"/>
          <p:cNvSpPr>
            <a:spLocks noGrp="1"/>
          </p:cNvSpPr>
          <p:nvPr>
            <p:ph sz="half" idx="1"/>
          </p:nvPr>
        </p:nvSpPr>
        <p:spPr>
          <a:xfrm>
            <a:off x="1600200" y="4086225"/>
            <a:ext cx="4038600" cy="2413000"/>
          </a:xfrm>
        </p:spPr>
        <p:txBody>
          <a:bodyPr/>
          <a:lstStyle/>
          <a:p>
            <a:r>
              <a:rPr lang="en-US" sz="2400" dirty="0"/>
              <a:t>Problem: </a:t>
            </a:r>
            <a:r>
              <a:rPr lang="en-US" sz="2400" dirty="0" err="1"/>
              <a:t>Pathing</a:t>
            </a:r>
            <a:endParaRPr lang="en-US" sz="2400" dirty="0"/>
          </a:p>
          <a:p>
            <a:pPr lvl="1"/>
            <a:r>
              <a:rPr lang="en-US" sz="2000" dirty="0"/>
              <a:t>States: (</a:t>
            </a:r>
            <a:r>
              <a:rPr lang="en-US" sz="2000" dirty="0" err="1"/>
              <a:t>x,y</a:t>
            </a:r>
            <a:r>
              <a:rPr lang="en-US" sz="2000" dirty="0"/>
              <a:t>) location</a:t>
            </a:r>
          </a:p>
          <a:p>
            <a:pPr lvl="1"/>
            <a:r>
              <a:rPr lang="en-US" sz="2000" dirty="0"/>
              <a:t>Actions: NSEW</a:t>
            </a:r>
          </a:p>
          <a:p>
            <a:pPr lvl="1"/>
            <a:r>
              <a:rPr lang="en-US" sz="2000" dirty="0"/>
              <a:t>Successor: update location only</a:t>
            </a:r>
          </a:p>
          <a:p>
            <a:pPr lvl="1"/>
            <a:r>
              <a:rPr lang="en-US" sz="2000" dirty="0"/>
              <a:t>Goal test: is (</a:t>
            </a:r>
            <a:r>
              <a:rPr lang="en-US" sz="2000" dirty="0" err="1"/>
              <a:t>x,y</a:t>
            </a:r>
            <a:r>
              <a:rPr lang="en-US" sz="2000" dirty="0"/>
              <a:t>)=END</a:t>
            </a:r>
          </a:p>
        </p:txBody>
      </p:sp>
      <p:sp>
        <p:nvSpPr>
          <p:cNvPr id="9" name="Content Placeholder 8"/>
          <p:cNvSpPr>
            <a:spLocks noGrp="1"/>
          </p:cNvSpPr>
          <p:nvPr>
            <p:ph sz="half" idx="2"/>
          </p:nvPr>
        </p:nvSpPr>
        <p:spPr>
          <a:xfrm>
            <a:off x="6477000" y="4094167"/>
            <a:ext cx="3962400" cy="2405063"/>
          </a:xfrm>
        </p:spPr>
        <p:txBody>
          <a:bodyPr/>
          <a:lstStyle/>
          <a:p>
            <a:r>
              <a:rPr lang="en-US" sz="2400" dirty="0"/>
              <a:t>Problem: Eat-All-Dots</a:t>
            </a:r>
          </a:p>
          <a:p>
            <a:pPr lvl="1"/>
            <a:r>
              <a:rPr lang="en-US" sz="2000" dirty="0"/>
              <a:t>States: {(</a:t>
            </a:r>
            <a:r>
              <a:rPr lang="en-US" sz="2000" dirty="0" err="1"/>
              <a:t>x,y</a:t>
            </a:r>
            <a:r>
              <a:rPr lang="en-US" sz="2000" dirty="0"/>
              <a:t>), dot </a:t>
            </a:r>
            <a:r>
              <a:rPr lang="en-US" sz="2000" dirty="0" err="1"/>
              <a:t>booleans</a:t>
            </a:r>
            <a:r>
              <a:rPr lang="en-US" sz="2000" dirty="0"/>
              <a:t>}</a:t>
            </a:r>
          </a:p>
          <a:p>
            <a:pPr lvl="1"/>
            <a:r>
              <a:rPr lang="en-US" sz="2000" dirty="0"/>
              <a:t>Actions: NSEW</a:t>
            </a:r>
          </a:p>
          <a:p>
            <a:pPr lvl="1"/>
            <a:r>
              <a:rPr lang="en-US" sz="2000" dirty="0"/>
              <a:t>Successor: update location and possibly a dot </a:t>
            </a:r>
            <a:r>
              <a:rPr lang="en-US" sz="2000" dirty="0" err="1"/>
              <a:t>boolean</a:t>
            </a:r>
            <a:endParaRPr lang="en-US" sz="2000" dirty="0"/>
          </a:p>
          <a:p>
            <a:pPr lvl="1"/>
            <a:r>
              <a:rPr lang="en-US" sz="2000" dirty="0"/>
              <a:t>Goal test: dots all false</a:t>
            </a:r>
          </a:p>
        </p:txBody>
      </p:sp>
      <p:sp>
        <p:nvSpPr>
          <p:cNvPr id="10247" name="TextBox 4"/>
          <p:cNvSpPr txBox="1">
            <a:spLocks noChangeArrowheads="1"/>
          </p:cNvSpPr>
          <p:nvPr/>
        </p:nvSpPr>
        <p:spPr bwMode="auto">
          <a:xfrm>
            <a:off x="1219201" y="1352497"/>
            <a:ext cx="9753600" cy="400107"/>
          </a:xfrm>
          <a:prstGeom prst="rect">
            <a:avLst/>
          </a:prstGeom>
          <a:noFill/>
          <a:ln w="9525">
            <a:noFill/>
            <a:miter lim="800000"/>
            <a:headEnd/>
            <a:tailEnd/>
          </a:ln>
        </p:spPr>
        <p:txBody>
          <a:bodyPr wrap="square" lIns="91432" tIns="45718" rIns="91432" bIns="45718">
            <a:spAutoFit/>
          </a:bodyPr>
          <a:lstStyle/>
          <a:p>
            <a:pPr algn="ctr"/>
            <a:r>
              <a:rPr lang="en-US" sz="2000" dirty="0">
                <a:latin typeface="Calibri" pitchFamily="34" charset="0"/>
              </a:rPr>
              <a:t>The </a:t>
            </a:r>
            <a:r>
              <a:rPr lang="en-US" sz="2000" dirty="0">
                <a:solidFill>
                  <a:srgbClr val="FF0000"/>
                </a:solidFill>
                <a:latin typeface="Calibri" pitchFamily="34" charset="0"/>
              </a:rPr>
              <a:t>world state</a:t>
            </a:r>
            <a:r>
              <a:rPr lang="en-US" sz="2000" dirty="0">
                <a:latin typeface="Calibri" pitchFamily="34" charset="0"/>
              </a:rPr>
              <a:t> includes every last detail of the environment</a:t>
            </a:r>
          </a:p>
        </p:txBody>
      </p:sp>
      <p:sp>
        <p:nvSpPr>
          <p:cNvPr id="10" name="TextBox 9"/>
          <p:cNvSpPr txBox="1">
            <a:spLocks noChangeArrowheads="1"/>
          </p:cNvSpPr>
          <p:nvPr/>
        </p:nvSpPr>
        <p:spPr bwMode="auto">
          <a:xfrm>
            <a:off x="1" y="3579814"/>
            <a:ext cx="12192000" cy="400107"/>
          </a:xfrm>
          <a:prstGeom prst="rect">
            <a:avLst/>
          </a:prstGeom>
          <a:noFill/>
          <a:ln w="9525">
            <a:noFill/>
            <a:miter lim="800000"/>
            <a:headEnd/>
            <a:tailEnd/>
          </a:ln>
        </p:spPr>
        <p:txBody>
          <a:bodyPr wrap="square" lIns="91432" tIns="45718" rIns="91432" bIns="45718">
            <a:spAutoFit/>
          </a:bodyPr>
          <a:lstStyle/>
          <a:p>
            <a:pPr algn="ctr"/>
            <a:r>
              <a:rPr lang="en-US" sz="2000" dirty="0">
                <a:latin typeface="Calibri" pitchFamily="34" charset="0"/>
              </a:rPr>
              <a:t>A </a:t>
            </a:r>
            <a:r>
              <a:rPr lang="en-US" sz="2000" dirty="0">
                <a:solidFill>
                  <a:srgbClr val="FF0000"/>
                </a:solidFill>
                <a:latin typeface="Calibri" pitchFamily="34" charset="0"/>
              </a:rPr>
              <a:t>search state</a:t>
            </a:r>
            <a:r>
              <a:rPr lang="en-US" sz="2000" dirty="0">
                <a:latin typeface="Calibri" pitchFamily="34" charset="0"/>
              </a:rPr>
              <a:t> keeps only the details needed for planning (abstraction)</a:t>
            </a:r>
          </a:p>
        </p:txBody>
      </p:sp>
      <p:pic>
        <p:nvPicPr>
          <p:cNvPr id="16" name="Picture 2"/>
          <p:cNvPicPr>
            <a:picLocks noChangeAspect="1" noChangeArrowheads="1"/>
          </p:cNvPicPr>
          <p:nvPr/>
        </p:nvPicPr>
        <p:blipFill>
          <a:blip r:embed="rId3" cstate="print"/>
          <a:srcRect/>
          <a:stretch>
            <a:fillRect/>
          </a:stretch>
        </p:blipFill>
        <p:spPr bwMode="auto">
          <a:xfrm>
            <a:off x="3657600" y="1752600"/>
            <a:ext cx="4953000" cy="13976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uiExpand="1" build="p"/>
      <p:bldP spid="9" grpId="0" build="p"/>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State Space Sizes?</a:t>
            </a:r>
          </a:p>
        </p:txBody>
      </p:sp>
      <p:sp>
        <p:nvSpPr>
          <p:cNvPr id="11267" name="Content Placeholder 2"/>
          <p:cNvSpPr>
            <a:spLocks noGrp="1"/>
          </p:cNvSpPr>
          <p:nvPr>
            <p:ph idx="1"/>
          </p:nvPr>
        </p:nvSpPr>
        <p:spPr>
          <a:xfrm>
            <a:off x="1600200" y="1558925"/>
            <a:ext cx="5943600" cy="4525963"/>
          </a:xfrm>
        </p:spPr>
        <p:txBody>
          <a:bodyPr/>
          <a:lstStyle/>
          <a:p>
            <a:r>
              <a:rPr lang="en-US" sz="2400" dirty="0"/>
              <a:t>World state:</a:t>
            </a:r>
          </a:p>
          <a:p>
            <a:pPr lvl="1"/>
            <a:r>
              <a:rPr lang="en-US" sz="2000" dirty="0"/>
              <a:t>Agent positions: 120</a:t>
            </a:r>
          </a:p>
          <a:p>
            <a:pPr lvl="1"/>
            <a:r>
              <a:rPr lang="en-US" sz="2000" dirty="0"/>
              <a:t>Food count: 30</a:t>
            </a:r>
          </a:p>
          <a:p>
            <a:pPr lvl="1"/>
            <a:r>
              <a:rPr lang="en-US" sz="2000" dirty="0"/>
              <a:t>Ghost positions: 12</a:t>
            </a:r>
          </a:p>
          <a:p>
            <a:pPr lvl="1"/>
            <a:r>
              <a:rPr lang="en-US" sz="2000" dirty="0"/>
              <a:t>Agent facing: NSEW</a:t>
            </a:r>
            <a:br>
              <a:rPr lang="en-US" sz="2000" dirty="0"/>
            </a:br>
            <a:endParaRPr lang="en-US" sz="2000" dirty="0"/>
          </a:p>
          <a:p>
            <a:r>
              <a:rPr lang="en-US" sz="2400" dirty="0"/>
              <a:t>How many</a:t>
            </a:r>
          </a:p>
          <a:p>
            <a:pPr lvl="1"/>
            <a:r>
              <a:rPr lang="en-US" sz="2000" dirty="0"/>
              <a:t>World states?</a:t>
            </a:r>
          </a:p>
          <a:p>
            <a:pPr lvl="1">
              <a:buFont typeface="Wingdings" pitchFamily="2" charset="2"/>
              <a:buNone/>
            </a:pPr>
            <a:r>
              <a:rPr lang="en-US" sz="2000" dirty="0"/>
              <a:t>	120x(2</a:t>
            </a:r>
            <a:r>
              <a:rPr lang="en-US" sz="2000" baseline="30000" dirty="0"/>
              <a:t>30</a:t>
            </a:r>
            <a:r>
              <a:rPr lang="en-US" sz="2000" dirty="0"/>
              <a:t>)x(12</a:t>
            </a:r>
            <a:r>
              <a:rPr lang="en-US" sz="2000" baseline="30000" dirty="0"/>
              <a:t>2</a:t>
            </a:r>
            <a:r>
              <a:rPr lang="en-US" sz="2000" dirty="0"/>
              <a:t>)x4</a:t>
            </a:r>
          </a:p>
          <a:p>
            <a:pPr lvl="1"/>
            <a:r>
              <a:rPr lang="en-US" sz="2000" dirty="0"/>
              <a:t>States for </a:t>
            </a:r>
            <a:r>
              <a:rPr lang="en-US" sz="2000" dirty="0" err="1"/>
              <a:t>pathing</a:t>
            </a:r>
            <a:r>
              <a:rPr lang="en-US" sz="2000" dirty="0"/>
              <a:t>?</a:t>
            </a:r>
          </a:p>
          <a:p>
            <a:pPr lvl="1">
              <a:buFont typeface="Wingdings" pitchFamily="2" charset="2"/>
              <a:buNone/>
            </a:pPr>
            <a:r>
              <a:rPr lang="en-US" sz="2000" dirty="0"/>
              <a:t>	120</a:t>
            </a:r>
          </a:p>
          <a:p>
            <a:pPr lvl="1"/>
            <a:r>
              <a:rPr lang="en-US" sz="2000" dirty="0"/>
              <a:t>States for eat-all-dots?</a:t>
            </a:r>
          </a:p>
          <a:p>
            <a:pPr lvl="1">
              <a:buFont typeface="Wingdings" pitchFamily="2" charset="2"/>
              <a:buNone/>
            </a:pPr>
            <a:r>
              <a:rPr lang="en-US" sz="2000" dirty="0"/>
              <a:t>	120x(2</a:t>
            </a:r>
            <a:r>
              <a:rPr lang="en-US" sz="2000" baseline="30000" dirty="0"/>
              <a:t>30</a:t>
            </a:r>
            <a:r>
              <a:rPr lang="en-US" sz="2000" dirty="0"/>
              <a:t>)</a:t>
            </a:r>
          </a:p>
          <a:p>
            <a:pPr lvl="1">
              <a:buFont typeface="Wingdings" pitchFamily="2" charset="2"/>
              <a:buNone/>
            </a:pPr>
            <a:endParaRPr lang="en-US" sz="2000" dirty="0"/>
          </a:p>
        </p:txBody>
      </p:sp>
      <p:pic>
        <p:nvPicPr>
          <p:cNvPr id="11268" name="Picture 3" descr="Z:\Shared with PC\boxSearch.png"/>
          <p:cNvPicPr>
            <a:picLocks noChangeAspect="1" noChangeArrowheads="1"/>
          </p:cNvPicPr>
          <p:nvPr/>
        </p:nvPicPr>
        <p:blipFill>
          <a:blip r:embed="rId3" cstate="print"/>
          <a:srcRect/>
          <a:stretch>
            <a:fillRect/>
          </a:stretch>
        </p:blipFill>
        <p:spPr bwMode="auto">
          <a:xfrm>
            <a:off x="6553203" y="1905001"/>
            <a:ext cx="4030663" cy="409733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State Space Graphs and Search Trees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4029" y="1450961"/>
            <a:ext cx="4017746" cy="4260878"/>
          </a:xfrm>
          <a:prstGeom prst="rect">
            <a:avLst/>
          </a:prstGeom>
          <a:noFill/>
        </p:spPr>
      </p:pic>
    </p:spTree>
    <p:extLst>
      <p:ext uri="{BB962C8B-B14F-4D97-AF65-F5344CB8AC3E}">
        <p14:creationId xmlns:p14="http://schemas.microsoft.com/office/powerpoint/2010/main" val="23552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94402" y="1676400"/>
            <a:ext cx="5791198" cy="4343399"/>
          </a:xfrm>
          <a:prstGeom prst="rect">
            <a:avLst/>
          </a:prstGeom>
          <a:noFill/>
        </p:spPr>
      </p:pic>
      <p:sp>
        <p:nvSpPr>
          <p:cNvPr id="7170" name="Rectangle 2"/>
          <p:cNvSpPr>
            <a:spLocks noGrp="1" noChangeArrowheads="1"/>
          </p:cNvSpPr>
          <p:nvPr>
            <p:ph type="title"/>
          </p:nvPr>
        </p:nvSpPr>
        <p:spPr/>
        <p:txBody>
          <a:bodyPr>
            <a:noAutofit/>
          </a:bodyPr>
          <a:lstStyle/>
          <a:p>
            <a:r>
              <a:rPr lang="en-US" sz="3600" dirty="0"/>
              <a:t>Problem solving agents</a:t>
            </a:r>
            <a:r>
              <a:rPr lang="tr-TR" sz="3600" dirty="0"/>
              <a:t> </a:t>
            </a:r>
            <a:r>
              <a:rPr lang="tr-TR" sz="3600" dirty="0" err="1"/>
              <a:t>and</a:t>
            </a:r>
            <a:r>
              <a:rPr lang="tr-TR" sz="3600" dirty="0"/>
              <a:t> u</a:t>
            </a:r>
            <a:r>
              <a:rPr lang="en-US" sz="3600" dirty="0" err="1"/>
              <a:t>ninformed</a:t>
            </a:r>
            <a:r>
              <a:rPr lang="en-US" sz="3600" dirty="0"/>
              <a:t> </a:t>
            </a:r>
            <a:r>
              <a:rPr lang="tr-TR" sz="3600" dirty="0"/>
              <a:t>s</a:t>
            </a:r>
            <a:r>
              <a:rPr lang="en-US" sz="3600" dirty="0" err="1"/>
              <a:t>earch</a:t>
            </a:r>
            <a:r>
              <a:rPr lang="en-US" sz="3600" dirty="0"/>
              <a:t> </a:t>
            </a:r>
            <a:r>
              <a:rPr lang="tr-TR" sz="3600" dirty="0"/>
              <a:t>m</a:t>
            </a:r>
            <a:r>
              <a:rPr lang="en-US" sz="3600" dirty="0" err="1"/>
              <a:t>ethods</a:t>
            </a:r>
            <a:br>
              <a:rPr lang="en-US" sz="3600" dirty="0"/>
            </a:br>
            <a:endParaRPr lang="en-US" sz="3600" dirty="0"/>
          </a:p>
        </p:txBody>
      </p:sp>
      <p:sp>
        <p:nvSpPr>
          <p:cNvPr id="7171" name="Rectangle 3"/>
          <p:cNvSpPr>
            <a:spLocks noGrp="1" noChangeArrowheads="1"/>
          </p:cNvSpPr>
          <p:nvPr>
            <p:ph idx="1"/>
          </p:nvPr>
        </p:nvSpPr>
        <p:spPr>
          <a:xfrm>
            <a:off x="406400" y="1397002"/>
            <a:ext cx="6375400" cy="5308597"/>
          </a:xfrm>
        </p:spPr>
        <p:txBody>
          <a:bodyPr>
            <a:normAutofit fontScale="55000" lnSpcReduction="20000"/>
          </a:bodyPr>
          <a:lstStyle/>
          <a:p>
            <a:pPr algn="l"/>
            <a:r>
              <a:rPr lang="en-US" sz="3200" b="0" i="0" u="none" strike="noStrike" baseline="0" dirty="0">
                <a:solidFill>
                  <a:srgbClr val="FF0000"/>
                </a:solidFill>
                <a:latin typeface="OpenSans-Regular"/>
              </a:rPr>
              <a:t>A simple reflex agent </a:t>
            </a:r>
            <a:r>
              <a:rPr lang="en-US" sz="3200" b="0" i="0" u="none" strike="noStrike" baseline="0" dirty="0">
                <a:latin typeface="OpenSans-Regular"/>
              </a:rPr>
              <a:t>is one that selects an action based only on the </a:t>
            </a:r>
            <a:r>
              <a:rPr lang="en-US" sz="3200" b="1" i="0" u="none" strike="noStrike" baseline="0" dirty="0">
                <a:latin typeface="OpenSans-Bold"/>
              </a:rPr>
              <a:t>current </a:t>
            </a:r>
            <a:r>
              <a:rPr lang="tr-TR" sz="3200" b="1" i="0" u="none" strike="noStrike" baseline="0" dirty="0" err="1">
                <a:latin typeface="OpenSans-Bold"/>
              </a:rPr>
              <a:t>percept</a:t>
            </a:r>
            <a:r>
              <a:rPr lang="tr-TR" sz="3200" b="0" i="0" u="none" strike="noStrike" baseline="0" dirty="0">
                <a:latin typeface="OpenSans-Regular"/>
              </a:rPr>
              <a:t>.</a:t>
            </a:r>
            <a:r>
              <a:rPr lang="en-US" sz="3200" b="0" i="0" u="none" strike="noStrike" baseline="0" dirty="0">
                <a:latin typeface="OpenSans-Regular"/>
              </a:rPr>
              <a:t> It </a:t>
            </a:r>
            <a:r>
              <a:rPr lang="en-US" sz="3200" b="1" i="0" u="none" strike="noStrike" baseline="0" dirty="0">
                <a:latin typeface="OpenSans-Bold"/>
              </a:rPr>
              <a:t>ignores </a:t>
            </a:r>
            <a:r>
              <a:rPr lang="en-US" sz="3200" b="0" i="0" u="none" strike="noStrike" baseline="0" dirty="0">
                <a:latin typeface="OpenSans-Regular"/>
              </a:rPr>
              <a:t>the rest of the </a:t>
            </a:r>
            <a:r>
              <a:rPr lang="en-US" sz="3200" b="1" i="0" u="none" strike="noStrike" baseline="0" dirty="0">
                <a:latin typeface="OpenSans-Bold"/>
              </a:rPr>
              <a:t>percept history</a:t>
            </a:r>
            <a:r>
              <a:rPr lang="en-US" sz="3200" b="0" i="0" u="none" strike="noStrike" baseline="0" dirty="0">
                <a:latin typeface="OpenSans-Regular"/>
              </a:rPr>
              <a:t>.</a:t>
            </a:r>
          </a:p>
          <a:p>
            <a:pPr algn="l"/>
            <a:r>
              <a:rPr lang="en-US" dirty="0">
                <a:solidFill>
                  <a:srgbClr val="FF0000"/>
                </a:solidFill>
              </a:rPr>
              <a:t>A problem-solving agent </a:t>
            </a:r>
            <a:r>
              <a:rPr lang="en-US" dirty="0"/>
              <a:t>must plan ahead.</a:t>
            </a:r>
          </a:p>
          <a:p>
            <a:pPr eaLnBrk="1" hangingPunct="1">
              <a:lnSpc>
                <a:spcPct val="90000"/>
              </a:lnSpc>
            </a:pPr>
            <a:r>
              <a:rPr lang="en-US" dirty="0">
                <a:solidFill>
                  <a:srgbClr val="FF0000"/>
                </a:solidFill>
              </a:rPr>
              <a:t>Agents that Plan Ahead</a:t>
            </a:r>
            <a:r>
              <a:rPr lang="tr-TR" dirty="0">
                <a:solidFill>
                  <a:srgbClr val="FF0000"/>
                </a:solidFill>
              </a:rPr>
              <a:t>: </a:t>
            </a:r>
            <a:r>
              <a:rPr lang="en-US" dirty="0"/>
              <a:t>When the correct action to take is not immediately obvious, an agent may need to </a:t>
            </a:r>
            <a:r>
              <a:rPr lang="en-US" dirty="0">
                <a:solidFill>
                  <a:srgbClr val="FF0000"/>
                </a:solidFill>
              </a:rPr>
              <a:t>plan</a:t>
            </a:r>
            <a:r>
              <a:rPr lang="tr-TR" dirty="0">
                <a:solidFill>
                  <a:srgbClr val="FF0000"/>
                </a:solidFill>
              </a:rPr>
              <a:t> </a:t>
            </a:r>
            <a:r>
              <a:rPr lang="en-US" dirty="0">
                <a:solidFill>
                  <a:srgbClr val="FF0000"/>
                </a:solidFill>
              </a:rPr>
              <a:t>ahead</a:t>
            </a:r>
            <a:r>
              <a:rPr lang="en-US" dirty="0"/>
              <a:t>: to</a:t>
            </a:r>
            <a:r>
              <a:rPr lang="tr-TR" dirty="0"/>
              <a:t> </a:t>
            </a:r>
            <a:r>
              <a:rPr lang="en-US" dirty="0"/>
              <a:t>consider </a:t>
            </a:r>
            <a:r>
              <a:rPr lang="en-US" dirty="0">
                <a:highlight>
                  <a:srgbClr val="FFFF00"/>
                </a:highlight>
              </a:rPr>
              <a:t>a sequence of actions </a:t>
            </a:r>
            <a:r>
              <a:rPr lang="en-US" dirty="0"/>
              <a:t>that form a path to a goal state. Such an agent is</a:t>
            </a:r>
            <a:r>
              <a:rPr lang="tr-TR" dirty="0"/>
              <a:t> </a:t>
            </a:r>
            <a:r>
              <a:rPr lang="en-US" dirty="0"/>
              <a:t>called a </a:t>
            </a:r>
            <a:r>
              <a:rPr lang="en-US" dirty="0">
                <a:solidFill>
                  <a:srgbClr val="FF0000"/>
                </a:solidFill>
              </a:rPr>
              <a:t>problem-solving agent</a:t>
            </a:r>
            <a:r>
              <a:rPr lang="en-US" dirty="0"/>
              <a:t>, and the computational process it undertakes is called </a:t>
            </a:r>
            <a:r>
              <a:rPr lang="en-US" dirty="0">
                <a:solidFill>
                  <a:srgbClr val="FF0000"/>
                </a:solidFill>
              </a:rPr>
              <a:t>search</a:t>
            </a:r>
            <a:r>
              <a:rPr lang="en-US" dirty="0"/>
              <a:t>.</a:t>
            </a:r>
            <a:endParaRPr lang="tr-TR" dirty="0"/>
          </a:p>
          <a:p>
            <a:pPr eaLnBrk="1" hangingPunct="1">
              <a:lnSpc>
                <a:spcPct val="90000"/>
              </a:lnSpc>
            </a:pPr>
            <a:r>
              <a:rPr lang="en-US" dirty="0"/>
              <a:t>In this chapter, we consider only the </a:t>
            </a:r>
            <a:r>
              <a:rPr lang="en-US" dirty="0">
                <a:solidFill>
                  <a:srgbClr val="FF0000"/>
                </a:solidFill>
              </a:rPr>
              <a:t>simplest</a:t>
            </a:r>
            <a:r>
              <a:rPr lang="tr-TR" dirty="0">
                <a:solidFill>
                  <a:srgbClr val="FF0000"/>
                </a:solidFill>
              </a:rPr>
              <a:t> </a:t>
            </a:r>
            <a:r>
              <a:rPr lang="en-US" dirty="0">
                <a:solidFill>
                  <a:srgbClr val="FF0000"/>
                </a:solidFill>
              </a:rPr>
              <a:t>environments</a:t>
            </a:r>
            <a:r>
              <a:rPr lang="en-US" dirty="0"/>
              <a:t>: episodic, single agent, fully observable, deterministic, static, discrete, and</a:t>
            </a:r>
            <a:r>
              <a:rPr lang="tr-TR" dirty="0"/>
              <a:t> </a:t>
            </a:r>
            <a:r>
              <a:rPr lang="en-US" dirty="0"/>
              <a:t>known.</a:t>
            </a:r>
            <a:endParaRPr lang="tr-TR" dirty="0"/>
          </a:p>
          <a:p>
            <a:pPr eaLnBrk="1" hangingPunct="1">
              <a:lnSpc>
                <a:spcPct val="90000"/>
              </a:lnSpc>
            </a:pPr>
            <a:endParaRPr lang="en-US" dirty="0"/>
          </a:p>
          <a:p>
            <a:pPr eaLnBrk="1" hangingPunct="1">
              <a:lnSpc>
                <a:spcPct val="90000"/>
              </a:lnSpc>
            </a:pPr>
            <a:r>
              <a:rPr lang="en-US" dirty="0"/>
              <a:t>Search Problems</a:t>
            </a:r>
            <a:r>
              <a:rPr lang="tr-TR" dirty="0"/>
              <a:t>: </a:t>
            </a:r>
            <a:r>
              <a:rPr lang="en-US" dirty="0"/>
              <a:t>We distinguish between </a:t>
            </a:r>
          </a:p>
          <a:p>
            <a:pPr lvl="1">
              <a:lnSpc>
                <a:spcPct val="90000"/>
              </a:lnSpc>
            </a:pPr>
            <a:r>
              <a:rPr lang="en-US" dirty="0">
                <a:solidFill>
                  <a:srgbClr val="FF0000"/>
                </a:solidFill>
              </a:rPr>
              <a:t>informed</a:t>
            </a:r>
            <a:r>
              <a:rPr lang="tr-TR" dirty="0"/>
              <a:t> </a:t>
            </a:r>
            <a:r>
              <a:rPr lang="en-US" dirty="0"/>
              <a:t>algorithms, in which the agent </a:t>
            </a:r>
            <a:r>
              <a:rPr lang="en-US" dirty="0">
                <a:highlight>
                  <a:srgbClr val="FFFF00"/>
                </a:highlight>
              </a:rPr>
              <a:t>can estimate how</a:t>
            </a:r>
            <a:r>
              <a:rPr lang="tr-TR" dirty="0">
                <a:highlight>
                  <a:srgbClr val="FFFF00"/>
                </a:highlight>
              </a:rPr>
              <a:t> </a:t>
            </a:r>
            <a:r>
              <a:rPr lang="en-US" dirty="0">
                <a:highlight>
                  <a:srgbClr val="FFFF00"/>
                </a:highlight>
              </a:rPr>
              <a:t>far it is from the goal</a:t>
            </a:r>
            <a:r>
              <a:rPr lang="en-US" dirty="0"/>
              <a:t>, and </a:t>
            </a:r>
          </a:p>
          <a:p>
            <a:pPr lvl="1">
              <a:lnSpc>
                <a:spcPct val="90000"/>
              </a:lnSpc>
            </a:pPr>
            <a:r>
              <a:rPr lang="en-US" dirty="0">
                <a:solidFill>
                  <a:srgbClr val="FF0000"/>
                </a:solidFill>
              </a:rPr>
              <a:t>uninformed algorithms</a:t>
            </a:r>
            <a:r>
              <a:rPr lang="en-US" dirty="0"/>
              <a:t>, where no such estimate is available</a:t>
            </a:r>
          </a:p>
          <a:p>
            <a:pPr eaLnBrk="1" hangingPunct="1">
              <a:lnSpc>
                <a:spcPct val="90000"/>
              </a:lnSpc>
            </a:pPr>
            <a:endParaRPr lang="en-US" dirty="0"/>
          </a:p>
          <a:p>
            <a:pPr eaLnBrk="1" hangingPunct="1">
              <a:lnSpc>
                <a:spcPct val="90000"/>
              </a:lnSpc>
            </a:pPr>
            <a:r>
              <a:rPr lang="en-US" dirty="0"/>
              <a:t>Uninformed Search Methods</a:t>
            </a:r>
          </a:p>
          <a:p>
            <a:pPr lvl="1">
              <a:lnSpc>
                <a:spcPct val="90000"/>
              </a:lnSpc>
            </a:pPr>
            <a:endParaRPr lang="en-US" sz="400" dirty="0"/>
          </a:p>
          <a:p>
            <a:pPr lvl="1" eaLnBrk="1" hangingPunct="1">
              <a:lnSpc>
                <a:spcPct val="90000"/>
              </a:lnSpc>
            </a:pPr>
            <a:r>
              <a:rPr lang="en-US" dirty="0"/>
              <a:t>Breadth-first search </a:t>
            </a:r>
          </a:p>
          <a:p>
            <a:pPr lvl="1" eaLnBrk="1" hangingPunct="1">
              <a:lnSpc>
                <a:spcPct val="90000"/>
              </a:lnSpc>
            </a:pPr>
            <a:r>
              <a:rPr lang="en-US" dirty="0"/>
              <a:t>Uniform-cost search </a:t>
            </a:r>
          </a:p>
          <a:p>
            <a:pPr lvl="1" eaLnBrk="1" hangingPunct="1">
              <a:lnSpc>
                <a:spcPct val="90000"/>
              </a:lnSpc>
            </a:pPr>
            <a:r>
              <a:rPr lang="en-US" dirty="0"/>
              <a:t>Depth-first search </a:t>
            </a:r>
          </a:p>
          <a:p>
            <a:pPr lvl="1" eaLnBrk="1" hangingPunct="1">
              <a:lnSpc>
                <a:spcPct val="90000"/>
              </a:lnSpc>
            </a:pPr>
            <a:r>
              <a:rPr lang="en-US" dirty="0"/>
              <a:t>Depth-limited search </a:t>
            </a:r>
          </a:p>
          <a:p>
            <a:pPr lvl="1" eaLnBrk="1" hangingPunct="1">
              <a:lnSpc>
                <a:spcPct val="90000"/>
              </a:lnSpc>
            </a:pPr>
            <a:r>
              <a:rPr lang="en-US" dirty="0"/>
              <a:t>Iterative deepening search </a:t>
            </a:r>
          </a:p>
          <a:p>
            <a:pPr marL="457140" lvl="1" indent="0" eaLnBrk="1" hangingPunct="1">
              <a:lnSpc>
                <a:spcPct val="90000"/>
              </a:lnSpc>
              <a:buNone/>
            </a:pPr>
            <a:endParaRPr lang="en-US" dirty="0"/>
          </a:p>
          <a:p>
            <a:pPr eaLnBrk="1" hangingPunct="1">
              <a:lnSpc>
                <a:spcPct val="90000"/>
              </a:lnSpc>
            </a:pPr>
            <a:endParaRPr lang="en-US" dirty="0"/>
          </a:p>
          <a:p>
            <a:pPr eaLnBrk="1" hangingPunct="1">
              <a:lnSpc>
                <a:spcPct val="90000"/>
              </a:lnSpc>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State Space Graphs</a:t>
            </a:r>
          </a:p>
        </p:txBody>
      </p:sp>
      <p:sp>
        <p:nvSpPr>
          <p:cNvPr id="12291" name="Rectangle 3"/>
          <p:cNvSpPr>
            <a:spLocks noGrp="1" noChangeArrowheads="1"/>
          </p:cNvSpPr>
          <p:nvPr>
            <p:ph idx="1"/>
          </p:nvPr>
        </p:nvSpPr>
        <p:spPr>
          <a:xfrm>
            <a:off x="457200" y="1657353"/>
            <a:ext cx="6324600" cy="4525963"/>
          </a:xfrm>
        </p:spPr>
        <p:txBody>
          <a:bodyPr/>
          <a:lstStyle/>
          <a:p>
            <a:pPr eaLnBrk="1" hangingPunct="1"/>
            <a:r>
              <a:rPr lang="en-US" sz="2400" dirty="0"/>
              <a:t>State space graph: A mathematical representation of a search problem</a:t>
            </a:r>
          </a:p>
          <a:p>
            <a:pPr lvl="1" eaLnBrk="1" hangingPunct="1"/>
            <a:r>
              <a:rPr lang="en-US" sz="1900" dirty="0"/>
              <a:t>Nodes are (abstracted) world configurations</a:t>
            </a:r>
          </a:p>
          <a:p>
            <a:pPr lvl="1" eaLnBrk="1" hangingPunct="1"/>
            <a:r>
              <a:rPr lang="en-US" sz="1900" dirty="0"/>
              <a:t>Arcs represent successors (action results)</a:t>
            </a:r>
          </a:p>
          <a:p>
            <a:pPr lvl="1" eaLnBrk="1" hangingPunct="1"/>
            <a:r>
              <a:rPr lang="en-US" sz="1900" dirty="0"/>
              <a:t>The goal test is a set of goal nodes (maybe only one)</a:t>
            </a:r>
          </a:p>
          <a:p>
            <a:pPr lvl="1" eaLnBrk="1" hangingPunct="1"/>
            <a:endParaRPr lang="en-US" sz="2000" dirty="0"/>
          </a:p>
          <a:p>
            <a:pPr eaLnBrk="1" hangingPunct="1"/>
            <a:r>
              <a:rPr lang="en-US" sz="2400" dirty="0"/>
              <a:t>In a state space graph, each state occurs only once!</a:t>
            </a:r>
          </a:p>
          <a:p>
            <a:pPr lvl="1" eaLnBrk="1" hangingPunct="1"/>
            <a:endParaRPr lang="en-US" sz="2000" dirty="0"/>
          </a:p>
          <a:p>
            <a:pPr eaLnBrk="1" hangingPunct="1"/>
            <a:r>
              <a:rPr lang="en-US" sz="2400" dirty="0"/>
              <a:t>We can rarely build this full graph in memory (it’s too big), but it’s a useful idea</a:t>
            </a:r>
          </a:p>
          <a:p>
            <a:pPr eaLnBrk="1" hangingPunct="1"/>
            <a:endParaRPr lang="en-US" sz="2400" dirty="0"/>
          </a:p>
          <a:p>
            <a:pPr eaLnBrk="1" hangingPunct="1">
              <a:buFont typeface="Wingdings" pitchFamily="2" charset="2"/>
              <a:buNone/>
            </a:pPr>
            <a:endParaRPr lang="en-US" sz="2400" dirty="0"/>
          </a:p>
        </p:txBody>
      </p:sp>
      <p:grpSp>
        <p:nvGrpSpPr>
          <p:cNvPr id="99" name="Group 98"/>
          <p:cNvGrpSpPr/>
          <p:nvPr/>
        </p:nvGrpSpPr>
        <p:grpSpPr>
          <a:xfrm>
            <a:off x="7010400" y="1219200"/>
            <a:ext cx="4876800" cy="5410200"/>
            <a:chOff x="7086600" y="1219200"/>
            <a:chExt cx="4876800" cy="5410200"/>
          </a:xfrm>
        </p:grpSpPr>
        <p:pic>
          <p:nvPicPr>
            <p:cNvPr id="34" name="Picture 11"/>
            <p:cNvPicPr>
              <a:picLocks noChangeAspect="1" noChangeArrowheads="1"/>
            </p:cNvPicPr>
            <p:nvPr/>
          </p:nvPicPr>
          <p:blipFill>
            <a:blip r:embed="rId2" cstate="print"/>
            <a:srcRect/>
            <a:stretch>
              <a:fillRect/>
            </a:stretch>
          </p:blipFill>
          <p:spPr bwMode="auto">
            <a:xfrm>
              <a:off x="7086600" y="3622676"/>
              <a:ext cx="560388" cy="568325"/>
            </a:xfrm>
            <a:prstGeom prst="rect">
              <a:avLst/>
            </a:prstGeom>
            <a:noFill/>
            <a:ln w="9525">
              <a:noFill/>
              <a:miter lim="800000"/>
              <a:headEnd/>
              <a:tailEnd/>
            </a:ln>
          </p:spPr>
        </p:pic>
        <p:pic>
          <p:nvPicPr>
            <p:cNvPr id="35" name="Picture 12"/>
            <p:cNvPicPr>
              <a:picLocks noChangeAspect="1" noChangeArrowheads="1"/>
            </p:cNvPicPr>
            <p:nvPr/>
          </p:nvPicPr>
          <p:blipFill>
            <a:blip r:embed="rId3" cstate="print"/>
            <a:srcRect/>
            <a:stretch>
              <a:fillRect/>
            </a:stretch>
          </p:blipFill>
          <p:spPr bwMode="auto">
            <a:xfrm>
              <a:off x="8382000" y="2922589"/>
              <a:ext cx="552451" cy="560387"/>
            </a:xfrm>
            <a:prstGeom prst="rect">
              <a:avLst/>
            </a:prstGeom>
            <a:noFill/>
            <a:ln w="9525">
              <a:noFill/>
              <a:miter lim="800000"/>
              <a:headEnd/>
              <a:tailEnd/>
            </a:ln>
          </p:spPr>
        </p:pic>
        <p:pic>
          <p:nvPicPr>
            <p:cNvPr id="36" name="Picture 13"/>
            <p:cNvPicPr>
              <a:picLocks noChangeAspect="1" noChangeArrowheads="1"/>
            </p:cNvPicPr>
            <p:nvPr/>
          </p:nvPicPr>
          <p:blipFill>
            <a:blip r:embed="rId4" cstate="print"/>
            <a:srcRect/>
            <a:stretch>
              <a:fillRect/>
            </a:stretch>
          </p:blipFill>
          <p:spPr bwMode="auto">
            <a:xfrm>
              <a:off x="8401048" y="4378326"/>
              <a:ext cx="552451" cy="560387"/>
            </a:xfrm>
            <a:prstGeom prst="rect">
              <a:avLst/>
            </a:prstGeom>
            <a:noFill/>
            <a:ln w="9525">
              <a:noFill/>
              <a:miter lim="800000"/>
              <a:headEnd/>
              <a:tailEnd/>
            </a:ln>
          </p:spPr>
        </p:pic>
        <p:sp>
          <p:nvSpPr>
            <p:cNvPr id="37" name="Line 14"/>
            <p:cNvSpPr>
              <a:spLocks noChangeShapeType="1"/>
            </p:cNvSpPr>
            <p:nvPr/>
          </p:nvSpPr>
          <p:spPr bwMode="auto">
            <a:xfrm flipV="1">
              <a:off x="7772401" y="32273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38" name="Line 15"/>
            <p:cNvSpPr>
              <a:spLocks noChangeShapeType="1"/>
            </p:cNvSpPr>
            <p:nvPr/>
          </p:nvSpPr>
          <p:spPr bwMode="auto">
            <a:xfrm>
              <a:off x="7772400" y="42941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50" name="Group 49"/>
            <p:cNvGrpSpPr/>
            <p:nvPr/>
          </p:nvGrpSpPr>
          <p:grpSpPr>
            <a:xfrm>
              <a:off x="9739122" y="2922588"/>
              <a:ext cx="566928" cy="560388"/>
              <a:chOff x="10634472" y="3581400"/>
              <a:chExt cx="566928" cy="560388"/>
            </a:xfrm>
          </p:grpSpPr>
          <p:pic>
            <p:nvPicPr>
              <p:cNvPr id="4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43" name="Rectangle 42"/>
              <p:cNvSpPr/>
              <p:nvPr/>
            </p:nvSpPr>
            <p:spPr>
              <a:xfrm>
                <a:off x="10786872" y="38100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9772650" y="4370388"/>
              <a:ext cx="560388" cy="568325"/>
              <a:chOff x="8534400" y="4918075"/>
              <a:chExt cx="560388" cy="568325"/>
            </a:xfrm>
          </p:grpSpPr>
          <p:pic>
            <p:nvPicPr>
              <p:cNvPr id="44" name="Picture 11"/>
              <p:cNvPicPr>
                <a:picLocks noChangeAspect="1" noChangeArrowheads="1"/>
              </p:cNvPicPr>
              <p:nvPr/>
            </p:nvPicPr>
            <p:blipFill>
              <a:blip r:embed="rId2" cstate="print"/>
              <a:srcRect/>
              <a:stretch>
                <a:fillRect/>
              </a:stretch>
            </p:blipFill>
            <p:spPr bwMode="auto">
              <a:xfrm>
                <a:off x="8534400" y="4918075"/>
                <a:ext cx="560388" cy="568325"/>
              </a:xfrm>
              <a:prstGeom prst="rect">
                <a:avLst/>
              </a:prstGeom>
              <a:noFill/>
              <a:ln w="9525">
                <a:noFill/>
                <a:miter lim="800000"/>
                <a:headEnd/>
                <a:tailEnd/>
              </a:ln>
            </p:spPr>
          </p:pic>
          <p:sp>
            <p:nvSpPr>
              <p:cNvPr id="45" name="Rectangle 44"/>
              <p:cNvSpPr/>
              <p:nvPr/>
            </p:nvSpPr>
            <p:spPr>
              <a:xfrm>
                <a:off x="8763000" y="52578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1049000" y="3684588"/>
              <a:ext cx="552451" cy="560387"/>
              <a:chOff x="10572749" y="4849813"/>
              <a:chExt cx="552451" cy="560387"/>
            </a:xfrm>
          </p:grpSpPr>
          <p:pic>
            <p:nvPicPr>
              <p:cNvPr id="46" name="Picture 12"/>
              <p:cNvPicPr>
                <a:picLocks noChangeAspect="1" noChangeArrowheads="1"/>
              </p:cNvPicPr>
              <p:nvPr/>
            </p:nvPicPr>
            <p:blipFill>
              <a:blip r:embed="rId3" cstate="print"/>
              <a:srcRect/>
              <a:stretch>
                <a:fillRect/>
              </a:stretch>
            </p:blipFill>
            <p:spPr bwMode="auto">
              <a:xfrm>
                <a:off x="10572749" y="4849813"/>
                <a:ext cx="552451" cy="560387"/>
              </a:xfrm>
              <a:prstGeom prst="rect">
                <a:avLst/>
              </a:prstGeom>
              <a:noFill/>
              <a:ln w="9525">
                <a:noFill/>
                <a:miter lim="800000"/>
                <a:headEnd/>
                <a:tailEnd/>
              </a:ln>
            </p:spPr>
          </p:pic>
          <p:sp>
            <p:nvSpPr>
              <p:cNvPr id="47" name="Rectangle 46"/>
              <p:cNvSpPr/>
              <p:nvPr/>
            </p:nvSpPr>
            <p:spPr>
              <a:xfrm>
                <a:off x="10820400" y="51816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Line 14"/>
            <p:cNvSpPr>
              <a:spLocks noChangeShapeType="1"/>
            </p:cNvSpPr>
            <p:nvPr/>
          </p:nvSpPr>
          <p:spPr bwMode="auto">
            <a:xfrm>
              <a:off x="9067801" y="32273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2" name="Line 14"/>
            <p:cNvSpPr>
              <a:spLocks noChangeShapeType="1"/>
            </p:cNvSpPr>
            <p:nvPr/>
          </p:nvSpPr>
          <p:spPr bwMode="auto">
            <a:xfrm>
              <a:off x="9067800" y="46751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3" name="Line 14"/>
            <p:cNvSpPr>
              <a:spLocks noChangeShapeType="1"/>
            </p:cNvSpPr>
            <p:nvPr/>
          </p:nvSpPr>
          <p:spPr bwMode="auto">
            <a:xfrm flipV="1">
              <a:off x="10515600" y="42941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4" name="Line 14"/>
            <p:cNvSpPr>
              <a:spLocks noChangeShapeType="1"/>
            </p:cNvSpPr>
            <p:nvPr/>
          </p:nvSpPr>
          <p:spPr bwMode="auto">
            <a:xfrm>
              <a:off x="10439400" y="33035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4" name="Line 14"/>
            <p:cNvSpPr>
              <a:spLocks noChangeShapeType="1"/>
            </p:cNvSpPr>
            <p:nvPr/>
          </p:nvSpPr>
          <p:spPr bwMode="auto">
            <a:xfrm flipV="1">
              <a:off x="8686800" y="23129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70" name="Group 69"/>
            <p:cNvGrpSpPr/>
            <p:nvPr/>
          </p:nvGrpSpPr>
          <p:grpSpPr>
            <a:xfrm>
              <a:off x="8382000" y="1676400"/>
              <a:ext cx="3233928" cy="560388"/>
              <a:chOff x="8534400" y="1573212"/>
              <a:chExt cx="3233928" cy="560388"/>
            </a:xfrm>
          </p:grpSpPr>
          <p:grpSp>
            <p:nvGrpSpPr>
              <p:cNvPr id="57" name="Group 56"/>
              <p:cNvGrpSpPr/>
              <p:nvPr/>
            </p:nvGrpSpPr>
            <p:grpSpPr>
              <a:xfrm>
                <a:off x="9829800" y="1573213"/>
                <a:ext cx="552451" cy="560387"/>
                <a:chOff x="9201149" y="1447800"/>
                <a:chExt cx="552451" cy="560387"/>
              </a:xfrm>
            </p:grpSpPr>
            <p:pic>
              <p:nvPicPr>
                <p:cNvPr id="55" name="Picture 12"/>
                <p:cNvPicPr>
                  <a:picLocks noChangeAspect="1" noChangeArrowheads="1"/>
                </p:cNvPicPr>
                <p:nvPr/>
              </p:nvPicPr>
              <p:blipFill>
                <a:blip r:embed="rId3" cstate="print"/>
                <a:srcRect/>
                <a:stretch>
                  <a:fillRect/>
                </a:stretch>
              </p:blipFill>
              <p:spPr bwMode="auto">
                <a:xfrm>
                  <a:off x="9201149" y="1447800"/>
                  <a:ext cx="552451" cy="560387"/>
                </a:xfrm>
                <a:prstGeom prst="rect">
                  <a:avLst/>
                </a:prstGeom>
                <a:noFill/>
                <a:ln w="9525">
                  <a:noFill/>
                  <a:miter lim="800000"/>
                  <a:headEnd/>
                  <a:tailEnd/>
                </a:ln>
              </p:spPr>
            </p:pic>
            <p:sp>
              <p:nvSpPr>
                <p:cNvPr id="56" name="Rectangle 55"/>
                <p:cNvSpPr/>
                <p:nvPr/>
              </p:nvSpPr>
              <p:spPr>
                <a:xfrm>
                  <a:off x="9296400" y="1600200"/>
                  <a:ext cx="1524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1201400" y="1573212"/>
                <a:ext cx="566928" cy="560388"/>
                <a:chOff x="10634472" y="3581400"/>
                <a:chExt cx="566928" cy="560388"/>
              </a:xfrm>
            </p:grpSpPr>
            <p:pic>
              <p:nvPicPr>
                <p:cNvPr id="59"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0" name="Rectangle 59"/>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flipV="1">
                <a:off x="8534400" y="1575816"/>
                <a:ext cx="566928" cy="557784"/>
                <a:chOff x="10634472" y="3581400"/>
                <a:chExt cx="566928" cy="560388"/>
              </a:xfrm>
            </p:grpSpPr>
            <p:pic>
              <p:nvPicPr>
                <p:cNvPr id="6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3" name="Rectangle 62"/>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7"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8"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9"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grpSp>
          <p:nvGrpSpPr>
            <p:cNvPr id="71" name="Group 70"/>
            <p:cNvGrpSpPr/>
            <p:nvPr/>
          </p:nvGrpSpPr>
          <p:grpSpPr>
            <a:xfrm flipV="1">
              <a:off x="8430540" y="5659922"/>
              <a:ext cx="3223488" cy="568223"/>
              <a:chOff x="8540268" y="1568619"/>
              <a:chExt cx="3223488" cy="570876"/>
            </a:xfrm>
          </p:grpSpPr>
          <p:grpSp>
            <p:nvGrpSpPr>
              <p:cNvPr id="72" name="Group 56"/>
              <p:cNvGrpSpPr/>
              <p:nvPr/>
            </p:nvGrpSpPr>
            <p:grpSpPr>
              <a:xfrm>
                <a:off x="9827134" y="1575890"/>
                <a:ext cx="557783" cy="555030"/>
                <a:chOff x="9198483" y="1450477"/>
                <a:chExt cx="557783" cy="555030"/>
              </a:xfrm>
            </p:grpSpPr>
            <p:pic>
              <p:nvPicPr>
                <p:cNvPr id="83" name="Picture 12"/>
                <p:cNvPicPr>
                  <a:picLocks noChangeAspect="1" noChangeArrowheads="1"/>
                </p:cNvPicPr>
                <p:nvPr/>
              </p:nvPicPr>
              <p:blipFill>
                <a:blip r:embed="rId3" cstate="print"/>
                <a:srcRect/>
                <a:stretch>
                  <a:fillRect/>
                </a:stretch>
              </p:blipFill>
              <p:spPr bwMode="auto">
                <a:xfrm rot="5400000">
                  <a:off x="9199860" y="1449100"/>
                  <a:ext cx="555030" cy="557783"/>
                </a:xfrm>
                <a:prstGeom prst="rect">
                  <a:avLst/>
                </a:prstGeom>
                <a:noFill/>
                <a:ln w="9525">
                  <a:noFill/>
                  <a:miter lim="800000"/>
                  <a:headEnd/>
                  <a:tailEnd/>
                </a:ln>
              </p:spPr>
            </p:pic>
            <p:sp>
              <p:nvSpPr>
                <p:cNvPr id="84" name="Rectangle 83"/>
                <p:cNvSpPr/>
                <p:nvPr/>
              </p:nvSpPr>
              <p:spPr>
                <a:xfrm>
                  <a:off x="9539477" y="1549210"/>
                  <a:ext cx="152400" cy="1527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7"/>
              <p:cNvGrpSpPr/>
              <p:nvPr/>
            </p:nvGrpSpPr>
            <p:grpSpPr>
              <a:xfrm>
                <a:off x="11205972" y="1568619"/>
                <a:ext cx="557784" cy="569575"/>
                <a:chOff x="10639044" y="3576807"/>
                <a:chExt cx="557784" cy="569575"/>
              </a:xfrm>
            </p:grpSpPr>
            <p:pic>
              <p:nvPicPr>
                <p:cNvPr id="81" name="Picture 11"/>
                <p:cNvPicPr preferRelativeResize="0">
                  <a:picLocks noChangeArrowheads="1"/>
                </p:cNvPicPr>
                <p:nvPr/>
              </p:nvPicPr>
              <p:blipFill>
                <a:blip r:embed="rId2" cstate="print"/>
                <a:srcRect/>
                <a:stretch>
                  <a:fillRect/>
                </a:stretch>
              </p:blipFill>
              <p:spPr bwMode="auto">
                <a:xfrm flipV="1">
                  <a:off x="10639044" y="3576807"/>
                  <a:ext cx="557784" cy="569575"/>
                </a:xfrm>
                <a:prstGeom prst="rect">
                  <a:avLst/>
                </a:prstGeom>
                <a:noFill/>
                <a:ln w="9525">
                  <a:noFill/>
                  <a:miter lim="800000"/>
                  <a:headEnd/>
                  <a:tailEnd/>
                </a:ln>
              </p:spPr>
            </p:pic>
            <p:sp>
              <p:nvSpPr>
                <p:cNvPr id="82" name="Rectangle 81"/>
                <p:cNvSpPr/>
                <p:nvPr/>
              </p:nvSpPr>
              <p:spPr>
                <a:xfrm>
                  <a:off x="10896600" y="3684590"/>
                  <a:ext cx="152399" cy="150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60"/>
              <p:cNvGrpSpPr/>
              <p:nvPr/>
            </p:nvGrpSpPr>
            <p:grpSpPr>
              <a:xfrm flipV="1">
                <a:off x="8540268" y="1569920"/>
                <a:ext cx="555192" cy="569575"/>
                <a:chOff x="10640340" y="3575477"/>
                <a:chExt cx="555192" cy="572234"/>
              </a:xfrm>
            </p:grpSpPr>
            <p:pic>
              <p:nvPicPr>
                <p:cNvPr id="79" name="Picture 11"/>
                <p:cNvPicPr preferRelativeResize="0">
                  <a:picLocks noChangeArrowheads="1"/>
                </p:cNvPicPr>
                <p:nvPr/>
              </p:nvPicPr>
              <p:blipFill>
                <a:blip r:embed="rId2" cstate="print"/>
                <a:srcRect/>
                <a:stretch>
                  <a:fillRect/>
                </a:stretch>
              </p:blipFill>
              <p:spPr bwMode="auto">
                <a:xfrm rot="10800000" flipV="1">
                  <a:off x="10640340" y="3575477"/>
                  <a:ext cx="555192" cy="572234"/>
                </a:xfrm>
                <a:prstGeom prst="rect">
                  <a:avLst/>
                </a:prstGeom>
                <a:noFill/>
                <a:ln w="9525">
                  <a:noFill/>
                  <a:miter lim="800000"/>
                  <a:headEnd/>
                  <a:tailEnd/>
                </a:ln>
              </p:spPr>
            </p:pic>
            <p:sp>
              <p:nvSpPr>
                <p:cNvPr id="80" name="Rectangle 79"/>
                <p:cNvSpPr/>
                <p:nvPr/>
              </p:nvSpPr>
              <p:spPr>
                <a:xfrm>
                  <a:off x="10744200" y="3889052"/>
                  <a:ext cx="228600" cy="15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6"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7"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8"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sp>
          <p:nvSpPr>
            <p:cNvPr id="85" name="Line 14"/>
            <p:cNvSpPr>
              <a:spLocks noChangeShapeType="1"/>
            </p:cNvSpPr>
            <p:nvPr/>
          </p:nvSpPr>
          <p:spPr bwMode="auto">
            <a:xfrm>
              <a:off x="8686800" y="50561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6" name="Line 14"/>
            <p:cNvSpPr>
              <a:spLocks noChangeShapeType="1"/>
            </p:cNvSpPr>
            <p:nvPr/>
          </p:nvSpPr>
          <p:spPr bwMode="auto">
            <a:xfrm flipV="1">
              <a:off x="11353800" y="5132388"/>
              <a:ext cx="3048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7" name="Line 14"/>
            <p:cNvSpPr>
              <a:spLocks noChangeShapeType="1"/>
            </p:cNvSpPr>
            <p:nvPr/>
          </p:nvSpPr>
          <p:spPr bwMode="auto">
            <a:xfrm>
              <a:off x="99822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8" name="Line 14"/>
            <p:cNvSpPr>
              <a:spLocks noChangeShapeType="1"/>
            </p:cNvSpPr>
            <p:nvPr/>
          </p:nvSpPr>
          <p:spPr bwMode="auto">
            <a:xfrm flipV="1">
              <a:off x="99822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9" name="Line 14"/>
            <p:cNvSpPr>
              <a:spLocks noChangeShapeType="1"/>
            </p:cNvSpPr>
            <p:nvPr/>
          </p:nvSpPr>
          <p:spPr bwMode="auto">
            <a:xfrm flipV="1">
              <a:off x="8686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0" name="Line 14"/>
            <p:cNvSpPr>
              <a:spLocks noChangeShapeType="1"/>
            </p:cNvSpPr>
            <p:nvPr/>
          </p:nvSpPr>
          <p:spPr bwMode="auto">
            <a:xfrm flipV="1">
              <a:off x="11353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1" name="Line 14"/>
            <p:cNvSpPr>
              <a:spLocks noChangeShapeType="1"/>
            </p:cNvSpPr>
            <p:nvPr/>
          </p:nvSpPr>
          <p:spPr bwMode="auto">
            <a:xfrm>
              <a:off x="8686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2" name="Line 14"/>
            <p:cNvSpPr>
              <a:spLocks noChangeShapeType="1"/>
            </p:cNvSpPr>
            <p:nvPr/>
          </p:nvSpPr>
          <p:spPr bwMode="auto">
            <a:xfrm>
              <a:off x="11353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3" name="Line 14"/>
            <p:cNvSpPr>
              <a:spLocks noChangeShapeType="1"/>
            </p:cNvSpPr>
            <p:nvPr/>
          </p:nvSpPr>
          <p:spPr bwMode="auto">
            <a:xfrm flipV="1">
              <a:off x="11734800" y="32766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4" name="Line 14"/>
            <p:cNvSpPr>
              <a:spLocks noChangeShapeType="1"/>
            </p:cNvSpPr>
            <p:nvPr/>
          </p:nvSpPr>
          <p:spPr bwMode="auto">
            <a:xfrm>
              <a:off x="11734800" y="4267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5" name="Line 14"/>
            <p:cNvSpPr>
              <a:spLocks noChangeShapeType="1"/>
            </p:cNvSpPr>
            <p:nvPr/>
          </p:nvSpPr>
          <p:spPr bwMode="auto">
            <a:xfrm flipV="1">
              <a:off x="10439400" y="2743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6" name="Line 14"/>
            <p:cNvSpPr>
              <a:spLocks noChangeShapeType="1"/>
            </p:cNvSpPr>
            <p:nvPr/>
          </p:nvSpPr>
          <p:spPr bwMode="auto">
            <a:xfrm>
              <a:off x="10515600" y="48768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7" name="Line 14"/>
            <p:cNvSpPr>
              <a:spLocks noChangeShapeType="1"/>
            </p:cNvSpPr>
            <p:nvPr/>
          </p:nvSpPr>
          <p:spPr bwMode="auto">
            <a:xfrm flipH="1">
              <a:off x="7924800" y="5029200"/>
              <a:ext cx="3810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8" name="Line 14"/>
            <p:cNvSpPr>
              <a:spLocks noChangeShapeType="1"/>
            </p:cNvSpPr>
            <p:nvPr/>
          </p:nvSpPr>
          <p:spPr bwMode="auto">
            <a:xfrm flipH="1" flipV="1">
              <a:off x="7696200" y="2667000"/>
              <a:ext cx="5334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State Space Graphs</a:t>
            </a:r>
          </a:p>
        </p:txBody>
      </p:sp>
      <p:sp>
        <p:nvSpPr>
          <p:cNvPr id="12291" name="Rectangle 3"/>
          <p:cNvSpPr>
            <a:spLocks noGrp="1" noChangeArrowheads="1"/>
          </p:cNvSpPr>
          <p:nvPr>
            <p:ph idx="1"/>
          </p:nvPr>
        </p:nvSpPr>
        <p:spPr>
          <a:xfrm>
            <a:off x="457200" y="1657353"/>
            <a:ext cx="6324600" cy="4525963"/>
          </a:xfrm>
        </p:spPr>
        <p:txBody>
          <a:bodyPr/>
          <a:lstStyle/>
          <a:p>
            <a:pPr eaLnBrk="1" hangingPunct="1"/>
            <a:r>
              <a:rPr lang="en-US" sz="2400" dirty="0"/>
              <a:t>State space graph: A mathematical representation of a search problem</a:t>
            </a:r>
          </a:p>
          <a:p>
            <a:pPr lvl="1" eaLnBrk="1" hangingPunct="1"/>
            <a:r>
              <a:rPr lang="en-US" sz="1900" dirty="0"/>
              <a:t>Nodes are (abstracted) world configurations</a:t>
            </a:r>
          </a:p>
          <a:p>
            <a:pPr lvl="1" eaLnBrk="1" hangingPunct="1"/>
            <a:r>
              <a:rPr lang="en-US" sz="1900" dirty="0"/>
              <a:t>Arcs represent successors (action results)</a:t>
            </a:r>
          </a:p>
          <a:p>
            <a:pPr lvl="1" eaLnBrk="1" hangingPunct="1"/>
            <a:r>
              <a:rPr lang="en-US" sz="1900" dirty="0"/>
              <a:t>The goal test is a set of goal nodes (maybe only one)</a:t>
            </a:r>
          </a:p>
          <a:p>
            <a:pPr lvl="1" eaLnBrk="1" hangingPunct="1"/>
            <a:endParaRPr lang="en-US" sz="2000" dirty="0"/>
          </a:p>
          <a:p>
            <a:pPr eaLnBrk="1" hangingPunct="1"/>
            <a:r>
              <a:rPr lang="en-US" sz="2400" dirty="0"/>
              <a:t>In a search graph, each state occurs only once!</a:t>
            </a:r>
          </a:p>
          <a:p>
            <a:pPr lvl="1" eaLnBrk="1" hangingPunct="1"/>
            <a:endParaRPr lang="en-US" sz="2000" dirty="0"/>
          </a:p>
          <a:p>
            <a:r>
              <a:rPr lang="en-US" sz="2400" dirty="0"/>
              <a:t>We can rarely build this full graph in memory (it’s too big), but it’s a useful idea</a:t>
            </a:r>
          </a:p>
          <a:p>
            <a:pPr eaLnBrk="1" hangingPunct="1"/>
            <a:endParaRPr lang="en-US" sz="2400" dirty="0"/>
          </a:p>
          <a:p>
            <a:pPr eaLnBrk="1" hangingPunct="1">
              <a:buFont typeface="Wingdings" pitchFamily="2" charset="2"/>
              <a:buNone/>
            </a:pPr>
            <a:endParaRPr lang="en-US" sz="2400" dirty="0"/>
          </a:p>
        </p:txBody>
      </p:sp>
      <p:grpSp>
        <p:nvGrpSpPr>
          <p:cNvPr id="12292" name="Group 4"/>
          <p:cNvGrpSpPr>
            <a:grpSpLocks/>
          </p:cNvGrpSpPr>
          <p:nvPr/>
        </p:nvGrpSpPr>
        <p:grpSpPr bwMode="auto">
          <a:xfrm>
            <a:off x="7010400" y="1905001"/>
            <a:ext cx="4419600" cy="2573339"/>
            <a:chOff x="336" y="576"/>
            <a:chExt cx="4848" cy="2784"/>
          </a:xfrm>
        </p:grpSpPr>
        <p:sp>
          <p:nvSpPr>
            <p:cNvPr id="12294" name="AutoShape 5"/>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1600" b="1" dirty="0"/>
                <a:t>S</a:t>
              </a:r>
            </a:p>
          </p:txBody>
        </p:sp>
        <p:sp>
          <p:nvSpPr>
            <p:cNvPr id="12295" name="AutoShape 6"/>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b="1"/>
                <a:t>G</a:t>
              </a:r>
            </a:p>
          </p:txBody>
        </p:sp>
        <p:sp>
          <p:nvSpPr>
            <p:cNvPr id="12296" name="AutoShape 7"/>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i="1"/>
                <a:t>d</a:t>
              </a:r>
            </a:p>
          </p:txBody>
        </p:sp>
        <p:sp>
          <p:nvSpPr>
            <p:cNvPr id="12297" name="AutoShape 8"/>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i="1"/>
                <a:t>b</a:t>
              </a:r>
            </a:p>
          </p:txBody>
        </p:sp>
        <p:sp>
          <p:nvSpPr>
            <p:cNvPr id="12298" name="AutoShape 9"/>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i="1"/>
                <a:t>p</a:t>
              </a:r>
            </a:p>
          </p:txBody>
        </p:sp>
        <p:sp>
          <p:nvSpPr>
            <p:cNvPr id="12299" name="AutoShape 10"/>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i="1"/>
                <a:t>q</a:t>
              </a:r>
            </a:p>
          </p:txBody>
        </p:sp>
        <p:sp>
          <p:nvSpPr>
            <p:cNvPr id="12300" name="AutoShape 11"/>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i="1"/>
                <a:t>c</a:t>
              </a:r>
            </a:p>
          </p:txBody>
        </p:sp>
        <p:sp>
          <p:nvSpPr>
            <p:cNvPr id="12301" name="AutoShape 12"/>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i="1"/>
                <a:t>e</a:t>
              </a:r>
            </a:p>
          </p:txBody>
        </p:sp>
        <p:sp>
          <p:nvSpPr>
            <p:cNvPr id="12302" name="AutoShape 13"/>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i="1"/>
                <a:t>h</a:t>
              </a:r>
            </a:p>
          </p:txBody>
        </p:sp>
        <p:sp>
          <p:nvSpPr>
            <p:cNvPr id="12303" name="AutoShape 14"/>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i="1"/>
                <a:t>a</a:t>
              </a:r>
            </a:p>
          </p:txBody>
        </p:sp>
        <p:sp>
          <p:nvSpPr>
            <p:cNvPr id="12304" name="AutoShape 15"/>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i="1"/>
                <a:t>f</a:t>
              </a:r>
            </a:p>
          </p:txBody>
        </p:sp>
        <p:sp>
          <p:nvSpPr>
            <p:cNvPr id="12305" name="AutoShape 16"/>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12306" name="AutoShape 17"/>
            <p:cNvCxnSpPr>
              <a:cxnSpLocks noChangeShapeType="1"/>
              <a:stCxn id="12294" idx="5"/>
              <a:endCxn id="12298" idx="2"/>
            </p:cNvCxnSpPr>
            <p:nvPr/>
          </p:nvCxnSpPr>
          <p:spPr bwMode="auto">
            <a:xfrm>
              <a:off x="746" y="2618"/>
              <a:ext cx="454" cy="358"/>
            </a:xfrm>
            <a:prstGeom prst="straightConnector1">
              <a:avLst/>
            </a:prstGeom>
            <a:noFill/>
            <a:ln w="9525">
              <a:solidFill>
                <a:schemeClr val="tx1"/>
              </a:solidFill>
              <a:round/>
              <a:headEnd/>
              <a:tailEnd type="triangle" w="lg" len="lg"/>
            </a:ln>
          </p:spPr>
        </p:cxnSp>
        <p:cxnSp>
          <p:nvCxnSpPr>
            <p:cNvPr id="12307" name="AutoShape 18"/>
            <p:cNvCxnSpPr>
              <a:cxnSpLocks noChangeShapeType="1"/>
              <a:stCxn id="12298" idx="5"/>
              <a:endCxn id="12299" idx="2"/>
            </p:cNvCxnSpPr>
            <p:nvPr/>
          </p:nvCxnSpPr>
          <p:spPr bwMode="auto">
            <a:xfrm flipV="1">
              <a:off x="1610" y="3120"/>
              <a:ext cx="742" cy="26"/>
            </a:xfrm>
            <a:prstGeom prst="straightConnector1">
              <a:avLst/>
            </a:prstGeom>
            <a:noFill/>
            <a:ln w="9525">
              <a:solidFill>
                <a:schemeClr val="tx1"/>
              </a:solidFill>
              <a:round/>
              <a:headEnd/>
              <a:tailEnd type="triangle" w="lg" len="lg"/>
            </a:ln>
          </p:spPr>
        </p:cxnSp>
        <p:cxnSp>
          <p:nvCxnSpPr>
            <p:cNvPr id="12308" name="AutoShape 19"/>
            <p:cNvCxnSpPr>
              <a:cxnSpLocks noChangeShapeType="1"/>
              <a:stCxn id="12302" idx="3"/>
              <a:endCxn id="12299" idx="7"/>
            </p:cNvCxnSpPr>
            <p:nvPr/>
          </p:nvCxnSpPr>
          <p:spPr bwMode="auto">
            <a:xfrm flipH="1">
              <a:off x="2762" y="2666"/>
              <a:ext cx="476" cy="284"/>
            </a:xfrm>
            <a:prstGeom prst="straightConnector1">
              <a:avLst/>
            </a:prstGeom>
            <a:noFill/>
            <a:ln w="9525">
              <a:solidFill>
                <a:schemeClr val="tx1"/>
              </a:solidFill>
              <a:round/>
              <a:headEnd/>
              <a:tailEnd type="triangle" w="lg" len="lg"/>
            </a:ln>
          </p:spPr>
        </p:cxnSp>
        <p:cxnSp>
          <p:nvCxnSpPr>
            <p:cNvPr id="12309" name="AutoShape 20"/>
            <p:cNvCxnSpPr>
              <a:cxnSpLocks noChangeShapeType="1"/>
              <a:stCxn id="12302" idx="2"/>
              <a:endCxn id="12298" idx="6"/>
            </p:cNvCxnSpPr>
            <p:nvPr/>
          </p:nvCxnSpPr>
          <p:spPr bwMode="auto">
            <a:xfrm flipH="1">
              <a:off x="1680" y="2496"/>
              <a:ext cx="1488" cy="480"/>
            </a:xfrm>
            <a:prstGeom prst="straightConnector1">
              <a:avLst/>
            </a:prstGeom>
            <a:noFill/>
            <a:ln w="9525">
              <a:solidFill>
                <a:schemeClr val="tx1"/>
              </a:solidFill>
              <a:round/>
              <a:headEnd/>
              <a:tailEnd type="triangle" w="lg" len="lg"/>
            </a:ln>
          </p:spPr>
        </p:cxnSp>
        <p:cxnSp>
          <p:nvCxnSpPr>
            <p:cNvPr id="12310" name="AutoShape 21"/>
            <p:cNvCxnSpPr>
              <a:cxnSpLocks noChangeShapeType="1"/>
              <a:stCxn id="12301" idx="4"/>
              <a:endCxn id="12302" idx="7"/>
            </p:cNvCxnSpPr>
            <p:nvPr/>
          </p:nvCxnSpPr>
          <p:spPr bwMode="auto">
            <a:xfrm flipH="1">
              <a:off x="3578" y="2064"/>
              <a:ext cx="214" cy="262"/>
            </a:xfrm>
            <a:prstGeom prst="straightConnector1">
              <a:avLst/>
            </a:prstGeom>
            <a:noFill/>
            <a:ln w="9525">
              <a:solidFill>
                <a:schemeClr val="tx1"/>
              </a:solidFill>
              <a:round/>
              <a:headEnd/>
              <a:tailEnd type="triangle" w="lg" len="lg"/>
            </a:ln>
          </p:spPr>
        </p:cxnSp>
        <p:cxnSp>
          <p:nvCxnSpPr>
            <p:cNvPr id="12311" name="AutoShape 22"/>
            <p:cNvCxnSpPr>
              <a:cxnSpLocks noChangeShapeType="1"/>
              <a:stCxn id="12301" idx="5"/>
              <a:endCxn id="12305" idx="1"/>
            </p:cNvCxnSpPr>
            <p:nvPr/>
          </p:nvCxnSpPr>
          <p:spPr bwMode="auto">
            <a:xfrm>
              <a:off x="3962" y="1994"/>
              <a:ext cx="476" cy="812"/>
            </a:xfrm>
            <a:prstGeom prst="straightConnector1">
              <a:avLst/>
            </a:prstGeom>
            <a:noFill/>
            <a:ln w="9525">
              <a:solidFill>
                <a:schemeClr val="tx1"/>
              </a:solidFill>
              <a:round/>
              <a:headEnd/>
              <a:tailEnd type="triangle" w="lg" len="lg"/>
            </a:ln>
          </p:spPr>
        </p:cxnSp>
        <p:cxnSp>
          <p:nvCxnSpPr>
            <p:cNvPr id="12312" name="AutoShape 23"/>
            <p:cNvCxnSpPr>
              <a:cxnSpLocks noChangeShapeType="1"/>
              <a:stCxn id="12305" idx="0"/>
              <a:endCxn id="12304" idx="4"/>
            </p:cNvCxnSpPr>
            <p:nvPr/>
          </p:nvCxnSpPr>
          <p:spPr bwMode="auto">
            <a:xfrm flipV="1">
              <a:off x="4608" y="2352"/>
              <a:ext cx="192" cy="384"/>
            </a:xfrm>
            <a:prstGeom prst="straightConnector1">
              <a:avLst/>
            </a:prstGeom>
            <a:noFill/>
            <a:ln w="9525">
              <a:solidFill>
                <a:schemeClr val="tx1"/>
              </a:solidFill>
              <a:round/>
              <a:headEnd/>
              <a:tailEnd type="triangle" w="lg" len="lg"/>
            </a:ln>
          </p:spPr>
        </p:cxnSp>
        <p:cxnSp>
          <p:nvCxnSpPr>
            <p:cNvPr id="12313" name="AutoShape 24"/>
            <p:cNvCxnSpPr>
              <a:cxnSpLocks noChangeShapeType="1"/>
              <a:stCxn id="12304" idx="0"/>
              <a:endCxn id="12295" idx="4"/>
            </p:cNvCxnSpPr>
            <p:nvPr/>
          </p:nvCxnSpPr>
          <p:spPr bwMode="auto">
            <a:xfrm flipV="1">
              <a:off x="4800" y="1056"/>
              <a:ext cx="144" cy="816"/>
            </a:xfrm>
            <a:prstGeom prst="straightConnector1">
              <a:avLst/>
            </a:prstGeom>
            <a:noFill/>
            <a:ln w="9525">
              <a:solidFill>
                <a:schemeClr val="tx1"/>
              </a:solidFill>
              <a:round/>
              <a:headEnd/>
              <a:tailEnd type="triangle" w="lg" len="lg"/>
            </a:ln>
          </p:spPr>
        </p:cxnSp>
        <p:cxnSp>
          <p:nvCxnSpPr>
            <p:cNvPr id="12314" name="AutoShape 25"/>
            <p:cNvCxnSpPr>
              <a:cxnSpLocks noChangeShapeType="1"/>
              <a:stCxn id="12294" idx="7"/>
            </p:cNvCxnSpPr>
            <p:nvPr/>
          </p:nvCxnSpPr>
          <p:spPr bwMode="auto">
            <a:xfrm flipV="1">
              <a:off x="746" y="2016"/>
              <a:ext cx="982" cy="262"/>
            </a:xfrm>
            <a:prstGeom prst="straightConnector1">
              <a:avLst/>
            </a:prstGeom>
            <a:noFill/>
            <a:ln w="9525">
              <a:solidFill>
                <a:schemeClr val="tx1"/>
              </a:solidFill>
              <a:round/>
              <a:headEnd/>
              <a:tailEnd type="triangle" w="lg" len="lg"/>
            </a:ln>
          </p:spPr>
        </p:cxnSp>
        <p:cxnSp>
          <p:nvCxnSpPr>
            <p:cNvPr id="12315" name="AutoShape 26"/>
            <p:cNvCxnSpPr>
              <a:cxnSpLocks noChangeShapeType="1"/>
              <a:stCxn id="12296" idx="1"/>
              <a:endCxn id="12297" idx="5"/>
            </p:cNvCxnSpPr>
            <p:nvPr/>
          </p:nvCxnSpPr>
          <p:spPr bwMode="auto">
            <a:xfrm flipH="1" flipV="1">
              <a:off x="1130" y="1466"/>
              <a:ext cx="668" cy="380"/>
            </a:xfrm>
            <a:prstGeom prst="straightConnector1">
              <a:avLst/>
            </a:prstGeom>
            <a:noFill/>
            <a:ln w="9525">
              <a:solidFill>
                <a:schemeClr val="tx1"/>
              </a:solidFill>
              <a:round/>
              <a:headEnd/>
              <a:tailEnd type="triangle" w="lg" len="lg"/>
            </a:ln>
          </p:spPr>
        </p:cxnSp>
        <p:cxnSp>
          <p:nvCxnSpPr>
            <p:cNvPr id="12316" name="AutoShape 27"/>
            <p:cNvCxnSpPr>
              <a:cxnSpLocks noChangeShapeType="1"/>
              <a:endCxn id="12303" idx="2"/>
            </p:cNvCxnSpPr>
            <p:nvPr/>
          </p:nvCxnSpPr>
          <p:spPr bwMode="auto">
            <a:xfrm flipV="1">
              <a:off x="1152" y="864"/>
              <a:ext cx="432" cy="262"/>
            </a:xfrm>
            <a:prstGeom prst="straightConnector1">
              <a:avLst/>
            </a:prstGeom>
            <a:noFill/>
            <a:ln w="9525">
              <a:solidFill>
                <a:schemeClr val="tx1"/>
              </a:solidFill>
              <a:round/>
              <a:headEnd/>
              <a:tailEnd type="triangle" w="lg" len="lg"/>
            </a:ln>
          </p:spPr>
        </p:cxnSp>
        <p:cxnSp>
          <p:nvCxnSpPr>
            <p:cNvPr id="12317" name="AutoShape 28"/>
            <p:cNvCxnSpPr>
              <a:cxnSpLocks noChangeShapeType="1"/>
              <a:stCxn id="12300" idx="2"/>
              <a:endCxn id="12303" idx="6"/>
            </p:cNvCxnSpPr>
            <p:nvPr/>
          </p:nvCxnSpPr>
          <p:spPr bwMode="auto">
            <a:xfrm flipH="1" flipV="1">
              <a:off x="2064" y="864"/>
              <a:ext cx="816" cy="384"/>
            </a:xfrm>
            <a:prstGeom prst="straightConnector1">
              <a:avLst/>
            </a:prstGeom>
            <a:noFill/>
            <a:ln w="9525">
              <a:solidFill>
                <a:schemeClr val="tx1"/>
              </a:solidFill>
              <a:round/>
              <a:headEnd/>
              <a:tailEnd type="triangle" w="lg" len="lg"/>
            </a:ln>
          </p:spPr>
        </p:cxnSp>
        <p:cxnSp>
          <p:nvCxnSpPr>
            <p:cNvPr id="12318" name="AutoShape 29"/>
            <p:cNvCxnSpPr>
              <a:cxnSpLocks noChangeShapeType="1"/>
              <a:stCxn id="12296" idx="7"/>
              <a:endCxn id="12300" idx="3"/>
            </p:cNvCxnSpPr>
            <p:nvPr/>
          </p:nvCxnSpPr>
          <p:spPr bwMode="auto">
            <a:xfrm flipV="1">
              <a:off x="2138" y="1418"/>
              <a:ext cx="812" cy="428"/>
            </a:xfrm>
            <a:prstGeom prst="straightConnector1">
              <a:avLst/>
            </a:prstGeom>
            <a:noFill/>
            <a:ln w="9525">
              <a:solidFill>
                <a:schemeClr val="tx1"/>
              </a:solidFill>
              <a:round/>
              <a:headEnd/>
              <a:tailEnd type="triangle" w="lg" len="lg"/>
            </a:ln>
          </p:spPr>
        </p:cxnSp>
        <p:cxnSp>
          <p:nvCxnSpPr>
            <p:cNvPr id="12319" name="AutoShape 30"/>
            <p:cNvCxnSpPr>
              <a:cxnSpLocks noChangeShapeType="1"/>
              <a:stCxn id="12296" idx="6"/>
              <a:endCxn id="12301" idx="2"/>
            </p:cNvCxnSpPr>
            <p:nvPr/>
          </p:nvCxnSpPr>
          <p:spPr bwMode="auto">
            <a:xfrm flipV="1">
              <a:off x="2208" y="1824"/>
              <a:ext cx="1344" cy="192"/>
            </a:xfrm>
            <a:prstGeom prst="straightConnector1">
              <a:avLst/>
            </a:prstGeom>
            <a:noFill/>
            <a:ln w="9525">
              <a:solidFill>
                <a:schemeClr val="tx1"/>
              </a:solidFill>
              <a:round/>
              <a:headEnd/>
              <a:tailEnd type="triangle" w="lg" len="lg"/>
            </a:ln>
          </p:spPr>
        </p:cxnSp>
        <p:cxnSp>
          <p:nvCxnSpPr>
            <p:cNvPr id="12320" name="AutoShape 31"/>
            <p:cNvCxnSpPr>
              <a:cxnSpLocks noChangeShapeType="1"/>
              <a:stCxn id="12304" idx="1"/>
              <a:endCxn id="12300" idx="6"/>
            </p:cNvCxnSpPr>
            <p:nvPr/>
          </p:nvCxnSpPr>
          <p:spPr bwMode="auto">
            <a:xfrm rot="5400000" flipH="1">
              <a:off x="3648" y="960"/>
              <a:ext cx="694" cy="1270"/>
            </a:xfrm>
            <a:prstGeom prst="curvedConnector2">
              <a:avLst/>
            </a:prstGeom>
            <a:noFill/>
            <a:ln w="9525">
              <a:solidFill>
                <a:schemeClr val="tx1"/>
              </a:solidFill>
              <a:round/>
              <a:headEnd/>
              <a:tailEnd type="triangle" w="lg" len="lg"/>
            </a:ln>
          </p:spPr>
        </p:cxnSp>
        <p:cxnSp>
          <p:nvCxnSpPr>
            <p:cNvPr id="12321" name="AutoShape 32"/>
            <p:cNvCxnSpPr>
              <a:cxnSpLocks noChangeShapeType="1"/>
              <a:stCxn id="12294" idx="6"/>
              <a:endCxn id="12301" idx="3"/>
            </p:cNvCxnSpPr>
            <p:nvPr/>
          </p:nvCxnSpPr>
          <p:spPr bwMode="auto">
            <a:xfrm flipV="1">
              <a:off x="816" y="1994"/>
              <a:ext cx="2806" cy="454"/>
            </a:xfrm>
            <a:prstGeom prst="curvedConnector2">
              <a:avLst/>
            </a:prstGeom>
            <a:noFill/>
            <a:ln w="9525">
              <a:solidFill>
                <a:schemeClr val="tx1"/>
              </a:solidFill>
              <a:round/>
              <a:headEnd/>
              <a:tailEnd type="triangle" w="lg" len="lg"/>
            </a:ln>
          </p:spPr>
        </p:cxnSp>
      </p:grpSp>
      <p:sp>
        <p:nvSpPr>
          <p:cNvPr id="12293" name="Text Box 33"/>
          <p:cNvSpPr txBox="1">
            <a:spLocks noChangeArrowheads="1"/>
          </p:cNvSpPr>
          <p:nvPr/>
        </p:nvSpPr>
        <p:spPr bwMode="auto">
          <a:xfrm>
            <a:off x="7696200" y="4845049"/>
            <a:ext cx="3352800" cy="646327"/>
          </a:xfrm>
          <a:prstGeom prst="rect">
            <a:avLst/>
          </a:prstGeom>
          <a:noFill/>
          <a:ln w="9525">
            <a:noFill/>
            <a:miter lim="800000"/>
            <a:headEnd/>
            <a:tailEnd/>
          </a:ln>
        </p:spPr>
        <p:txBody>
          <a:bodyPr lIns="91432" tIns="45718" rIns="91432" bIns="45718">
            <a:spAutoFit/>
          </a:bodyPr>
          <a:lstStyle/>
          <a:p>
            <a:pPr algn="ctr">
              <a:spcBef>
                <a:spcPct val="50000"/>
              </a:spcBef>
            </a:pPr>
            <a:r>
              <a:rPr lang="en-US" i="1" dirty="0">
                <a:latin typeface="Calibri" pitchFamily="34" charset="0"/>
              </a:rPr>
              <a:t>Tiny search graph for a tiny search problem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Search Trees</a:t>
            </a:r>
          </a:p>
        </p:txBody>
      </p:sp>
      <p:sp>
        <p:nvSpPr>
          <p:cNvPr id="13315" name="Rectangle 3"/>
          <p:cNvSpPr>
            <a:spLocks noGrp="1" noChangeArrowheads="1"/>
          </p:cNvSpPr>
          <p:nvPr>
            <p:ph idx="1"/>
          </p:nvPr>
        </p:nvSpPr>
        <p:spPr>
          <a:xfrm>
            <a:off x="1524000" y="4114800"/>
            <a:ext cx="9525000" cy="2362200"/>
          </a:xfrm>
        </p:spPr>
        <p:txBody>
          <a:bodyPr/>
          <a:lstStyle/>
          <a:p>
            <a:pPr eaLnBrk="1" hangingPunct="1"/>
            <a:r>
              <a:rPr lang="en-US" sz="2400" dirty="0"/>
              <a:t>A search tree:</a:t>
            </a:r>
          </a:p>
          <a:p>
            <a:pPr lvl="1" eaLnBrk="1" hangingPunct="1"/>
            <a:r>
              <a:rPr lang="en-US" sz="2000" dirty="0"/>
              <a:t>A “what if” tree of plans and their outcomes</a:t>
            </a:r>
          </a:p>
          <a:p>
            <a:pPr lvl="1" eaLnBrk="1" hangingPunct="1"/>
            <a:r>
              <a:rPr lang="en-US" sz="2000" dirty="0"/>
              <a:t>The start state is the root node</a:t>
            </a:r>
          </a:p>
          <a:p>
            <a:pPr lvl="1" eaLnBrk="1" hangingPunct="1"/>
            <a:r>
              <a:rPr lang="en-US" sz="2000" dirty="0"/>
              <a:t>Children correspond to successors</a:t>
            </a:r>
          </a:p>
          <a:p>
            <a:pPr lvl="1" eaLnBrk="1" hangingPunct="1"/>
            <a:r>
              <a:rPr lang="en-US" sz="2000" dirty="0"/>
              <a:t>Nodes show states, but correspond to PLANS that achieve those states</a:t>
            </a:r>
          </a:p>
          <a:p>
            <a:pPr lvl="1" eaLnBrk="1" hangingPunct="1"/>
            <a:r>
              <a:rPr lang="en-US" sz="2000" dirty="0">
                <a:solidFill>
                  <a:srgbClr val="CC0000"/>
                </a:solidFill>
              </a:rPr>
              <a:t>For most problems, we can never actually build the whole tree</a:t>
            </a:r>
          </a:p>
        </p:txBody>
      </p:sp>
      <p:pic>
        <p:nvPicPr>
          <p:cNvPr id="13316" name="Picture 4"/>
          <p:cNvPicPr>
            <a:picLocks noChangeAspect="1" noChangeArrowheads="1"/>
          </p:cNvPicPr>
          <p:nvPr/>
        </p:nvPicPr>
        <p:blipFill>
          <a:blip r:embed="rId3" cstate="print"/>
          <a:srcRect/>
          <a:stretch>
            <a:fillRect/>
          </a:stretch>
        </p:blipFill>
        <p:spPr bwMode="auto">
          <a:xfrm>
            <a:off x="3962403" y="1524000"/>
            <a:ext cx="560388" cy="568325"/>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2819401" y="2590803"/>
            <a:ext cx="552451" cy="560388"/>
          </a:xfrm>
          <a:prstGeom prst="rect">
            <a:avLst/>
          </a:prstGeom>
          <a:noFill/>
          <a:ln w="9525">
            <a:noFill/>
            <a:miter lim="800000"/>
            <a:headEnd/>
            <a:tailEnd/>
          </a:ln>
        </p:spPr>
      </p:pic>
      <p:pic>
        <p:nvPicPr>
          <p:cNvPr id="13318" name="Picture 6"/>
          <p:cNvPicPr>
            <a:picLocks noChangeAspect="1" noChangeArrowheads="1"/>
          </p:cNvPicPr>
          <p:nvPr/>
        </p:nvPicPr>
        <p:blipFill>
          <a:blip r:embed="rId5" cstate="print"/>
          <a:srcRect/>
          <a:stretch>
            <a:fillRect/>
          </a:stretch>
        </p:blipFill>
        <p:spPr bwMode="auto">
          <a:xfrm>
            <a:off x="5181601" y="2590803"/>
            <a:ext cx="552451" cy="560388"/>
          </a:xfrm>
          <a:prstGeom prst="rect">
            <a:avLst/>
          </a:prstGeom>
          <a:noFill/>
          <a:ln w="9525">
            <a:noFill/>
            <a:miter lim="800000"/>
            <a:headEnd/>
            <a:tailEnd/>
          </a:ln>
        </p:spPr>
      </p:pic>
      <p:sp>
        <p:nvSpPr>
          <p:cNvPr id="13319" name="Line 7"/>
          <p:cNvSpPr>
            <a:spLocks noChangeShapeType="1"/>
          </p:cNvSpPr>
          <p:nvPr/>
        </p:nvSpPr>
        <p:spPr bwMode="auto">
          <a:xfrm>
            <a:off x="4267200" y="2209800"/>
            <a:ext cx="1143000" cy="304800"/>
          </a:xfrm>
          <a:prstGeom prst="line">
            <a:avLst/>
          </a:prstGeom>
          <a:noFill/>
          <a:ln w="9525">
            <a:solidFill>
              <a:schemeClr val="tx1"/>
            </a:solidFill>
            <a:round/>
            <a:headEnd/>
            <a:tailEnd type="triangle" w="med" len="med"/>
          </a:ln>
        </p:spPr>
        <p:txBody>
          <a:bodyPr lIns="91432" tIns="45718" rIns="91432" bIns="45718"/>
          <a:lstStyle/>
          <a:p>
            <a:endParaRPr lang="en-US">
              <a:latin typeface="Calibri" pitchFamily="34" charset="0"/>
            </a:endParaRPr>
          </a:p>
        </p:txBody>
      </p:sp>
      <p:sp>
        <p:nvSpPr>
          <p:cNvPr id="13320" name="Line 8"/>
          <p:cNvSpPr>
            <a:spLocks noChangeShapeType="1"/>
          </p:cNvSpPr>
          <p:nvPr/>
        </p:nvSpPr>
        <p:spPr bwMode="auto">
          <a:xfrm flipH="1">
            <a:off x="3124200" y="2209800"/>
            <a:ext cx="1066800" cy="304800"/>
          </a:xfrm>
          <a:prstGeom prst="line">
            <a:avLst/>
          </a:prstGeom>
          <a:noFill/>
          <a:ln w="9525">
            <a:solidFill>
              <a:schemeClr val="tx1"/>
            </a:solidFill>
            <a:round/>
            <a:headEnd/>
            <a:tailEnd type="triangle" w="med" len="med"/>
          </a:ln>
        </p:spPr>
        <p:txBody>
          <a:bodyPr lIns="91432" tIns="45718" rIns="91432" bIns="45718"/>
          <a:lstStyle/>
          <a:p>
            <a:endParaRPr lang="en-US">
              <a:latin typeface="Calibri" pitchFamily="34" charset="0"/>
            </a:endParaRPr>
          </a:p>
        </p:txBody>
      </p:sp>
      <p:sp>
        <p:nvSpPr>
          <p:cNvPr id="13321" name="Text Box 9"/>
          <p:cNvSpPr txBox="1">
            <a:spLocks noChangeArrowheads="1"/>
          </p:cNvSpPr>
          <p:nvPr/>
        </p:nvSpPr>
        <p:spPr bwMode="auto">
          <a:xfrm>
            <a:off x="4724400" y="2051051"/>
            <a:ext cx="990600" cy="369328"/>
          </a:xfrm>
          <a:prstGeom prst="rect">
            <a:avLst/>
          </a:prstGeom>
          <a:noFill/>
          <a:ln w="9525">
            <a:noFill/>
            <a:miter lim="800000"/>
            <a:headEnd/>
            <a:tailEnd/>
          </a:ln>
        </p:spPr>
        <p:txBody>
          <a:bodyPr lIns="91432" tIns="45718" rIns="91432" bIns="45718">
            <a:spAutoFit/>
          </a:bodyPr>
          <a:lstStyle/>
          <a:p>
            <a:pPr>
              <a:spcBef>
                <a:spcPct val="50000"/>
              </a:spcBef>
            </a:pPr>
            <a:r>
              <a:rPr lang="en-US">
                <a:latin typeface="Calibri" pitchFamily="34" charset="0"/>
              </a:rPr>
              <a:t>“E”, 1.0</a:t>
            </a:r>
          </a:p>
        </p:txBody>
      </p:sp>
      <p:sp>
        <p:nvSpPr>
          <p:cNvPr id="13322" name="Text Box 10"/>
          <p:cNvSpPr txBox="1">
            <a:spLocks noChangeArrowheads="1"/>
          </p:cNvSpPr>
          <p:nvPr/>
        </p:nvSpPr>
        <p:spPr bwMode="auto">
          <a:xfrm>
            <a:off x="2757488" y="2051051"/>
            <a:ext cx="1143000" cy="369328"/>
          </a:xfrm>
          <a:prstGeom prst="rect">
            <a:avLst/>
          </a:prstGeom>
          <a:noFill/>
          <a:ln w="9525">
            <a:noFill/>
            <a:miter lim="800000"/>
            <a:headEnd/>
            <a:tailEnd/>
          </a:ln>
        </p:spPr>
        <p:txBody>
          <a:bodyPr lIns="91432" tIns="45718" rIns="91432" bIns="45718">
            <a:spAutoFit/>
          </a:bodyPr>
          <a:lstStyle/>
          <a:p>
            <a:pPr>
              <a:spcBef>
                <a:spcPct val="50000"/>
              </a:spcBef>
            </a:pPr>
            <a:r>
              <a:rPr lang="en-US">
                <a:latin typeface="Calibri" pitchFamily="34" charset="0"/>
              </a:rPr>
              <a:t>“N”, 1.0</a:t>
            </a:r>
          </a:p>
        </p:txBody>
      </p:sp>
      <p:sp>
        <p:nvSpPr>
          <p:cNvPr id="13323" name="Line 11"/>
          <p:cNvSpPr>
            <a:spLocks noChangeShapeType="1"/>
          </p:cNvSpPr>
          <p:nvPr/>
        </p:nvSpPr>
        <p:spPr bwMode="auto">
          <a:xfrm>
            <a:off x="3124200" y="3276600"/>
            <a:ext cx="60960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3324" name="Line 12"/>
          <p:cNvSpPr>
            <a:spLocks noChangeShapeType="1"/>
          </p:cNvSpPr>
          <p:nvPr/>
        </p:nvSpPr>
        <p:spPr bwMode="auto">
          <a:xfrm flipH="1">
            <a:off x="2362200" y="3276600"/>
            <a:ext cx="60960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3325" name="Line 13"/>
          <p:cNvSpPr>
            <a:spLocks noChangeShapeType="1"/>
          </p:cNvSpPr>
          <p:nvPr/>
        </p:nvSpPr>
        <p:spPr bwMode="auto">
          <a:xfrm>
            <a:off x="3048000" y="3276600"/>
            <a:ext cx="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3326" name="Line 14"/>
          <p:cNvSpPr>
            <a:spLocks noChangeShapeType="1"/>
          </p:cNvSpPr>
          <p:nvPr/>
        </p:nvSpPr>
        <p:spPr bwMode="auto">
          <a:xfrm>
            <a:off x="5486400" y="3276600"/>
            <a:ext cx="60960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3327" name="Line 15"/>
          <p:cNvSpPr>
            <a:spLocks noChangeShapeType="1"/>
          </p:cNvSpPr>
          <p:nvPr/>
        </p:nvSpPr>
        <p:spPr bwMode="auto">
          <a:xfrm flipH="1">
            <a:off x="4724400" y="3276600"/>
            <a:ext cx="60960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3328" name="Line 16"/>
          <p:cNvSpPr>
            <a:spLocks noChangeShapeType="1"/>
          </p:cNvSpPr>
          <p:nvPr/>
        </p:nvSpPr>
        <p:spPr bwMode="auto">
          <a:xfrm>
            <a:off x="5410200" y="3276600"/>
            <a:ext cx="0" cy="304800"/>
          </a:xfrm>
          <a:prstGeom prst="line">
            <a:avLst/>
          </a:prstGeom>
          <a:noFill/>
          <a:ln w="9525">
            <a:solidFill>
              <a:schemeClr val="tx1"/>
            </a:solidFill>
            <a:round/>
            <a:headEnd/>
            <a:tailEnd type="triangle" w="med" len="med"/>
          </a:ln>
        </p:spPr>
        <p:txBody>
          <a:bodyPr lIns="91432" tIns="45718" rIns="91432" bIns="45718"/>
          <a:lstStyle/>
          <a:p>
            <a:endParaRPr lang="en-US"/>
          </a:p>
        </p:txBody>
      </p:sp>
      <p:sp>
        <p:nvSpPr>
          <p:cNvPr id="17" name="Right Arrow 16"/>
          <p:cNvSpPr/>
          <p:nvPr/>
        </p:nvSpPr>
        <p:spPr>
          <a:xfrm rot="10800000">
            <a:off x="6400800" y="1600199"/>
            <a:ext cx="1371600" cy="381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8" name="TextBox 17"/>
          <p:cNvSpPr txBox="1"/>
          <p:nvPr/>
        </p:nvSpPr>
        <p:spPr>
          <a:xfrm>
            <a:off x="8077200" y="1535672"/>
            <a:ext cx="3048000" cy="400105"/>
          </a:xfrm>
          <a:prstGeom prst="rect">
            <a:avLst/>
          </a:prstGeom>
          <a:noFill/>
        </p:spPr>
        <p:txBody>
          <a:bodyPr wrap="square" lIns="91436" tIns="45718" rIns="91436" bIns="45718" rtlCol="0">
            <a:spAutoFit/>
          </a:bodyPr>
          <a:lstStyle/>
          <a:p>
            <a:r>
              <a:rPr lang="en-US" sz="2000" dirty="0">
                <a:latin typeface="Calibri" pitchFamily="34" charset="0"/>
              </a:rPr>
              <a:t>This is now / start</a:t>
            </a:r>
          </a:p>
        </p:txBody>
      </p:sp>
      <p:sp>
        <p:nvSpPr>
          <p:cNvPr id="19" name="Right Arrow 18"/>
          <p:cNvSpPr/>
          <p:nvPr/>
        </p:nvSpPr>
        <p:spPr>
          <a:xfrm rot="10800000">
            <a:off x="6400800" y="2666999"/>
            <a:ext cx="1371600" cy="381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20" name="TextBox 19"/>
          <p:cNvSpPr txBox="1"/>
          <p:nvPr/>
        </p:nvSpPr>
        <p:spPr>
          <a:xfrm>
            <a:off x="8077200" y="2602472"/>
            <a:ext cx="3048000" cy="400105"/>
          </a:xfrm>
          <a:prstGeom prst="rect">
            <a:avLst/>
          </a:prstGeom>
          <a:noFill/>
        </p:spPr>
        <p:txBody>
          <a:bodyPr wrap="square" lIns="91436" tIns="45718" rIns="91436" bIns="45718" rtlCol="0">
            <a:spAutoFit/>
          </a:bodyPr>
          <a:lstStyle/>
          <a:p>
            <a:r>
              <a:rPr lang="en-US" sz="2000" dirty="0">
                <a:latin typeface="Calibri" pitchFamily="34" charset="0"/>
              </a:rPr>
              <a:t>Possible futures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331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3320"/>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332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33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3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3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3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3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315">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315">
                                            <p:txEl>
                                              <p:pRg st="1" end="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315">
                                            <p:txEl>
                                              <p:pRg st="2" end="2"/>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315">
                                            <p:txEl>
                                              <p:pRg st="3" end="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315">
                                            <p:txEl>
                                              <p:pRg st="4" end="4"/>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19" grpId="1" animBg="1"/>
      <p:bldP spid="13320" grpId="0" animBg="1"/>
      <p:bldP spid="13320" grpId="1" animBg="1"/>
      <p:bldP spid="13321" grpId="0"/>
      <p:bldP spid="13321" grpId="1"/>
      <p:bldP spid="13322" grpId="0"/>
      <p:bldP spid="13322" grpId="1"/>
      <p:bldP spid="13323" grpId="0" animBg="1"/>
      <p:bldP spid="13324" grpId="0" animBg="1"/>
      <p:bldP spid="13325" grpId="0" animBg="1"/>
      <p:bldP spid="13326" grpId="0" animBg="1"/>
      <p:bldP spid="13327" grpId="0" animBg="1"/>
      <p:bldP spid="13328" grpId="0" animBg="1"/>
      <p:bldP spid="17" grpId="0" animBg="1"/>
      <p:bldP spid="18" grpId="0"/>
      <p:bldP spid="19"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97"/>
          <p:cNvSpPr/>
          <p:nvPr/>
        </p:nvSpPr>
        <p:spPr>
          <a:xfrm>
            <a:off x="6858002" y="1758699"/>
            <a:ext cx="4889500" cy="3880103"/>
          </a:xfrm>
          <a:prstGeom prst="roundRect">
            <a:avLst/>
          </a:prstGeom>
          <a:solidFill>
            <a:srgbClr val="D5D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600" dirty="0"/>
          </a:p>
        </p:txBody>
      </p:sp>
      <p:sp>
        <p:nvSpPr>
          <p:cNvPr id="97" name="Rounded Rectangle 96"/>
          <p:cNvSpPr/>
          <p:nvPr/>
        </p:nvSpPr>
        <p:spPr>
          <a:xfrm>
            <a:off x="381000" y="1752600"/>
            <a:ext cx="3886200" cy="3886200"/>
          </a:xfrm>
          <a:prstGeom prst="roundRect">
            <a:avLst/>
          </a:prstGeom>
          <a:solidFill>
            <a:srgbClr val="D5D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7410" name="Rectangle 2"/>
          <p:cNvSpPr>
            <a:spLocks noGrp="1" noChangeArrowheads="1"/>
          </p:cNvSpPr>
          <p:nvPr>
            <p:ph type="title"/>
          </p:nvPr>
        </p:nvSpPr>
        <p:spPr/>
        <p:txBody>
          <a:bodyPr/>
          <a:lstStyle/>
          <a:p>
            <a:pPr eaLnBrk="1" hangingPunct="1"/>
            <a:r>
              <a:rPr lang="en-US" dirty="0"/>
              <a:t>State Space Graphs vs. Search Trees</a:t>
            </a:r>
          </a:p>
        </p:txBody>
      </p:sp>
      <p:sp>
        <p:nvSpPr>
          <p:cNvPr id="17446" name="Text Box 4"/>
          <p:cNvSpPr txBox="1">
            <a:spLocks noChangeArrowheads="1"/>
          </p:cNvSpPr>
          <p:nvPr/>
        </p:nvSpPr>
        <p:spPr bwMode="auto">
          <a:xfrm>
            <a:off x="9232902" y="2692717"/>
            <a:ext cx="825500" cy="323163"/>
          </a:xfrm>
          <a:prstGeom prst="rect">
            <a:avLst/>
          </a:prstGeom>
          <a:noFill/>
          <a:ln w="9525">
            <a:noFill/>
            <a:miter lim="800000"/>
            <a:headEnd/>
            <a:tailEnd/>
          </a:ln>
        </p:spPr>
        <p:txBody>
          <a:bodyPr lIns="91436" tIns="45718" rIns="91436" bIns="45718">
            <a:spAutoFit/>
          </a:bodyPr>
          <a:lstStyle/>
          <a:p>
            <a:pPr algn="ctr">
              <a:spcBef>
                <a:spcPct val="50000"/>
              </a:spcBef>
            </a:pPr>
            <a:r>
              <a:rPr lang="en-US" sz="1500" dirty="0"/>
              <a:t>S</a:t>
            </a:r>
          </a:p>
        </p:txBody>
      </p:sp>
      <p:sp>
        <p:nvSpPr>
          <p:cNvPr id="17447" name="Text Box 5"/>
          <p:cNvSpPr txBox="1">
            <a:spLocks noChangeArrowheads="1"/>
          </p:cNvSpPr>
          <p:nvPr/>
        </p:nvSpPr>
        <p:spPr bwMode="auto">
          <a:xfrm>
            <a:off x="7010402" y="3976181"/>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a</a:t>
            </a:r>
          </a:p>
        </p:txBody>
      </p:sp>
      <p:sp>
        <p:nvSpPr>
          <p:cNvPr id="17448" name="Text Box 6"/>
          <p:cNvSpPr txBox="1">
            <a:spLocks noChangeArrowheads="1"/>
          </p:cNvSpPr>
          <p:nvPr/>
        </p:nvSpPr>
        <p:spPr bwMode="auto">
          <a:xfrm>
            <a:off x="7010402" y="3550080"/>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b</a:t>
            </a:r>
          </a:p>
        </p:txBody>
      </p:sp>
      <p:sp>
        <p:nvSpPr>
          <p:cNvPr id="17449" name="Text Box 7"/>
          <p:cNvSpPr txBox="1">
            <a:spLocks noChangeArrowheads="1"/>
          </p:cNvSpPr>
          <p:nvPr/>
        </p:nvSpPr>
        <p:spPr bwMode="auto">
          <a:xfrm>
            <a:off x="7454902" y="316725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d</a:t>
            </a:r>
          </a:p>
        </p:txBody>
      </p:sp>
      <p:sp>
        <p:nvSpPr>
          <p:cNvPr id="17450" name="Text Box 8"/>
          <p:cNvSpPr txBox="1">
            <a:spLocks noChangeArrowheads="1"/>
          </p:cNvSpPr>
          <p:nvPr/>
        </p:nvSpPr>
        <p:spPr bwMode="auto">
          <a:xfrm>
            <a:off x="11264902" y="3113992"/>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p</a:t>
            </a:r>
          </a:p>
        </p:txBody>
      </p:sp>
      <p:sp>
        <p:nvSpPr>
          <p:cNvPr id="17451" name="Text Box 9"/>
          <p:cNvSpPr txBox="1">
            <a:spLocks noChangeArrowheads="1"/>
          </p:cNvSpPr>
          <p:nvPr/>
        </p:nvSpPr>
        <p:spPr bwMode="auto">
          <a:xfrm>
            <a:off x="7581902" y="3976181"/>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a</a:t>
            </a:r>
          </a:p>
        </p:txBody>
      </p:sp>
      <p:sp>
        <p:nvSpPr>
          <p:cNvPr id="17452" name="Text Box 10"/>
          <p:cNvSpPr txBox="1">
            <a:spLocks noChangeArrowheads="1"/>
          </p:cNvSpPr>
          <p:nvPr/>
        </p:nvSpPr>
        <p:spPr bwMode="auto">
          <a:xfrm>
            <a:off x="7581902" y="3550080"/>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c</a:t>
            </a:r>
          </a:p>
        </p:txBody>
      </p:sp>
      <p:cxnSp>
        <p:nvCxnSpPr>
          <p:cNvPr id="17453" name="AutoShape 11"/>
          <p:cNvCxnSpPr>
            <a:cxnSpLocks noChangeShapeType="1"/>
            <a:stCxn id="17449" idx="2"/>
            <a:endCxn id="17448" idx="0"/>
          </p:cNvCxnSpPr>
          <p:nvPr/>
        </p:nvCxnSpPr>
        <p:spPr bwMode="auto">
          <a:xfrm flipH="1">
            <a:off x="7169151" y="3505693"/>
            <a:ext cx="444500" cy="44387"/>
          </a:xfrm>
          <a:prstGeom prst="straightConnector1">
            <a:avLst/>
          </a:prstGeom>
          <a:noFill/>
          <a:ln w="28575">
            <a:solidFill>
              <a:schemeClr val="tx1"/>
            </a:solidFill>
            <a:round/>
            <a:headEnd/>
            <a:tailEnd/>
          </a:ln>
        </p:spPr>
      </p:cxnSp>
      <p:cxnSp>
        <p:nvCxnSpPr>
          <p:cNvPr id="17454" name="AutoShape 12"/>
          <p:cNvCxnSpPr>
            <a:cxnSpLocks noChangeShapeType="1"/>
            <a:stCxn id="17449" idx="2"/>
            <a:endCxn id="17452" idx="0"/>
          </p:cNvCxnSpPr>
          <p:nvPr/>
        </p:nvCxnSpPr>
        <p:spPr bwMode="auto">
          <a:xfrm>
            <a:off x="7613651" y="3505693"/>
            <a:ext cx="127000" cy="44387"/>
          </a:xfrm>
          <a:prstGeom prst="straightConnector1">
            <a:avLst/>
          </a:prstGeom>
          <a:noFill/>
          <a:ln w="28575">
            <a:solidFill>
              <a:schemeClr val="tx1"/>
            </a:solidFill>
            <a:round/>
            <a:headEnd/>
            <a:tailEnd/>
          </a:ln>
        </p:spPr>
      </p:cxnSp>
      <p:cxnSp>
        <p:nvCxnSpPr>
          <p:cNvPr id="17455" name="AutoShape 13"/>
          <p:cNvCxnSpPr>
            <a:cxnSpLocks noChangeShapeType="1"/>
            <a:stCxn id="17448" idx="2"/>
            <a:endCxn id="17447" idx="0"/>
          </p:cNvCxnSpPr>
          <p:nvPr/>
        </p:nvCxnSpPr>
        <p:spPr bwMode="auto">
          <a:xfrm>
            <a:off x="7169151" y="3888520"/>
            <a:ext cx="0" cy="87661"/>
          </a:xfrm>
          <a:prstGeom prst="straightConnector1">
            <a:avLst/>
          </a:prstGeom>
          <a:noFill/>
          <a:ln w="28575">
            <a:solidFill>
              <a:schemeClr val="tx1"/>
            </a:solidFill>
            <a:round/>
            <a:headEnd/>
            <a:tailEnd/>
          </a:ln>
        </p:spPr>
      </p:cxnSp>
      <p:cxnSp>
        <p:nvCxnSpPr>
          <p:cNvPr id="17456" name="AutoShape 14"/>
          <p:cNvCxnSpPr>
            <a:cxnSpLocks noChangeShapeType="1"/>
            <a:stCxn id="17452" idx="2"/>
            <a:endCxn id="17451" idx="0"/>
          </p:cNvCxnSpPr>
          <p:nvPr/>
        </p:nvCxnSpPr>
        <p:spPr bwMode="auto">
          <a:xfrm>
            <a:off x="7740651" y="3888520"/>
            <a:ext cx="0" cy="87661"/>
          </a:xfrm>
          <a:prstGeom prst="straightConnector1">
            <a:avLst/>
          </a:prstGeom>
          <a:noFill/>
          <a:ln w="28575">
            <a:solidFill>
              <a:schemeClr val="tx1"/>
            </a:solidFill>
            <a:round/>
            <a:headEnd/>
            <a:tailEnd/>
          </a:ln>
        </p:spPr>
      </p:cxnSp>
      <p:sp>
        <p:nvSpPr>
          <p:cNvPr id="17484" name="Text Box 16"/>
          <p:cNvSpPr txBox="1">
            <a:spLocks noChangeArrowheads="1"/>
          </p:cNvSpPr>
          <p:nvPr/>
        </p:nvSpPr>
        <p:spPr bwMode="auto">
          <a:xfrm>
            <a:off x="9753602" y="3113992"/>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e</a:t>
            </a:r>
          </a:p>
        </p:txBody>
      </p:sp>
      <p:sp>
        <p:nvSpPr>
          <p:cNvPr id="17485" name="Text Box 17"/>
          <p:cNvSpPr txBox="1">
            <a:spLocks noChangeArrowheads="1"/>
          </p:cNvSpPr>
          <p:nvPr/>
        </p:nvSpPr>
        <p:spPr bwMode="auto">
          <a:xfrm>
            <a:off x="9296402" y="396619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p</a:t>
            </a:r>
          </a:p>
        </p:txBody>
      </p:sp>
      <p:sp>
        <p:nvSpPr>
          <p:cNvPr id="17486" name="Text Box 18"/>
          <p:cNvSpPr txBox="1">
            <a:spLocks noChangeArrowheads="1"/>
          </p:cNvSpPr>
          <p:nvPr/>
        </p:nvSpPr>
        <p:spPr bwMode="auto">
          <a:xfrm>
            <a:off x="9486902" y="3540093"/>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h</a:t>
            </a:r>
          </a:p>
        </p:txBody>
      </p:sp>
      <p:sp>
        <p:nvSpPr>
          <p:cNvPr id="17487" name="Text Box 19"/>
          <p:cNvSpPr txBox="1">
            <a:spLocks noChangeArrowheads="1"/>
          </p:cNvSpPr>
          <p:nvPr/>
        </p:nvSpPr>
        <p:spPr bwMode="auto">
          <a:xfrm>
            <a:off x="10058402" y="396619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f</a:t>
            </a:r>
          </a:p>
        </p:txBody>
      </p:sp>
      <p:sp>
        <p:nvSpPr>
          <p:cNvPr id="17488" name="Text Box 20"/>
          <p:cNvSpPr txBox="1">
            <a:spLocks noChangeArrowheads="1"/>
          </p:cNvSpPr>
          <p:nvPr/>
        </p:nvSpPr>
        <p:spPr bwMode="auto">
          <a:xfrm>
            <a:off x="10058402" y="3540093"/>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r</a:t>
            </a:r>
          </a:p>
        </p:txBody>
      </p:sp>
      <p:sp>
        <p:nvSpPr>
          <p:cNvPr id="17489" name="Text Box 21"/>
          <p:cNvSpPr txBox="1">
            <a:spLocks noChangeArrowheads="1"/>
          </p:cNvSpPr>
          <p:nvPr/>
        </p:nvSpPr>
        <p:spPr bwMode="auto">
          <a:xfrm>
            <a:off x="9677402" y="396619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q</a:t>
            </a:r>
          </a:p>
        </p:txBody>
      </p:sp>
      <p:sp>
        <p:nvSpPr>
          <p:cNvPr id="17490" name="Text Box 22"/>
          <p:cNvSpPr txBox="1">
            <a:spLocks noChangeArrowheads="1"/>
          </p:cNvSpPr>
          <p:nvPr/>
        </p:nvSpPr>
        <p:spPr bwMode="auto">
          <a:xfrm>
            <a:off x="9296402" y="4349020"/>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q</a:t>
            </a:r>
          </a:p>
        </p:txBody>
      </p:sp>
      <p:sp>
        <p:nvSpPr>
          <p:cNvPr id="17491" name="Text Box 23"/>
          <p:cNvSpPr txBox="1">
            <a:spLocks noChangeArrowheads="1"/>
          </p:cNvSpPr>
          <p:nvPr/>
        </p:nvSpPr>
        <p:spPr bwMode="auto">
          <a:xfrm>
            <a:off x="9867902" y="4349020"/>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c</a:t>
            </a:r>
          </a:p>
        </p:txBody>
      </p:sp>
      <p:sp>
        <p:nvSpPr>
          <p:cNvPr id="17492" name="Text Box 24"/>
          <p:cNvSpPr txBox="1">
            <a:spLocks noChangeArrowheads="1"/>
          </p:cNvSpPr>
          <p:nvPr/>
        </p:nvSpPr>
        <p:spPr bwMode="auto">
          <a:xfrm>
            <a:off x="10121900" y="4392297"/>
            <a:ext cx="635000" cy="323163"/>
          </a:xfrm>
          <a:prstGeom prst="rect">
            <a:avLst/>
          </a:prstGeom>
          <a:noFill/>
          <a:ln w="9525">
            <a:noFill/>
            <a:miter lim="800000"/>
            <a:headEnd/>
            <a:tailEnd/>
          </a:ln>
        </p:spPr>
        <p:txBody>
          <a:bodyPr lIns="91436" tIns="45718" rIns="91436" bIns="45718">
            <a:spAutoFit/>
          </a:bodyPr>
          <a:lstStyle/>
          <a:p>
            <a:pPr algn="ctr">
              <a:spcBef>
                <a:spcPct val="50000"/>
              </a:spcBef>
            </a:pPr>
            <a:r>
              <a:rPr lang="en-US" sz="1500" dirty="0"/>
              <a:t>G</a:t>
            </a:r>
          </a:p>
        </p:txBody>
      </p:sp>
      <p:sp>
        <p:nvSpPr>
          <p:cNvPr id="17493" name="Text Box 25"/>
          <p:cNvSpPr txBox="1">
            <a:spLocks noChangeArrowheads="1"/>
          </p:cNvSpPr>
          <p:nvPr/>
        </p:nvSpPr>
        <p:spPr bwMode="auto">
          <a:xfrm>
            <a:off x="9867902" y="4721859"/>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a</a:t>
            </a:r>
          </a:p>
        </p:txBody>
      </p:sp>
      <p:cxnSp>
        <p:nvCxnSpPr>
          <p:cNvPr id="17494" name="AutoShape 26"/>
          <p:cNvCxnSpPr>
            <a:cxnSpLocks noChangeShapeType="1"/>
            <a:stCxn id="17484" idx="2"/>
            <a:endCxn id="17486" idx="0"/>
          </p:cNvCxnSpPr>
          <p:nvPr/>
        </p:nvCxnSpPr>
        <p:spPr bwMode="auto">
          <a:xfrm flipH="1">
            <a:off x="9645651" y="3452432"/>
            <a:ext cx="266700" cy="87661"/>
          </a:xfrm>
          <a:prstGeom prst="straightConnector1">
            <a:avLst/>
          </a:prstGeom>
          <a:noFill/>
          <a:ln w="28575">
            <a:solidFill>
              <a:schemeClr val="tx1"/>
            </a:solidFill>
            <a:round/>
            <a:headEnd/>
            <a:tailEnd/>
          </a:ln>
        </p:spPr>
      </p:cxnSp>
      <p:cxnSp>
        <p:nvCxnSpPr>
          <p:cNvPr id="17495" name="AutoShape 27"/>
          <p:cNvCxnSpPr>
            <a:cxnSpLocks noChangeShapeType="1"/>
            <a:stCxn id="17484" idx="2"/>
            <a:endCxn id="17488" idx="0"/>
          </p:cNvCxnSpPr>
          <p:nvPr/>
        </p:nvCxnSpPr>
        <p:spPr bwMode="auto">
          <a:xfrm>
            <a:off x="9912351" y="3452432"/>
            <a:ext cx="304800" cy="87661"/>
          </a:xfrm>
          <a:prstGeom prst="straightConnector1">
            <a:avLst/>
          </a:prstGeom>
          <a:noFill/>
          <a:ln w="28575">
            <a:solidFill>
              <a:schemeClr val="tx1"/>
            </a:solidFill>
            <a:round/>
            <a:headEnd/>
            <a:tailEnd/>
          </a:ln>
        </p:spPr>
      </p:cxnSp>
      <p:cxnSp>
        <p:nvCxnSpPr>
          <p:cNvPr id="17496" name="AutoShape 28"/>
          <p:cNvCxnSpPr>
            <a:cxnSpLocks noChangeShapeType="1"/>
            <a:stCxn id="17486" idx="2"/>
            <a:endCxn id="17485" idx="0"/>
          </p:cNvCxnSpPr>
          <p:nvPr/>
        </p:nvCxnSpPr>
        <p:spPr bwMode="auto">
          <a:xfrm flipH="1">
            <a:off x="9455151" y="3878535"/>
            <a:ext cx="190500" cy="87661"/>
          </a:xfrm>
          <a:prstGeom prst="straightConnector1">
            <a:avLst/>
          </a:prstGeom>
          <a:noFill/>
          <a:ln w="28575">
            <a:solidFill>
              <a:schemeClr val="tx1"/>
            </a:solidFill>
            <a:round/>
            <a:headEnd/>
            <a:tailEnd/>
          </a:ln>
        </p:spPr>
      </p:cxnSp>
      <p:cxnSp>
        <p:nvCxnSpPr>
          <p:cNvPr id="17497" name="AutoShape 29"/>
          <p:cNvCxnSpPr>
            <a:cxnSpLocks noChangeShapeType="1"/>
            <a:stCxn id="17486" idx="2"/>
            <a:endCxn id="17489" idx="0"/>
          </p:cNvCxnSpPr>
          <p:nvPr/>
        </p:nvCxnSpPr>
        <p:spPr bwMode="auto">
          <a:xfrm>
            <a:off x="9645651" y="3878535"/>
            <a:ext cx="190500" cy="87661"/>
          </a:xfrm>
          <a:prstGeom prst="straightConnector1">
            <a:avLst/>
          </a:prstGeom>
          <a:noFill/>
          <a:ln w="28575">
            <a:solidFill>
              <a:schemeClr val="tx1"/>
            </a:solidFill>
            <a:round/>
            <a:headEnd/>
            <a:tailEnd/>
          </a:ln>
        </p:spPr>
      </p:cxnSp>
      <p:cxnSp>
        <p:nvCxnSpPr>
          <p:cNvPr id="17498" name="AutoShape 30"/>
          <p:cNvCxnSpPr>
            <a:cxnSpLocks noChangeShapeType="1"/>
            <a:stCxn id="17488" idx="2"/>
            <a:endCxn id="17487" idx="0"/>
          </p:cNvCxnSpPr>
          <p:nvPr/>
        </p:nvCxnSpPr>
        <p:spPr bwMode="auto">
          <a:xfrm>
            <a:off x="10217151" y="3878535"/>
            <a:ext cx="0" cy="87661"/>
          </a:xfrm>
          <a:prstGeom prst="straightConnector1">
            <a:avLst/>
          </a:prstGeom>
          <a:noFill/>
          <a:ln w="28575">
            <a:solidFill>
              <a:schemeClr val="tx1"/>
            </a:solidFill>
            <a:round/>
            <a:headEnd/>
            <a:tailEnd/>
          </a:ln>
        </p:spPr>
      </p:cxnSp>
      <p:cxnSp>
        <p:nvCxnSpPr>
          <p:cNvPr id="17499" name="AutoShape 31"/>
          <p:cNvCxnSpPr>
            <a:cxnSpLocks noChangeShapeType="1"/>
            <a:stCxn id="17485" idx="2"/>
            <a:endCxn id="17490" idx="0"/>
          </p:cNvCxnSpPr>
          <p:nvPr/>
        </p:nvCxnSpPr>
        <p:spPr bwMode="auto">
          <a:xfrm>
            <a:off x="9455151" y="4304636"/>
            <a:ext cx="0" cy="44387"/>
          </a:xfrm>
          <a:prstGeom prst="straightConnector1">
            <a:avLst/>
          </a:prstGeom>
          <a:noFill/>
          <a:ln w="28575">
            <a:solidFill>
              <a:schemeClr val="tx1"/>
            </a:solidFill>
            <a:round/>
            <a:headEnd/>
            <a:tailEnd/>
          </a:ln>
        </p:spPr>
      </p:cxnSp>
      <p:cxnSp>
        <p:nvCxnSpPr>
          <p:cNvPr id="17500" name="AutoShape 32"/>
          <p:cNvCxnSpPr>
            <a:cxnSpLocks noChangeShapeType="1"/>
            <a:stCxn id="17487" idx="2"/>
            <a:endCxn id="17491" idx="0"/>
          </p:cNvCxnSpPr>
          <p:nvPr/>
        </p:nvCxnSpPr>
        <p:spPr bwMode="auto">
          <a:xfrm flipH="1">
            <a:off x="10026651" y="4304636"/>
            <a:ext cx="190500" cy="44387"/>
          </a:xfrm>
          <a:prstGeom prst="straightConnector1">
            <a:avLst/>
          </a:prstGeom>
          <a:noFill/>
          <a:ln w="28575">
            <a:solidFill>
              <a:schemeClr val="tx1"/>
            </a:solidFill>
            <a:round/>
            <a:headEnd/>
            <a:tailEnd/>
          </a:ln>
        </p:spPr>
      </p:cxnSp>
      <p:cxnSp>
        <p:nvCxnSpPr>
          <p:cNvPr id="17501" name="AutoShape 33"/>
          <p:cNvCxnSpPr>
            <a:cxnSpLocks noChangeShapeType="1"/>
            <a:stCxn id="17487" idx="2"/>
            <a:endCxn id="17492" idx="0"/>
          </p:cNvCxnSpPr>
          <p:nvPr/>
        </p:nvCxnSpPr>
        <p:spPr bwMode="auto">
          <a:xfrm>
            <a:off x="10217153" y="4304635"/>
            <a:ext cx="222249" cy="87663"/>
          </a:xfrm>
          <a:prstGeom prst="straightConnector1">
            <a:avLst/>
          </a:prstGeom>
          <a:noFill/>
          <a:ln w="28575">
            <a:solidFill>
              <a:schemeClr val="tx1"/>
            </a:solidFill>
            <a:round/>
            <a:headEnd/>
            <a:tailEnd/>
          </a:ln>
        </p:spPr>
      </p:cxnSp>
      <p:cxnSp>
        <p:nvCxnSpPr>
          <p:cNvPr id="17502" name="AutoShape 34"/>
          <p:cNvCxnSpPr>
            <a:cxnSpLocks noChangeShapeType="1"/>
            <a:stCxn id="17491" idx="2"/>
            <a:endCxn id="17493" idx="0"/>
          </p:cNvCxnSpPr>
          <p:nvPr/>
        </p:nvCxnSpPr>
        <p:spPr bwMode="auto">
          <a:xfrm>
            <a:off x="10026651" y="4687463"/>
            <a:ext cx="0" cy="34399"/>
          </a:xfrm>
          <a:prstGeom prst="straightConnector1">
            <a:avLst/>
          </a:prstGeom>
          <a:noFill/>
          <a:ln w="28575">
            <a:solidFill>
              <a:schemeClr val="tx1"/>
            </a:solidFill>
            <a:round/>
            <a:headEnd/>
            <a:tailEnd/>
          </a:ln>
        </p:spPr>
      </p:cxnSp>
      <p:sp>
        <p:nvSpPr>
          <p:cNvPr id="17458" name="Text Box 35"/>
          <p:cNvSpPr txBox="1">
            <a:spLocks noChangeArrowheads="1"/>
          </p:cNvSpPr>
          <p:nvPr/>
        </p:nvSpPr>
        <p:spPr bwMode="auto">
          <a:xfrm>
            <a:off x="11264902" y="3506804"/>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q</a:t>
            </a:r>
          </a:p>
        </p:txBody>
      </p:sp>
      <p:cxnSp>
        <p:nvCxnSpPr>
          <p:cNvPr id="17459" name="AutoShape 36"/>
          <p:cNvCxnSpPr>
            <a:cxnSpLocks noChangeShapeType="1"/>
            <a:stCxn id="17450" idx="2"/>
            <a:endCxn id="17458" idx="0"/>
          </p:cNvCxnSpPr>
          <p:nvPr/>
        </p:nvCxnSpPr>
        <p:spPr bwMode="auto">
          <a:xfrm>
            <a:off x="11423651" y="3452434"/>
            <a:ext cx="0" cy="54372"/>
          </a:xfrm>
          <a:prstGeom prst="straightConnector1">
            <a:avLst/>
          </a:prstGeom>
          <a:noFill/>
          <a:ln w="28575">
            <a:solidFill>
              <a:schemeClr val="tx1"/>
            </a:solidFill>
            <a:round/>
            <a:headEnd/>
            <a:tailEnd/>
          </a:ln>
        </p:spPr>
      </p:cxnSp>
      <p:sp>
        <p:nvSpPr>
          <p:cNvPr id="17465" name="Text Box 38"/>
          <p:cNvSpPr txBox="1">
            <a:spLocks noChangeArrowheads="1"/>
          </p:cNvSpPr>
          <p:nvPr/>
        </p:nvSpPr>
        <p:spPr bwMode="auto">
          <a:xfrm>
            <a:off x="8280402" y="3540093"/>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e</a:t>
            </a:r>
          </a:p>
        </p:txBody>
      </p:sp>
      <p:sp>
        <p:nvSpPr>
          <p:cNvPr id="17466" name="Text Box 39"/>
          <p:cNvSpPr txBox="1">
            <a:spLocks noChangeArrowheads="1"/>
          </p:cNvSpPr>
          <p:nvPr/>
        </p:nvSpPr>
        <p:spPr bwMode="auto">
          <a:xfrm>
            <a:off x="7772402" y="4392296"/>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p</a:t>
            </a:r>
          </a:p>
        </p:txBody>
      </p:sp>
      <p:sp>
        <p:nvSpPr>
          <p:cNvPr id="17467" name="Text Box 40"/>
          <p:cNvSpPr txBox="1">
            <a:spLocks noChangeArrowheads="1"/>
          </p:cNvSpPr>
          <p:nvPr/>
        </p:nvSpPr>
        <p:spPr bwMode="auto">
          <a:xfrm>
            <a:off x="7962902" y="396619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h</a:t>
            </a:r>
          </a:p>
        </p:txBody>
      </p:sp>
      <p:sp>
        <p:nvSpPr>
          <p:cNvPr id="17468" name="Text Box 41"/>
          <p:cNvSpPr txBox="1">
            <a:spLocks noChangeArrowheads="1"/>
          </p:cNvSpPr>
          <p:nvPr/>
        </p:nvSpPr>
        <p:spPr bwMode="auto">
          <a:xfrm>
            <a:off x="8534402" y="4392296"/>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f</a:t>
            </a:r>
          </a:p>
        </p:txBody>
      </p:sp>
      <p:sp>
        <p:nvSpPr>
          <p:cNvPr id="17469" name="Text Box 42"/>
          <p:cNvSpPr txBox="1">
            <a:spLocks noChangeArrowheads="1"/>
          </p:cNvSpPr>
          <p:nvPr/>
        </p:nvSpPr>
        <p:spPr bwMode="auto">
          <a:xfrm>
            <a:off x="8534402" y="3966195"/>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r</a:t>
            </a:r>
          </a:p>
        </p:txBody>
      </p:sp>
      <p:sp>
        <p:nvSpPr>
          <p:cNvPr id="17470" name="Text Box 43"/>
          <p:cNvSpPr txBox="1">
            <a:spLocks noChangeArrowheads="1"/>
          </p:cNvSpPr>
          <p:nvPr/>
        </p:nvSpPr>
        <p:spPr bwMode="auto">
          <a:xfrm>
            <a:off x="8153402" y="4392296"/>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q</a:t>
            </a:r>
          </a:p>
        </p:txBody>
      </p:sp>
      <p:sp>
        <p:nvSpPr>
          <p:cNvPr id="17471" name="Text Box 44"/>
          <p:cNvSpPr txBox="1">
            <a:spLocks noChangeArrowheads="1"/>
          </p:cNvSpPr>
          <p:nvPr/>
        </p:nvSpPr>
        <p:spPr bwMode="auto">
          <a:xfrm>
            <a:off x="7772402" y="4775121"/>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q</a:t>
            </a:r>
          </a:p>
        </p:txBody>
      </p:sp>
      <p:sp>
        <p:nvSpPr>
          <p:cNvPr id="17472" name="Text Box 45"/>
          <p:cNvSpPr txBox="1">
            <a:spLocks noChangeArrowheads="1"/>
          </p:cNvSpPr>
          <p:nvPr/>
        </p:nvSpPr>
        <p:spPr bwMode="auto">
          <a:xfrm>
            <a:off x="8343902" y="4775121"/>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c</a:t>
            </a:r>
          </a:p>
        </p:txBody>
      </p:sp>
      <p:sp>
        <p:nvSpPr>
          <p:cNvPr id="17473" name="Text Box 46"/>
          <p:cNvSpPr txBox="1">
            <a:spLocks noChangeArrowheads="1"/>
          </p:cNvSpPr>
          <p:nvPr/>
        </p:nvSpPr>
        <p:spPr bwMode="auto">
          <a:xfrm>
            <a:off x="8597900" y="4818397"/>
            <a:ext cx="6350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b="1" dirty="0">
                <a:solidFill>
                  <a:srgbClr val="CC0000"/>
                </a:solidFill>
              </a:rPr>
              <a:t>G</a:t>
            </a:r>
          </a:p>
        </p:txBody>
      </p:sp>
      <p:sp>
        <p:nvSpPr>
          <p:cNvPr id="17474" name="Text Box 47"/>
          <p:cNvSpPr txBox="1">
            <a:spLocks noChangeArrowheads="1"/>
          </p:cNvSpPr>
          <p:nvPr/>
        </p:nvSpPr>
        <p:spPr bwMode="auto">
          <a:xfrm>
            <a:off x="8343902" y="5147960"/>
            <a:ext cx="317500" cy="338440"/>
          </a:xfrm>
          <a:prstGeom prst="rect">
            <a:avLst/>
          </a:prstGeom>
          <a:noFill/>
          <a:ln w="9525">
            <a:noFill/>
            <a:miter lim="800000"/>
            <a:headEnd/>
            <a:tailEnd/>
          </a:ln>
        </p:spPr>
        <p:txBody>
          <a:bodyPr lIns="91436" tIns="45718" rIns="91436" bIns="45718">
            <a:spAutoFit/>
          </a:bodyPr>
          <a:lstStyle/>
          <a:p>
            <a:pPr algn="ctr">
              <a:spcBef>
                <a:spcPct val="50000"/>
              </a:spcBef>
            </a:pPr>
            <a:r>
              <a:rPr lang="en-US" sz="1600" i="1" dirty="0"/>
              <a:t>a</a:t>
            </a:r>
          </a:p>
        </p:txBody>
      </p:sp>
      <p:cxnSp>
        <p:nvCxnSpPr>
          <p:cNvPr id="17475" name="AutoShape 48"/>
          <p:cNvCxnSpPr>
            <a:cxnSpLocks noChangeShapeType="1"/>
            <a:stCxn id="17465" idx="2"/>
            <a:endCxn id="17467" idx="0"/>
          </p:cNvCxnSpPr>
          <p:nvPr/>
        </p:nvCxnSpPr>
        <p:spPr bwMode="auto">
          <a:xfrm flipH="1">
            <a:off x="8121651" y="3878535"/>
            <a:ext cx="317500" cy="87661"/>
          </a:xfrm>
          <a:prstGeom prst="straightConnector1">
            <a:avLst/>
          </a:prstGeom>
          <a:noFill/>
          <a:ln w="28575">
            <a:solidFill>
              <a:schemeClr val="tx1"/>
            </a:solidFill>
            <a:round/>
            <a:headEnd/>
            <a:tailEnd/>
          </a:ln>
        </p:spPr>
      </p:cxnSp>
      <p:cxnSp>
        <p:nvCxnSpPr>
          <p:cNvPr id="17476" name="AutoShape 49"/>
          <p:cNvCxnSpPr>
            <a:cxnSpLocks noChangeShapeType="1"/>
            <a:stCxn id="17465" idx="2"/>
            <a:endCxn id="17469" idx="0"/>
          </p:cNvCxnSpPr>
          <p:nvPr/>
        </p:nvCxnSpPr>
        <p:spPr bwMode="auto">
          <a:xfrm>
            <a:off x="8439151" y="3878535"/>
            <a:ext cx="254000" cy="87661"/>
          </a:xfrm>
          <a:prstGeom prst="straightConnector1">
            <a:avLst/>
          </a:prstGeom>
          <a:noFill/>
          <a:ln w="28575">
            <a:solidFill>
              <a:schemeClr val="tx1"/>
            </a:solidFill>
            <a:round/>
            <a:headEnd/>
            <a:tailEnd/>
          </a:ln>
        </p:spPr>
      </p:cxnSp>
      <p:cxnSp>
        <p:nvCxnSpPr>
          <p:cNvPr id="17477" name="AutoShape 50"/>
          <p:cNvCxnSpPr>
            <a:cxnSpLocks noChangeShapeType="1"/>
            <a:stCxn id="17467" idx="2"/>
            <a:endCxn id="17466" idx="0"/>
          </p:cNvCxnSpPr>
          <p:nvPr/>
        </p:nvCxnSpPr>
        <p:spPr bwMode="auto">
          <a:xfrm flipH="1">
            <a:off x="7931151" y="4304636"/>
            <a:ext cx="190500" cy="87661"/>
          </a:xfrm>
          <a:prstGeom prst="straightConnector1">
            <a:avLst/>
          </a:prstGeom>
          <a:noFill/>
          <a:ln w="28575">
            <a:solidFill>
              <a:schemeClr val="tx1"/>
            </a:solidFill>
            <a:round/>
            <a:headEnd/>
            <a:tailEnd/>
          </a:ln>
        </p:spPr>
      </p:cxnSp>
      <p:cxnSp>
        <p:nvCxnSpPr>
          <p:cNvPr id="17478" name="AutoShape 51"/>
          <p:cNvCxnSpPr>
            <a:cxnSpLocks noChangeShapeType="1"/>
            <a:stCxn id="17467" idx="2"/>
            <a:endCxn id="17470" idx="0"/>
          </p:cNvCxnSpPr>
          <p:nvPr/>
        </p:nvCxnSpPr>
        <p:spPr bwMode="auto">
          <a:xfrm>
            <a:off x="8121651" y="4304636"/>
            <a:ext cx="190500" cy="87661"/>
          </a:xfrm>
          <a:prstGeom prst="straightConnector1">
            <a:avLst/>
          </a:prstGeom>
          <a:noFill/>
          <a:ln w="28575">
            <a:solidFill>
              <a:schemeClr val="tx1"/>
            </a:solidFill>
            <a:round/>
            <a:headEnd/>
            <a:tailEnd/>
          </a:ln>
        </p:spPr>
      </p:cxnSp>
      <p:cxnSp>
        <p:nvCxnSpPr>
          <p:cNvPr id="17479" name="AutoShape 52"/>
          <p:cNvCxnSpPr>
            <a:cxnSpLocks noChangeShapeType="1"/>
            <a:stCxn id="17469" idx="2"/>
            <a:endCxn id="17468" idx="0"/>
          </p:cNvCxnSpPr>
          <p:nvPr/>
        </p:nvCxnSpPr>
        <p:spPr bwMode="auto">
          <a:xfrm>
            <a:off x="8693151" y="4304636"/>
            <a:ext cx="0" cy="87661"/>
          </a:xfrm>
          <a:prstGeom prst="straightConnector1">
            <a:avLst/>
          </a:prstGeom>
          <a:noFill/>
          <a:ln w="28575">
            <a:solidFill>
              <a:schemeClr val="tx1"/>
            </a:solidFill>
            <a:round/>
            <a:headEnd/>
            <a:tailEnd/>
          </a:ln>
        </p:spPr>
      </p:cxnSp>
      <p:cxnSp>
        <p:nvCxnSpPr>
          <p:cNvPr id="17480" name="AutoShape 53"/>
          <p:cNvCxnSpPr>
            <a:cxnSpLocks noChangeShapeType="1"/>
            <a:stCxn id="17466" idx="2"/>
            <a:endCxn id="17471" idx="0"/>
          </p:cNvCxnSpPr>
          <p:nvPr/>
        </p:nvCxnSpPr>
        <p:spPr bwMode="auto">
          <a:xfrm>
            <a:off x="7931151" y="4730737"/>
            <a:ext cx="0" cy="44387"/>
          </a:xfrm>
          <a:prstGeom prst="straightConnector1">
            <a:avLst/>
          </a:prstGeom>
          <a:noFill/>
          <a:ln w="28575">
            <a:solidFill>
              <a:schemeClr val="tx1"/>
            </a:solidFill>
            <a:round/>
            <a:headEnd/>
            <a:tailEnd/>
          </a:ln>
        </p:spPr>
      </p:cxnSp>
      <p:cxnSp>
        <p:nvCxnSpPr>
          <p:cNvPr id="17481" name="AutoShape 54"/>
          <p:cNvCxnSpPr>
            <a:cxnSpLocks noChangeShapeType="1"/>
            <a:stCxn id="17468" idx="2"/>
            <a:endCxn id="17472" idx="0"/>
          </p:cNvCxnSpPr>
          <p:nvPr/>
        </p:nvCxnSpPr>
        <p:spPr bwMode="auto">
          <a:xfrm flipH="1">
            <a:off x="8502651" y="4730737"/>
            <a:ext cx="190500" cy="44387"/>
          </a:xfrm>
          <a:prstGeom prst="straightConnector1">
            <a:avLst/>
          </a:prstGeom>
          <a:noFill/>
          <a:ln w="28575">
            <a:solidFill>
              <a:schemeClr val="tx1"/>
            </a:solidFill>
            <a:round/>
            <a:headEnd/>
            <a:tailEnd/>
          </a:ln>
        </p:spPr>
      </p:cxnSp>
      <p:cxnSp>
        <p:nvCxnSpPr>
          <p:cNvPr id="17482" name="AutoShape 55"/>
          <p:cNvCxnSpPr>
            <a:cxnSpLocks noChangeShapeType="1"/>
            <a:stCxn id="17468" idx="2"/>
            <a:endCxn id="17473" idx="0"/>
          </p:cNvCxnSpPr>
          <p:nvPr/>
        </p:nvCxnSpPr>
        <p:spPr bwMode="auto">
          <a:xfrm>
            <a:off x="8693149" y="4730736"/>
            <a:ext cx="222251" cy="87661"/>
          </a:xfrm>
          <a:prstGeom prst="straightConnector1">
            <a:avLst/>
          </a:prstGeom>
          <a:noFill/>
          <a:ln w="28575">
            <a:solidFill>
              <a:schemeClr val="tx1"/>
            </a:solidFill>
            <a:round/>
            <a:headEnd/>
            <a:tailEnd/>
          </a:ln>
        </p:spPr>
      </p:cxnSp>
      <p:cxnSp>
        <p:nvCxnSpPr>
          <p:cNvPr id="17483" name="AutoShape 56"/>
          <p:cNvCxnSpPr>
            <a:cxnSpLocks noChangeShapeType="1"/>
            <a:stCxn id="17472" idx="2"/>
            <a:endCxn id="17474" idx="0"/>
          </p:cNvCxnSpPr>
          <p:nvPr/>
        </p:nvCxnSpPr>
        <p:spPr bwMode="auto">
          <a:xfrm>
            <a:off x="8502651" y="5113563"/>
            <a:ext cx="0" cy="34399"/>
          </a:xfrm>
          <a:prstGeom prst="straightConnector1">
            <a:avLst/>
          </a:prstGeom>
          <a:noFill/>
          <a:ln w="28575">
            <a:solidFill>
              <a:schemeClr val="tx1"/>
            </a:solidFill>
            <a:round/>
            <a:headEnd/>
            <a:tailEnd/>
          </a:ln>
        </p:spPr>
      </p:cxnSp>
      <p:cxnSp>
        <p:nvCxnSpPr>
          <p:cNvPr id="17461" name="AutoShape 57"/>
          <p:cNvCxnSpPr>
            <a:cxnSpLocks noChangeShapeType="1"/>
            <a:stCxn id="17449" idx="2"/>
            <a:endCxn id="17465" idx="0"/>
          </p:cNvCxnSpPr>
          <p:nvPr/>
        </p:nvCxnSpPr>
        <p:spPr bwMode="auto">
          <a:xfrm>
            <a:off x="7613651" y="3505697"/>
            <a:ext cx="825500" cy="34399"/>
          </a:xfrm>
          <a:prstGeom prst="straightConnector1">
            <a:avLst/>
          </a:prstGeom>
          <a:noFill/>
          <a:ln w="28575">
            <a:solidFill>
              <a:schemeClr val="tx1"/>
            </a:solidFill>
            <a:round/>
            <a:headEnd/>
            <a:tailEnd/>
          </a:ln>
        </p:spPr>
      </p:cxnSp>
      <p:cxnSp>
        <p:nvCxnSpPr>
          <p:cNvPr id="17462" name="AutoShape 58"/>
          <p:cNvCxnSpPr>
            <a:cxnSpLocks noChangeShapeType="1"/>
            <a:stCxn id="17446" idx="2"/>
            <a:endCxn id="17449" idx="0"/>
          </p:cNvCxnSpPr>
          <p:nvPr/>
        </p:nvCxnSpPr>
        <p:spPr bwMode="auto">
          <a:xfrm flipH="1">
            <a:off x="7613651" y="3015882"/>
            <a:ext cx="2032000" cy="151375"/>
          </a:xfrm>
          <a:prstGeom prst="straightConnector1">
            <a:avLst/>
          </a:prstGeom>
          <a:noFill/>
          <a:ln w="28575">
            <a:solidFill>
              <a:schemeClr val="tx1"/>
            </a:solidFill>
            <a:round/>
            <a:headEnd/>
            <a:tailEnd/>
          </a:ln>
        </p:spPr>
      </p:cxnSp>
      <p:cxnSp>
        <p:nvCxnSpPr>
          <p:cNvPr id="17463" name="AutoShape 59"/>
          <p:cNvCxnSpPr>
            <a:cxnSpLocks noChangeShapeType="1"/>
            <a:stCxn id="17446" idx="2"/>
            <a:endCxn id="17484" idx="0"/>
          </p:cNvCxnSpPr>
          <p:nvPr/>
        </p:nvCxnSpPr>
        <p:spPr bwMode="auto">
          <a:xfrm>
            <a:off x="9645651" y="3015880"/>
            <a:ext cx="266700" cy="98112"/>
          </a:xfrm>
          <a:prstGeom prst="straightConnector1">
            <a:avLst/>
          </a:prstGeom>
          <a:noFill/>
          <a:ln w="28575">
            <a:solidFill>
              <a:schemeClr val="tx1"/>
            </a:solidFill>
            <a:round/>
            <a:headEnd/>
            <a:tailEnd/>
          </a:ln>
        </p:spPr>
      </p:cxnSp>
      <p:cxnSp>
        <p:nvCxnSpPr>
          <p:cNvPr id="17464" name="AutoShape 60"/>
          <p:cNvCxnSpPr>
            <a:cxnSpLocks noChangeShapeType="1"/>
            <a:stCxn id="17446" idx="2"/>
            <a:endCxn id="17450" idx="0"/>
          </p:cNvCxnSpPr>
          <p:nvPr/>
        </p:nvCxnSpPr>
        <p:spPr bwMode="auto">
          <a:xfrm>
            <a:off x="9645651" y="3015880"/>
            <a:ext cx="1778000" cy="98112"/>
          </a:xfrm>
          <a:prstGeom prst="straightConnector1">
            <a:avLst/>
          </a:prstGeom>
          <a:noFill/>
          <a:ln w="28575">
            <a:solidFill>
              <a:schemeClr val="tx1"/>
            </a:solidFill>
            <a:round/>
            <a:headEnd/>
            <a:tailEnd/>
          </a:ln>
        </p:spPr>
      </p:cxnSp>
      <p:grpSp>
        <p:nvGrpSpPr>
          <p:cNvPr id="17416" name="Group 62"/>
          <p:cNvGrpSpPr>
            <a:grpSpLocks/>
          </p:cNvGrpSpPr>
          <p:nvPr/>
        </p:nvGrpSpPr>
        <p:grpSpPr bwMode="auto">
          <a:xfrm>
            <a:off x="681037" y="3124200"/>
            <a:ext cx="3205163" cy="1768475"/>
            <a:chOff x="336" y="576"/>
            <a:chExt cx="4848" cy="2784"/>
          </a:xfrm>
        </p:grpSpPr>
        <p:sp>
          <p:nvSpPr>
            <p:cNvPr id="17418" name="AutoShape 63"/>
            <p:cNvSpPr>
              <a:spLocks noChangeArrowheads="1"/>
            </p:cNvSpPr>
            <p:nvPr/>
          </p:nvSpPr>
          <p:spPr bwMode="auto">
            <a:xfrm>
              <a:off x="336" y="2208"/>
              <a:ext cx="480" cy="480"/>
            </a:xfrm>
            <a:prstGeom prst="flowChartConnector">
              <a:avLst/>
            </a:prstGeom>
            <a:solidFill>
              <a:schemeClr val="bg1"/>
            </a:solidFill>
            <a:ln w="28575">
              <a:solidFill>
                <a:schemeClr val="tx1"/>
              </a:solidFill>
              <a:round/>
              <a:headEnd/>
              <a:tailEnd/>
            </a:ln>
          </p:spPr>
          <p:txBody>
            <a:bodyPr wrap="none" anchor="ctr"/>
            <a:lstStyle/>
            <a:p>
              <a:pPr algn="ctr"/>
              <a:r>
                <a:rPr lang="en-US"/>
                <a:t>S</a:t>
              </a:r>
            </a:p>
          </p:txBody>
        </p:sp>
        <p:sp>
          <p:nvSpPr>
            <p:cNvPr id="17419" name="AutoShape 64"/>
            <p:cNvSpPr>
              <a:spLocks noChangeArrowheads="1"/>
            </p:cNvSpPr>
            <p:nvPr/>
          </p:nvSpPr>
          <p:spPr bwMode="auto">
            <a:xfrm>
              <a:off x="4704" y="576"/>
              <a:ext cx="480" cy="480"/>
            </a:xfrm>
            <a:prstGeom prst="flowChartConnector">
              <a:avLst/>
            </a:prstGeom>
            <a:solidFill>
              <a:schemeClr val="bg1"/>
            </a:solidFill>
            <a:ln w="28575">
              <a:solidFill>
                <a:schemeClr val="tx1"/>
              </a:solidFill>
              <a:round/>
              <a:headEnd/>
              <a:tailEnd/>
            </a:ln>
          </p:spPr>
          <p:txBody>
            <a:bodyPr wrap="none" anchor="ctr"/>
            <a:lstStyle/>
            <a:p>
              <a:pPr algn="ctr"/>
              <a:r>
                <a:rPr lang="en-US" dirty="0"/>
                <a:t>G</a:t>
              </a:r>
            </a:p>
          </p:txBody>
        </p:sp>
        <p:sp>
          <p:nvSpPr>
            <p:cNvPr id="17420" name="AutoShape 65"/>
            <p:cNvSpPr>
              <a:spLocks noChangeArrowheads="1"/>
            </p:cNvSpPr>
            <p:nvPr/>
          </p:nvSpPr>
          <p:spPr bwMode="auto">
            <a:xfrm>
              <a:off x="1728" y="1776"/>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dirty="0"/>
                <a:t>d</a:t>
              </a:r>
            </a:p>
          </p:txBody>
        </p:sp>
        <p:sp>
          <p:nvSpPr>
            <p:cNvPr id="17421" name="AutoShape 66"/>
            <p:cNvSpPr>
              <a:spLocks noChangeArrowheads="1"/>
            </p:cNvSpPr>
            <p:nvPr/>
          </p:nvSpPr>
          <p:spPr bwMode="auto">
            <a:xfrm>
              <a:off x="720" y="1056"/>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dirty="0"/>
                <a:t>b</a:t>
              </a:r>
            </a:p>
          </p:txBody>
        </p:sp>
        <p:sp>
          <p:nvSpPr>
            <p:cNvPr id="17422" name="AutoShape 67"/>
            <p:cNvSpPr>
              <a:spLocks noChangeArrowheads="1"/>
            </p:cNvSpPr>
            <p:nvPr/>
          </p:nvSpPr>
          <p:spPr bwMode="auto">
            <a:xfrm>
              <a:off x="1200" y="2736"/>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dirty="0"/>
                <a:t>p</a:t>
              </a:r>
            </a:p>
          </p:txBody>
        </p:sp>
        <p:sp>
          <p:nvSpPr>
            <p:cNvPr id="17423" name="AutoShape 68"/>
            <p:cNvSpPr>
              <a:spLocks noChangeArrowheads="1"/>
            </p:cNvSpPr>
            <p:nvPr/>
          </p:nvSpPr>
          <p:spPr bwMode="auto">
            <a:xfrm>
              <a:off x="2352" y="2880"/>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dirty="0"/>
                <a:t>q</a:t>
              </a:r>
            </a:p>
          </p:txBody>
        </p:sp>
        <p:sp>
          <p:nvSpPr>
            <p:cNvPr id="17424" name="AutoShape 69"/>
            <p:cNvSpPr>
              <a:spLocks noChangeArrowheads="1"/>
            </p:cNvSpPr>
            <p:nvPr/>
          </p:nvSpPr>
          <p:spPr bwMode="auto">
            <a:xfrm>
              <a:off x="2880" y="1008"/>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dirty="0"/>
                <a:t>c</a:t>
              </a:r>
            </a:p>
          </p:txBody>
        </p:sp>
        <p:sp>
          <p:nvSpPr>
            <p:cNvPr id="17425" name="AutoShape 70"/>
            <p:cNvSpPr>
              <a:spLocks noChangeArrowheads="1"/>
            </p:cNvSpPr>
            <p:nvPr/>
          </p:nvSpPr>
          <p:spPr bwMode="auto">
            <a:xfrm>
              <a:off x="3552" y="1584"/>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dirty="0"/>
                <a:t>e</a:t>
              </a:r>
            </a:p>
          </p:txBody>
        </p:sp>
        <p:sp>
          <p:nvSpPr>
            <p:cNvPr id="17426" name="AutoShape 71"/>
            <p:cNvSpPr>
              <a:spLocks noChangeArrowheads="1"/>
            </p:cNvSpPr>
            <p:nvPr/>
          </p:nvSpPr>
          <p:spPr bwMode="auto">
            <a:xfrm>
              <a:off x="3168" y="2256"/>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dirty="0"/>
                <a:t>h</a:t>
              </a:r>
            </a:p>
          </p:txBody>
        </p:sp>
        <p:sp>
          <p:nvSpPr>
            <p:cNvPr id="17427" name="AutoShape 72"/>
            <p:cNvSpPr>
              <a:spLocks noChangeArrowheads="1"/>
            </p:cNvSpPr>
            <p:nvPr/>
          </p:nvSpPr>
          <p:spPr bwMode="auto">
            <a:xfrm>
              <a:off x="1584" y="624"/>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dirty="0"/>
                <a:t>a</a:t>
              </a:r>
            </a:p>
          </p:txBody>
        </p:sp>
        <p:sp>
          <p:nvSpPr>
            <p:cNvPr id="17428" name="AutoShape 73"/>
            <p:cNvSpPr>
              <a:spLocks noChangeArrowheads="1"/>
            </p:cNvSpPr>
            <p:nvPr/>
          </p:nvSpPr>
          <p:spPr bwMode="auto">
            <a:xfrm>
              <a:off x="4560" y="1872"/>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dirty="0"/>
                <a:t>f</a:t>
              </a:r>
            </a:p>
          </p:txBody>
        </p:sp>
        <p:sp>
          <p:nvSpPr>
            <p:cNvPr id="17429" name="AutoShape 74"/>
            <p:cNvSpPr>
              <a:spLocks noChangeArrowheads="1"/>
            </p:cNvSpPr>
            <p:nvPr/>
          </p:nvSpPr>
          <p:spPr bwMode="auto">
            <a:xfrm>
              <a:off x="4368" y="2736"/>
              <a:ext cx="480" cy="480"/>
            </a:xfrm>
            <a:prstGeom prst="flowChartConnector">
              <a:avLst/>
            </a:prstGeom>
            <a:solidFill>
              <a:schemeClr val="bg1"/>
            </a:solidFill>
            <a:ln w="28575">
              <a:solidFill>
                <a:schemeClr val="tx1"/>
              </a:solidFill>
              <a:round/>
              <a:headEnd/>
              <a:tailEnd/>
            </a:ln>
          </p:spPr>
          <p:txBody>
            <a:bodyPr wrap="none" anchor="ctr"/>
            <a:lstStyle/>
            <a:p>
              <a:pPr algn="ctr"/>
              <a:r>
                <a:rPr lang="en-US" sz="1500" i="1" dirty="0"/>
                <a:t>r</a:t>
              </a:r>
            </a:p>
          </p:txBody>
        </p:sp>
        <p:cxnSp>
          <p:nvCxnSpPr>
            <p:cNvPr id="17430" name="AutoShape 75"/>
            <p:cNvCxnSpPr>
              <a:cxnSpLocks noChangeShapeType="1"/>
              <a:stCxn id="17418" idx="5"/>
              <a:endCxn id="17422" idx="2"/>
            </p:cNvCxnSpPr>
            <p:nvPr/>
          </p:nvCxnSpPr>
          <p:spPr bwMode="auto">
            <a:xfrm>
              <a:off x="746" y="2618"/>
              <a:ext cx="454" cy="358"/>
            </a:xfrm>
            <a:prstGeom prst="straightConnector1">
              <a:avLst/>
            </a:prstGeom>
            <a:noFill/>
            <a:ln w="28575">
              <a:solidFill>
                <a:schemeClr val="tx1"/>
              </a:solidFill>
              <a:round/>
              <a:headEnd/>
              <a:tailEnd type="triangle" w="med" len="med"/>
            </a:ln>
          </p:spPr>
        </p:cxnSp>
        <p:cxnSp>
          <p:nvCxnSpPr>
            <p:cNvPr id="17431" name="AutoShape 76"/>
            <p:cNvCxnSpPr>
              <a:cxnSpLocks noChangeShapeType="1"/>
              <a:stCxn id="17422" idx="5"/>
              <a:endCxn id="17423" idx="2"/>
            </p:cNvCxnSpPr>
            <p:nvPr/>
          </p:nvCxnSpPr>
          <p:spPr bwMode="auto">
            <a:xfrm flipV="1">
              <a:off x="1610" y="3120"/>
              <a:ext cx="742" cy="26"/>
            </a:xfrm>
            <a:prstGeom prst="straightConnector1">
              <a:avLst/>
            </a:prstGeom>
            <a:noFill/>
            <a:ln w="28575">
              <a:solidFill>
                <a:schemeClr val="tx1"/>
              </a:solidFill>
              <a:round/>
              <a:headEnd/>
              <a:tailEnd type="triangle" w="med" len="med"/>
            </a:ln>
          </p:spPr>
        </p:cxnSp>
        <p:cxnSp>
          <p:nvCxnSpPr>
            <p:cNvPr id="17432" name="AutoShape 77"/>
            <p:cNvCxnSpPr>
              <a:cxnSpLocks noChangeShapeType="1"/>
              <a:stCxn id="17426" idx="3"/>
              <a:endCxn id="17423" idx="7"/>
            </p:cNvCxnSpPr>
            <p:nvPr/>
          </p:nvCxnSpPr>
          <p:spPr bwMode="auto">
            <a:xfrm flipH="1">
              <a:off x="2762" y="2666"/>
              <a:ext cx="476" cy="284"/>
            </a:xfrm>
            <a:prstGeom prst="straightConnector1">
              <a:avLst/>
            </a:prstGeom>
            <a:noFill/>
            <a:ln w="28575">
              <a:solidFill>
                <a:schemeClr val="tx1"/>
              </a:solidFill>
              <a:round/>
              <a:headEnd/>
              <a:tailEnd type="triangle" w="med" len="med"/>
            </a:ln>
          </p:spPr>
        </p:cxnSp>
        <p:cxnSp>
          <p:nvCxnSpPr>
            <p:cNvPr id="17433" name="AutoShape 78"/>
            <p:cNvCxnSpPr>
              <a:cxnSpLocks noChangeShapeType="1"/>
              <a:stCxn id="17426" idx="2"/>
              <a:endCxn id="17422" idx="6"/>
            </p:cNvCxnSpPr>
            <p:nvPr/>
          </p:nvCxnSpPr>
          <p:spPr bwMode="auto">
            <a:xfrm flipH="1">
              <a:off x="1680" y="2496"/>
              <a:ext cx="1488" cy="480"/>
            </a:xfrm>
            <a:prstGeom prst="straightConnector1">
              <a:avLst/>
            </a:prstGeom>
            <a:noFill/>
            <a:ln w="28575">
              <a:solidFill>
                <a:schemeClr val="tx1"/>
              </a:solidFill>
              <a:round/>
              <a:headEnd/>
              <a:tailEnd type="triangle" w="med" len="med"/>
            </a:ln>
          </p:spPr>
        </p:cxnSp>
        <p:cxnSp>
          <p:nvCxnSpPr>
            <p:cNvPr id="17434" name="AutoShape 79"/>
            <p:cNvCxnSpPr>
              <a:cxnSpLocks noChangeShapeType="1"/>
              <a:stCxn id="17425" idx="4"/>
              <a:endCxn id="17426" idx="7"/>
            </p:cNvCxnSpPr>
            <p:nvPr/>
          </p:nvCxnSpPr>
          <p:spPr bwMode="auto">
            <a:xfrm flipH="1">
              <a:off x="3578" y="2064"/>
              <a:ext cx="214" cy="262"/>
            </a:xfrm>
            <a:prstGeom prst="straightConnector1">
              <a:avLst/>
            </a:prstGeom>
            <a:noFill/>
            <a:ln w="28575">
              <a:solidFill>
                <a:schemeClr val="tx1"/>
              </a:solidFill>
              <a:round/>
              <a:headEnd/>
              <a:tailEnd type="triangle" w="med" len="med"/>
            </a:ln>
          </p:spPr>
        </p:cxnSp>
        <p:cxnSp>
          <p:nvCxnSpPr>
            <p:cNvPr id="17435" name="AutoShape 80"/>
            <p:cNvCxnSpPr>
              <a:cxnSpLocks noChangeShapeType="1"/>
              <a:stCxn id="17425" idx="5"/>
              <a:endCxn id="17429" idx="1"/>
            </p:cNvCxnSpPr>
            <p:nvPr/>
          </p:nvCxnSpPr>
          <p:spPr bwMode="auto">
            <a:xfrm>
              <a:off x="3962" y="1994"/>
              <a:ext cx="476" cy="812"/>
            </a:xfrm>
            <a:prstGeom prst="straightConnector1">
              <a:avLst/>
            </a:prstGeom>
            <a:noFill/>
            <a:ln w="28575">
              <a:solidFill>
                <a:srgbClr val="CC0000"/>
              </a:solidFill>
              <a:round/>
              <a:headEnd/>
              <a:tailEnd type="triangle" w="med" len="med"/>
            </a:ln>
          </p:spPr>
        </p:cxnSp>
        <p:cxnSp>
          <p:nvCxnSpPr>
            <p:cNvPr id="17436" name="AutoShape 81"/>
            <p:cNvCxnSpPr>
              <a:cxnSpLocks noChangeShapeType="1"/>
              <a:stCxn id="17429" idx="0"/>
              <a:endCxn id="17428" idx="4"/>
            </p:cNvCxnSpPr>
            <p:nvPr/>
          </p:nvCxnSpPr>
          <p:spPr bwMode="auto">
            <a:xfrm flipV="1">
              <a:off x="4608" y="2352"/>
              <a:ext cx="192" cy="384"/>
            </a:xfrm>
            <a:prstGeom prst="straightConnector1">
              <a:avLst/>
            </a:prstGeom>
            <a:noFill/>
            <a:ln w="28575">
              <a:solidFill>
                <a:srgbClr val="CC0000"/>
              </a:solidFill>
              <a:round/>
              <a:headEnd/>
              <a:tailEnd type="triangle" w="med" len="med"/>
            </a:ln>
          </p:spPr>
        </p:cxnSp>
        <p:cxnSp>
          <p:nvCxnSpPr>
            <p:cNvPr id="17437" name="AutoShape 82"/>
            <p:cNvCxnSpPr>
              <a:cxnSpLocks noChangeShapeType="1"/>
              <a:stCxn id="17428" idx="0"/>
              <a:endCxn id="17419" idx="4"/>
            </p:cNvCxnSpPr>
            <p:nvPr/>
          </p:nvCxnSpPr>
          <p:spPr bwMode="auto">
            <a:xfrm flipV="1">
              <a:off x="4800" y="1056"/>
              <a:ext cx="144" cy="816"/>
            </a:xfrm>
            <a:prstGeom prst="straightConnector1">
              <a:avLst/>
            </a:prstGeom>
            <a:noFill/>
            <a:ln w="28575">
              <a:solidFill>
                <a:srgbClr val="CC0000"/>
              </a:solidFill>
              <a:round/>
              <a:headEnd/>
              <a:tailEnd type="triangle" w="med" len="med"/>
            </a:ln>
          </p:spPr>
        </p:cxnSp>
        <p:cxnSp>
          <p:nvCxnSpPr>
            <p:cNvPr id="17438" name="AutoShape 83"/>
            <p:cNvCxnSpPr>
              <a:cxnSpLocks noChangeShapeType="1"/>
              <a:stCxn id="17418" idx="7"/>
            </p:cNvCxnSpPr>
            <p:nvPr/>
          </p:nvCxnSpPr>
          <p:spPr bwMode="auto">
            <a:xfrm flipV="1">
              <a:off x="746" y="2016"/>
              <a:ext cx="982" cy="262"/>
            </a:xfrm>
            <a:prstGeom prst="straightConnector1">
              <a:avLst/>
            </a:prstGeom>
            <a:noFill/>
            <a:ln w="28575">
              <a:solidFill>
                <a:srgbClr val="CC0000"/>
              </a:solidFill>
              <a:round/>
              <a:headEnd/>
              <a:tailEnd type="triangle" w="med" len="med"/>
            </a:ln>
          </p:spPr>
        </p:cxnSp>
        <p:cxnSp>
          <p:nvCxnSpPr>
            <p:cNvPr id="17439" name="AutoShape 84"/>
            <p:cNvCxnSpPr>
              <a:cxnSpLocks noChangeShapeType="1"/>
              <a:stCxn id="17420" idx="1"/>
              <a:endCxn id="17421" idx="5"/>
            </p:cNvCxnSpPr>
            <p:nvPr/>
          </p:nvCxnSpPr>
          <p:spPr bwMode="auto">
            <a:xfrm flipH="1" flipV="1">
              <a:off x="1130" y="1466"/>
              <a:ext cx="668" cy="380"/>
            </a:xfrm>
            <a:prstGeom prst="straightConnector1">
              <a:avLst/>
            </a:prstGeom>
            <a:noFill/>
            <a:ln w="28575">
              <a:solidFill>
                <a:schemeClr val="tx1"/>
              </a:solidFill>
              <a:round/>
              <a:headEnd/>
              <a:tailEnd type="triangle" w="med" len="med"/>
            </a:ln>
          </p:spPr>
        </p:cxnSp>
        <p:cxnSp>
          <p:nvCxnSpPr>
            <p:cNvPr id="17440" name="AutoShape 85"/>
            <p:cNvCxnSpPr>
              <a:cxnSpLocks noChangeShapeType="1"/>
              <a:endCxn id="17427" idx="2"/>
            </p:cNvCxnSpPr>
            <p:nvPr/>
          </p:nvCxnSpPr>
          <p:spPr bwMode="auto">
            <a:xfrm flipV="1">
              <a:off x="1152" y="864"/>
              <a:ext cx="432" cy="262"/>
            </a:xfrm>
            <a:prstGeom prst="straightConnector1">
              <a:avLst/>
            </a:prstGeom>
            <a:noFill/>
            <a:ln w="28575">
              <a:solidFill>
                <a:schemeClr val="tx1"/>
              </a:solidFill>
              <a:round/>
              <a:headEnd/>
              <a:tailEnd type="triangle" w="med" len="med"/>
            </a:ln>
          </p:spPr>
        </p:cxnSp>
        <p:cxnSp>
          <p:nvCxnSpPr>
            <p:cNvPr id="17441" name="AutoShape 86"/>
            <p:cNvCxnSpPr>
              <a:cxnSpLocks noChangeShapeType="1"/>
              <a:stCxn id="17424" idx="2"/>
              <a:endCxn id="17427" idx="6"/>
            </p:cNvCxnSpPr>
            <p:nvPr/>
          </p:nvCxnSpPr>
          <p:spPr bwMode="auto">
            <a:xfrm flipH="1" flipV="1">
              <a:off x="2064" y="864"/>
              <a:ext cx="816" cy="384"/>
            </a:xfrm>
            <a:prstGeom prst="straightConnector1">
              <a:avLst/>
            </a:prstGeom>
            <a:noFill/>
            <a:ln w="28575">
              <a:solidFill>
                <a:schemeClr val="tx1"/>
              </a:solidFill>
              <a:round/>
              <a:headEnd/>
              <a:tailEnd type="triangle" w="med" len="med"/>
            </a:ln>
          </p:spPr>
        </p:cxnSp>
        <p:cxnSp>
          <p:nvCxnSpPr>
            <p:cNvPr id="17442" name="AutoShape 87"/>
            <p:cNvCxnSpPr>
              <a:cxnSpLocks noChangeShapeType="1"/>
              <a:stCxn id="17420" idx="7"/>
              <a:endCxn id="17424" idx="3"/>
            </p:cNvCxnSpPr>
            <p:nvPr/>
          </p:nvCxnSpPr>
          <p:spPr bwMode="auto">
            <a:xfrm flipV="1">
              <a:off x="2138" y="1418"/>
              <a:ext cx="812" cy="428"/>
            </a:xfrm>
            <a:prstGeom prst="straightConnector1">
              <a:avLst/>
            </a:prstGeom>
            <a:noFill/>
            <a:ln w="28575">
              <a:solidFill>
                <a:schemeClr val="tx1"/>
              </a:solidFill>
              <a:round/>
              <a:headEnd/>
              <a:tailEnd type="triangle" w="med" len="med"/>
            </a:ln>
          </p:spPr>
        </p:cxnSp>
        <p:cxnSp>
          <p:nvCxnSpPr>
            <p:cNvPr id="17443" name="AutoShape 88"/>
            <p:cNvCxnSpPr>
              <a:cxnSpLocks noChangeShapeType="1"/>
              <a:stCxn id="17420" idx="6"/>
              <a:endCxn id="17425" idx="2"/>
            </p:cNvCxnSpPr>
            <p:nvPr/>
          </p:nvCxnSpPr>
          <p:spPr bwMode="auto">
            <a:xfrm flipV="1">
              <a:off x="2208" y="1824"/>
              <a:ext cx="1344" cy="192"/>
            </a:xfrm>
            <a:prstGeom prst="straightConnector1">
              <a:avLst/>
            </a:prstGeom>
            <a:noFill/>
            <a:ln w="28575">
              <a:solidFill>
                <a:srgbClr val="CC0000"/>
              </a:solidFill>
              <a:round/>
              <a:headEnd/>
              <a:tailEnd type="triangle" w="med" len="med"/>
            </a:ln>
          </p:spPr>
        </p:cxnSp>
        <p:cxnSp>
          <p:nvCxnSpPr>
            <p:cNvPr id="17444" name="AutoShape 89"/>
            <p:cNvCxnSpPr>
              <a:cxnSpLocks noChangeShapeType="1"/>
              <a:stCxn id="17428" idx="1"/>
              <a:endCxn id="17424" idx="6"/>
            </p:cNvCxnSpPr>
            <p:nvPr/>
          </p:nvCxnSpPr>
          <p:spPr bwMode="auto">
            <a:xfrm rot="5400000" flipH="1">
              <a:off x="3648" y="960"/>
              <a:ext cx="694" cy="1270"/>
            </a:xfrm>
            <a:prstGeom prst="curvedConnector2">
              <a:avLst/>
            </a:prstGeom>
            <a:noFill/>
            <a:ln w="28575">
              <a:solidFill>
                <a:schemeClr val="tx1"/>
              </a:solidFill>
              <a:round/>
              <a:headEnd/>
              <a:tailEnd type="triangle" w="med" len="med"/>
            </a:ln>
          </p:spPr>
        </p:cxnSp>
        <p:cxnSp>
          <p:nvCxnSpPr>
            <p:cNvPr id="17445" name="AutoShape 90"/>
            <p:cNvCxnSpPr>
              <a:cxnSpLocks noChangeShapeType="1"/>
              <a:stCxn id="17418" idx="6"/>
              <a:endCxn id="17425" idx="3"/>
            </p:cNvCxnSpPr>
            <p:nvPr/>
          </p:nvCxnSpPr>
          <p:spPr bwMode="auto">
            <a:xfrm flipV="1">
              <a:off x="816" y="1994"/>
              <a:ext cx="2806" cy="454"/>
            </a:xfrm>
            <a:prstGeom prst="curvedConnector2">
              <a:avLst/>
            </a:prstGeom>
            <a:noFill/>
            <a:ln w="28575">
              <a:solidFill>
                <a:schemeClr val="tx1"/>
              </a:solidFill>
              <a:round/>
              <a:headEnd/>
              <a:tailEnd type="triangle" w="med" len="med"/>
            </a:ln>
          </p:spPr>
        </p:cxnSp>
      </p:grpSp>
      <p:sp>
        <p:nvSpPr>
          <p:cNvPr id="17413" name="Text Box 92"/>
          <p:cNvSpPr txBox="1">
            <a:spLocks noChangeArrowheads="1"/>
          </p:cNvSpPr>
          <p:nvPr/>
        </p:nvSpPr>
        <p:spPr bwMode="auto">
          <a:xfrm>
            <a:off x="4495800" y="4133678"/>
            <a:ext cx="2068512" cy="1200325"/>
          </a:xfrm>
          <a:prstGeom prst="rect">
            <a:avLst/>
          </a:prstGeom>
          <a:noFill/>
          <a:ln w="9525">
            <a:noFill/>
            <a:miter lim="800000"/>
            <a:headEnd/>
            <a:tailEnd/>
          </a:ln>
        </p:spPr>
        <p:txBody>
          <a:bodyPr lIns="91432" tIns="45718" rIns="91432" bIns="45718">
            <a:spAutoFit/>
          </a:bodyPr>
          <a:lstStyle/>
          <a:p>
            <a:pPr algn="ctr">
              <a:spcBef>
                <a:spcPct val="50000"/>
              </a:spcBef>
            </a:pPr>
            <a:r>
              <a:rPr lang="en-US" i="1" dirty="0">
                <a:latin typeface="Calibri" pitchFamily="34" charset="0"/>
              </a:rPr>
              <a:t>We construct both on demand – and we construct as little as possible.</a:t>
            </a:r>
          </a:p>
        </p:txBody>
      </p:sp>
      <p:sp>
        <p:nvSpPr>
          <p:cNvPr id="17415" name="Text Box 94"/>
          <p:cNvSpPr txBox="1">
            <a:spLocks noChangeArrowheads="1"/>
          </p:cNvSpPr>
          <p:nvPr/>
        </p:nvSpPr>
        <p:spPr bwMode="auto">
          <a:xfrm>
            <a:off x="4572000" y="1905002"/>
            <a:ext cx="1981200" cy="1477323"/>
          </a:xfrm>
          <a:prstGeom prst="rect">
            <a:avLst/>
          </a:prstGeom>
          <a:noFill/>
          <a:ln w="9525">
            <a:noFill/>
            <a:miter lim="800000"/>
            <a:headEnd/>
            <a:tailEnd/>
          </a:ln>
        </p:spPr>
        <p:txBody>
          <a:bodyPr wrap="square" lIns="91432" tIns="45718" rIns="91432" bIns="45718">
            <a:spAutoFit/>
          </a:bodyPr>
          <a:lstStyle/>
          <a:p>
            <a:pPr algn="ctr">
              <a:spcBef>
                <a:spcPct val="50000"/>
              </a:spcBef>
            </a:pPr>
            <a:r>
              <a:rPr lang="en-US" i="1" dirty="0">
                <a:latin typeface="Calibri" pitchFamily="34" charset="0"/>
              </a:rPr>
              <a:t>Each NODE in in the search tree is an entire PATH in the state space graph.</a:t>
            </a:r>
          </a:p>
        </p:txBody>
      </p:sp>
      <p:sp>
        <p:nvSpPr>
          <p:cNvPr id="95" name="TextBox 94"/>
          <p:cNvSpPr txBox="1"/>
          <p:nvPr/>
        </p:nvSpPr>
        <p:spPr>
          <a:xfrm>
            <a:off x="6870700" y="2086107"/>
            <a:ext cx="4876800" cy="523220"/>
          </a:xfrm>
          <a:prstGeom prst="rect">
            <a:avLst/>
          </a:prstGeom>
          <a:noFill/>
        </p:spPr>
        <p:txBody>
          <a:bodyPr wrap="square" lIns="91436" tIns="45718" rIns="91436" bIns="45718" rtlCol="0">
            <a:spAutoFit/>
          </a:bodyPr>
          <a:lstStyle/>
          <a:p>
            <a:pPr algn="ctr"/>
            <a:r>
              <a:rPr lang="en-US" sz="2800" dirty="0">
                <a:latin typeface="Calibri" pitchFamily="34" charset="0"/>
              </a:rPr>
              <a:t>Search Tree</a:t>
            </a:r>
          </a:p>
        </p:txBody>
      </p:sp>
      <p:sp>
        <p:nvSpPr>
          <p:cNvPr id="96" name="TextBox 95"/>
          <p:cNvSpPr txBox="1"/>
          <p:nvPr/>
        </p:nvSpPr>
        <p:spPr>
          <a:xfrm>
            <a:off x="609600" y="1981202"/>
            <a:ext cx="3429000" cy="523220"/>
          </a:xfrm>
          <a:prstGeom prst="rect">
            <a:avLst/>
          </a:prstGeom>
          <a:noFill/>
        </p:spPr>
        <p:txBody>
          <a:bodyPr wrap="square" lIns="91436" tIns="45718" rIns="91436" bIns="45718" rtlCol="0">
            <a:spAutoFit/>
          </a:bodyPr>
          <a:lstStyle/>
          <a:p>
            <a:pPr algn="ctr"/>
            <a:r>
              <a:rPr lang="en-US" sz="2800" dirty="0">
                <a:latin typeface="Calibri" pitchFamily="34" charset="0"/>
              </a:rPr>
              <a:t>State Space Graph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7504-8D7D-4DF0-9834-8D668163AE91}"/>
              </a:ext>
            </a:extLst>
          </p:cNvPr>
          <p:cNvSpPr>
            <a:spLocks noGrp="1"/>
          </p:cNvSpPr>
          <p:nvPr>
            <p:ph type="title"/>
          </p:nvPr>
        </p:nvSpPr>
        <p:spPr/>
        <p:txBody>
          <a:bodyPr/>
          <a:lstStyle/>
          <a:p>
            <a:r>
              <a:rPr lang="en-US" dirty="0"/>
              <a:t>State Space Graphs vs. Search Trees</a:t>
            </a:r>
            <a:endParaRPr lang="tr-TR" dirty="0"/>
          </a:p>
        </p:txBody>
      </p:sp>
      <p:sp>
        <p:nvSpPr>
          <p:cNvPr id="3" name="Content Placeholder 2">
            <a:extLst>
              <a:ext uri="{FF2B5EF4-FFF2-40B4-BE49-F238E27FC236}">
                <a16:creationId xmlns:a16="http://schemas.microsoft.com/office/drawing/2014/main" id="{2BEE7708-3636-4757-912F-A9E80E75B5BC}"/>
              </a:ext>
            </a:extLst>
          </p:cNvPr>
          <p:cNvSpPr>
            <a:spLocks noGrp="1"/>
          </p:cNvSpPr>
          <p:nvPr>
            <p:ph idx="1"/>
          </p:nvPr>
        </p:nvSpPr>
        <p:spPr/>
        <p:txBody>
          <a:bodyPr>
            <a:normAutofit/>
          </a:bodyPr>
          <a:lstStyle/>
          <a:p>
            <a:r>
              <a:rPr lang="en-US" dirty="0"/>
              <a:t>It is important to understand the distinction between </a:t>
            </a:r>
            <a:r>
              <a:rPr lang="en-US" dirty="0">
                <a:solidFill>
                  <a:srgbClr val="FF0000"/>
                </a:solidFill>
              </a:rPr>
              <a:t>the state space </a:t>
            </a:r>
            <a:r>
              <a:rPr lang="en-US" dirty="0"/>
              <a:t>and </a:t>
            </a:r>
            <a:r>
              <a:rPr lang="en-US" dirty="0">
                <a:solidFill>
                  <a:srgbClr val="FF0000"/>
                </a:solidFill>
              </a:rPr>
              <a:t>the search tree.</a:t>
            </a:r>
          </a:p>
          <a:p>
            <a:r>
              <a:rPr lang="en-US" dirty="0">
                <a:solidFill>
                  <a:srgbClr val="FF0000"/>
                </a:solidFill>
              </a:rPr>
              <a:t>The state space </a:t>
            </a:r>
            <a:r>
              <a:rPr lang="en-US" dirty="0"/>
              <a:t>describes the (possibly infinite) set of states in the world, and the actions that allow transitions from one state to another. </a:t>
            </a:r>
          </a:p>
          <a:p>
            <a:r>
              <a:rPr lang="en-US" dirty="0">
                <a:solidFill>
                  <a:srgbClr val="FF0000"/>
                </a:solidFill>
              </a:rPr>
              <a:t>The search tree </a:t>
            </a:r>
            <a:r>
              <a:rPr lang="en-US" dirty="0"/>
              <a:t>describes paths between these states, reaching towards the goal. The search tree may have multiple paths to (and thus  multiple nodes for) any given state, but each node in the tree has a unique path back to the root (as in all trees).</a:t>
            </a:r>
            <a:endParaRPr lang="tr-TR" dirty="0"/>
          </a:p>
        </p:txBody>
      </p:sp>
    </p:spTree>
    <p:extLst>
      <p:ext uri="{BB962C8B-B14F-4D97-AF65-F5344CB8AC3E}">
        <p14:creationId xmlns:p14="http://schemas.microsoft.com/office/powerpoint/2010/main" val="355530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State Space Graphs vs. Search Trees</a:t>
            </a:r>
          </a:p>
        </p:txBody>
      </p:sp>
      <p:sp>
        <p:nvSpPr>
          <p:cNvPr id="5" name="AutoShape 5"/>
          <p:cNvSpPr>
            <a:spLocks noChangeArrowheads="1"/>
          </p:cNvSpPr>
          <p:nvPr/>
        </p:nvSpPr>
        <p:spPr bwMode="auto">
          <a:xfrm>
            <a:off x="1600200" y="3518723"/>
            <a:ext cx="437584" cy="443679"/>
          </a:xfrm>
          <a:prstGeom prst="flowChartConnector">
            <a:avLst/>
          </a:prstGeom>
          <a:noFill/>
          <a:ln w="12700">
            <a:solidFill>
              <a:schemeClr val="tx1"/>
            </a:solidFill>
            <a:round/>
            <a:headEnd/>
            <a:tailEnd/>
          </a:ln>
        </p:spPr>
        <p:txBody>
          <a:bodyPr wrap="none" lIns="91436" tIns="45718" rIns="91436" bIns="45718" anchor="ctr"/>
          <a:lstStyle/>
          <a:p>
            <a:pPr algn="ctr"/>
            <a:r>
              <a:rPr lang="en-US" sz="1600" b="1" dirty="0"/>
              <a:t>S</a:t>
            </a:r>
          </a:p>
        </p:txBody>
      </p:sp>
      <p:sp>
        <p:nvSpPr>
          <p:cNvPr id="6" name="AutoShape 6"/>
          <p:cNvSpPr>
            <a:spLocks noChangeArrowheads="1"/>
          </p:cNvSpPr>
          <p:nvPr/>
        </p:nvSpPr>
        <p:spPr bwMode="auto">
          <a:xfrm>
            <a:off x="3657600" y="3518723"/>
            <a:ext cx="437584" cy="443679"/>
          </a:xfrm>
          <a:prstGeom prst="flowChartConnector">
            <a:avLst/>
          </a:prstGeom>
          <a:noFill/>
          <a:ln w="12700">
            <a:solidFill>
              <a:schemeClr val="tx1"/>
            </a:solidFill>
            <a:round/>
            <a:headEnd/>
            <a:tailEnd/>
          </a:ln>
        </p:spPr>
        <p:txBody>
          <a:bodyPr wrap="none" lIns="91436" tIns="45718" rIns="91436" bIns="45718" anchor="ctr"/>
          <a:lstStyle/>
          <a:p>
            <a:pPr algn="ctr"/>
            <a:r>
              <a:rPr lang="en-US" b="1"/>
              <a:t>G</a:t>
            </a:r>
          </a:p>
        </p:txBody>
      </p:sp>
      <p:sp>
        <p:nvSpPr>
          <p:cNvPr id="8" name="AutoShape 8"/>
          <p:cNvSpPr>
            <a:spLocks noChangeArrowheads="1"/>
          </p:cNvSpPr>
          <p:nvPr/>
        </p:nvSpPr>
        <p:spPr bwMode="auto">
          <a:xfrm>
            <a:off x="2590800" y="4356923"/>
            <a:ext cx="437584" cy="443679"/>
          </a:xfrm>
          <a:prstGeom prst="flowChartConnector">
            <a:avLst/>
          </a:prstGeom>
          <a:noFill/>
          <a:ln w="12700">
            <a:solidFill>
              <a:schemeClr val="tx1"/>
            </a:solidFill>
            <a:round/>
            <a:headEnd/>
            <a:tailEnd/>
          </a:ln>
        </p:spPr>
        <p:txBody>
          <a:bodyPr wrap="none" lIns="91436" tIns="45718" rIns="91436" bIns="45718" anchor="ctr"/>
          <a:lstStyle/>
          <a:p>
            <a:pPr algn="ctr"/>
            <a:r>
              <a:rPr lang="en-US" i="1"/>
              <a:t>b</a:t>
            </a:r>
          </a:p>
        </p:txBody>
      </p:sp>
      <p:sp>
        <p:nvSpPr>
          <p:cNvPr id="14" name="AutoShape 14"/>
          <p:cNvSpPr>
            <a:spLocks noChangeArrowheads="1"/>
          </p:cNvSpPr>
          <p:nvPr/>
        </p:nvSpPr>
        <p:spPr bwMode="auto">
          <a:xfrm>
            <a:off x="2590800" y="2680523"/>
            <a:ext cx="437584" cy="443679"/>
          </a:xfrm>
          <a:prstGeom prst="flowChartConnector">
            <a:avLst/>
          </a:prstGeom>
          <a:noFill/>
          <a:ln w="12700">
            <a:solidFill>
              <a:schemeClr val="tx1"/>
            </a:solidFill>
            <a:round/>
            <a:headEnd/>
            <a:tailEnd/>
          </a:ln>
        </p:spPr>
        <p:txBody>
          <a:bodyPr wrap="none" lIns="91436" tIns="45718" rIns="91436" bIns="45718" anchor="ctr"/>
          <a:lstStyle/>
          <a:p>
            <a:pPr algn="ctr"/>
            <a:r>
              <a:rPr lang="en-US" i="1"/>
              <a:t>a</a:t>
            </a:r>
          </a:p>
        </p:txBody>
      </p:sp>
      <p:cxnSp>
        <p:nvCxnSpPr>
          <p:cNvPr id="17" name="AutoShape 17"/>
          <p:cNvCxnSpPr>
            <a:cxnSpLocks noChangeShapeType="1"/>
            <a:stCxn id="5" idx="5"/>
            <a:endCxn id="8" idx="2"/>
          </p:cNvCxnSpPr>
          <p:nvPr/>
        </p:nvCxnSpPr>
        <p:spPr bwMode="auto">
          <a:xfrm>
            <a:off x="1973701" y="3897425"/>
            <a:ext cx="617099" cy="681336"/>
          </a:xfrm>
          <a:prstGeom prst="straightConnector1">
            <a:avLst/>
          </a:prstGeom>
          <a:noFill/>
          <a:ln w="9525">
            <a:solidFill>
              <a:schemeClr val="tx1"/>
            </a:solidFill>
            <a:round/>
            <a:headEnd/>
            <a:tailEnd type="triangle" w="lg" len="lg"/>
          </a:ln>
        </p:spPr>
      </p:cxnSp>
      <p:cxnSp>
        <p:nvCxnSpPr>
          <p:cNvPr id="21" name="AutoShape 21"/>
          <p:cNvCxnSpPr>
            <a:cxnSpLocks noChangeShapeType="1"/>
            <a:stCxn id="14" idx="3"/>
            <a:endCxn id="8" idx="1"/>
          </p:cNvCxnSpPr>
          <p:nvPr/>
        </p:nvCxnSpPr>
        <p:spPr bwMode="auto">
          <a:xfrm>
            <a:off x="2654883" y="3059227"/>
            <a:ext cx="0" cy="1362671"/>
          </a:xfrm>
          <a:prstGeom prst="straightConnector1">
            <a:avLst/>
          </a:prstGeom>
          <a:noFill/>
          <a:ln w="9525">
            <a:solidFill>
              <a:schemeClr val="tx1"/>
            </a:solidFill>
            <a:round/>
            <a:headEnd/>
            <a:tailEnd type="triangle" w="lg" len="lg"/>
          </a:ln>
        </p:spPr>
      </p:cxnSp>
      <p:cxnSp>
        <p:nvCxnSpPr>
          <p:cNvPr id="23" name="AutoShape 23"/>
          <p:cNvCxnSpPr>
            <a:cxnSpLocks noChangeShapeType="1"/>
            <a:stCxn id="8" idx="7"/>
            <a:endCxn id="14" idx="5"/>
          </p:cNvCxnSpPr>
          <p:nvPr/>
        </p:nvCxnSpPr>
        <p:spPr bwMode="auto">
          <a:xfrm flipV="1">
            <a:off x="2964301" y="3059227"/>
            <a:ext cx="0" cy="1362671"/>
          </a:xfrm>
          <a:prstGeom prst="straightConnector1">
            <a:avLst/>
          </a:prstGeom>
          <a:noFill/>
          <a:ln w="9525">
            <a:solidFill>
              <a:schemeClr val="tx1"/>
            </a:solidFill>
            <a:round/>
            <a:headEnd/>
            <a:tailEnd type="triangle" w="lg" len="lg"/>
          </a:ln>
        </p:spPr>
      </p:cxnSp>
      <p:cxnSp>
        <p:nvCxnSpPr>
          <p:cNvPr id="24" name="AutoShape 24"/>
          <p:cNvCxnSpPr>
            <a:cxnSpLocks noChangeShapeType="1"/>
            <a:stCxn id="14" idx="6"/>
            <a:endCxn id="6" idx="1"/>
          </p:cNvCxnSpPr>
          <p:nvPr/>
        </p:nvCxnSpPr>
        <p:spPr bwMode="auto">
          <a:xfrm>
            <a:off x="3028385" y="2902363"/>
            <a:ext cx="693299" cy="681335"/>
          </a:xfrm>
          <a:prstGeom prst="straightConnector1">
            <a:avLst/>
          </a:prstGeom>
          <a:noFill/>
          <a:ln w="9525">
            <a:solidFill>
              <a:schemeClr val="tx1"/>
            </a:solidFill>
            <a:round/>
            <a:headEnd/>
            <a:tailEnd type="triangle" w="lg" len="lg"/>
          </a:ln>
        </p:spPr>
      </p:cxnSp>
      <p:cxnSp>
        <p:nvCxnSpPr>
          <p:cNvPr id="26" name="AutoShape 26"/>
          <p:cNvCxnSpPr>
            <a:cxnSpLocks noChangeShapeType="1"/>
            <a:stCxn id="8" idx="6"/>
            <a:endCxn id="6" idx="3"/>
          </p:cNvCxnSpPr>
          <p:nvPr/>
        </p:nvCxnSpPr>
        <p:spPr bwMode="auto">
          <a:xfrm flipV="1">
            <a:off x="3028385" y="3897425"/>
            <a:ext cx="693299" cy="681336"/>
          </a:xfrm>
          <a:prstGeom prst="straightConnector1">
            <a:avLst/>
          </a:prstGeom>
          <a:noFill/>
          <a:ln w="9525">
            <a:solidFill>
              <a:schemeClr val="tx1"/>
            </a:solidFill>
            <a:round/>
            <a:headEnd/>
            <a:tailEnd type="triangle" w="lg" len="lg"/>
          </a:ln>
        </p:spPr>
      </p:cxnSp>
      <p:cxnSp>
        <p:nvCxnSpPr>
          <p:cNvPr id="27" name="AutoShape 27"/>
          <p:cNvCxnSpPr>
            <a:cxnSpLocks noChangeShapeType="1"/>
            <a:stCxn id="5" idx="7"/>
            <a:endCxn id="14" idx="2"/>
          </p:cNvCxnSpPr>
          <p:nvPr/>
        </p:nvCxnSpPr>
        <p:spPr bwMode="auto">
          <a:xfrm flipV="1">
            <a:off x="1973701" y="2902363"/>
            <a:ext cx="617099" cy="681335"/>
          </a:xfrm>
          <a:prstGeom prst="straightConnector1">
            <a:avLst/>
          </a:prstGeom>
          <a:noFill/>
          <a:ln w="9525">
            <a:solidFill>
              <a:schemeClr val="tx1"/>
            </a:solidFill>
            <a:round/>
            <a:headEnd/>
            <a:tailEnd type="triangle" w="lg" len="lg"/>
          </a:ln>
        </p:spPr>
      </p:cxnSp>
      <p:sp>
        <p:nvSpPr>
          <p:cNvPr id="54" name="TextBox 53"/>
          <p:cNvSpPr txBox="1"/>
          <p:nvPr/>
        </p:nvSpPr>
        <p:spPr>
          <a:xfrm>
            <a:off x="1219200" y="1671939"/>
            <a:ext cx="3886200" cy="461661"/>
          </a:xfrm>
          <a:prstGeom prst="rect">
            <a:avLst/>
          </a:prstGeom>
          <a:noFill/>
        </p:spPr>
        <p:txBody>
          <a:bodyPr wrap="square" lIns="91436" tIns="45718" rIns="91436" bIns="45718" rtlCol="0">
            <a:spAutoFit/>
          </a:bodyPr>
          <a:lstStyle/>
          <a:p>
            <a:r>
              <a:rPr lang="en-US" sz="2400" dirty="0">
                <a:latin typeface="Calibri" pitchFamily="34" charset="0"/>
              </a:rPr>
              <a:t>Consider this 4-state graph: </a:t>
            </a:r>
          </a:p>
        </p:txBody>
      </p:sp>
      <p:sp>
        <p:nvSpPr>
          <p:cNvPr id="56" name="TextBox 55"/>
          <p:cNvSpPr txBox="1"/>
          <p:nvPr/>
        </p:nvSpPr>
        <p:spPr>
          <a:xfrm>
            <a:off x="0" y="6029982"/>
            <a:ext cx="12192000" cy="523220"/>
          </a:xfrm>
          <a:prstGeom prst="rect">
            <a:avLst/>
          </a:prstGeom>
          <a:noFill/>
        </p:spPr>
        <p:txBody>
          <a:bodyPr wrap="square" lIns="91436" tIns="45718" rIns="91436" bIns="45718" rtlCol="0">
            <a:spAutoFit/>
          </a:bodyPr>
          <a:lstStyle/>
          <a:p>
            <a:pPr algn="ctr"/>
            <a:r>
              <a:rPr lang="en-US" sz="2800" dirty="0">
                <a:latin typeface="Calibri" pitchFamily="34" charset="0"/>
              </a:rPr>
              <a:t>Important: Lots of repeated structure in the search tree!</a:t>
            </a:r>
          </a:p>
        </p:txBody>
      </p:sp>
      <p:sp>
        <p:nvSpPr>
          <p:cNvPr id="57" name="TextBox 56"/>
          <p:cNvSpPr txBox="1"/>
          <p:nvPr/>
        </p:nvSpPr>
        <p:spPr>
          <a:xfrm>
            <a:off x="6477000" y="1676400"/>
            <a:ext cx="5105400" cy="461661"/>
          </a:xfrm>
          <a:prstGeom prst="rect">
            <a:avLst/>
          </a:prstGeom>
          <a:noFill/>
        </p:spPr>
        <p:txBody>
          <a:bodyPr wrap="square" lIns="91436" tIns="45718" rIns="91436" bIns="45718" rtlCol="0">
            <a:spAutoFit/>
          </a:bodyPr>
          <a:lstStyle/>
          <a:p>
            <a:r>
              <a:rPr lang="en-US" sz="2400" dirty="0">
                <a:latin typeface="Calibri" pitchFamily="34" charset="0"/>
              </a:rPr>
              <a:t>How big is its search tree (from S)?</a:t>
            </a:r>
          </a:p>
        </p:txBody>
      </p:sp>
      <p:pic>
        <p:nvPicPr>
          <p:cNvPr id="59" name="Picture 58" descr="TP_tmp.png"/>
          <p:cNvPicPr>
            <a:picLocks noChangeAspect="1"/>
          </p:cNvPicPr>
          <p:nvPr>
            <p:custDataLst>
              <p:tags r:id="rId1"/>
            </p:custDataLst>
          </p:nvPr>
        </p:nvPicPr>
        <p:blipFill>
          <a:blip r:embed="rId3" cstate="print"/>
          <a:stretch>
            <a:fillRect/>
          </a:stretch>
        </p:blipFill>
        <p:spPr>
          <a:xfrm>
            <a:off x="7848600" y="3124200"/>
            <a:ext cx="1879854" cy="9342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Tree Search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4029" y="1450961"/>
            <a:ext cx="4017746" cy="4260878"/>
          </a:xfrm>
          <a:prstGeom prst="rect">
            <a:avLst/>
          </a:prstGeom>
          <a:noFill/>
        </p:spPr>
      </p:pic>
      <p:sp>
        <p:nvSpPr>
          <p:cNvPr id="7" name="Freeform 6"/>
          <p:cNvSpPr/>
          <p:nvPr/>
        </p:nvSpPr>
        <p:spPr>
          <a:xfrm>
            <a:off x="3669325" y="3614614"/>
            <a:ext cx="5030176" cy="2170723"/>
          </a:xfrm>
          <a:custGeom>
            <a:avLst/>
            <a:gdLst>
              <a:gd name="connsiteX0" fmla="*/ 542192 w 4618893"/>
              <a:gd name="connsiteY0" fmla="*/ 1100505 h 2384182"/>
              <a:gd name="connsiteX1" fmla="*/ 14654 w 4618893"/>
              <a:gd name="connsiteY1" fmla="*/ 1698382 h 2384182"/>
              <a:gd name="connsiteX2" fmla="*/ 454269 w 4618893"/>
              <a:gd name="connsiteY2" fmla="*/ 2287466 h 2384182"/>
              <a:gd name="connsiteX3" fmla="*/ 2036885 w 4618893"/>
              <a:gd name="connsiteY3" fmla="*/ 2225920 h 2384182"/>
              <a:gd name="connsiteX4" fmla="*/ 2256692 w 4618893"/>
              <a:gd name="connsiteY4" fmla="*/ 1337897 h 2384182"/>
              <a:gd name="connsiteX5" fmla="*/ 2916115 w 4618893"/>
              <a:gd name="connsiteY5" fmla="*/ 1170843 h 2384182"/>
              <a:gd name="connsiteX6" fmla="*/ 3223846 w 4618893"/>
              <a:gd name="connsiteY6" fmla="*/ 2155582 h 2384182"/>
              <a:gd name="connsiteX7" fmla="*/ 4437185 w 4618893"/>
              <a:gd name="connsiteY7" fmla="*/ 2111620 h 2384182"/>
              <a:gd name="connsiteX8" fmla="*/ 4314092 w 4618893"/>
              <a:gd name="connsiteY8" fmla="*/ 907074 h 2384182"/>
              <a:gd name="connsiteX9" fmla="*/ 2898531 w 4618893"/>
              <a:gd name="connsiteY9" fmla="*/ 89389 h 2384182"/>
              <a:gd name="connsiteX10" fmla="*/ 1843454 w 4618893"/>
              <a:gd name="connsiteY10" fmla="*/ 370743 h 2384182"/>
              <a:gd name="connsiteX11" fmla="*/ 1852246 w 4618893"/>
              <a:gd name="connsiteY11" fmla="*/ 1100505 h 2384182"/>
              <a:gd name="connsiteX12" fmla="*/ 542192 w 4618893"/>
              <a:gd name="connsiteY12" fmla="*/ 1100505 h 2384182"/>
              <a:gd name="connsiteX0" fmla="*/ 542192 w 4618893"/>
              <a:gd name="connsiteY0" fmla="*/ 866043 h 2149720"/>
              <a:gd name="connsiteX1" fmla="*/ 14654 w 4618893"/>
              <a:gd name="connsiteY1" fmla="*/ 1463920 h 2149720"/>
              <a:gd name="connsiteX2" fmla="*/ 454269 w 4618893"/>
              <a:gd name="connsiteY2" fmla="*/ 2053004 h 2149720"/>
              <a:gd name="connsiteX3" fmla="*/ 2036885 w 4618893"/>
              <a:gd name="connsiteY3" fmla="*/ 1991458 h 2149720"/>
              <a:gd name="connsiteX4" fmla="*/ 2256692 w 4618893"/>
              <a:gd name="connsiteY4" fmla="*/ 1103435 h 2149720"/>
              <a:gd name="connsiteX5" fmla="*/ 2916115 w 4618893"/>
              <a:gd name="connsiteY5" fmla="*/ 936381 h 2149720"/>
              <a:gd name="connsiteX6" fmla="*/ 3223846 w 4618893"/>
              <a:gd name="connsiteY6" fmla="*/ 1921120 h 2149720"/>
              <a:gd name="connsiteX7" fmla="*/ 4437185 w 4618893"/>
              <a:gd name="connsiteY7" fmla="*/ 1877158 h 2149720"/>
              <a:gd name="connsiteX8" fmla="*/ 4314092 w 4618893"/>
              <a:gd name="connsiteY8" fmla="*/ 672612 h 2149720"/>
              <a:gd name="connsiteX9" fmla="*/ 2655277 w 4618893"/>
              <a:gd name="connsiteY9" fmla="*/ 89389 h 2149720"/>
              <a:gd name="connsiteX10" fmla="*/ 1843454 w 4618893"/>
              <a:gd name="connsiteY10" fmla="*/ 136281 h 2149720"/>
              <a:gd name="connsiteX11" fmla="*/ 1852246 w 4618893"/>
              <a:gd name="connsiteY11" fmla="*/ 866043 h 2149720"/>
              <a:gd name="connsiteX12" fmla="*/ 542192 w 4618893"/>
              <a:gd name="connsiteY12" fmla="*/ 866043 h 2149720"/>
              <a:gd name="connsiteX0" fmla="*/ 542192 w 4618893"/>
              <a:gd name="connsiteY0" fmla="*/ 866043 h 2149720"/>
              <a:gd name="connsiteX1" fmla="*/ 14654 w 4618893"/>
              <a:gd name="connsiteY1" fmla="*/ 1463920 h 2149720"/>
              <a:gd name="connsiteX2" fmla="*/ 454269 w 4618893"/>
              <a:gd name="connsiteY2" fmla="*/ 2053004 h 2149720"/>
              <a:gd name="connsiteX3" fmla="*/ 2036885 w 4618893"/>
              <a:gd name="connsiteY3" fmla="*/ 1991458 h 2149720"/>
              <a:gd name="connsiteX4" fmla="*/ 2256692 w 4618893"/>
              <a:gd name="connsiteY4" fmla="*/ 1103435 h 2149720"/>
              <a:gd name="connsiteX5" fmla="*/ 2883877 w 4618893"/>
              <a:gd name="connsiteY5" fmla="*/ 1384789 h 2149720"/>
              <a:gd name="connsiteX6" fmla="*/ 3223846 w 4618893"/>
              <a:gd name="connsiteY6" fmla="*/ 1921120 h 2149720"/>
              <a:gd name="connsiteX7" fmla="*/ 4437185 w 4618893"/>
              <a:gd name="connsiteY7" fmla="*/ 1877158 h 2149720"/>
              <a:gd name="connsiteX8" fmla="*/ 4314092 w 4618893"/>
              <a:gd name="connsiteY8" fmla="*/ 672612 h 2149720"/>
              <a:gd name="connsiteX9" fmla="*/ 2655277 w 4618893"/>
              <a:gd name="connsiteY9" fmla="*/ 89389 h 2149720"/>
              <a:gd name="connsiteX10" fmla="*/ 1843454 w 4618893"/>
              <a:gd name="connsiteY10" fmla="*/ 136281 h 2149720"/>
              <a:gd name="connsiteX11" fmla="*/ 1852246 w 4618893"/>
              <a:gd name="connsiteY11" fmla="*/ 866043 h 2149720"/>
              <a:gd name="connsiteX12" fmla="*/ 542192 w 4618893"/>
              <a:gd name="connsiteY12" fmla="*/ 866043 h 2149720"/>
              <a:gd name="connsiteX0" fmla="*/ 542192 w 4618893"/>
              <a:gd name="connsiteY0" fmla="*/ 866043 h 2140927"/>
              <a:gd name="connsiteX1" fmla="*/ 14654 w 4618893"/>
              <a:gd name="connsiteY1" fmla="*/ 1463920 h 2140927"/>
              <a:gd name="connsiteX2" fmla="*/ 454269 w 4618893"/>
              <a:gd name="connsiteY2" fmla="*/ 2053004 h 2140927"/>
              <a:gd name="connsiteX3" fmla="*/ 2036885 w 4618893"/>
              <a:gd name="connsiteY3" fmla="*/ 1991458 h 2140927"/>
              <a:gd name="connsiteX4" fmla="*/ 2350477 w 4618893"/>
              <a:gd name="connsiteY4" fmla="*/ 1537189 h 2140927"/>
              <a:gd name="connsiteX5" fmla="*/ 2883877 w 4618893"/>
              <a:gd name="connsiteY5" fmla="*/ 1384789 h 2140927"/>
              <a:gd name="connsiteX6" fmla="*/ 3223846 w 4618893"/>
              <a:gd name="connsiteY6" fmla="*/ 1921120 h 2140927"/>
              <a:gd name="connsiteX7" fmla="*/ 4437185 w 4618893"/>
              <a:gd name="connsiteY7" fmla="*/ 1877158 h 2140927"/>
              <a:gd name="connsiteX8" fmla="*/ 4314092 w 4618893"/>
              <a:gd name="connsiteY8" fmla="*/ 672612 h 2140927"/>
              <a:gd name="connsiteX9" fmla="*/ 2655277 w 4618893"/>
              <a:gd name="connsiteY9" fmla="*/ 89389 h 2140927"/>
              <a:gd name="connsiteX10" fmla="*/ 1843454 w 4618893"/>
              <a:gd name="connsiteY10" fmla="*/ 136281 h 2140927"/>
              <a:gd name="connsiteX11" fmla="*/ 1852246 w 4618893"/>
              <a:gd name="connsiteY11" fmla="*/ 866043 h 2140927"/>
              <a:gd name="connsiteX12" fmla="*/ 542192 w 4618893"/>
              <a:gd name="connsiteY12" fmla="*/ 866043 h 2140927"/>
              <a:gd name="connsiteX0" fmla="*/ 542192 w 4618893"/>
              <a:gd name="connsiteY0" fmla="*/ 866043 h 2140927"/>
              <a:gd name="connsiteX1" fmla="*/ 14654 w 4618893"/>
              <a:gd name="connsiteY1" fmla="*/ 1463920 h 2140927"/>
              <a:gd name="connsiteX2" fmla="*/ 454269 w 4618893"/>
              <a:gd name="connsiteY2" fmla="*/ 2053004 h 2140927"/>
              <a:gd name="connsiteX3" fmla="*/ 2036885 w 4618893"/>
              <a:gd name="connsiteY3" fmla="*/ 1991458 h 2140927"/>
              <a:gd name="connsiteX4" fmla="*/ 2350477 w 4618893"/>
              <a:gd name="connsiteY4" fmla="*/ 1537189 h 2140927"/>
              <a:gd name="connsiteX5" fmla="*/ 2960077 w 4618893"/>
              <a:gd name="connsiteY5" fmla="*/ 1537190 h 2140927"/>
              <a:gd name="connsiteX6" fmla="*/ 3223846 w 4618893"/>
              <a:gd name="connsiteY6" fmla="*/ 1921120 h 2140927"/>
              <a:gd name="connsiteX7" fmla="*/ 4437185 w 4618893"/>
              <a:gd name="connsiteY7" fmla="*/ 1877158 h 2140927"/>
              <a:gd name="connsiteX8" fmla="*/ 4314092 w 4618893"/>
              <a:gd name="connsiteY8" fmla="*/ 672612 h 2140927"/>
              <a:gd name="connsiteX9" fmla="*/ 2655277 w 4618893"/>
              <a:gd name="connsiteY9" fmla="*/ 89389 h 2140927"/>
              <a:gd name="connsiteX10" fmla="*/ 1843454 w 4618893"/>
              <a:gd name="connsiteY10" fmla="*/ 136281 h 2140927"/>
              <a:gd name="connsiteX11" fmla="*/ 1852246 w 4618893"/>
              <a:gd name="connsiteY11" fmla="*/ 866043 h 2140927"/>
              <a:gd name="connsiteX12" fmla="*/ 542192 w 4618893"/>
              <a:gd name="connsiteY12" fmla="*/ 866043 h 2140927"/>
              <a:gd name="connsiteX0" fmla="*/ 542192 w 4618893"/>
              <a:gd name="connsiteY0" fmla="*/ 895839 h 2170723"/>
              <a:gd name="connsiteX1" fmla="*/ 14654 w 4618893"/>
              <a:gd name="connsiteY1" fmla="*/ 1493716 h 2170723"/>
              <a:gd name="connsiteX2" fmla="*/ 454269 w 4618893"/>
              <a:gd name="connsiteY2" fmla="*/ 2082800 h 2170723"/>
              <a:gd name="connsiteX3" fmla="*/ 2036885 w 4618893"/>
              <a:gd name="connsiteY3" fmla="*/ 2021254 h 2170723"/>
              <a:gd name="connsiteX4" fmla="*/ 2350477 w 4618893"/>
              <a:gd name="connsiteY4" fmla="*/ 1566985 h 2170723"/>
              <a:gd name="connsiteX5" fmla="*/ 2960077 w 4618893"/>
              <a:gd name="connsiteY5" fmla="*/ 1566986 h 2170723"/>
              <a:gd name="connsiteX6" fmla="*/ 3223846 w 4618893"/>
              <a:gd name="connsiteY6" fmla="*/ 1950916 h 2170723"/>
              <a:gd name="connsiteX7" fmla="*/ 4437185 w 4618893"/>
              <a:gd name="connsiteY7" fmla="*/ 1906954 h 2170723"/>
              <a:gd name="connsiteX8" fmla="*/ 4314092 w 4618893"/>
              <a:gd name="connsiteY8" fmla="*/ 702408 h 2170723"/>
              <a:gd name="connsiteX9" fmla="*/ 2807677 w 4618893"/>
              <a:gd name="connsiteY9" fmla="*/ 881186 h 2170723"/>
              <a:gd name="connsiteX10" fmla="*/ 2655277 w 4618893"/>
              <a:gd name="connsiteY10" fmla="*/ 119185 h 2170723"/>
              <a:gd name="connsiteX11" fmla="*/ 1843454 w 4618893"/>
              <a:gd name="connsiteY11" fmla="*/ 166077 h 2170723"/>
              <a:gd name="connsiteX12" fmla="*/ 1852246 w 4618893"/>
              <a:gd name="connsiteY12" fmla="*/ 895839 h 2170723"/>
              <a:gd name="connsiteX13" fmla="*/ 542192 w 4618893"/>
              <a:gd name="connsiteY13" fmla="*/ 895839 h 2170723"/>
              <a:gd name="connsiteX0" fmla="*/ 542192 w 4755662"/>
              <a:gd name="connsiteY0" fmla="*/ 895839 h 2170723"/>
              <a:gd name="connsiteX1" fmla="*/ 14654 w 4755662"/>
              <a:gd name="connsiteY1" fmla="*/ 1493716 h 2170723"/>
              <a:gd name="connsiteX2" fmla="*/ 454269 w 4755662"/>
              <a:gd name="connsiteY2" fmla="*/ 2082800 h 2170723"/>
              <a:gd name="connsiteX3" fmla="*/ 2036885 w 4755662"/>
              <a:gd name="connsiteY3" fmla="*/ 2021254 h 2170723"/>
              <a:gd name="connsiteX4" fmla="*/ 2350477 w 4755662"/>
              <a:gd name="connsiteY4" fmla="*/ 1566985 h 2170723"/>
              <a:gd name="connsiteX5" fmla="*/ 2960077 w 4755662"/>
              <a:gd name="connsiteY5" fmla="*/ 1566986 h 2170723"/>
              <a:gd name="connsiteX6" fmla="*/ 3223846 w 4755662"/>
              <a:gd name="connsiteY6" fmla="*/ 1950916 h 2170723"/>
              <a:gd name="connsiteX7" fmla="*/ 4437185 w 4755662"/>
              <a:gd name="connsiteY7" fmla="*/ 1906954 h 2170723"/>
              <a:gd name="connsiteX8" fmla="*/ 4484077 w 4755662"/>
              <a:gd name="connsiteY8" fmla="*/ 957386 h 2170723"/>
              <a:gd name="connsiteX9" fmla="*/ 2807677 w 4755662"/>
              <a:gd name="connsiteY9" fmla="*/ 881186 h 2170723"/>
              <a:gd name="connsiteX10" fmla="*/ 2655277 w 4755662"/>
              <a:gd name="connsiteY10" fmla="*/ 119185 h 2170723"/>
              <a:gd name="connsiteX11" fmla="*/ 1843454 w 4755662"/>
              <a:gd name="connsiteY11" fmla="*/ 166077 h 2170723"/>
              <a:gd name="connsiteX12" fmla="*/ 1852246 w 4755662"/>
              <a:gd name="connsiteY12" fmla="*/ 895839 h 2170723"/>
              <a:gd name="connsiteX13" fmla="*/ 542192 w 4755662"/>
              <a:gd name="connsiteY13" fmla="*/ 895839 h 2170723"/>
              <a:gd name="connsiteX0" fmla="*/ 542192 w 4984261"/>
              <a:gd name="connsiteY0" fmla="*/ 895839 h 2170723"/>
              <a:gd name="connsiteX1" fmla="*/ 14654 w 4984261"/>
              <a:gd name="connsiteY1" fmla="*/ 1493716 h 2170723"/>
              <a:gd name="connsiteX2" fmla="*/ 454269 w 4984261"/>
              <a:gd name="connsiteY2" fmla="*/ 2082800 h 2170723"/>
              <a:gd name="connsiteX3" fmla="*/ 2036885 w 4984261"/>
              <a:gd name="connsiteY3" fmla="*/ 2021254 h 2170723"/>
              <a:gd name="connsiteX4" fmla="*/ 2350477 w 4984261"/>
              <a:gd name="connsiteY4" fmla="*/ 1566985 h 2170723"/>
              <a:gd name="connsiteX5" fmla="*/ 2960077 w 4984261"/>
              <a:gd name="connsiteY5" fmla="*/ 1566986 h 2170723"/>
              <a:gd name="connsiteX6" fmla="*/ 3223846 w 4984261"/>
              <a:gd name="connsiteY6" fmla="*/ 1950916 h 2170723"/>
              <a:gd name="connsiteX7" fmla="*/ 4437185 w 4984261"/>
              <a:gd name="connsiteY7" fmla="*/ 1906954 h 2170723"/>
              <a:gd name="connsiteX8" fmla="*/ 4712676 w 4984261"/>
              <a:gd name="connsiteY8" fmla="*/ 957386 h 2170723"/>
              <a:gd name="connsiteX9" fmla="*/ 2807677 w 4984261"/>
              <a:gd name="connsiteY9" fmla="*/ 881186 h 2170723"/>
              <a:gd name="connsiteX10" fmla="*/ 2655277 w 4984261"/>
              <a:gd name="connsiteY10" fmla="*/ 119185 h 2170723"/>
              <a:gd name="connsiteX11" fmla="*/ 1843454 w 4984261"/>
              <a:gd name="connsiteY11" fmla="*/ 166077 h 2170723"/>
              <a:gd name="connsiteX12" fmla="*/ 1852246 w 4984261"/>
              <a:gd name="connsiteY12" fmla="*/ 895839 h 2170723"/>
              <a:gd name="connsiteX13" fmla="*/ 542192 w 4984261"/>
              <a:gd name="connsiteY13" fmla="*/ 895839 h 2170723"/>
              <a:gd name="connsiteX0" fmla="*/ 542192 w 5030176"/>
              <a:gd name="connsiteY0" fmla="*/ 895839 h 2170723"/>
              <a:gd name="connsiteX1" fmla="*/ 14654 w 5030176"/>
              <a:gd name="connsiteY1" fmla="*/ 1493716 h 2170723"/>
              <a:gd name="connsiteX2" fmla="*/ 454269 w 5030176"/>
              <a:gd name="connsiteY2" fmla="*/ 2082800 h 2170723"/>
              <a:gd name="connsiteX3" fmla="*/ 2036885 w 5030176"/>
              <a:gd name="connsiteY3" fmla="*/ 2021254 h 2170723"/>
              <a:gd name="connsiteX4" fmla="*/ 2350477 w 5030176"/>
              <a:gd name="connsiteY4" fmla="*/ 1566985 h 2170723"/>
              <a:gd name="connsiteX5" fmla="*/ 2960077 w 5030176"/>
              <a:gd name="connsiteY5" fmla="*/ 1566986 h 2170723"/>
              <a:gd name="connsiteX6" fmla="*/ 3223846 w 5030176"/>
              <a:gd name="connsiteY6" fmla="*/ 1950916 h 2170723"/>
              <a:gd name="connsiteX7" fmla="*/ 4712676 w 5030176"/>
              <a:gd name="connsiteY7" fmla="*/ 1871786 h 2170723"/>
              <a:gd name="connsiteX8" fmla="*/ 4712676 w 5030176"/>
              <a:gd name="connsiteY8" fmla="*/ 957386 h 2170723"/>
              <a:gd name="connsiteX9" fmla="*/ 2807677 w 5030176"/>
              <a:gd name="connsiteY9" fmla="*/ 881186 h 2170723"/>
              <a:gd name="connsiteX10" fmla="*/ 2655277 w 5030176"/>
              <a:gd name="connsiteY10" fmla="*/ 119185 h 2170723"/>
              <a:gd name="connsiteX11" fmla="*/ 1843454 w 5030176"/>
              <a:gd name="connsiteY11" fmla="*/ 166077 h 2170723"/>
              <a:gd name="connsiteX12" fmla="*/ 1852246 w 5030176"/>
              <a:gd name="connsiteY12" fmla="*/ 895839 h 2170723"/>
              <a:gd name="connsiteX13" fmla="*/ 542192 w 5030176"/>
              <a:gd name="connsiteY13" fmla="*/ 895839 h 2170723"/>
              <a:gd name="connsiteX0" fmla="*/ 542192 w 5030176"/>
              <a:gd name="connsiteY0" fmla="*/ 895839 h 2170723"/>
              <a:gd name="connsiteX1" fmla="*/ 14654 w 5030176"/>
              <a:gd name="connsiteY1" fmla="*/ 1493716 h 2170723"/>
              <a:gd name="connsiteX2" fmla="*/ 454269 w 5030176"/>
              <a:gd name="connsiteY2" fmla="*/ 2082800 h 2170723"/>
              <a:gd name="connsiteX3" fmla="*/ 2036885 w 5030176"/>
              <a:gd name="connsiteY3" fmla="*/ 2021254 h 2170723"/>
              <a:gd name="connsiteX4" fmla="*/ 2350475 w 5030176"/>
              <a:gd name="connsiteY4" fmla="*/ 1490786 h 2170723"/>
              <a:gd name="connsiteX5" fmla="*/ 2960077 w 5030176"/>
              <a:gd name="connsiteY5" fmla="*/ 1566986 h 2170723"/>
              <a:gd name="connsiteX6" fmla="*/ 3223846 w 5030176"/>
              <a:gd name="connsiteY6" fmla="*/ 1950916 h 2170723"/>
              <a:gd name="connsiteX7" fmla="*/ 4712676 w 5030176"/>
              <a:gd name="connsiteY7" fmla="*/ 1871786 h 2170723"/>
              <a:gd name="connsiteX8" fmla="*/ 4712676 w 5030176"/>
              <a:gd name="connsiteY8" fmla="*/ 957386 h 2170723"/>
              <a:gd name="connsiteX9" fmla="*/ 2807677 w 5030176"/>
              <a:gd name="connsiteY9" fmla="*/ 881186 h 2170723"/>
              <a:gd name="connsiteX10" fmla="*/ 2655277 w 5030176"/>
              <a:gd name="connsiteY10" fmla="*/ 119185 h 2170723"/>
              <a:gd name="connsiteX11" fmla="*/ 1843454 w 5030176"/>
              <a:gd name="connsiteY11" fmla="*/ 166077 h 2170723"/>
              <a:gd name="connsiteX12" fmla="*/ 1852246 w 5030176"/>
              <a:gd name="connsiteY12" fmla="*/ 895839 h 2170723"/>
              <a:gd name="connsiteX13" fmla="*/ 542192 w 5030176"/>
              <a:gd name="connsiteY13" fmla="*/ 895839 h 2170723"/>
              <a:gd name="connsiteX0" fmla="*/ 542192 w 5030176"/>
              <a:gd name="connsiteY0" fmla="*/ 895839 h 2170723"/>
              <a:gd name="connsiteX1" fmla="*/ 14654 w 5030176"/>
              <a:gd name="connsiteY1" fmla="*/ 1493716 h 2170723"/>
              <a:gd name="connsiteX2" fmla="*/ 454269 w 5030176"/>
              <a:gd name="connsiteY2" fmla="*/ 2082800 h 2170723"/>
              <a:gd name="connsiteX3" fmla="*/ 2036885 w 5030176"/>
              <a:gd name="connsiteY3" fmla="*/ 2021254 h 2170723"/>
              <a:gd name="connsiteX4" fmla="*/ 2350475 w 5030176"/>
              <a:gd name="connsiteY4" fmla="*/ 1490786 h 2170723"/>
              <a:gd name="connsiteX5" fmla="*/ 2960075 w 5030176"/>
              <a:gd name="connsiteY5" fmla="*/ 1414586 h 2170723"/>
              <a:gd name="connsiteX6" fmla="*/ 3223846 w 5030176"/>
              <a:gd name="connsiteY6" fmla="*/ 1950916 h 2170723"/>
              <a:gd name="connsiteX7" fmla="*/ 4712676 w 5030176"/>
              <a:gd name="connsiteY7" fmla="*/ 1871786 h 2170723"/>
              <a:gd name="connsiteX8" fmla="*/ 4712676 w 5030176"/>
              <a:gd name="connsiteY8" fmla="*/ 957386 h 2170723"/>
              <a:gd name="connsiteX9" fmla="*/ 2807677 w 5030176"/>
              <a:gd name="connsiteY9" fmla="*/ 881186 h 2170723"/>
              <a:gd name="connsiteX10" fmla="*/ 2655277 w 5030176"/>
              <a:gd name="connsiteY10" fmla="*/ 119185 h 2170723"/>
              <a:gd name="connsiteX11" fmla="*/ 1843454 w 5030176"/>
              <a:gd name="connsiteY11" fmla="*/ 166077 h 2170723"/>
              <a:gd name="connsiteX12" fmla="*/ 1852246 w 5030176"/>
              <a:gd name="connsiteY12" fmla="*/ 895839 h 2170723"/>
              <a:gd name="connsiteX13" fmla="*/ 542192 w 5030176"/>
              <a:gd name="connsiteY13" fmla="*/ 895839 h 217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30176" h="2170723">
                <a:moveTo>
                  <a:pt x="542192" y="895839"/>
                </a:moveTo>
                <a:cubicBezTo>
                  <a:pt x="235927" y="995485"/>
                  <a:pt x="29308" y="1295889"/>
                  <a:pt x="14654" y="1493716"/>
                </a:cubicBezTo>
                <a:cubicBezTo>
                  <a:pt x="0" y="1691543"/>
                  <a:pt x="117231" y="1994877"/>
                  <a:pt x="454269" y="2082800"/>
                </a:cubicBezTo>
                <a:cubicBezTo>
                  <a:pt x="791307" y="2170723"/>
                  <a:pt x="1720851" y="2119923"/>
                  <a:pt x="2036885" y="2021254"/>
                </a:cubicBezTo>
                <a:cubicBezTo>
                  <a:pt x="2352919" y="1922585"/>
                  <a:pt x="2196610" y="1591897"/>
                  <a:pt x="2350475" y="1490786"/>
                </a:cubicBezTo>
                <a:cubicBezTo>
                  <a:pt x="2504340" y="1389675"/>
                  <a:pt x="2814513" y="1337898"/>
                  <a:pt x="2960075" y="1414586"/>
                </a:cubicBezTo>
                <a:cubicBezTo>
                  <a:pt x="3105637" y="1491274"/>
                  <a:pt x="2931746" y="1874716"/>
                  <a:pt x="3223846" y="1950916"/>
                </a:cubicBezTo>
                <a:cubicBezTo>
                  <a:pt x="3515946" y="2027116"/>
                  <a:pt x="4464538" y="2037374"/>
                  <a:pt x="4712676" y="1871786"/>
                </a:cubicBezTo>
                <a:cubicBezTo>
                  <a:pt x="4960814" y="1706198"/>
                  <a:pt x="5030176" y="1122486"/>
                  <a:pt x="4712676" y="957386"/>
                </a:cubicBezTo>
                <a:cubicBezTo>
                  <a:pt x="4395176" y="792286"/>
                  <a:pt x="3150577" y="1020886"/>
                  <a:pt x="2807677" y="881186"/>
                </a:cubicBezTo>
                <a:cubicBezTo>
                  <a:pt x="2464777" y="741486"/>
                  <a:pt x="2815981" y="238370"/>
                  <a:pt x="2655277" y="119185"/>
                </a:cubicBezTo>
                <a:cubicBezTo>
                  <a:pt x="2494573" y="0"/>
                  <a:pt x="1977292" y="36635"/>
                  <a:pt x="1843454" y="166077"/>
                </a:cubicBezTo>
                <a:cubicBezTo>
                  <a:pt x="1709616" y="295519"/>
                  <a:pt x="2064727" y="775677"/>
                  <a:pt x="1852246" y="895839"/>
                </a:cubicBezTo>
                <a:cubicBezTo>
                  <a:pt x="1639765" y="1016001"/>
                  <a:pt x="848457" y="796193"/>
                  <a:pt x="542192" y="895839"/>
                </a:cubicBezTo>
                <a:close/>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65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Search Example: Romania</a:t>
            </a:r>
          </a:p>
        </p:txBody>
      </p:sp>
      <p:pic>
        <p:nvPicPr>
          <p:cNvPr id="9220" name="Picture 4"/>
          <p:cNvPicPr>
            <a:picLocks noChangeAspect="1" noChangeArrowheads="1"/>
          </p:cNvPicPr>
          <p:nvPr/>
        </p:nvPicPr>
        <p:blipFill>
          <a:blip r:embed="rId2" cstate="print"/>
          <a:srcRect/>
          <a:stretch>
            <a:fillRect/>
          </a:stretch>
        </p:blipFill>
        <p:spPr bwMode="auto">
          <a:xfrm>
            <a:off x="2438400" y="1600200"/>
            <a:ext cx="7315200" cy="437950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EE37-2277-49C3-A835-2A120AB7C91D}"/>
              </a:ext>
            </a:extLst>
          </p:cNvPr>
          <p:cNvSpPr>
            <a:spLocks noGrp="1"/>
          </p:cNvSpPr>
          <p:nvPr>
            <p:ph type="title"/>
          </p:nvPr>
        </p:nvSpPr>
        <p:spPr/>
        <p:txBody>
          <a:bodyPr>
            <a:normAutofit fontScale="90000"/>
          </a:bodyPr>
          <a:lstStyle/>
          <a:p>
            <a:r>
              <a:rPr lang="en-US" dirty="0"/>
              <a:t>Three partial search trees for finding a route from Arad to Bucharest</a:t>
            </a:r>
            <a:endParaRPr lang="tr-TR" dirty="0"/>
          </a:p>
        </p:txBody>
      </p:sp>
      <p:sp>
        <p:nvSpPr>
          <p:cNvPr id="3" name="Content Placeholder 2">
            <a:extLst>
              <a:ext uri="{FF2B5EF4-FFF2-40B4-BE49-F238E27FC236}">
                <a16:creationId xmlns:a16="http://schemas.microsoft.com/office/drawing/2014/main" id="{4E6FDDF7-DC49-41EF-AF2A-1418D97A221C}"/>
              </a:ext>
            </a:extLst>
          </p:cNvPr>
          <p:cNvSpPr>
            <a:spLocks noGrp="1"/>
          </p:cNvSpPr>
          <p:nvPr>
            <p:ph idx="1"/>
          </p:nvPr>
        </p:nvSpPr>
        <p:spPr>
          <a:xfrm>
            <a:off x="8549968" y="1447800"/>
            <a:ext cx="3556000" cy="4729164"/>
          </a:xfrm>
        </p:spPr>
        <p:txBody>
          <a:bodyPr/>
          <a:lstStyle/>
          <a:p>
            <a:r>
              <a:rPr lang="tr-TR" sz="1800" b="0" i="0" u="none" strike="noStrike" baseline="0" dirty="0" err="1">
                <a:solidFill>
                  <a:schemeClr val="tx1"/>
                </a:solidFill>
                <a:latin typeface="NimbusRomNo9L-Regu"/>
              </a:rPr>
              <a:t>Nodes</a:t>
            </a:r>
            <a:r>
              <a:rPr lang="en-US" sz="1800" b="0" i="0" u="none" strike="noStrike" baseline="0" dirty="0">
                <a:solidFill>
                  <a:schemeClr val="tx1"/>
                </a:solidFill>
                <a:latin typeface="NimbusRomNo9L-Regu"/>
              </a:rPr>
              <a:t> that have been </a:t>
            </a:r>
            <a:r>
              <a:rPr lang="en-US" sz="1800" b="0" i="0" u="none" strike="noStrike" baseline="0" dirty="0">
                <a:solidFill>
                  <a:schemeClr val="accent6">
                    <a:lumMod val="60000"/>
                    <a:lumOff val="40000"/>
                  </a:schemeClr>
                </a:solidFill>
                <a:latin typeface="NimbusRomNo9L-ReguItal"/>
              </a:rPr>
              <a:t>expanded </a:t>
            </a:r>
            <a:r>
              <a:rPr lang="en-US" sz="1800" b="0" i="0" u="none" strike="noStrike" baseline="0" dirty="0">
                <a:solidFill>
                  <a:schemeClr val="accent6">
                    <a:lumMod val="60000"/>
                    <a:lumOff val="40000"/>
                  </a:schemeClr>
                </a:solidFill>
                <a:latin typeface="NimbusRomNo9L-Regu"/>
              </a:rPr>
              <a:t>are lavender with bold letters</a:t>
            </a:r>
            <a:r>
              <a:rPr lang="en-US" sz="1800" b="0" i="0" u="none" strike="noStrike" baseline="0" dirty="0">
                <a:solidFill>
                  <a:schemeClr val="tx1"/>
                </a:solidFill>
                <a:latin typeface="NimbusRomNo9L-Regu"/>
              </a:rPr>
              <a:t>;</a:t>
            </a:r>
          </a:p>
          <a:p>
            <a:r>
              <a:rPr lang="en-US" sz="1800" b="0" i="0" u="none" strike="noStrike" baseline="0" dirty="0">
                <a:solidFill>
                  <a:schemeClr val="tx1"/>
                </a:solidFill>
                <a:latin typeface="NimbusRomNo9L-Regu"/>
              </a:rPr>
              <a:t>nodes </a:t>
            </a:r>
            <a:r>
              <a:rPr lang="en-US" sz="1800" b="0" i="0" u="none" strike="noStrike" baseline="0" dirty="0">
                <a:solidFill>
                  <a:srgbClr val="92D050"/>
                </a:solidFill>
                <a:latin typeface="NimbusRomNo9L-Regu"/>
              </a:rPr>
              <a:t>on the frontier </a:t>
            </a:r>
            <a:r>
              <a:rPr lang="en-US" sz="1800" b="0" i="0" u="none" strike="noStrike" baseline="0" dirty="0">
                <a:solidFill>
                  <a:schemeClr val="tx1"/>
                </a:solidFill>
                <a:latin typeface="NimbusRomNo9L-Regu"/>
              </a:rPr>
              <a:t>that have been </a:t>
            </a:r>
            <a:r>
              <a:rPr lang="en-US" sz="1800" b="0" i="0" u="none" strike="noStrike" baseline="0" dirty="0">
                <a:solidFill>
                  <a:schemeClr val="tx1"/>
                </a:solidFill>
                <a:latin typeface="NimbusRomNo9L-ReguItal"/>
              </a:rPr>
              <a:t>generated </a:t>
            </a:r>
            <a:r>
              <a:rPr lang="en-US" sz="1800" b="0" i="0" u="none" strike="noStrike" baseline="0" dirty="0">
                <a:solidFill>
                  <a:schemeClr val="tx1"/>
                </a:solidFill>
                <a:latin typeface="NimbusRomNo9L-Regu"/>
              </a:rPr>
              <a:t>but </a:t>
            </a:r>
            <a:r>
              <a:rPr lang="en-US" sz="1800" b="0" i="0" u="none" strike="noStrike" baseline="0" dirty="0">
                <a:solidFill>
                  <a:srgbClr val="92D050"/>
                </a:solidFill>
                <a:latin typeface="NimbusRomNo9L-Regu"/>
              </a:rPr>
              <a:t>not yet expanded are in green</a:t>
            </a:r>
            <a:r>
              <a:rPr lang="en-US" sz="1800" b="0" i="0" u="none" strike="noStrike" baseline="0" dirty="0">
                <a:solidFill>
                  <a:schemeClr val="tx1"/>
                </a:solidFill>
                <a:latin typeface="NimbusRomNo9L-Regu"/>
              </a:rPr>
              <a:t>; </a:t>
            </a:r>
          </a:p>
          <a:p>
            <a:r>
              <a:rPr lang="en-US" sz="1800" b="0" i="0" u="none" strike="noStrike" baseline="0" dirty="0">
                <a:solidFill>
                  <a:schemeClr val="tx1"/>
                </a:solidFill>
                <a:latin typeface="NimbusRomNo9L-Regu"/>
              </a:rPr>
              <a:t>the set of states corresponding to these two types of nodes are said to have been </a:t>
            </a:r>
            <a:r>
              <a:rPr lang="en-US" sz="1800" b="0" i="0" u="none" strike="noStrike" baseline="0" dirty="0">
                <a:solidFill>
                  <a:srgbClr val="00B0F0"/>
                </a:solidFill>
                <a:latin typeface="NimbusRomNo9L-ReguItal"/>
              </a:rPr>
              <a:t>reached</a:t>
            </a:r>
            <a:r>
              <a:rPr lang="en-US" sz="1800" b="0" i="0" u="none" strike="noStrike" baseline="0" dirty="0">
                <a:solidFill>
                  <a:schemeClr val="tx1"/>
                </a:solidFill>
                <a:latin typeface="NimbusRomNo9L-Regu"/>
              </a:rPr>
              <a:t>. Nodes that </a:t>
            </a:r>
            <a:r>
              <a:rPr lang="en-US" sz="1800" b="0" i="0" u="none" strike="noStrike" baseline="0" dirty="0">
                <a:solidFill>
                  <a:srgbClr val="FF0000"/>
                </a:solidFill>
                <a:latin typeface="NimbusRomNo9L-Regu"/>
              </a:rPr>
              <a:t>could be generated next </a:t>
            </a:r>
            <a:r>
              <a:rPr lang="en-US" sz="1800" b="0" i="0" u="none" strike="noStrike" baseline="0" dirty="0">
                <a:solidFill>
                  <a:schemeClr val="tx1"/>
                </a:solidFill>
                <a:latin typeface="NimbusRomNo9L-Regu"/>
              </a:rPr>
              <a:t>are shown in </a:t>
            </a:r>
            <a:r>
              <a:rPr lang="en-US" sz="1800" b="0" i="0" u="none" strike="noStrike" baseline="0" dirty="0">
                <a:solidFill>
                  <a:srgbClr val="FF0000"/>
                </a:solidFill>
                <a:latin typeface="NimbusRomNo9L-Regu"/>
              </a:rPr>
              <a:t>faint dashed lines. </a:t>
            </a:r>
          </a:p>
          <a:p>
            <a:r>
              <a:rPr lang="en-US" sz="1800" b="0" i="0" u="none" strike="noStrike" baseline="0" dirty="0">
                <a:solidFill>
                  <a:schemeClr val="tx1"/>
                </a:solidFill>
                <a:latin typeface="NimbusRomNo9L-Regu"/>
              </a:rPr>
              <a:t>Notice in the bottom tree there is a cycle from Arad to Sibiu to Arad; </a:t>
            </a:r>
            <a:r>
              <a:rPr lang="en-US" sz="1800" dirty="0">
                <a:solidFill>
                  <a:schemeClr val="tx1"/>
                </a:solidFill>
                <a:latin typeface="NimbusRomNo9L-Regu"/>
              </a:rPr>
              <a:t>T</a:t>
            </a:r>
            <a:r>
              <a:rPr lang="en-US" sz="1800" b="0" i="0" u="none" strike="noStrike" baseline="0" dirty="0">
                <a:solidFill>
                  <a:schemeClr val="tx1"/>
                </a:solidFill>
                <a:latin typeface="NimbusRomNo9L-Regu"/>
              </a:rPr>
              <a:t>hat can’t be an optimal path, so search should not continue from there.</a:t>
            </a:r>
            <a:endParaRPr lang="tr-TR" dirty="0">
              <a:solidFill>
                <a:schemeClr val="tx1"/>
              </a:solidFill>
            </a:endParaRPr>
          </a:p>
        </p:txBody>
      </p:sp>
      <p:pic>
        <p:nvPicPr>
          <p:cNvPr id="5" name="Picture 4">
            <a:extLst>
              <a:ext uri="{FF2B5EF4-FFF2-40B4-BE49-F238E27FC236}">
                <a16:creationId xmlns:a16="http://schemas.microsoft.com/office/drawing/2014/main" id="{337F441F-AF8C-4AA1-B118-F423D897AF1C}"/>
              </a:ext>
            </a:extLst>
          </p:cNvPr>
          <p:cNvPicPr>
            <a:picLocks noChangeAspect="1"/>
          </p:cNvPicPr>
          <p:nvPr/>
        </p:nvPicPr>
        <p:blipFill>
          <a:blip r:embed="rId2"/>
          <a:stretch>
            <a:fillRect/>
          </a:stretch>
        </p:blipFill>
        <p:spPr>
          <a:xfrm>
            <a:off x="76200" y="1190528"/>
            <a:ext cx="8153400" cy="5666014"/>
          </a:xfrm>
          <a:prstGeom prst="rect">
            <a:avLst/>
          </a:prstGeom>
        </p:spPr>
      </p:pic>
    </p:spTree>
    <p:extLst>
      <p:ext uri="{BB962C8B-B14F-4D97-AF65-F5344CB8AC3E}">
        <p14:creationId xmlns:p14="http://schemas.microsoft.com/office/powerpoint/2010/main" val="10002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191061"/>
            <a:ext cx="12192000" cy="1143000"/>
          </a:xfrm>
        </p:spPr>
        <p:txBody>
          <a:bodyPr/>
          <a:lstStyle/>
          <a:p>
            <a:pPr eaLnBrk="1" hangingPunct="1"/>
            <a:r>
              <a:rPr lang="en-US" dirty="0"/>
              <a:t>Searching with a Search Tree</a:t>
            </a:r>
          </a:p>
        </p:txBody>
      </p:sp>
      <p:sp>
        <p:nvSpPr>
          <p:cNvPr id="14339" name="Rectangle 3"/>
          <p:cNvSpPr>
            <a:spLocks noGrp="1" noChangeArrowheads="1"/>
          </p:cNvSpPr>
          <p:nvPr>
            <p:ph idx="1"/>
          </p:nvPr>
        </p:nvSpPr>
        <p:spPr>
          <a:xfrm>
            <a:off x="1143000" y="4267200"/>
            <a:ext cx="8458200" cy="1981200"/>
          </a:xfrm>
        </p:spPr>
        <p:txBody>
          <a:bodyPr/>
          <a:lstStyle/>
          <a:p>
            <a:pPr eaLnBrk="1" hangingPunct="1">
              <a:lnSpc>
                <a:spcPct val="90000"/>
              </a:lnSpc>
            </a:pPr>
            <a:r>
              <a:rPr lang="en-US" dirty="0"/>
              <a:t>Search:</a:t>
            </a:r>
          </a:p>
          <a:p>
            <a:pPr lvl="1" eaLnBrk="1" hangingPunct="1">
              <a:lnSpc>
                <a:spcPct val="90000"/>
              </a:lnSpc>
            </a:pPr>
            <a:r>
              <a:rPr lang="en-US" dirty="0"/>
              <a:t>Expand out potential plans (tree nodes)</a:t>
            </a:r>
          </a:p>
          <a:p>
            <a:pPr lvl="1" eaLnBrk="1" hangingPunct="1">
              <a:lnSpc>
                <a:spcPct val="90000"/>
              </a:lnSpc>
            </a:pPr>
            <a:r>
              <a:rPr lang="en-US" dirty="0"/>
              <a:t>Maintain a </a:t>
            </a:r>
            <a:r>
              <a:rPr lang="en-US" dirty="0">
                <a:solidFill>
                  <a:srgbClr val="CC0000"/>
                </a:solidFill>
              </a:rPr>
              <a:t>fringe (frontier) </a:t>
            </a:r>
            <a:r>
              <a:rPr lang="en-US" dirty="0"/>
              <a:t>of partial plans under consideration</a:t>
            </a:r>
          </a:p>
          <a:p>
            <a:pPr lvl="1" eaLnBrk="1" hangingPunct="1">
              <a:lnSpc>
                <a:spcPct val="90000"/>
              </a:lnSpc>
            </a:pPr>
            <a:r>
              <a:rPr lang="en-US" dirty="0"/>
              <a:t>Try to expand as few tree nodes as possible</a:t>
            </a:r>
          </a:p>
        </p:txBody>
      </p:sp>
      <p:pic>
        <p:nvPicPr>
          <p:cNvPr id="14340" name="Picture 4"/>
          <p:cNvPicPr>
            <a:picLocks noChangeAspect="1" noChangeArrowheads="1"/>
          </p:cNvPicPr>
          <p:nvPr/>
        </p:nvPicPr>
        <p:blipFill>
          <a:blip r:embed="rId2" cstate="print"/>
          <a:srcRect/>
          <a:stretch>
            <a:fillRect/>
          </a:stretch>
        </p:blipFill>
        <p:spPr bwMode="auto">
          <a:xfrm>
            <a:off x="157163" y="1447800"/>
            <a:ext cx="8072437" cy="2071687"/>
          </a:xfrm>
          <a:prstGeom prst="rect">
            <a:avLst/>
          </a:prstGeom>
          <a:noFill/>
          <a:ln w="9525">
            <a:noFill/>
            <a:miter lim="800000"/>
            <a:headEnd/>
            <a:tailEnd/>
          </a:ln>
        </p:spPr>
      </p:pic>
      <p:pic>
        <p:nvPicPr>
          <p:cNvPr id="792581" name="Picture 5"/>
          <p:cNvPicPr>
            <a:picLocks noChangeAspect="1" noChangeArrowheads="1"/>
          </p:cNvPicPr>
          <p:nvPr/>
        </p:nvPicPr>
        <p:blipFill>
          <a:blip r:embed="rId3" cstate="print"/>
          <a:srcRect/>
          <a:stretch>
            <a:fillRect/>
          </a:stretch>
        </p:blipFill>
        <p:spPr bwMode="auto">
          <a:xfrm>
            <a:off x="157163" y="1462087"/>
            <a:ext cx="8072437" cy="2017713"/>
          </a:xfrm>
          <a:prstGeom prst="rect">
            <a:avLst/>
          </a:prstGeom>
          <a:noFill/>
          <a:ln w="9525">
            <a:noFill/>
            <a:miter lim="800000"/>
            <a:headEnd/>
            <a:tailEnd/>
          </a:ln>
        </p:spPr>
      </p:pic>
      <p:pic>
        <p:nvPicPr>
          <p:cNvPr id="792582" name="Picture 6"/>
          <p:cNvPicPr>
            <a:picLocks noChangeAspect="1" noChangeArrowheads="1"/>
          </p:cNvPicPr>
          <p:nvPr/>
        </p:nvPicPr>
        <p:blipFill>
          <a:blip r:embed="rId4" cstate="print"/>
          <a:srcRect/>
          <a:stretch>
            <a:fillRect/>
          </a:stretch>
        </p:blipFill>
        <p:spPr bwMode="auto">
          <a:xfrm>
            <a:off x="155578" y="1462084"/>
            <a:ext cx="8072439" cy="2008188"/>
          </a:xfrm>
          <a:prstGeom prst="rect">
            <a:avLst/>
          </a:prstGeom>
          <a:noFill/>
          <a:ln w="9525">
            <a:noFill/>
            <a:miter lim="800000"/>
            <a:headEnd/>
            <a:tailEnd/>
          </a:ln>
        </p:spPr>
      </p:pic>
      <p:sp>
        <p:nvSpPr>
          <p:cNvPr id="8" name="TextBox 7">
            <a:extLst>
              <a:ext uri="{FF2B5EF4-FFF2-40B4-BE49-F238E27FC236}">
                <a16:creationId xmlns:a16="http://schemas.microsoft.com/office/drawing/2014/main" id="{35BBFCFB-4C6A-44F7-9385-032392BF706D}"/>
              </a:ext>
            </a:extLst>
          </p:cNvPr>
          <p:cNvSpPr txBox="1"/>
          <p:nvPr/>
        </p:nvSpPr>
        <p:spPr>
          <a:xfrm>
            <a:off x="8686800" y="1397675"/>
            <a:ext cx="3277829" cy="3139321"/>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baseline="0" dirty="0">
                <a:latin typeface="NimbusRomNo9L-Regu"/>
              </a:rPr>
              <a:t>We can </a:t>
            </a:r>
            <a:r>
              <a:rPr lang="en-US" sz="1800" b="0" i="0" u="none" strike="noStrike" baseline="0" dirty="0">
                <a:latin typeface="NimbusRomNo9L-Medi"/>
              </a:rPr>
              <a:t>expand </a:t>
            </a:r>
            <a:r>
              <a:rPr lang="en-US" sz="1800" b="0" i="0" u="none" strike="noStrike" baseline="0" dirty="0">
                <a:latin typeface="NimbusRomNo9L-Regu"/>
              </a:rPr>
              <a:t>the node, by considering the available </a:t>
            </a:r>
            <a:r>
              <a:rPr lang="en-US" sz="1800" b="0" i="0" u="none" strike="noStrike" baseline="0" dirty="0">
                <a:highlight>
                  <a:srgbClr val="FFFF00"/>
                </a:highlight>
                <a:latin typeface="NimbusRomNo9L-Regu"/>
              </a:rPr>
              <a:t>A</a:t>
            </a:r>
            <a:r>
              <a:rPr lang="en-US" sz="1100" b="0" i="0" u="none" strike="noStrike" baseline="0" dirty="0">
                <a:highlight>
                  <a:srgbClr val="FFFF00"/>
                </a:highlight>
                <a:latin typeface="NimbusRomNo9L-Regu"/>
              </a:rPr>
              <a:t>CTIONS </a:t>
            </a:r>
            <a:r>
              <a:rPr lang="en-US" sz="1800" b="0" i="0" u="none" strike="noStrike" baseline="0" dirty="0">
                <a:highlight>
                  <a:srgbClr val="FFFF00"/>
                </a:highlight>
                <a:latin typeface="NimbusRomNo9L-Regu"/>
              </a:rPr>
              <a:t>for that state</a:t>
            </a:r>
            <a:r>
              <a:rPr lang="en-US" sz="1800" b="0" i="0" u="none" strike="noStrike" baseline="0" dirty="0">
                <a:latin typeface="NimbusRomNo9L-Regu"/>
              </a:rPr>
              <a:t>, using the </a:t>
            </a:r>
            <a:r>
              <a:rPr lang="en-US" sz="1800" b="0" i="0" u="none" strike="noStrike" baseline="0" dirty="0">
                <a:highlight>
                  <a:srgbClr val="FFFF00"/>
                </a:highlight>
                <a:latin typeface="NimbusRomNo9L-Regu"/>
              </a:rPr>
              <a:t>R</a:t>
            </a:r>
            <a:r>
              <a:rPr lang="en-US" sz="1100" b="0" i="0" u="none" strike="noStrike" baseline="0" dirty="0">
                <a:highlight>
                  <a:srgbClr val="FFFF00"/>
                </a:highlight>
                <a:latin typeface="NimbusRomNo9L-Regu"/>
              </a:rPr>
              <a:t>ESULT </a:t>
            </a:r>
            <a:r>
              <a:rPr lang="en-US" sz="1800" b="0" i="0" u="none" strike="noStrike" baseline="0" dirty="0">
                <a:highlight>
                  <a:srgbClr val="FFFF00"/>
                </a:highlight>
                <a:latin typeface="NimbusRomNo9L-Regu"/>
              </a:rPr>
              <a:t>function </a:t>
            </a:r>
            <a:r>
              <a:rPr lang="en-US" sz="1800" b="0" i="0" u="none" strike="noStrike" baseline="0" dirty="0">
                <a:latin typeface="NimbusRomNo9L-Regu"/>
              </a:rPr>
              <a:t>to see where those actions lead to, and </a:t>
            </a:r>
            <a:r>
              <a:rPr lang="en-US" sz="1800" b="0" i="0" u="none" strike="noStrike" baseline="0" dirty="0">
                <a:latin typeface="NimbusRomNo9L-Medi"/>
              </a:rPr>
              <a:t>generating </a:t>
            </a:r>
            <a:r>
              <a:rPr lang="en-US" sz="1800" b="0" i="0" u="none" strike="noStrike" baseline="0" dirty="0">
                <a:latin typeface="NimbusRomNo9L-Regu"/>
              </a:rPr>
              <a:t>a new node (called a </a:t>
            </a:r>
            <a:r>
              <a:rPr lang="en-US" sz="1800" b="0" i="0" u="none" strike="noStrike" baseline="0" dirty="0">
                <a:latin typeface="NimbusRomNo9L-Medi"/>
              </a:rPr>
              <a:t>child node </a:t>
            </a:r>
            <a:r>
              <a:rPr lang="en-US" sz="1800" b="0" i="0" u="none" strike="noStrike" baseline="0" dirty="0">
                <a:latin typeface="NimbusRomNo9L-Regu"/>
              </a:rPr>
              <a:t>or </a:t>
            </a:r>
            <a:r>
              <a:rPr lang="en-US" sz="1800" b="0" i="0" u="none" strike="noStrike" baseline="0" dirty="0">
                <a:latin typeface="NimbusRomNo9L-Medi"/>
              </a:rPr>
              <a:t>successor node</a:t>
            </a:r>
            <a:r>
              <a:rPr lang="en-US" sz="1800" b="0" i="0" u="none" strike="noStrike" baseline="0" dirty="0">
                <a:latin typeface="NimbusRomNo9L-Regu"/>
              </a:rPr>
              <a:t>) for each of the resulting states. </a:t>
            </a:r>
          </a:p>
          <a:p>
            <a:pPr marL="285750" indent="-285750">
              <a:buFont typeface="Arial" panose="020B0604020202020204" pitchFamily="34" charset="0"/>
              <a:buChar char="•"/>
            </a:pPr>
            <a:r>
              <a:rPr lang="en-US" sz="1800" b="0" i="0" u="none" strike="noStrike" baseline="0" dirty="0">
                <a:latin typeface="NimbusRomNo9L-Regu"/>
              </a:rPr>
              <a:t>Each child node has </a:t>
            </a:r>
            <a:r>
              <a:rPr lang="en-US" sz="1800" b="0" i="0" u="none" strike="noStrike" baseline="0" dirty="0">
                <a:latin typeface="NimbusRomNo9L-ReguItal"/>
              </a:rPr>
              <a:t>Arad </a:t>
            </a:r>
            <a:r>
              <a:rPr lang="en-US" sz="1800" b="0" i="0" u="none" strike="noStrike" baseline="0" dirty="0">
                <a:latin typeface="NimbusRomNo9L-Regu"/>
              </a:rPr>
              <a:t>as its </a:t>
            </a:r>
            <a:r>
              <a:rPr lang="en-US" sz="1800" b="0" i="0" u="none" strike="noStrike" baseline="0" dirty="0">
                <a:latin typeface="NimbusRomNo9L-Medi"/>
              </a:rPr>
              <a:t>parent node</a:t>
            </a:r>
            <a:r>
              <a:rPr lang="en-US" sz="1800" b="0" i="0" u="none" strike="noStrike" baseline="0" dirty="0">
                <a:latin typeface="NimbusRomNo9L-Regu"/>
              </a:rPr>
              <a:t>.</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2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2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Search Problems</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5164" y="1144408"/>
            <a:ext cx="8524096" cy="5226409"/>
          </a:xfrm>
          <a:prstGeom prst="rect">
            <a:avLst/>
          </a:prstGeom>
          <a:noFill/>
        </p:spPr>
      </p:pic>
    </p:spTree>
    <p:extLst>
      <p:ext uri="{BB962C8B-B14F-4D97-AF65-F5344CB8AC3E}">
        <p14:creationId xmlns:p14="http://schemas.microsoft.com/office/powerpoint/2010/main" val="893984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33291-B23A-0749-B8BD-70CEF079510A}"/>
              </a:ext>
            </a:extLst>
          </p:cNvPr>
          <p:cNvSpPr>
            <a:spLocks noGrp="1"/>
          </p:cNvSpPr>
          <p:nvPr>
            <p:ph type="title"/>
          </p:nvPr>
        </p:nvSpPr>
        <p:spPr/>
        <p:txBody>
          <a:bodyPr/>
          <a:lstStyle/>
          <a:p>
            <a:r>
              <a:rPr lang="en-US" dirty="0"/>
              <a:t>States vs. Nodes</a:t>
            </a:r>
          </a:p>
        </p:txBody>
      </p:sp>
      <p:sp>
        <p:nvSpPr>
          <p:cNvPr id="3" name="Content Placeholder 2">
            <a:extLst>
              <a:ext uri="{FF2B5EF4-FFF2-40B4-BE49-F238E27FC236}">
                <a16:creationId xmlns:a16="http://schemas.microsoft.com/office/drawing/2014/main" id="{09FBAB92-4D7F-9A4C-B6AA-5DA21EE08CF2}"/>
              </a:ext>
            </a:extLst>
          </p:cNvPr>
          <p:cNvSpPr>
            <a:spLocks noGrp="1"/>
          </p:cNvSpPr>
          <p:nvPr>
            <p:ph idx="1"/>
          </p:nvPr>
        </p:nvSpPr>
        <p:spPr>
          <a:xfrm>
            <a:off x="406400" y="1397003"/>
            <a:ext cx="11379200" cy="3098797"/>
          </a:xfrm>
        </p:spPr>
        <p:txBody>
          <a:bodyPr>
            <a:normAutofit fontScale="85000" lnSpcReduction="10000"/>
          </a:bodyPr>
          <a:lstStyle/>
          <a:p>
            <a:r>
              <a:rPr lang="en-US" dirty="0"/>
              <a:t>Vertices in state space graphs are </a:t>
            </a:r>
            <a:r>
              <a:rPr lang="en-US" dirty="0">
                <a:highlight>
                  <a:srgbClr val="FFFF00"/>
                </a:highlight>
              </a:rPr>
              <a:t>problem states</a:t>
            </a:r>
          </a:p>
          <a:p>
            <a:pPr lvl="1"/>
            <a:r>
              <a:rPr lang="en-US" dirty="0"/>
              <a:t>Represent an abstracted state of the world</a:t>
            </a:r>
          </a:p>
          <a:p>
            <a:pPr lvl="1"/>
            <a:r>
              <a:rPr lang="en-US" dirty="0"/>
              <a:t>Have successors, can be goal / non-goal, have multiple predecessors </a:t>
            </a:r>
          </a:p>
          <a:p>
            <a:r>
              <a:rPr lang="en-US" dirty="0"/>
              <a:t>Vertices in search trees (“Nodes”) </a:t>
            </a:r>
            <a:r>
              <a:rPr lang="en-US" dirty="0">
                <a:highlight>
                  <a:srgbClr val="FFFF00"/>
                </a:highlight>
              </a:rPr>
              <a:t>are plans</a:t>
            </a:r>
          </a:p>
          <a:p>
            <a:pPr lvl="1"/>
            <a:r>
              <a:rPr lang="en-US" dirty="0"/>
              <a:t>Contain a </a:t>
            </a:r>
            <a:r>
              <a:rPr lang="en-US" b="1" dirty="0">
                <a:solidFill>
                  <a:srgbClr val="C00000"/>
                </a:solidFill>
              </a:rPr>
              <a:t>problem state</a:t>
            </a:r>
            <a:r>
              <a:rPr lang="en-US" dirty="0"/>
              <a:t> and one parent, a path length, a depth, and a cost</a:t>
            </a:r>
          </a:p>
          <a:p>
            <a:pPr lvl="1"/>
            <a:r>
              <a:rPr lang="en-US" dirty="0"/>
              <a:t>Represent </a:t>
            </a:r>
            <a:r>
              <a:rPr lang="en-US" dirty="0">
                <a:highlight>
                  <a:srgbClr val="FFFF00"/>
                </a:highlight>
              </a:rPr>
              <a:t>a plan (sequence of actions) </a:t>
            </a:r>
            <a:r>
              <a:rPr lang="en-US" dirty="0"/>
              <a:t>which results in the node’s state</a:t>
            </a:r>
          </a:p>
          <a:p>
            <a:r>
              <a:rPr lang="en-US" b="1" dirty="0">
                <a:solidFill>
                  <a:srgbClr val="C00000"/>
                </a:solidFill>
              </a:rPr>
              <a:t>The same problem state may be achieved by multiple search tree nodes </a:t>
            </a:r>
          </a:p>
          <a:p>
            <a:endParaRPr lang="en-US" dirty="0"/>
          </a:p>
        </p:txBody>
      </p:sp>
      <p:sp>
        <p:nvSpPr>
          <p:cNvPr id="4" name="Slide Number Placeholder 3">
            <a:extLst>
              <a:ext uri="{FF2B5EF4-FFF2-40B4-BE49-F238E27FC236}">
                <a16:creationId xmlns:a16="http://schemas.microsoft.com/office/drawing/2014/main" id="{2964BCE7-8146-8245-B51A-FC9011BCB5F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4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6" name="Picture 5">
            <a:extLst>
              <a:ext uri="{FF2B5EF4-FFF2-40B4-BE49-F238E27FC236}">
                <a16:creationId xmlns:a16="http://schemas.microsoft.com/office/drawing/2014/main" id="{0DCA94B5-6EF7-4748-9C6B-8450697659B2}"/>
              </a:ext>
            </a:extLst>
          </p:cNvPr>
          <p:cNvPicPr>
            <a:picLocks noChangeAspect="1"/>
          </p:cNvPicPr>
          <p:nvPr/>
        </p:nvPicPr>
        <p:blipFill>
          <a:blip r:embed="rId2"/>
          <a:stretch>
            <a:fillRect/>
          </a:stretch>
        </p:blipFill>
        <p:spPr>
          <a:xfrm>
            <a:off x="2971800" y="4613707"/>
            <a:ext cx="6151707" cy="2157412"/>
          </a:xfrm>
          <a:prstGeom prst="rect">
            <a:avLst/>
          </a:prstGeom>
        </p:spPr>
      </p:pic>
    </p:spTree>
    <p:extLst>
      <p:ext uri="{BB962C8B-B14F-4D97-AF65-F5344CB8AC3E}">
        <p14:creationId xmlns:p14="http://schemas.microsoft.com/office/powerpoint/2010/main" val="3164460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General Tree Search</a:t>
            </a:r>
          </a:p>
        </p:txBody>
      </p:sp>
      <p:sp>
        <p:nvSpPr>
          <p:cNvPr id="15363" name="Rectangle 3"/>
          <p:cNvSpPr>
            <a:spLocks noGrp="1" noChangeArrowheads="1"/>
          </p:cNvSpPr>
          <p:nvPr>
            <p:ph idx="1"/>
          </p:nvPr>
        </p:nvSpPr>
        <p:spPr>
          <a:xfrm>
            <a:off x="2438400" y="4114799"/>
            <a:ext cx="7315200" cy="2362200"/>
          </a:xfrm>
        </p:spPr>
        <p:txBody>
          <a:bodyPr/>
          <a:lstStyle/>
          <a:p>
            <a:pPr eaLnBrk="1" hangingPunct="1">
              <a:lnSpc>
                <a:spcPct val="80000"/>
              </a:lnSpc>
            </a:pPr>
            <a:r>
              <a:rPr lang="en-US" sz="2800" dirty="0"/>
              <a:t>Important ideas:</a:t>
            </a:r>
          </a:p>
          <a:p>
            <a:pPr lvl="1" eaLnBrk="1" hangingPunct="1">
              <a:lnSpc>
                <a:spcPct val="80000"/>
              </a:lnSpc>
            </a:pPr>
            <a:r>
              <a:rPr lang="en-US" sz="2400" dirty="0"/>
              <a:t>Fringe</a:t>
            </a:r>
          </a:p>
          <a:p>
            <a:pPr lvl="1" eaLnBrk="1" hangingPunct="1">
              <a:lnSpc>
                <a:spcPct val="80000"/>
              </a:lnSpc>
            </a:pPr>
            <a:r>
              <a:rPr lang="en-US" sz="2400" dirty="0"/>
              <a:t>Expansion</a:t>
            </a:r>
          </a:p>
          <a:p>
            <a:pPr lvl="1" eaLnBrk="1" hangingPunct="1">
              <a:lnSpc>
                <a:spcPct val="80000"/>
              </a:lnSpc>
            </a:pPr>
            <a:r>
              <a:rPr lang="en-US" sz="2400" dirty="0"/>
              <a:t>Exploration strategy</a:t>
            </a:r>
          </a:p>
          <a:p>
            <a:pPr lvl="3">
              <a:lnSpc>
                <a:spcPct val="80000"/>
              </a:lnSpc>
            </a:pPr>
            <a:endParaRPr lang="en-US" sz="1600" dirty="0"/>
          </a:p>
          <a:p>
            <a:pPr eaLnBrk="1" hangingPunct="1">
              <a:lnSpc>
                <a:spcPct val="80000"/>
              </a:lnSpc>
            </a:pPr>
            <a:r>
              <a:rPr lang="en-US" sz="2800" dirty="0"/>
              <a:t>Main question: which fringe nodes to explore?</a:t>
            </a:r>
          </a:p>
        </p:txBody>
      </p:sp>
      <p:pic>
        <p:nvPicPr>
          <p:cNvPr id="15364" name="Picture 4"/>
          <p:cNvPicPr>
            <a:picLocks noChangeAspect="1" noChangeArrowheads="1"/>
          </p:cNvPicPr>
          <p:nvPr/>
        </p:nvPicPr>
        <p:blipFill>
          <a:blip r:embed="rId2" cstate="print"/>
          <a:srcRect/>
          <a:stretch>
            <a:fillRect/>
          </a:stretch>
        </p:blipFill>
        <p:spPr bwMode="auto">
          <a:xfrm>
            <a:off x="2370139" y="1371603"/>
            <a:ext cx="7459663" cy="249555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BF1F-F5FF-4E48-98D1-DCF203426C87}"/>
              </a:ext>
            </a:extLst>
          </p:cNvPr>
          <p:cNvSpPr>
            <a:spLocks noGrp="1"/>
          </p:cNvSpPr>
          <p:nvPr>
            <p:ph type="title"/>
          </p:nvPr>
        </p:nvSpPr>
        <p:spPr/>
        <p:txBody>
          <a:bodyPr/>
          <a:lstStyle/>
          <a:p>
            <a:r>
              <a:rPr lang="en-US" dirty="0"/>
              <a:t>Search Strategies</a:t>
            </a:r>
          </a:p>
        </p:txBody>
      </p:sp>
      <p:sp>
        <p:nvSpPr>
          <p:cNvPr id="3" name="Content Placeholder 2">
            <a:extLst>
              <a:ext uri="{FF2B5EF4-FFF2-40B4-BE49-F238E27FC236}">
                <a16:creationId xmlns:a16="http://schemas.microsoft.com/office/drawing/2014/main" id="{B54BE9C7-E6F2-BB4E-9C46-433F6F97B87C}"/>
              </a:ext>
            </a:extLst>
          </p:cNvPr>
          <p:cNvSpPr>
            <a:spLocks noGrp="1"/>
          </p:cNvSpPr>
          <p:nvPr>
            <p:ph idx="1"/>
          </p:nvPr>
        </p:nvSpPr>
        <p:spPr/>
        <p:txBody>
          <a:bodyPr>
            <a:normAutofit fontScale="92500" lnSpcReduction="10000"/>
          </a:bodyPr>
          <a:lstStyle/>
          <a:p>
            <a:r>
              <a:rPr lang="en-US" dirty="0"/>
              <a:t>A strategy is defined by picking </a:t>
            </a:r>
            <a:r>
              <a:rPr lang="en-US" b="1" dirty="0">
                <a:solidFill>
                  <a:srgbClr val="C00000"/>
                </a:solidFill>
              </a:rPr>
              <a:t>the order of node expansion </a:t>
            </a:r>
          </a:p>
          <a:p>
            <a:r>
              <a:rPr lang="en-US" dirty="0"/>
              <a:t>Strategies are evaluated along the following dimensions: </a:t>
            </a:r>
          </a:p>
          <a:p>
            <a:pPr lvl="1"/>
            <a:r>
              <a:rPr lang="en-US" b="1" dirty="0">
                <a:solidFill>
                  <a:schemeClr val="accent2">
                    <a:lumMod val="50000"/>
                  </a:schemeClr>
                </a:solidFill>
              </a:rPr>
              <a:t>completeness: </a:t>
            </a:r>
            <a:r>
              <a:rPr lang="en-US" dirty="0"/>
              <a:t>does it always find a solution if one exists? </a:t>
            </a:r>
          </a:p>
          <a:p>
            <a:pPr lvl="1"/>
            <a:r>
              <a:rPr lang="en-US" b="1" dirty="0">
                <a:solidFill>
                  <a:schemeClr val="accent2">
                    <a:lumMod val="50000"/>
                  </a:schemeClr>
                </a:solidFill>
              </a:rPr>
              <a:t>time complexity: </a:t>
            </a:r>
            <a:r>
              <a:rPr lang="en-US" dirty="0"/>
              <a:t>number of nodes generated/expanded </a:t>
            </a:r>
          </a:p>
          <a:p>
            <a:pPr lvl="1"/>
            <a:r>
              <a:rPr lang="en-US" b="1" dirty="0">
                <a:solidFill>
                  <a:schemeClr val="accent2">
                    <a:lumMod val="50000"/>
                  </a:schemeClr>
                </a:solidFill>
              </a:rPr>
              <a:t>space complexity: </a:t>
            </a:r>
            <a:r>
              <a:rPr lang="en-US" dirty="0"/>
              <a:t>maximum number of nodes in memory </a:t>
            </a:r>
          </a:p>
          <a:p>
            <a:pPr lvl="1"/>
            <a:r>
              <a:rPr lang="en-US" b="1" dirty="0">
                <a:solidFill>
                  <a:schemeClr val="accent2">
                    <a:lumMod val="50000"/>
                  </a:schemeClr>
                </a:solidFill>
              </a:rPr>
              <a:t>optimality: </a:t>
            </a:r>
            <a:r>
              <a:rPr lang="en-US" dirty="0"/>
              <a:t>does it always find a least-cost solution? </a:t>
            </a:r>
          </a:p>
          <a:p>
            <a:r>
              <a:rPr lang="en-US" dirty="0"/>
              <a:t>Time and space complexity are measured in terms of </a:t>
            </a:r>
          </a:p>
          <a:p>
            <a:pPr lvl="1"/>
            <a:r>
              <a:rPr lang="en-US" b="1" i="1" dirty="0">
                <a:solidFill>
                  <a:srgbClr val="C00000"/>
                </a:solidFill>
              </a:rPr>
              <a:t>b</a:t>
            </a:r>
            <a:r>
              <a:rPr lang="en-US" dirty="0"/>
              <a:t>: maximum branching factor of the search tree </a:t>
            </a:r>
          </a:p>
          <a:p>
            <a:pPr lvl="1"/>
            <a:r>
              <a:rPr lang="en-US" b="1" i="1" dirty="0">
                <a:solidFill>
                  <a:srgbClr val="C00000"/>
                </a:solidFill>
              </a:rPr>
              <a:t>d</a:t>
            </a:r>
            <a:r>
              <a:rPr lang="en-US" dirty="0"/>
              <a:t>: depth of the least-cost solution</a:t>
            </a:r>
          </a:p>
          <a:p>
            <a:pPr lvl="1"/>
            <a:r>
              <a:rPr lang="en-US" b="1" i="1" dirty="0">
                <a:solidFill>
                  <a:srgbClr val="C00000"/>
                </a:solidFill>
              </a:rPr>
              <a:t>m</a:t>
            </a:r>
            <a:r>
              <a:rPr lang="en-US" dirty="0"/>
              <a:t>: maximum depth of the state space (may be ∞) </a:t>
            </a:r>
          </a:p>
          <a:p>
            <a:endParaRPr lang="en-US" dirty="0"/>
          </a:p>
        </p:txBody>
      </p:sp>
      <p:sp>
        <p:nvSpPr>
          <p:cNvPr id="4" name="Slide Number Placeholder 3">
            <a:extLst>
              <a:ext uri="{FF2B5EF4-FFF2-40B4-BE49-F238E27FC236}">
                <a16:creationId xmlns:a16="http://schemas.microsoft.com/office/drawing/2014/main" id="{62E076F5-1E59-1443-BC10-B857207286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4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440167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CAA0-1355-46F1-87DA-8B7222515A12}"/>
              </a:ext>
            </a:extLst>
          </p:cNvPr>
          <p:cNvSpPr>
            <a:spLocks noGrp="1"/>
          </p:cNvSpPr>
          <p:nvPr>
            <p:ph type="title"/>
          </p:nvPr>
        </p:nvSpPr>
        <p:spPr/>
        <p:txBody>
          <a:bodyPr/>
          <a:lstStyle/>
          <a:p>
            <a:r>
              <a:rPr lang="tr-TR" dirty="0"/>
              <a:t>Best-</a:t>
            </a:r>
            <a:r>
              <a:rPr lang="en-US" dirty="0"/>
              <a:t>fi</a:t>
            </a:r>
            <a:r>
              <a:rPr lang="tr-TR" dirty="0" err="1"/>
              <a:t>rst</a:t>
            </a:r>
            <a:r>
              <a:rPr lang="tr-TR" dirty="0"/>
              <a:t> </a:t>
            </a:r>
            <a:r>
              <a:rPr lang="tr-TR" dirty="0" err="1"/>
              <a:t>search</a:t>
            </a:r>
            <a:endParaRPr lang="tr-TR" dirty="0"/>
          </a:p>
        </p:txBody>
      </p:sp>
      <p:sp>
        <p:nvSpPr>
          <p:cNvPr id="3" name="Content Placeholder 2">
            <a:extLst>
              <a:ext uri="{FF2B5EF4-FFF2-40B4-BE49-F238E27FC236}">
                <a16:creationId xmlns:a16="http://schemas.microsoft.com/office/drawing/2014/main" id="{DD786514-D4C6-4E89-9BEC-DDF7C0774C4B}"/>
              </a:ext>
            </a:extLst>
          </p:cNvPr>
          <p:cNvSpPr>
            <a:spLocks noGrp="1"/>
          </p:cNvSpPr>
          <p:nvPr>
            <p:ph idx="1"/>
          </p:nvPr>
        </p:nvSpPr>
        <p:spPr>
          <a:xfrm>
            <a:off x="8153400" y="1397003"/>
            <a:ext cx="3632200" cy="4729164"/>
          </a:xfrm>
        </p:spPr>
        <p:txBody>
          <a:bodyPr>
            <a:normAutofit fontScale="92500" lnSpcReduction="10000"/>
          </a:bodyPr>
          <a:lstStyle/>
          <a:p>
            <a:pPr algn="l"/>
            <a:r>
              <a:rPr lang="en-US" sz="1800" b="0" i="0" u="none" strike="noStrike" baseline="0" dirty="0">
                <a:latin typeface="NimbusRomNo9L-Regu"/>
              </a:rPr>
              <a:t>How do we decide which node from the frontier to expand next?</a:t>
            </a:r>
          </a:p>
          <a:p>
            <a:pPr algn="l"/>
            <a:r>
              <a:rPr lang="en-US" sz="1800" b="0" i="0" u="none" strike="noStrike" baseline="0" dirty="0">
                <a:latin typeface="NimbusRomNo9L-Regu"/>
              </a:rPr>
              <a:t>A very general approach is called </a:t>
            </a:r>
            <a:r>
              <a:rPr lang="en-US" sz="1800" b="0" i="0" u="none" strike="noStrike" baseline="0" dirty="0">
                <a:highlight>
                  <a:srgbClr val="FFFF00"/>
                </a:highlight>
                <a:latin typeface="NimbusRomNo9L-Medi"/>
              </a:rPr>
              <a:t>best-first search</a:t>
            </a:r>
            <a:r>
              <a:rPr lang="en-US" sz="1800" b="0" i="0" u="none" strike="noStrike" baseline="0" dirty="0">
                <a:latin typeface="NimbusRomNo9L-Regu"/>
              </a:rPr>
              <a:t>, in which we choose a node, </a:t>
            </a:r>
            <a:r>
              <a:rPr lang="en-US" sz="1800" b="0" i="0" u="none" strike="noStrike" baseline="0" dirty="0">
                <a:latin typeface="NimbusRomNo9L-ReguItal"/>
              </a:rPr>
              <a:t>n</a:t>
            </a:r>
            <a:r>
              <a:rPr lang="en-US" sz="1800" b="0" i="0" u="none" strike="noStrike" baseline="0" dirty="0">
                <a:latin typeface="NimbusRomNo9L-Regu"/>
              </a:rPr>
              <a:t>, with </a:t>
            </a:r>
            <a:r>
              <a:rPr lang="en-US" sz="1800" b="0" i="0" u="none" strike="noStrike" baseline="0" dirty="0">
                <a:solidFill>
                  <a:srgbClr val="FF0000"/>
                </a:solidFill>
                <a:latin typeface="NimbusRomNo9L-Regu"/>
              </a:rPr>
              <a:t>minimum value of some </a:t>
            </a:r>
            <a:r>
              <a:rPr lang="tr-TR" sz="1800" b="0" i="0" u="none" strike="noStrike" baseline="0" dirty="0" err="1">
                <a:solidFill>
                  <a:srgbClr val="FF0000"/>
                </a:solidFill>
                <a:latin typeface="NimbusRomNo9L-Medi"/>
              </a:rPr>
              <a:t>evaluation</a:t>
            </a:r>
            <a:r>
              <a:rPr lang="tr-TR" sz="1800" b="0" i="0" u="none" strike="noStrike" baseline="0" dirty="0">
                <a:solidFill>
                  <a:srgbClr val="FF0000"/>
                </a:solidFill>
                <a:latin typeface="NimbusRomNo9L-Medi"/>
              </a:rPr>
              <a:t> </a:t>
            </a:r>
            <a:r>
              <a:rPr lang="tr-TR" sz="1800" b="0" i="0" u="none" strike="noStrike" baseline="0" dirty="0" err="1">
                <a:solidFill>
                  <a:srgbClr val="FF0000"/>
                </a:solidFill>
                <a:latin typeface="NimbusRomNo9L-Medi"/>
              </a:rPr>
              <a:t>functio</a:t>
            </a:r>
            <a:r>
              <a:rPr lang="en-US" sz="1800" b="0" i="0" u="none" strike="noStrike" baseline="0" dirty="0">
                <a:solidFill>
                  <a:srgbClr val="FF0000"/>
                </a:solidFill>
                <a:latin typeface="NimbusRomNo9L-Medi"/>
              </a:rPr>
              <a:t>n</a:t>
            </a:r>
            <a:r>
              <a:rPr lang="tr-TR" sz="1800" b="0" i="0" u="none" strike="noStrike" baseline="0" dirty="0">
                <a:solidFill>
                  <a:srgbClr val="FF0000"/>
                </a:solidFill>
                <a:latin typeface="NimbusRomNo9L-Regu"/>
              </a:rPr>
              <a:t>, </a:t>
            </a:r>
            <a:r>
              <a:rPr lang="tr-TR" sz="1800" b="0" i="0" u="none" strike="noStrike" baseline="0" dirty="0">
                <a:solidFill>
                  <a:srgbClr val="FF0000"/>
                </a:solidFill>
                <a:latin typeface="NimbusRomNo9L-ReguItal"/>
              </a:rPr>
              <a:t>f</a:t>
            </a:r>
            <a:r>
              <a:rPr lang="tr-TR" sz="1800" b="0" i="0" u="none" strike="noStrike" baseline="0" dirty="0">
                <a:solidFill>
                  <a:srgbClr val="FF0000"/>
                </a:solidFill>
                <a:latin typeface="CMR10"/>
              </a:rPr>
              <a:t>(</a:t>
            </a:r>
            <a:r>
              <a:rPr lang="tr-TR" sz="1800" b="0" i="0" u="none" strike="noStrike" baseline="0" dirty="0">
                <a:solidFill>
                  <a:srgbClr val="FF0000"/>
                </a:solidFill>
                <a:latin typeface="NimbusRomNo9L-ReguItal"/>
              </a:rPr>
              <a:t>n</a:t>
            </a:r>
            <a:r>
              <a:rPr lang="tr-TR" sz="1800" b="0" i="0" u="none" strike="noStrike" baseline="0" dirty="0">
                <a:solidFill>
                  <a:srgbClr val="FF0000"/>
                </a:solidFill>
                <a:latin typeface="CMR10"/>
              </a:rPr>
              <a:t>)</a:t>
            </a:r>
            <a:r>
              <a:rPr lang="tr-TR" sz="1800" b="0" i="0" u="none" strike="noStrike" baseline="0" dirty="0">
                <a:solidFill>
                  <a:srgbClr val="FF0000"/>
                </a:solidFill>
                <a:latin typeface="NimbusRomNo9L-Regu"/>
              </a:rPr>
              <a:t>.</a:t>
            </a:r>
            <a:endParaRPr lang="en-US" sz="1800" b="0" i="0" u="none" strike="noStrike" baseline="0" dirty="0">
              <a:solidFill>
                <a:srgbClr val="FF0000"/>
              </a:solidFill>
              <a:latin typeface="NimbusRomNo9L-Regu"/>
            </a:endParaRPr>
          </a:p>
          <a:p>
            <a:pPr algn="l"/>
            <a:r>
              <a:rPr lang="en-US" sz="1800" b="0" i="0" u="none" strike="noStrike" baseline="0" dirty="0">
                <a:latin typeface="NimbusRomNo9L-Regu"/>
              </a:rPr>
              <a:t>On each iteration we </a:t>
            </a:r>
            <a:r>
              <a:rPr lang="en-US" sz="1800" b="0" i="0" u="none" strike="noStrike" baseline="0" dirty="0">
                <a:solidFill>
                  <a:srgbClr val="FF0000"/>
                </a:solidFill>
                <a:latin typeface="NimbusRomNo9L-Regu"/>
              </a:rPr>
              <a:t>choose a node on the frontier with minimum f (n) value</a:t>
            </a:r>
            <a:r>
              <a:rPr lang="en-US" sz="1800" b="0" i="0" u="none" strike="noStrike" baseline="0" dirty="0">
                <a:latin typeface="NimbusRomNo9L-Regu"/>
              </a:rPr>
              <a:t>, return it if its state is a goal state, and otherwise apply </a:t>
            </a:r>
            <a:r>
              <a:rPr lang="en-US" sz="1800" b="0" i="0" u="none" strike="noStrike" baseline="0" dirty="0">
                <a:solidFill>
                  <a:srgbClr val="FF0000"/>
                </a:solidFill>
                <a:latin typeface="NimbusRomNo9L-Regu"/>
              </a:rPr>
              <a:t>EXPAND</a:t>
            </a:r>
            <a:r>
              <a:rPr lang="en-US" sz="1800" b="0" i="0" u="none" strike="noStrike" baseline="0" dirty="0">
                <a:latin typeface="NimbusRomNo9L-Regu"/>
              </a:rPr>
              <a:t> to generate child nodes. </a:t>
            </a:r>
          </a:p>
          <a:p>
            <a:pPr algn="l"/>
            <a:r>
              <a:rPr lang="en-US" sz="1800" b="0" i="0" u="none" strike="noStrike" baseline="0" dirty="0">
                <a:solidFill>
                  <a:srgbClr val="FF0000"/>
                </a:solidFill>
                <a:latin typeface="NimbusRomNo9L-Regu"/>
              </a:rPr>
              <a:t>Each child node is added to the frontier </a:t>
            </a:r>
            <a:r>
              <a:rPr lang="en-US" sz="1800" b="0" i="0" u="none" strike="noStrike" baseline="0" dirty="0">
                <a:latin typeface="NimbusRomNo9L-Regu"/>
              </a:rPr>
              <a:t>if it has not been reached before, or is re-added if it is now being reached with a path that has a lower path cost than any previous path.</a:t>
            </a:r>
            <a:endParaRPr lang="tr-TR" dirty="0">
              <a:solidFill>
                <a:srgbClr val="FF0000"/>
              </a:solidFill>
            </a:endParaRPr>
          </a:p>
        </p:txBody>
      </p:sp>
      <p:pic>
        <p:nvPicPr>
          <p:cNvPr id="5" name="Picture 4">
            <a:extLst>
              <a:ext uri="{FF2B5EF4-FFF2-40B4-BE49-F238E27FC236}">
                <a16:creationId xmlns:a16="http://schemas.microsoft.com/office/drawing/2014/main" id="{49C1C9D8-555C-4840-9E55-70CB3539DDFB}"/>
              </a:ext>
            </a:extLst>
          </p:cNvPr>
          <p:cNvPicPr>
            <a:picLocks noChangeAspect="1"/>
          </p:cNvPicPr>
          <p:nvPr/>
        </p:nvPicPr>
        <p:blipFill>
          <a:blip r:embed="rId3"/>
          <a:stretch>
            <a:fillRect/>
          </a:stretch>
        </p:blipFill>
        <p:spPr>
          <a:xfrm>
            <a:off x="304800" y="1295400"/>
            <a:ext cx="7772400" cy="5511408"/>
          </a:xfrm>
          <a:prstGeom prst="rect">
            <a:avLst/>
          </a:prstGeom>
        </p:spPr>
      </p:pic>
    </p:spTree>
    <p:extLst>
      <p:ext uri="{BB962C8B-B14F-4D97-AF65-F5344CB8AC3E}">
        <p14:creationId xmlns:p14="http://schemas.microsoft.com/office/powerpoint/2010/main" val="2663778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9BFC-F4CF-4EF9-8655-A8767FAD239F}"/>
              </a:ext>
            </a:extLst>
          </p:cNvPr>
          <p:cNvSpPr>
            <a:spLocks noGrp="1"/>
          </p:cNvSpPr>
          <p:nvPr>
            <p:ph type="title"/>
          </p:nvPr>
        </p:nvSpPr>
        <p:spPr/>
        <p:txBody>
          <a:bodyPr/>
          <a:lstStyle/>
          <a:p>
            <a:r>
              <a:rPr lang="tr-TR" sz="3200" b="0" i="0" u="none" strike="noStrike" baseline="0" dirty="0" err="1">
                <a:solidFill>
                  <a:srgbClr val="9A009A"/>
                </a:solidFill>
                <a:latin typeface="CMSSBX10"/>
              </a:rPr>
              <a:t>Search</a:t>
            </a:r>
            <a:r>
              <a:rPr lang="tr-TR" sz="3200" b="0" i="0" u="none" strike="noStrike" baseline="0" dirty="0">
                <a:solidFill>
                  <a:srgbClr val="9A009A"/>
                </a:solidFill>
                <a:latin typeface="CMSSBX10"/>
              </a:rPr>
              <a:t> data </a:t>
            </a:r>
            <a:r>
              <a:rPr lang="tr-TR" sz="3200" b="0" i="0" u="none" strike="noStrike" baseline="0" dirty="0" err="1">
                <a:solidFill>
                  <a:srgbClr val="9A009A"/>
                </a:solidFill>
                <a:latin typeface="CMSSBX10"/>
              </a:rPr>
              <a:t>structures</a:t>
            </a:r>
            <a:endParaRPr lang="tr-TR" sz="6600" dirty="0"/>
          </a:p>
        </p:txBody>
      </p:sp>
      <p:sp>
        <p:nvSpPr>
          <p:cNvPr id="3" name="Content Placeholder 2">
            <a:extLst>
              <a:ext uri="{FF2B5EF4-FFF2-40B4-BE49-F238E27FC236}">
                <a16:creationId xmlns:a16="http://schemas.microsoft.com/office/drawing/2014/main" id="{E2DBEA0E-8655-4CC2-8A04-14E6409A3973}"/>
              </a:ext>
            </a:extLst>
          </p:cNvPr>
          <p:cNvSpPr>
            <a:spLocks noGrp="1"/>
          </p:cNvSpPr>
          <p:nvPr>
            <p:ph idx="1"/>
          </p:nvPr>
        </p:nvSpPr>
        <p:spPr>
          <a:xfrm>
            <a:off x="152400" y="1143000"/>
            <a:ext cx="11887200" cy="5715000"/>
          </a:xfrm>
        </p:spPr>
        <p:txBody>
          <a:bodyPr>
            <a:normAutofit/>
          </a:bodyPr>
          <a:lstStyle/>
          <a:p>
            <a:pPr algn="l"/>
            <a:r>
              <a:rPr lang="en-US" sz="1800" b="0" i="0" u="none" strike="noStrike" baseline="0" dirty="0">
                <a:highlight>
                  <a:srgbClr val="FFFF00"/>
                </a:highlight>
                <a:latin typeface="NimbusRomNo9L-Regu"/>
              </a:rPr>
              <a:t>Search algorithms require a data structure </a:t>
            </a:r>
            <a:r>
              <a:rPr lang="en-US" sz="1800" b="0" i="0" u="none" strike="noStrike" baseline="0" dirty="0">
                <a:latin typeface="NimbusRomNo9L-Regu"/>
              </a:rPr>
              <a:t>to keep track of the search tree. </a:t>
            </a:r>
            <a:r>
              <a:rPr lang="en-US" sz="1800" b="0" i="0" u="none" strike="noStrike" baseline="0" dirty="0">
                <a:solidFill>
                  <a:srgbClr val="FF0000"/>
                </a:solidFill>
                <a:latin typeface="NimbusRomNo9L-Regu"/>
              </a:rPr>
              <a:t>A </a:t>
            </a:r>
            <a:r>
              <a:rPr lang="en-US" sz="1800" b="0" i="0" u="none" strike="noStrike" baseline="0" dirty="0">
                <a:solidFill>
                  <a:srgbClr val="FF0000"/>
                </a:solidFill>
                <a:latin typeface="NimbusRomNo9L-Medi"/>
              </a:rPr>
              <a:t>node </a:t>
            </a:r>
            <a:r>
              <a:rPr lang="en-US" sz="1800" b="0" i="0" u="none" strike="noStrike" baseline="0" dirty="0">
                <a:solidFill>
                  <a:srgbClr val="FF0000"/>
                </a:solidFill>
                <a:latin typeface="NimbusRomNo9L-Regu"/>
              </a:rPr>
              <a:t>in the tree is represented by a data structure</a:t>
            </a:r>
            <a:r>
              <a:rPr lang="en-US" sz="1800" b="0" i="0" u="none" strike="noStrike" baseline="0" dirty="0">
                <a:latin typeface="NimbusRomNo9L-Regu"/>
              </a:rPr>
              <a:t> with four components:</a:t>
            </a:r>
          </a:p>
          <a:p>
            <a:pPr lvl="1"/>
            <a:r>
              <a:rPr lang="en-US" sz="1400" b="0" i="0" u="none" strike="noStrike" baseline="0" dirty="0" err="1">
                <a:latin typeface="NimbusRomNo9L-ReguItal"/>
              </a:rPr>
              <a:t>node</a:t>
            </a:r>
            <a:r>
              <a:rPr lang="en-US" sz="1400" b="0" i="0" u="none" strike="noStrike" baseline="0" dirty="0" err="1">
                <a:latin typeface="NimbusRomNo9L-Regu"/>
              </a:rPr>
              <a:t>.STATE</a:t>
            </a:r>
            <a:r>
              <a:rPr lang="en-US" sz="1400" b="0" i="0" u="none" strike="noStrike" baseline="0" dirty="0">
                <a:latin typeface="NimbusRomNo9L-Regu"/>
              </a:rPr>
              <a:t>: the state to which the node corresponds;</a:t>
            </a:r>
          </a:p>
          <a:p>
            <a:pPr lvl="1"/>
            <a:r>
              <a:rPr lang="en-US" sz="1400" b="0" i="0" u="none" strike="noStrike" baseline="0" dirty="0" err="1">
                <a:latin typeface="NimbusRomNo9L-ReguItal"/>
              </a:rPr>
              <a:t>node</a:t>
            </a:r>
            <a:r>
              <a:rPr lang="en-US" sz="1400" b="0" i="0" u="none" strike="noStrike" baseline="0" dirty="0" err="1">
                <a:latin typeface="NimbusRomNo9L-Regu"/>
              </a:rPr>
              <a:t>.PARENT</a:t>
            </a:r>
            <a:r>
              <a:rPr lang="en-US" sz="1400" b="0" i="0" u="none" strike="noStrike" baseline="0" dirty="0">
                <a:latin typeface="NimbusRomNo9L-Regu"/>
              </a:rPr>
              <a:t>: the node in the tree that generated this node;</a:t>
            </a:r>
          </a:p>
          <a:p>
            <a:pPr lvl="1"/>
            <a:r>
              <a:rPr lang="en-US" sz="1400" b="0" i="0" u="none" strike="noStrike" baseline="0" dirty="0" err="1">
                <a:latin typeface="NimbusRomNo9L-ReguItal"/>
              </a:rPr>
              <a:t>node</a:t>
            </a:r>
            <a:r>
              <a:rPr lang="en-US" sz="1400" b="0" i="0" u="none" strike="noStrike" baseline="0" dirty="0" err="1">
                <a:latin typeface="NimbusRomNo9L-Regu"/>
              </a:rPr>
              <a:t>.ACTION</a:t>
            </a:r>
            <a:r>
              <a:rPr lang="en-US" sz="1400" b="0" i="0" u="none" strike="noStrike" baseline="0" dirty="0">
                <a:latin typeface="NimbusRomNo9L-Regu"/>
              </a:rPr>
              <a:t>: the action that was applied to the parent’s state to generate this node;</a:t>
            </a:r>
          </a:p>
          <a:p>
            <a:pPr lvl="1"/>
            <a:r>
              <a:rPr lang="en-US" sz="1400" dirty="0" err="1">
                <a:latin typeface="NimbusRomNo9L-Regu"/>
              </a:rPr>
              <a:t>node.PATH</a:t>
            </a:r>
            <a:r>
              <a:rPr lang="en-US" sz="1400" dirty="0">
                <a:latin typeface="NimbusRomNo9L-Regu"/>
              </a:rPr>
              <a:t>-COST: the total cost of the path from the initial state to this node. In mathematical formulas, we use g(node) as a synonym for PATH-COST.</a:t>
            </a:r>
          </a:p>
          <a:p>
            <a:pPr algn="l"/>
            <a:r>
              <a:rPr lang="en-US" sz="1800" b="0" i="0" u="none" strike="noStrike" baseline="0" dirty="0">
                <a:latin typeface="NimbusRomNo9L-Regu"/>
              </a:rPr>
              <a:t>We need </a:t>
            </a:r>
            <a:r>
              <a:rPr lang="en-US" sz="1800" b="0" i="0" u="none" strike="noStrike" baseline="0" dirty="0">
                <a:solidFill>
                  <a:srgbClr val="FF0000"/>
                </a:solidFill>
                <a:latin typeface="NimbusRomNo9L-Regu"/>
              </a:rPr>
              <a:t>a data structure to store the </a:t>
            </a:r>
            <a:r>
              <a:rPr lang="en-US" sz="1800" b="0" i="0" u="none" strike="noStrike" baseline="0" dirty="0">
                <a:solidFill>
                  <a:srgbClr val="FF0000"/>
                </a:solidFill>
                <a:latin typeface="NimbusRomNo9L-Medi"/>
              </a:rPr>
              <a:t>frontier</a:t>
            </a:r>
            <a:r>
              <a:rPr lang="en-US" sz="1800" b="0" i="0" u="none" strike="noStrike" baseline="0" dirty="0">
                <a:latin typeface="NimbusRomNo9L-Regu"/>
              </a:rPr>
              <a:t>. The appropriate choice is a </a:t>
            </a:r>
            <a:r>
              <a:rPr lang="en-US" sz="1800" b="0" i="0" u="none" strike="noStrike" baseline="0" dirty="0">
                <a:latin typeface="NimbusRomNo9L-Medi"/>
              </a:rPr>
              <a:t>queue </a:t>
            </a:r>
            <a:r>
              <a:rPr lang="en-US" sz="1800" b="0" i="0" u="none" strike="noStrike" baseline="0" dirty="0">
                <a:latin typeface="NimbusRomNo9L-Regu"/>
              </a:rPr>
              <a:t>of some kind, because the operations on a frontier are:</a:t>
            </a:r>
          </a:p>
          <a:p>
            <a:pPr lvl="1"/>
            <a:r>
              <a:rPr lang="en-US" sz="1400" b="0" i="0" u="none" strike="noStrike" baseline="0" dirty="0">
                <a:latin typeface="NimbusRomNo9L-Regu"/>
              </a:rPr>
              <a:t>I</a:t>
            </a:r>
            <a:r>
              <a:rPr lang="en-US" sz="700" b="0" i="0" u="none" strike="noStrike" baseline="0" dirty="0">
                <a:latin typeface="NimbusRomNo9L-Regu"/>
              </a:rPr>
              <a:t>S</a:t>
            </a:r>
            <a:r>
              <a:rPr lang="en-US" sz="1400" b="0" i="0" u="none" strike="noStrike" baseline="0" dirty="0">
                <a:latin typeface="NimbusRomNo9L-Regu"/>
              </a:rPr>
              <a:t>-E</a:t>
            </a:r>
            <a:r>
              <a:rPr lang="en-US" sz="700" b="0" i="0" u="none" strike="noStrike" baseline="0" dirty="0">
                <a:latin typeface="NimbusRomNo9L-Regu"/>
              </a:rPr>
              <a:t>MPTY</a:t>
            </a:r>
            <a:r>
              <a:rPr lang="en-US" sz="1400" b="0" i="0" u="none" strike="noStrike" baseline="0" dirty="0">
                <a:latin typeface="NimbusRomNo9L-Regu"/>
              </a:rPr>
              <a:t>(</a:t>
            </a:r>
            <a:r>
              <a:rPr lang="en-US" sz="1400" b="0" i="0" u="none" strike="noStrike" baseline="0" dirty="0">
                <a:latin typeface="NimbusRomNo9L-ReguItal"/>
              </a:rPr>
              <a:t>frontier</a:t>
            </a:r>
            <a:r>
              <a:rPr lang="en-US" sz="1400" b="0" i="0" u="none" strike="noStrike" baseline="0" dirty="0">
                <a:latin typeface="NimbusRomNo9L-Regu"/>
              </a:rPr>
              <a:t>) returns true only if there are no nodes in the frontier.</a:t>
            </a:r>
          </a:p>
          <a:p>
            <a:pPr lvl="1"/>
            <a:r>
              <a:rPr lang="en-US" sz="1400" b="0" i="0" u="none" strike="noStrike" baseline="0" dirty="0">
                <a:latin typeface="NimbusRomNo9L-Regu"/>
              </a:rPr>
              <a:t>P</a:t>
            </a:r>
            <a:r>
              <a:rPr lang="en-US" sz="700" b="0" i="0" u="none" strike="noStrike" baseline="0" dirty="0">
                <a:latin typeface="NimbusRomNo9L-Regu"/>
              </a:rPr>
              <a:t>OP</a:t>
            </a:r>
            <a:r>
              <a:rPr lang="en-US" sz="1400" b="0" i="0" u="none" strike="noStrike" baseline="0" dirty="0">
                <a:latin typeface="NimbusRomNo9L-Regu"/>
              </a:rPr>
              <a:t>(</a:t>
            </a:r>
            <a:r>
              <a:rPr lang="en-US" sz="1400" b="0" i="0" u="none" strike="noStrike" baseline="0" dirty="0">
                <a:latin typeface="NimbusRomNo9L-ReguItal"/>
              </a:rPr>
              <a:t>frontier</a:t>
            </a:r>
            <a:r>
              <a:rPr lang="en-US" sz="1400" b="0" i="0" u="none" strike="noStrike" baseline="0" dirty="0">
                <a:latin typeface="NimbusRomNo9L-Regu"/>
              </a:rPr>
              <a:t>) removes the top node from the frontier and returns it.</a:t>
            </a:r>
          </a:p>
          <a:p>
            <a:pPr lvl="1"/>
            <a:r>
              <a:rPr lang="en-US" sz="1400" b="0" i="0" u="none" strike="noStrike" baseline="0" dirty="0">
                <a:latin typeface="NimbusRomNo9L-Regu"/>
              </a:rPr>
              <a:t>T</a:t>
            </a:r>
            <a:r>
              <a:rPr lang="en-US" sz="700" b="0" i="0" u="none" strike="noStrike" baseline="0" dirty="0">
                <a:latin typeface="NimbusRomNo9L-Regu"/>
              </a:rPr>
              <a:t>OP</a:t>
            </a:r>
            <a:r>
              <a:rPr lang="en-US" sz="1400" b="0" i="0" u="none" strike="noStrike" baseline="0" dirty="0">
                <a:latin typeface="NimbusRomNo9L-Regu"/>
              </a:rPr>
              <a:t>(</a:t>
            </a:r>
            <a:r>
              <a:rPr lang="en-US" sz="1400" b="0" i="0" u="none" strike="noStrike" baseline="0" dirty="0">
                <a:latin typeface="NimbusRomNo9L-ReguItal"/>
              </a:rPr>
              <a:t>frontier</a:t>
            </a:r>
            <a:r>
              <a:rPr lang="en-US" sz="1400" b="0" i="0" u="none" strike="noStrike" baseline="0" dirty="0">
                <a:latin typeface="NimbusRomNo9L-Regu"/>
              </a:rPr>
              <a:t>) returns (but does not remove) the top node of the frontier.</a:t>
            </a:r>
          </a:p>
          <a:p>
            <a:pPr lvl="1"/>
            <a:r>
              <a:rPr lang="en-US" sz="1400" b="0" i="0" u="none" strike="noStrike" baseline="0" dirty="0">
                <a:latin typeface="NimbusRomNo9L-Regu"/>
              </a:rPr>
              <a:t>A</a:t>
            </a:r>
            <a:r>
              <a:rPr lang="en-US" sz="700" b="0" i="0" u="none" strike="noStrike" baseline="0" dirty="0">
                <a:latin typeface="NimbusRomNo9L-Regu"/>
              </a:rPr>
              <a:t>DD</a:t>
            </a:r>
            <a:r>
              <a:rPr lang="en-US" sz="1400" b="0" i="0" u="none" strike="noStrike" baseline="0" dirty="0">
                <a:latin typeface="NimbusRomNo9L-Regu"/>
              </a:rPr>
              <a:t>(</a:t>
            </a:r>
            <a:r>
              <a:rPr lang="en-US" sz="1400" b="0" i="0" u="none" strike="noStrike" baseline="0" dirty="0">
                <a:latin typeface="NimbusRomNo9L-ReguItal"/>
              </a:rPr>
              <a:t>node</a:t>
            </a:r>
            <a:r>
              <a:rPr lang="en-US" sz="1400" b="0" i="0" u="none" strike="noStrike" baseline="0" dirty="0">
                <a:latin typeface="NimbusRomNo9L-Regu"/>
              </a:rPr>
              <a:t>, </a:t>
            </a:r>
            <a:r>
              <a:rPr lang="en-US" sz="1400" b="0" i="0" u="none" strike="noStrike" baseline="0" dirty="0">
                <a:latin typeface="NimbusRomNo9L-ReguItal"/>
              </a:rPr>
              <a:t>frontier</a:t>
            </a:r>
            <a:r>
              <a:rPr lang="en-US" sz="1400" b="0" i="0" u="none" strike="noStrike" baseline="0" dirty="0">
                <a:latin typeface="NimbusRomNo9L-Regu"/>
              </a:rPr>
              <a:t>) inserts node into its proper place in the queue.</a:t>
            </a:r>
          </a:p>
          <a:p>
            <a:r>
              <a:rPr lang="en-US" sz="1800" b="0" i="0" u="none" strike="noStrike" baseline="0" dirty="0">
                <a:solidFill>
                  <a:srgbClr val="FF0000"/>
                </a:solidFill>
                <a:latin typeface="NimbusRomNo9L-Regu"/>
              </a:rPr>
              <a:t>Three kinds of queues </a:t>
            </a:r>
            <a:r>
              <a:rPr lang="en-US" sz="1800" b="0" i="0" u="none" strike="noStrike" baseline="0" dirty="0">
                <a:latin typeface="NimbusRomNo9L-Regu"/>
              </a:rPr>
              <a:t>are used in search algorithms:</a:t>
            </a:r>
          </a:p>
          <a:p>
            <a:pPr lvl="1"/>
            <a:r>
              <a:rPr lang="en-US" sz="1400" b="0" i="0" u="none" strike="noStrike" baseline="0" dirty="0">
                <a:solidFill>
                  <a:srgbClr val="000000"/>
                </a:solidFill>
                <a:latin typeface="NimbusRomNo9L-Regu"/>
              </a:rPr>
              <a:t>A </a:t>
            </a:r>
            <a:r>
              <a:rPr lang="en-US" sz="1400" b="0" i="0" u="none" strike="noStrike" baseline="0" dirty="0">
                <a:solidFill>
                  <a:srgbClr val="000000"/>
                </a:solidFill>
                <a:highlight>
                  <a:srgbClr val="FFFF00"/>
                </a:highlight>
                <a:latin typeface="NimbusRomNo9L-Medi"/>
              </a:rPr>
              <a:t>priority queue </a:t>
            </a:r>
            <a:r>
              <a:rPr lang="en-US" sz="1400" b="0" i="0" u="none" strike="noStrike" baseline="0" dirty="0">
                <a:solidFill>
                  <a:srgbClr val="000000"/>
                </a:solidFill>
                <a:latin typeface="NimbusRomNo9L-Regu"/>
              </a:rPr>
              <a:t>first pops the node with the </a:t>
            </a:r>
            <a:r>
              <a:rPr lang="en-US" sz="1400" b="0" i="0" u="none" strike="noStrike" baseline="0" dirty="0">
                <a:solidFill>
                  <a:srgbClr val="000000"/>
                </a:solidFill>
                <a:highlight>
                  <a:srgbClr val="FFFF00"/>
                </a:highlight>
                <a:latin typeface="NimbusRomNo9L-Regu"/>
              </a:rPr>
              <a:t>minimum cost </a:t>
            </a:r>
            <a:r>
              <a:rPr lang="en-US" sz="1400" b="0" i="0" u="none" strike="noStrike" baseline="0" dirty="0">
                <a:solidFill>
                  <a:srgbClr val="000000"/>
                </a:solidFill>
                <a:latin typeface="NimbusRomNo9L-Regu"/>
              </a:rPr>
              <a:t>according to some evaluation function, </a:t>
            </a:r>
            <a:r>
              <a:rPr lang="en-US" sz="1400" b="0" i="0" u="none" strike="noStrike" baseline="0" dirty="0">
                <a:solidFill>
                  <a:srgbClr val="000000"/>
                </a:solidFill>
                <a:latin typeface="NimbusRomNo9L-ReguItal"/>
              </a:rPr>
              <a:t>f </a:t>
            </a:r>
            <a:r>
              <a:rPr lang="en-US" sz="1400" b="0" i="0" u="none" strike="noStrike" baseline="0" dirty="0">
                <a:solidFill>
                  <a:srgbClr val="000000"/>
                </a:solidFill>
                <a:latin typeface="NimbusRomNo9L-Regu"/>
              </a:rPr>
              <a:t>. It is used in best-first search.</a:t>
            </a:r>
          </a:p>
          <a:p>
            <a:pPr lvl="1"/>
            <a:r>
              <a:rPr lang="en-US" sz="1400" b="0" i="0" u="none" strike="noStrike" baseline="0" dirty="0">
                <a:solidFill>
                  <a:srgbClr val="000000"/>
                </a:solidFill>
                <a:latin typeface="NimbusRomNo9L-Regu"/>
              </a:rPr>
              <a:t>A </a:t>
            </a:r>
            <a:r>
              <a:rPr lang="en-US" sz="1400" b="0" i="0" u="none" strike="noStrike" baseline="0" dirty="0">
                <a:solidFill>
                  <a:srgbClr val="000000"/>
                </a:solidFill>
                <a:highlight>
                  <a:srgbClr val="FFFF00"/>
                </a:highlight>
                <a:latin typeface="NimbusRomNo9L-Medi"/>
              </a:rPr>
              <a:t>FIFO queue </a:t>
            </a:r>
            <a:r>
              <a:rPr lang="en-US" sz="1400" b="0" i="0" u="none" strike="noStrike" baseline="0" dirty="0">
                <a:solidFill>
                  <a:srgbClr val="000000"/>
                </a:solidFill>
                <a:latin typeface="NimbusRomNo9L-Regu"/>
              </a:rPr>
              <a:t>or first-in-first-out queue first pops the node that was added to the queue first; we shall see it is used in breadth-first search.</a:t>
            </a:r>
          </a:p>
          <a:p>
            <a:pPr lvl="1"/>
            <a:r>
              <a:rPr lang="en-US" sz="1400" b="0" i="0" u="none" strike="noStrike" baseline="0" dirty="0">
                <a:solidFill>
                  <a:srgbClr val="000000"/>
                </a:solidFill>
                <a:latin typeface="NimbusRomNo9L-Regu"/>
              </a:rPr>
              <a:t>A </a:t>
            </a:r>
            <a:r>
              <a:rPr lang="en-US" sz="1400" b="0" i="0" u="none" strike="noStrike" baseline="0" dirty="0">
                <a:solidFill>
                  <a:srgbClr val="000000"/>
                </a:solidFill>
                <a:highlight>
                  <a:srgbClr val="FFFF00"/>
                </a:highlight>
                <a:latin typeface="NimbusRomNo9L-Medi"/>
              </a:rPr>
              <a:t>LIFO queue </a:t>
            </a:r>
            <a:r>
              <a:rPr lang="en-US" sz="1400" b="0" i="0" u="none" strike="noStrike" baseline="0" dirty="0">
                <a:solidFill>
                  <a:srgbClr val="000000"/>
                </a:solidFill>
                <a:latin typeface="NimbusRomNo9L-Regu"/>
              </a:rPr>
              <a:t>or last-in-first-out queue (also known as a </a:t>
            </a:r>
            <a:r>
              <a:rPr lang="en-US" sz="1400" b="0" i="0" u="none" strike="noStrike" baseline="0" dirty="0">
                <a:solidFill>
                  <a:srgbClr val="000000"/>
                </a:solidFill>
                <a:latin typeface="NimbusRomNo9L-Medi"/>
              </a:rPr>
              <a:t>stack</a:t>
            </a:r>
            <a:r>
              <a:rPr lang="en-US" sz="1400" b="0" i="0" u="none" strike="noStrike" baseline="0" dirty="0">
                <a:solidFill>
                  <a:srgbClr val="000000"/>
                </a:solidFill>
                <a:latin typeface="NimbusRomNo9L-Regu"/>
              </a:rPr>
              <a:t>) pops first the most Stack recently added node; we shall see it is used in depth-first search.</a:t>
            </a:r>
          </a:p>
          <a:p>
            <a:pPr algn="l"/>
            <a:r>
              <a:rPr lang="en-US" sz="1800" b="0" i="0" u="none" strike="noStrike" baseline="0" dirty="0">
                <a:latin typeface="NimbusRomNo9L-Regu"/>
              </a:rPr>
              <a:t>The </a:t>
            </a:r>
            <a:r>
              <a:rPr lang="en-US" sz="1800" b="0" i="0" u="none" strike="noStrike" baseline="0" dirty="0">
                <a:solidFill>
                  <a:srgbClr val="FF0000"/>
                </a:solidFill>
                <a:latin typeface="NimbusRomNo9L-Regu"/>
              </a:rPr>
              <a:t>reached states </a:t>
            </a:r>
            <a:r>
              <a:rPr lang="en-US" sz="1800" b="0" i="0" u="none" strike="noStrike" baseline="0" dirty="0">
                <a:latin typeface="NimbusRomNo9L-Regu"/>
              </a:rPr>
              <a:t>can be stored as a lookup table (</a:t>
            </a:r>
            <a:r>
              <a:rPr lang="en-US" sz="1800" b="0" i="0" u="none" strike="noStrike" baseline="0" dirty="0">
                <a:highlight>
                  <a:srgbClr val="FFFF00"/>
                </a:highlight>
                <a:latin typeface="NimbusRomNo9L-Regu"/>
              </a:rPr>
              <a:t>e.g. a hash table</a:t>
            </a:r>
            <a:r>
              <a:rPr lang="en-US" sz="1800" b="0" i="0" u="none" strike="noStrike" baseline="0" dirty="0">
                <a:latin typeface="NimbusRomNo9L-Regu"/>
              </a:rPr>
              <a:t>) where each key is a state and each value is the node for that state.</a:t>
            </a:r>
            <a:endParaRPr lang="en-US" sz="1800" b="0" i="0" u="none" strike="noStrike" baseline="0" dirty="0">
              <a:solidFill>
                <a:srgbClr val="000000"/>
              </a:solidFill>
              <a:latin typeface="NimbusRomNo9L-Regu"/>
            </a:endParaRPr>
          </a:p>
        </p:txBody>
      </p:sp>
    </p:spTree>
    <p:extLst>
      <p:ext uri="{BB962C8B-B14F-4D97-AF65-F5344CB8AC3E}">
        <p14:creationId xmlns:p14="http://schemas.microsoft.com/office/powerpoint/2010/main" val="1774901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30C2-5B4B-3746-B9B7-1C343EB1CDEC}"/>
              </a:ext>
            </a:extLst>
          </p:cNvPr>
          <p:cNvSpPr>
            <a:spLocks noGrp="1"/>
          </p:cNvSpPr>
          <p:nvPr>
            <p:ph type="title"/>
          </p:nvPr>
        </p:nvSpPr>
        <p:spPr/>
        <p:txBody>
          <a:bodyPr/>
          <a:lstStyle/>
          <a:p>
            <a:r>
              <a:rPr lang="en-US" dirty="0"/>
              <a:t>Uninformed Search Strategies</a:t>
            </a:r>
          </a:p>
        </p:txBody>
      </p:sp>
      <p:sp>
        <p:nvSpPr>
          <p:cNvPr id="3" name="Content Placeholder 2">
            <a:extLst>
              <a:ext uri="{FF2B5EF4-FFF2-40B4-BE49-F238E27FC236}">
                <a16:creationId xmlns:a16="http://schemas.microsoft.com/office/drawing/2014/main" id="{5EC3E8E4-0D10-634B-AA67-7FCE8B286207}"/>
              </a:ext>
            </a:extLst>
          </p:cNvPr>
          <p:cNvSpPr>
            <a:spLocks noGrp="1"/>
          </p:cNvSpPr>
          <p:nvPr>
            <p:ph idx="1"/>
          </p:nvPr>
        </p:nvSpPr>
        <p:spPr/>
        <p:txBody>
          <a:bodyPr/>
          <a:lstStyle/>
          <a:p>
            <a:r>
              <a:rPr lang="en-US" b="1" dirty="0">
                <a:solidFill>
                  <a:srgbClr val="C00000"/>
                </a:solidFill>
              </a:rPr>
              <a:t>Uninformed</a:t>
            </a:r>
            <a:r>
              <a:rPr lang="en-US" dirty="0"/>
              <a:t> strategies use only the information available in the problem definition </a:t>
            </a:r>
          </a:p>
          <a:p>
            <a:r>
              <a:rPr lang="en-US" dirty="0"/>
              <a:t>Breadth-first search </a:t>
            </a:r>
          </a:p>
          <a:p>
            <a:r>
              <a:rPr lang="en-US" dirty="0"/>
              <a:t>Depth-first search </a:t>
            </a:r>
          </a:p>
          <a:p>
            <a:r>
              <a:rPr lang="en-US" dirty="0"/>
              <a:t>Uniform-cost search </a:t>
            </a:r>
          </a:p>
          <a:p>
            <a:r>
              <a:rPr lang="en-US" dirty="0"/>
              <a:t>Depth-limited search </a:t>
            </a:r>
          </a:p>
          <a:p>
            <a:r>
              <a:rPr lang="en-US" dirty="0"/>
              <a:t>Iterative deepening search </a:t>
            </a:r>
          </a:p>
          <a:p>
            <a:endParaRPr lang="en-US" dirty="0"/>
          </a:p>
        </p:txBody>
      </p:sp>
      <p:sp>
        <p:nvSpPr>
          <p:cNvPr id="4" name="Slide Number Placeholder 3">
            <a:extLst>
              <a:ext uri="{FF2B5EF4-FFF2-40B4-BE49-F238E27FC236}">
                <a16:creationId xmlns:a16="http://schemas.microsoft.com/office/drawing/2014/main" id="{8F7B74DF-AC26-134C-9DFA-7F03E8F3DC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4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5856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Example: Tree Search</a:t>
            </a:r>
          </a:p>
        </p:txBody>
      </p:sp>
      <p:sp>
        <p:nvSpPr>
          <p:cNvPr id="16387" name="Line 3"/>
          <p:cNvSpPr>
            <a:spLocks noChangeShapeType="1"/>
          </p:cNvSpPr>
          <p:nvPr/>
        </p:nvSpPr>
        <p:spPr bwMode="auto">
          <a:xfrm>
            <a:off x="3" y="3371851"/>
            <a:ext cx="12191999" cy="0"/>
          </a:xfrm>
          <a:prstGeom prst="line">
            <a:avLst/>
          </a:prstGeom>
          <a:noFill/>
          <a:ln w="9525">
            <a:solidFill>
              <a:schemeClr val="tx1"/>
            </a:solidFill>
            <a:round/>
            <a:headEnd/>
            <a:tailEnd/>
          </a:ln>
        </p:spPr>
        <p:txBody>
          <a:bodyPr lIns="91432" tIns="45718" rIns="91432" bIns="45718"/>
          <a:lstStyle/>
          <a:p>
            <a:endParaRPr lang="en-US"/>
          </a:p>
        </p:txBody>
      </p:sp>
      <p:grpSp>
        <p:nvGrpSpPr>
          <p:cNvPr id="16388" name="Group 4"/>
          <p:cNvGrpSpPr>
            <a:grpSpLocks/>
          </p:cNvGrpSpPr>
          <p:nvPr/>
        </p:nvGrpSpPr>
        <p:grpSpPr bwMode="auto">
          <a:xfrm>
            <a:off x="4491037" y="1355725"/>
            <a:ext cx="3205163" cy="1768475"/>
            <a:chOff x="816" y="1056"/>
            <a:chExt cx="4176" cy="2304"/>
          </a:xfrm>
        </p:grpSpPr>
        <p:grpSp>
          <p:nvGrpSpPr>
            <p:cNvPr id="16389" name="Group 5"/>
            <p:cNvGrpSpPr>
              <a:grpSpLocks/>
            </p:cNvGrpSpPr>
            <p:nvPr/>
          </p:nvGrpSpPr>
          <p:grpSpPr bwMode="auto">
            <a:xfrm>
              <a:off x="816" y="1056"/>
              <a:ext cx="4176" cy="2304"/>
              <a:chOff x="336" y="576"/>
              <a:chExt cx="4848" cy="2784"/>
            </a:xfrm>
          </p:grpSpPr>
          <p:sp>
            <p:nvSpPr>
              <p:cNvPr id="16391" name="AutoShape 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16392" name="AutoShape 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16393" name="AutoShape 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16394" name="AutoShape 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16395" name="AutoShape 1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16396" name="AutoShape 1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16397" name="AutoShape 1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16398" name="AutoShape 1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16399" name="AutoShape 1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16400" name="AutoShape 1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16401" name="AutoShape 1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16402" name="AutoShape 1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16403" name="AutoShape 18"/>
              <p:cNvCxnSpPr>
                <a:cxnSpLocks noChangeShapeType="1"/>
                <a:stCxn id="16391" idx="5"/>
                <a:endCxn id="16395"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6404" name="AutoShape 19"/>
              <p:cNvCxnSpPr>
                <a:cxnSpLocks noChangeShapeType="1"/>
                <a:stCxn id="16395" idx="5"/>
                <a:endCxn id="16396"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6405" name="AutoShape 20"/>
              <p:cNvCxnSpPr>
                <a:cxnSpLocks noChangeShapeType="1"/>
                <a:stCxn id="16399" idx="3"/>
                <a:endCxn id="16396"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6406" name="AutoShape 21"/>
              <p:cNvCxnSpPr>
                <a:cxnSpLocks noChangeShapeType="1"/>
                <a:stCxn id="16399" idx="2"/>
                <a:endCxn id="16395"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6407" name="AutoShape 22"/>
              <p:cNvCxnSpPr>
                <a:cxnSpLocks noChangeShapeType="1"/>
                <a:stCxn id="16398" idx="4"/>
                <a:endCxn id="16399"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6408" name="AutoShape 23"/>
              <p:cNvCxnSpPr>
                <a:cxnSpLocks noChangeShapeType="1"/>
                <a:stCxn id="16398" idx="5"/>
                <a:endCxn id="16402"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6409" name="AutoShape 24"/>
              <p:cNvCxnSpPr>
                <a:cxnSpLocks noChangeShapeType="1"/>
                <a:stCxn id="16402" idx="0"/>
                <a:endCxn id="16401"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6410" name="AutoShape 25"/>
              <p:cNvCxnSpPr>
                <a:cxnSpLocks noChangeShapeType="1"/>
                <a:stCxn id="16401" idx="0"/>
                <a:endCxn id="16392"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6411" name="AutoShape 26"/>
              <p:cNvCxnSpPr>
                <a:cxnSpLocks noChangeShapeType="1"/>
                <a:stCxn id="16391"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6412" name="AutoShape 27"/>
              <p:cNvCxnSpPr>
                <a:cxnSpLocks noChangeShapeType="1"/>
                <a:stCxn id="16393" idx="1"/>
                <a:endCxn id="16394"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6413" name="AutoShape 28"/>
              <p:cNvCxnSpPr>
                <a:cxnSpLocks noChangeShapeType="1"/>
                <a:endCxn id="16400"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6414" name="AutoShape 29"/>
              <p:cNvCxnSpPr>
                <a:cxnSpLocks noChangeShapeType="1"/>
                <a:stCxn id="16397" idx="2"/>
                <a:endCxn id="16400"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6415" name="AutoShape 30"/>
              <p:cNvCxnSpPr>
                <a:cxnSpLocks noChangeShapeType="1"/>
                <a:stCxn id="16393" idx="7"/>
                <a:endCxn id="16397"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6416" name="AutoShape 31"/>
              <p:cNvCxnSpPr>
                <a:cxnSpLocks noChangeShapeType="1"/>
                <a:stCxn id="16393" idx="6"/>
                <a:endCxn id="16398"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6417" name="AutoShape 32"/>
              <p:cNvCxnSpPr>
                <a:cxnSpLocks noChangeShapeType="1"/>
                <a:stCxn id="16401" idx="1"/>
                <a:endCxn id="16397"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6418" name="AutoShape 33"/>
              <p:cNvCxnSpPr>
                <a:cxnSpLocks noChangeShapeType="1"/>
                <a:stCxn id="16391" idx="6"/>
                <a:endCxn id="16398"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6390" name="AutoShape 34"/>
            <p:cNvCxnSpPr>
              <a:cxnSpLocks noChangeShapeType="1"/>
              <a:stCxn id="16396" idx="6"/>
              <a:endCxn id="16402"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Breadth-First Search</a:t>
            </a:r>
          </a:p>
        </p:txBody>
      </p:sp>
      <p:sp>
        <p:nvSpPr>
          <p:cNvPr id="3" name="Content Placeholder 2"/>
          <p:cNvSpPr>
            <a:spLocks noGrp="1"/>
          </p:cNvSpPr>
          <p:nvPr>
            <p:ph idx="1"/>
          </p:nvPr>
        </p:nvSpPr>
        <p:spPr>
          <a:xfrm>
            <a:off x="406400" y="1397003"/>
            <a:ext cx="3586480" cy="4729164"/>
          </a:xfrm>
        </p:spPr>
        <p:txBody>
          <a:bodyPr>
            <a:normAutofit fontScale="85000" lnSpcReduction="20000"/>
          </a:bodyPr>
          <a:lstStyle/>
          <a:p>
            <a:r>
              <a:rPr lang="en-US" dirty="0"/>
              <a:t>When all actions have the same cost, an appropriate strategy is breadth-first search, </a:t>
            </a:r>
          </a:p>
          <a:p>
            <a:r>
              <a:rPr lang="en-US" dirty="0"/>
              <a:t>in which the root node is expanded first, then </a:t>
            </a:r>
            <a:r>
              <a:rPr lang="en-US" dirty="0">
                <a:solidFill>
                  <a:srgbClr val="FF0000"/>
                </a:solidFill>
              </a:rPr>
              <a:t>all the successors of the root node are expanded next</a:t>
            </a:r>
            <a:r>
              <a:rPr lang="en-US" dirty="0"/>
              <a:t>, then their successors, and so on.</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1000" y="609600"/>
            <a:ext cx="7802880" cy="5852160"/>
          </a:xfrm>
          <a:prstGeom prst="rect">
            <a:avLst/>
          </a:prstGeom>
          <a:noFill/>
        </p:spPr>
      </p:pic>
    </p:spTree>
    <p:extLst>
      <p:ext uri="{BB962C8B-B14F-4D97-AF65-F5344CB8AC3E}">
        <p14:creationId xmlns:p14="http://schemas.microsoft.com/office/powerpoint/2010/main" val="3040583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9101-EB1C-42D8-927E-54F4287CC5E2}"/>
              </a:ext>
            </a:extLst>
          </p:cNvPr>
          <p:cNvSpPr>
            <a:spLocks noGrp="1"/>
          </p:cNvSpPr>
          <p:nvPr>
            <p:ph type="title"/>
          </p:nvPr>
        </p:nvSpPr>
        <p:spPr/>
        <p:txBody>
          <a:bodyPr/>
          <a:lstStyle/>
          <a:p>
            <a:r>
              <a:rPr lang="en-US" dirty="0"/>
              <a:t>Breadth-first search on a simple binary tree</a:t>
            </a:r>
            <a:endParaRPr lang="tr-TR" dirty="0"/>
          </a:p>
        </p:txBody>
      </p:sp>
      <p:pic>
        <p:nvPicPr>
          <p:cNvPr id="5" name="Picture 4">
            <a:extLst>
              <a:ext uri="{FF2B5EF4-FFF2-40B4-BE49-F238E27FC236}">
                <a16:creationId xmlns:a16="http://schemas.microsoft.com/office/drawing/2014/main" id="{901936C6-FAF7-4611-9434-CDB00D919786}"/>
              </a:ext>
            </a:extLst>
          </p:cNvPr>
          <p:cNvPicPr>
            <a:picLocks noChangeAspect="1"/>
          </p:cNvPicPr>
          <p:nvPr/>
        </p:nvPicPr>
        <p:blipFill>
          <a:blip r:embed="rId2"/>
          <a:stretch>
            <a:fillRect/>
          </a:stretch>
        </p:blipFill>
        <p:spPr>
          <a:xfrm>
            <a:off x="244702" y="2057400"/>
            <a:ext cx="11702600" cy="3657600"/>
          </a:xfrm>
          <a:prstGeom prst="rect">
            <a:avLst/>
          </a:prstGeom>
        </p:spPr>
      </p:pic>
    </p:spTree>
    <p:extLst>
      <p:ext uri="{BB962C8B-B14F-4D97-AF65-F5344CB8AC3E}">
        <p14:creationId xmlns:p14="http://schemas.microsoft.com/office/powerpoint/2010/main" val="1845023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Breadth-First Search</a:t>
            </a:r>
          </a:p>
        </p:txBody>
      </p:sp>
      <p:grpSp>
        <p:nvGrpSpPr>
          <p:cNvPr id="20483" name="Group 3"/>
          <p:cNvGrpSpPr>
            <a:grpSpLocks/>
          </p:cNvGrpSpPr>
          <p:nvPr/>
        </p:nvGrpSpPr>
        <p:grpSpPr bwMode="auto">
          <a:xfrm>
            <a:off x="3219447" y="3498853"/>
            <a:ext cx="5486400" cy="3355591"/>
            <a:chOff x="48" y="2332"/>
            <a:chExt cx="3456" cy="2406"/>
          </a:xfrm>
        </p:grpSpPr>
        <p:sp>
          <p:nvSpPr>
            <p:cNvPr id="20539"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0540"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1"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0542"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0543"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44"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5"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0546" name="AutoShape 11"/>
            <p:cNvCxnSpPr>
              <a:cxnSpLocks noChangeShapeType="1"/>
              <a:stCxn id="20542" idx="2"/>
              <a:endCxn id="20541"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0547" name="AutoShape 12"/>
            <p:cNvCxnSpPr>
              <a:cxnSpLocks noChangeShapeType="1"/>
              <a:stCxn id="20542" idx="2"/>
              <a:endCxn id="20545" idx="0"/>
            </p:cNvCxnSpPr>
            <p:nvPr/>
          </p:nvCxnSpPr>
          <p:spPr bwMode="auto">
            <a:xfrm>
              <a:off x="504" y="2953"/>
              <a:ext cx="96" cy="80"/>
            </a:xfrm>
            <a:prstGeom prst="straightConnector1">
              <a:avLst/>
            </a:prstGeom>
            <a:noFill/>
            <a:ln w="9525">
              <a:solidFill>
                <a:schemeClr val="tx1"/>
              </a:solidFill>
              <a:round/>
              <a:headEnd/>
              <a:tailEnd/>
            </a:ln>
          </p:spPr>
        </p:cxnSp>
        <p:cxnSp>
          <p:nvCxnSpPr>
            <p:cNvPr id="20548" name="AutoShape 13"/>
            <p:cNvCxnSpPr>
              <a:cxnSpLocks noChangeShapeType="1"/>
              <a:stCxn id="20541" idx="2"/>
              <a:endCxn id="20540" idx="0"/>
            </p:cNvCxnSpPr>
            <p:nvPr/>
          </p:nvCxnSpPr>
          <p:spPr bwMode="auto">
            <a:xfrm>
              <a:off x="168" y="3298"/>
              <a:ext cx="0" cy="119"/>
            </a:xfrm>
            <a:prstGeom prst="straightConnector1">
              <a:avLst/>
            </a:prstGeom>
            <a:noFill/>
            <a:ln w="9525">
              <a:solidFill>
                <a:schemeClr val="tx1"/>
              </a:solidFill>
              <a:round/>
              <a:headEnd/>
              <a:tailEnd/>
            </a:ln>
          </p:spPr>
        </p:cxnSp>
        <p:cxnSp>
          <p:nvCxnSpPr>
            <p:cNvPr id="20549" name="AutoShape 14"/>
            <p:cNvCxnSpPr>
              <a:cxnSpLocks noChangeShapeType="1"/>
              <a:stCxn id="20545" idx="2"/>
              <a:endCxn id="20544" idx="0"/>
            </p:cNvCxnSpPr>
            <p:nvPr/>
          </p:nvCxnSpPr>
          <p:spPr bwMode="auto">
            <a:xfrm>
              <a:off x="600" y="3298"/>
              <a:ext cx="0" cy="119"/>
            </a:xfrm>
            <a:prstGeom prst="straightConnector1">
              <a:avLst/>
            </a:prstGeom>
            <a:noFill/>
            <a:ln w="9525">
              <a:solidFill>
                <a:schemeClr val="tx1"/>
              </a:solidFill>
              <a:round/>
              <a:headEnd/>
              <a:tailEnd/>
            </a:ln>
          </p:spPr>
        </p:cxnSp>
        <p:grpSp>
          <p:nvGrpSpPr>
            <p:cNvPr id="20550" name="Group 15"/>
            <p:cNvGrpSpPr>
              <a:grpSpLocks/>
            </p:cNvGrpSpPr>
            <p:nvPr/>
          </p:nvGrpSpPr>
          <p:grpSpPr bwMode="auto">
            <a:xfrm>
              <a:off x="1776" y="2640"/>
              <a:ext cx="1104" cy="1714"/>
              <a:chOff x="1152" y="2640"/>
              <a:chExt cx="1104" cy="1714"/>
            </a:xfrm>
          </p:grpSpPr>
          <p:sp>
            <p:nvSpPr>
              <p:cNvPr id="20577"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78"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79"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80"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81"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82"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3"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4"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85"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0586"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87" name="AutoShape 26"/>
              <p:cNvCxnSpPr>
                <a:cxnSpLocks noChangeShapeType="1"/>
                <a:stCxn id="20577" idx="2"/>
                <a:endCxn id="20579"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88" name="AutoShape 27"/>
              <p:cNvCxnSpPr>
                <a:cxnSpLocks noChangeShapeType="1"/>
                <a:stCxn id="20577" idx="2"/>
                <a:endCxn id="20581" idx="0"/>
              </p:cNvCxnSpPr>
              <p:nvPr/>
            </p:nvCxnSpPr>
            <p:spPr bwMode="auto">
              <a:xfrm>
                <a:off x="1656" y="2905"/>
                <a:ext cx="192" cy="119"/>
              </a:xfrm>
              <a:prstGeom prst="straightConnector1">
                <a:avLst/>
              </a:prstGeom>
              <a:noFill/>
              <a:ln w="9525">
                <a:solidFill>
                  <a:schemeClr val="tx1"/>
                </a:solidFill>
                <a:round/>
                <a:headEnd/>
                <a:tailEnd/>
              </a:ln>
            </p:spPr>
          </p:cxnSp>
          <p:cxnSp>
            <p:nvCxnSpPr>
              <p:cNvPr id="20589" name="AutoShape 28"/>
              <p:cNvCxnSpPr>
                <a:cxnSpLocks noChangeShapeType="1"/>
                <a:stCxn id="20579" idx="2"/>
                <a:endCxn id="20578"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90" name="AutoShape 29"/>
              <p:cNvCxnSpPr>
                <a:cxnSpLocks noChangeShapeType="1"/>
                <a:stCxn id="20579" idx="2"/>
                <a:endCxn id="20582" idx="0"/>
              </p:cNvCxnSpPr>
              <p:nvPr/>
            </p:nvCxnSpPr>
            <p:spPr bwMode="auto">
              <a:xfrm>
                <a:off x="1416" y="3289"/>
                <a:ext cx="144" cy="119"/>
              </a:xfrm>
              <a:prstGeom prst="straightConnector1">
                <a:avLst/>
              </a:prstGeom>
              <a:noFill/>
              <a:ln w="9525">
                <a:solidFill>
                  <a:schemeClr val="tx1"/>
                </a:solidFill>
                <a:round/>
                <a:headEnd/>
                <a:tailEnd/>
              </a:ln>
            </p:spPr>
          </p:cxnSp>
          <p:cxnSp>
            <p:nvCxnSpPr>
              <p:cNvPr id="20591" name="AutoShape 30"/>
              <p:cNvCxnSpPr>
                <a:cxnSpLocks noChangeShapeType="1"/>
                <a:stCxn id="20581" idx="2"/>
                <a:endCxn id="20580" idx="0"/>
              </p:cNvCxnSpPr>
              <p:nvPr/>
            </p:nvCxnSpPr>
            <p:spPr bwMode="auto">
              <a:xfrm>
                <a:off x="1848" y="3289"/>
                <a:ext cx="0" cy="119"/>
              </a:xfrm>
              <a:prstGeom prst="straightConnector1">
                <a:avLst/>
              </a:prstGeom>
              <a:noFill/>
              <a:ln w="9525">
                <a:solidFill>
                  <a:schemeClr val="tx1"/>
                </a:solidFill>
                <a:round/>
                <a:headEnd/>
                <a:tailEnd/>
              </a:ln>
            </p:spPr>
          </p:cxnSp>
          <p:cxnSp>
            <p:nvCxnSpPr>
              <p:cNvPr id="20592" name="AutoShape 31"/>
              <p:cNvCxnSpPr>
                <a:cxnSpLocks noChangeShapeType="1"/>
                <a:stCxn id="20578" idx="2"/>
                <a:endCxn id="20583" idx="0"/>
              </p:cNvCxnSpPr>
              <p:nvPr/>
            </p:nvCxnSpPr>
            <p:spPr bwMode="auto">
              <a:xfrm>
                <a:off x="1272" y="3673"/>
                <a:ext cx="0" cy="80"/>
              </a:xfrm>
              <a:prstGeom prst="straightConnector1">
                <a:avLst/>
              </a:prstGeom>
              <a:noFill/>
              <a:ln w="9525">
                <a:solidFill>
                  <a:schemeClr val="tx1"/>
                </a:solidFill>
                <a:round/>
                <a:headEnd/>
                <a:tailEnd/>
              </a:ln>
            </p:spPr>
          </p:cxnSp>
          <p:cxnSp>
            <p:nvCxnSpPr>
              <p:cNvPr id="20593" name="AutoShape 32"/>
              <p:cNvCxnSpPr>
                <a:cxnSpLocks noChangeShapeType="1"/>
                <a:stCxn id="20580" idx="2"/>
                <a:endCxn id="20584"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94" name="AutoShape 33"/>
              <p:cNvCxnSpPr>
                <a:cxnSpLocks noChangeShapeType="1"/>
                <a:stCxn id="20580" idx="2"/>
                <a:endCxn id="20585" idx="0"/>
              </p:cNvCxnSpPr>
              <p:nvPr/>
            </p:nvCxnSpPr>
            <p:spPr bwMode="auto">
              <a:xfrm>
                <a:off x="1848" y="3673"/>
                <a:ext cx="168" cy="119"/>
              </a:xfrm>
              <a:prstGeom prst="straightConnector1">
                <a:avLst/>
              </a:prstGeom>
              <a:noFill/>
              <a:ln w="9525">
                <a:solidFill>
                  <a:schemeClr val="tx1"/>
                </a:solidFill>
                <a:round/>
                <a:headEnd/>
                <a:tailEnd/>
              </a:ln>
            </p:spPr>
          </p:cxnSp>
          <p:cxnSp>
            <p:nvCxnSpPr>
              <p:cNvPr id="20595" name="AutoShape 34"/>
              <p:cNvCxnSpPr>
                <a:cxnSpLocks noChangeShapeType="1"/>
                <a:stCxn id="20584" idx="2"/>
                <a:endCxn id="20586" idx="0"/>
              </p:cNvCxnSpPr>
              <p:nvPr/>
            </p:nvCxnSpPr>
            <p:spPr bwMode="auto">
              <a:xfrm>
                <a:off x="1704" y="4018"/>
                <a:ext cx="0" cy="71"/>
              </a:xfrm>
              <a:prstGeom prst="straightConnector1">
                <a:avLst/>
              </a:prstGeom>
              <a:noFill/>
              <a:ln w="9525">
                <a:solidFill>
                  <a:schemeClr val="tx1"/>
                </a:solidFill>
                <a:round/>
                <a:headEnd/>
                <a:tailEnd/>
              </a:ln>
            </p:spPr>
          </p:cxnSp>
        </p:grpSp>
        <p:sp>
          <p:nvSpPr>
            <p:cNvPr id="20551"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0552" name="AutoShape 36"/>
            <p:cNvCxnSpPr>
              <a:cxnSpLocks noChangeShapeType="1"/>
              <a:stCxn id="20543" idx="2"/>
              <a:endCxn id="20551" idx="0"/>
            </p:cNvCxnSpPr>
            <p:nvPr/>
          </p:nvCxnSpPr>
          <p:spPr bwMode="auto">
            <a:xfrm>
              <a:off x="3384" y="2905"/>
              <a:ext cx="0" cy="89"/>
            </a:xfrm>
            <a:prstGeom prst="straightConnector1">
              <a:avLst/>
            </a:prstGeom>
            <a:noFill/>
            <a:ln w="9525">
              <a:solidFill>
                <a:schemeClr val="tx1"/>
              </a:solidFill>
              <a:round/>
              <a:headEnd/>
              <a:tailEnd/>
            </a:ln>
          </p:spPr>
        </p:cxnSp>
        <p:grpSp>
          <p:nvGrpSpPr>
            <p:cNvPr id="20553" name="Group 37"/>
            <p:cNvGrpSpPr>
              <a:grpSpLocks/>
            </p:cNvGrpSpPr>
            <p:nvPr/>
          </p:nvGrpSpPr>
          <p:grpSpPr bwMode="auto">
            <a:xfrm>
              <a:off x="624" y="3024"/>
              <a:ext cx="1104" cy="1714"/>
              <a:chOff x="1152" y="2640"/>
              <a:chExt cx="1104" cy="1714"/>
            </a:xfrm>
          </p:grpSpPr>
          <p:sp>
            <p:nvSpPr>
              <p:cNvPr id="20558"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59"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60"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61"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62"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63"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4"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5"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66"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i="1" dirty="0"/>
                  <a:t>G</a:t>
                </a:r>
              </a:p>
            </p:txBody>
          </p:sp>
          <p:sp>
            <p:nvSpPr>
              <p:cNvPr id="20567"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68" name="AutoShape 48"/>
              <p:cNvCxnSpPr>
                <a:cxnSpLocks noChangeShapeType="1"/>
                <a:stCxn id="20558" idx="2"/>
                <a:endCxn id="20560"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69" name="AutoShape 49"/>
              <p:cNvCxnSpPr>
                <a:cxnSpLocks noChangeShapeType="1"/>
                <a:stCxn id="20558" idx="2"/>
                <a:endCxn id="20562" idx="0"/>
              </p:cNvCxnSpPr>
              <p:nvPr/>
            </p:nvCxnSpPr>
            <p:spPr bwMode="auto">
              <a:xfrm>
                <a:off x="1656" y="2905"/>
                <a:ext cx="192" cy="119"/>
              </a:xfrm>
              <a:prstGeom prst="straightConnector1">
                <a:avLst/>
              </a:prstGeom>
              <a:noFill/>
              <a:ln w="9525">
                <a:solidFill>
                  <a:schemeClr val="tx1"/>
                </a:solidFill>
                <a:round/>
                <a:headEnd/>
                <a:tailEnd/>
              </a:ln>
            </p:spPr>
          </p:cxnSp>
          <p:cxnSp>
            <p:nvCxnSpPr>
              <p:cNvPr id="20570" name="AutoShape 50"/>
              <p:cNvCxnSpPr>
                <a:cxnSpLocks noChangeShapeType="1"/>
                <a:stCxn id="20560" idx="2"/>
                <a:endCxn id="20559"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71" name="AutoShape 51"/>
              <p:cNvCxnSpPr>
                <a:cxnSpLocks noChangeShapeType="1"/>
                <a:stCxn id="20560" idx="2"/>
                <a:endCxn id="20563" idx="0"/>
              </p:cNvCxnSpPr>
              <p:nvPr/>
            </p:nvCxnSpPr>
            <p:spPr bwMode="auto">
              <a:xfrm>
                <a:off x="1416" y="3289"/>
                <a:ext cx="144" cy="119"/>
              </a:xfrm>
              <a:prstGeom prst="straightConnector1">
                <a:avLst/>
              </a:prstGeom>
              <a:noFill/>
              <a:ln w="9525">
                <a:solidFill>
                  <a:schemeClr val="tx1"/>
                </a:solidFill>
                <a:round/>
                <a:headEnd/>
                <a:tailEnd/>
              </a:ln>
            </p:spPr>
          </p:cxnSp>
          <p:cxnSp>
            <p:nvCxnSpPr>
              <p:cNvPr id="20572" name="AutoShape 52"/>
              <p:cNvCxnSpPr>
                <a:cxnSpLocks noChangeShapeType="1"/>
                <a:stCxn id="20562" idx="2"/>
                <a:endCxn id="20561" idx="0"/>
              </p:cNvCxnSpPr>
              <p:nvPr/>
            </p:nvCxnSpPr>
            <p:spPr bwMode="auto">
              <a:xfrm>
                <a:off x="1848" y="3289"/>
                <a:ext cx="0" cy="119"/>
              </a:xfrm>
              <a:prstGeom prst="straightConnector1">
                <a:avLst/>
              </a:prstGeom>
              <a:noFill/>
              <a:ln w="9525">
                <a:solidFill>
                  <a:schemeClr val="tx1"/>
                </a:solidFill>
                <a:round/>
                <a:headEnd/>
                <a:tailEnd/>
              </a:ln>
            </p:spPr>
          </p:cxnSp>
          <p:cxnSp>
            <p:nvCxnSpPr>
              <p:cNvPr id="20573" name="AutoShape 53"/>
              <p:cNvCxnSpPr>
                <a:cxnSpLocks noChangeShapeType="1"/>
                <a:stCxn id="20559" idx="2"/>
                <a:endCxn id="20564" idx="0"/>
              </p:cNvCxnSpPr>
              <p:nvPr/>
            </p:nvCxnSpPr>
            <p:spPr bwMode="auto">
              <a:xfrm>
                <a:off x="1272" y="3673"/>
                <a:ext cx="0" cy="80"/>
              </a:xfrm>
              <a:prstGeom prst="straightConnector1">
                <a:avLst/>
              </a:prstGeom>
              <a:noFill/>
              <a:ln w="9525">
                <a:solidFill>
                  <a:schemeClr val="tx1"/>
                </a:solidFill>
                <a:round/>
                <a:headEnd/>
                <a:tailEnd/>
              </a:ln>
            </p:spPr>
          </p:cxnSp>
          <p:cxnSp>
            <p:nvCxnSpPr>
              <p:cNvPr id="20574" name="AutoShape 54"/>
              <p:cNvCxnSpPr>
                <a:cxnSpLocks noChangeShapeType="1"/>
                <a:stCxn id="20561" idx="2"/>
                <a:endCxn id="20565"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75" name="AutoShape 55"/>
              <p:cNvCxnSpPr>
                <a:cxnSpLocks noChangeShapeType="1"/>
                <a:stCxn id="20561" idx="2"/>
                <a:endCxn id="20566" idx="0"/>
              </p:cNvCxnSpPr>
              <p:nvPr/>
            </p:nvCxnSpPr>
            <p:spPr bwMode="auto">
              <a:xfrm>
                <a:off x="1848" y="3673"/>
                <a:ext cx="168" cy="119"/>
              </a:xfrm>
              <a:prstGeom prst="straightConnector1">
                <a:avLst/>
              </a:prstGeom>
              <a:noFill/>
              <a:ln w="9525">
                <a:solidFill>
                  <a:schemeClr val="tx1"/>
                </a:solidFill>
                <a:round/>
                <a:headEnd/>
                <a:tailEnd/>
              </a:ln>
            </p:spPr>
          </p:cxnSp>
          <p:cxnSp>
            <p:nvCxnSpPr>
              <p:cNvPr id="20576" name="AutoShape 56"/>
              <p:cNvCxnSpPr>
                <a:cxnSpLocks noChangeShapeType="1"/>
                <a:stCxn id="20565" idx="2"/>
                <a:endCxn id="20567"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0554" name="AutoShape 57"/>
            <p:cNvCxnSpPr>
              <a:cxnSpLocks noChangeShapeType="1"/>
              <a:stCxn id="20542" idx="2"/>
              <a:endCxn id="20558" idx="0"/>
            </p:cNvCxnSpPr>
            <p:nvPr/>
          </p:nvCxnSpPr>
          <p:spPr bwMode="auto">
            <a:xfrm>
              <a:off x="504" y="2953"/>
              <a:ext cx="624" cy="71"/>
            </a:xfrm>
            <a:prstGeom prst="straightConnector1">
              <a:avLst/>
            </a:prstGeom>
            <a:noFill/>
            <a:ln w="9525">
              <a:solidFill>
                <a:schemeClr val="tx1"/>
              </a:solidFill>
              <a:round/>
              <a:headEnd/>
              <a:tailEnd/>
            </a:ln>
          </p:spPr>
        </p:cxnSp>
        <p:cxnSp>
          <p:nvCxnSpPr>
            <p:cNvPr id="20555" name="AutoShape 58"/>
            <p:cNvCxnSpPr>
              <a:cxnSpLocks noChangeShapeType="1"/>
              <a:stCxn id="20539" idx="2"/>
              <a:endCxn id="20542"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0556" name="AutoShape 59"/>
            <p:cNvCxnSpPr>
              <a:cxnSpLocks noChangeShapeType="1"/>
              <a:stCxn id="20539" idx="2"/>
              <a:endCxn id="20577" idx="0"/>
            </p:cNvCxnSpPr>
            <p:nvPr/>
          </p:nvCxnSpPr>
          <p:spPr bwMode="auto">
            <a:xfrm>
              <a:off x="2040" y="2575"/>
              <a:ext cx="240" cy="65"/>
            </a:xfrm>
            <a:prstGeom prst="straightConnector1">
              <a:avLst/>
            </a:prstGeom>
            <a:noFill/>
            <a:ln w="9525">
              <a:solidFill>
                <a:schemeClr val="tx1"/>
              </a:solidFill>
              <a:round/>
              <a:headEnd/>
              <a:tailEnd/>
            </a:ln>
          </p:spPr>
        </p:cxnSp>
        <p:cxnSp>
          <p:nvCxnSpPr>
            <p:cNvPr id="20557" name="AutoShape 60"/>
            <p:cNvCxnSpPr>
              <a:cxnSpLocks noChangeShapeType="1"/>
              <a:stCxn id="20539" idx="2"/>
              <a:endCxn id="20543" idx="0"/>
            </p:cNvCxnSpPr>
            <p:nvPr/>
          </p:nvCxnSpPr>
          <p:spPr bwMode="auto">
            <a:xfrm>
              <a:off x="2040" y="2575"/>
              <a:ext cx="1344" cy="65"/>
            </a:xfrm>
            <a:prstGeom prst="straightConnector1">
              <a:avLst/>
            </a:prstGeom>
            <a:noFill/>
            <a:ln w="9525">
              <a:solidFill>
                <a:schemeClr val="tx1"/>
              </a:solidFill>
              <a:round/>
              <a:headEnd/>
              <a:tailEnd/>
            </a:ln>
          </p:spPr>
        </p:cxnSp>
      </p:grpSp>
      <p:grpSp>
        <p:nvGrpSpPr>
          <p:cNvPr id="20484" name="Group 61"/>
          <p:cNvGrpSpPr>
            <a:grpSpLocks/>
          </p:cNvGrpSpPr>
          <p:nvPr/>
        </p:nvGrpSpPr>
        <p:grpSpPr bwMode="auto">
          <a:xfrm>
            <a:off x="4589461" y="1358902"/>
            <a:ext cx="3030539" cy="1765300"/>
            <a:chOff x="624" y="1134"/>
            <a:chExt cx="4368" cy="2544"/>
          </a:xfrm>
        </p:grpSpPr>
        <p:sp>
          <p:nvSpPr>
            <p:cNvPr id="20511" name="AutoShape 62"/>
            <p:cNvSpPr>
              <a:spLocks noChangeArrowheads="1"/>
            </p:cNvSpPr>
            <p:nvPr/>
          </p:nvSpPr>
          <p:spPr bwMode="auto">
            <a:xfrm>
              <a:off x="624" y="2625"/>
              <a:ext cx="432" cy="439"/>
            </a:xfrm>
            <a:prstGeom prst="flowChartConnector">
              <a:avLst/>
            </a:prstGeom>
            <a:noFill/>
            <a:ln w="12700">
              <a:solidFill>
                <a:schemeClr val="tx1"/>
              </a:solidFill>
              <a:round/>
              <a:headEnd/>
              <a:tailEnd/>
            </a:ln>
          </p:spPr>
          <p:txBody>
            <a:bodyPr wrap="none" anchor="ctr"/>
            <a:lstStyle/>
            <a:p>
              <a:pPr algn="ctr"/>
              <a:r>
                <a:rPr lang="en-US" sz="1600" dirty="0"/>
                <a:t>S</a:t>
              </a:r>
            </a:p>
          </p:txBody>
        </p:sp>
        <p:sp>
          <p:nvSpPr>
            <p:cNvPr id="20512" name="AutoShape 63"/>
            <p:cNvSpPr>
              <a:spLocks noChangeArrowheads="1"/>
            </p:cNvSpPr>
            <p:nvPr/>
          </p:nvSpPr>
          <p:spPr bwMode="auto">
            <a:xfrm>
              <a:off x="4560" y="1134"/>
              <a:ext cx="432" cy="439"/>
            </a:xfrm>
            <a:prstGeom prst="flowChartConnector">
              <a:avLst/>
            </a:prstGeom>
            <a:noFill/>
            <a:ln w="12700">
              <a:solidFill>
                <a:schemeClr val="tx1"/>
              </a:solidFill>
              <a:round/>
              <a:headEnd/>
              <a:tailEnd/>
            </a:ln>
          </p:spPr>
          <p:txBody>
            <a:bodyPr wrap="none" anchor="ctr"/>
            <a:lstStyle/>
            <a:p>
              <a:pPr algn="ctr"/>
              <a:r>
                <a:rPr lang="en-US"/>
                <a:t>G</a:t>
              </a:r>
            </a:p>
          </p:txBody>
        </p:sp>
        <p:sp>
          <p:nvSpPr>
            <p:cNvPr id="20513" name="AutoShape 64"/>
            <p:cNvSpPr>
              <a:spLocks noChangeArrowheads="1"/>
            </p:cNvSpPr>
            <p:nvPr/>
          </p:nvSpPr>
          <p:spPr bwMode="auto">
            <a:xfrm>
              <a:off x="1878" y="2231"/>
              <a:ext cx="433" cy="438"/>
            </a:xfrm>
            <a:prstGeom prst="flowChartConnector">
              <a:avLst/>
            </a:prstGeom>
            <a:noFill/>
            <a:ln w="12700">
              <a:solidFill>
                <a:schemeClr val="tx1"/>
              </a:solidFill>
              <a:round/>
              <a:headEnd/>
              <a:tailEnd/>
            </a:ln>
          </p:spPr>
          <p:txBody>
            <a:bodyPr wrap="none" anchor="ctr"/>
            <a:lstStyle/>
            <a:p>
              <a:pPr algn="ctr"/>
              <a:r>
                <a:rPr lang="en-US" i="1"/>
                <a:t>d</a:t>
              </a:r>
            </a:p>
          </p:txBody>
        </p:sp>
        <p:sp>
          <p:nvSpPr>
            <p:cNvPr id="20514" name="AutoShape 65"/>
            <p:cNvSpPr>
              <a:spLocks noChangeArrowheads="1"/>
            </p:cNvSpPr>
            <p:nvPr/>
          </p:nvSpPr>
          <p:spPr bwMode="auto">
            <a:xfrm>
              <a:off x="970" y="1573"/>
              <a:ext cx="432" cy="438"/>
            </a:xfrm>
            <a:prstGeom prst="flowChartConnector">
              <a:avLst/>
            </a:prstGeom>
            <a:noFill/>
            <a:ln w="12700">
              <a:solidFill>
                <a:schemeClr val="tx1"/>
              </a:solidFill>
              <a:round/>
              <a:headEnd/>
              <a:tailEnd/>
            </a:ln>
          </p:spPr>
          <p:txBody>
            <a:bodyPr wrap="none" anchor="ctr"/>
            <a:lstStyle/>
            <a:p>
              <a:pPr algn="ctr"/>
              <a:r>
                <a:rPr lang="en-US" i="1"/>
                <a:t>b</a:t>
              </a:r>
            </a:p>
          </p:txBody>
        </p:sp>
        <p:sp>
          <p:nvSpPr>
            <p:cNvPr id="20515" name="AutoShape 66"/>
            <p:cNvSpPr>
              <a:spLocks noChangeArrowheads="1"/>
            </p:cNvSpPr>
            <p:nvPr/>
          </p:nvSpPr>
          <p:spPr bwMode="auto">
            <a:xfrm>
              <a:off x="1402" y="3108"/>
              <a:ext cx="433" cy="438"/>
            </a:xfrm>
            <a:prstGeom prst="flowChartConnector">
              <a:avLst/>
            </a:prstGeom>
            <a:noFill/>
            <a:ln w="12700">
              <a:solidFill>
                <a:schemeClr val="tx1"/>
              </a:solidFill>
              <a:round/>
              <a:headEnd/>
              <a:tailEnd/>
            </a:ln>
          </p:spPr>
          <p:txBody>
            <a:bodyPr wrap="none" anchor="ctr"/>
            <a:lstStyle/>
            <a:p>
              <a:pPr algn="ctr"/>
              <a:r>
                <a:rPr lang="en-US" i="1"/>
                <a:t>p</a:t>
              </a:r>
            </a:p>
          </p:txBody>
        </p:sp>
        <p:sp>
          <p:nvSpPr>
            <p:cNvPr id="20516" name="AutoShape 67"/>
            <p:cNvSpPr>
              <a:spLocks noChangeArrowheads="1"/>
            </p:cNvSpPr>
            <p:nvPr/>
          </p:nvSpPr>
          <p:spPr bwMode="auto">
            <a:xfrm>
              <a:off x="2440" y="3239"/>
              <a:ext cx="433" cy="439"/>
            </a:xfrm>
            <a:prstGeom prst="flowChartConnector">
              <a:avLst/>
            </a:prstGeom>
            <a:noFill/>
            <a:ln w="12700">
              <a:solidFill>
                <a:schemeClr val="tx1"/>
              </a:solidFill>
              <a:round/>
              <a:headEnd/>
              <a:tailEnd/>
            </a:ln>
          </p:spPr>
          <p:txBody>
            <a:bodyPr wrap="none" anchor="ctr"/>
            <a:lstStyle/>
            <a:p>
              <a:pPr algn="ctr"/>
              <a:r>
                <a:rPr lang="en-US" i="1"/>
                <a:t>q</a:t>
              </a:r>
            </a:p>
          </p:txBody>
        </p:sp>
        <p:sp>
          <p:nvSpPr>
            <p:cNvPr id="20517" name="AutoShape 68"/>
            <p:cNvSpPr>
              <a:spLocks noChangeArrowheads="1"/>
            </p:cNvSpPr>
            <p:nvPr/>
          </p:nvSpPr>
          <p:spPr bwMode="auto">
            <a:xfrm>
              <a:off x="2916" y="1529"/>
              <a:ext cx="433" cy="438"/>
            </a:xfrm>
            <a:prstGeom prst="flowChartConnector">
              <a:avLst/>
            </a:prstGeom>
            <a:noFill/>
            <a:ln w="12700">
              <a:solidFill>
                <a:schemeClr val="tx1"/>
              </a:solidFill>
              <a:round/>
              <a:headEnd/>
              <a:tailEnd/>
            </a:ln>
          </p:spPr>
          <p:txBody>
            <a:bodyPr wrap="none" anchor="ctr"/>
            <a:lstStyle/>
            <a:p>
              <a:pPr algn="ctr"/>
              <a:r>
                <a:rPr lang="en-US" i="1"/>
                <a:t>c</a:t>
              </a:r>
            </a:p>
          </p:txBody>
        </p:sp>
        <p:sp>
          <p:nvSpPr>
            <p:cNvPr id="20518" name="AutoShape 69"/>
            <p:cNvSpPr>
              <a:spLocks noChangeArrowheads="1"/>
            </p:cNvSpPr>
            <p:nvPr/>
          </p:nvSpPr>
          <p:spPr bwMode="auto">
            <a:xfrm>
              <a:off x="3522" y="2055"/>
              <a:ext cx="432" cy="439"/>
            </a:xfrm>
            <a:prstGeom prst="flowChartConnector">
              <a:avLst/>
            </a:prstGeom>
            <a:noFill/>
            <a:ln w="12700">
              <a:solidFill>
                <a:schemeClr val="tx1"/>
              </a:solidFill>
              <a:round/>
              <a:headEnd/>
              <a:tailEnd/>
            </a:ln>
          </p:spPr>
          <p:txBody>
            <a:bodyPr wrap="none" anchor="ctr"/>
            <a:lstStyle/>
            <a:p>
              <a:pPr algn="ctr"/>
              <a:r>
                <a:rPr lang="en-US" i="1"/>
                <a:t>e</a:t>
              </a:r>
            </a:p>
          </p:txBody>
        </p:sp>
        <p:sp>
          <p:nvSpPr>
            <p:cNvPr id="20519" name="AutoShape 70"/>
            <p:cNvSpPr>
              <a:spLocks noChangeArrowheads="1"/>
            </p:cNvSpPr>
            <p:nvPr/>
          </p:nvSpPr>
          <p:spPr bwMode="auto">
            <a:xfrm>
              <a:off x="3176" y="2669"/>
              <a:ext cx="432" cy="439"/>
            </a:xfrm>
            <a:prstGeom prst="flowChartConnector">
              <a:avLst/>
            </a:prstGeom>
            <a:noFill/>
            <a:ln w="12700">
              <a:solidFill>
                <a:schemeClr val="tx1"/>
              </a:solidFill>
              <a:round/>
              <a:headEnd/>
              <a:tailEnd/>
            </a:ln>
          </p:spPr>
          <p:txBody>
            <a:bodyPr wrap="none" anchor="ctr"/>
            <a:lstStyle/>
            <a:p>
              <a:pPr algn="ctr"/>
              <a:r>
                <a:rPr lang="en-US" i="1" dirty="0"/>
                <a:t>h</a:t>
              </a:r>
            </a:p>
          </p:txBody>
        </p:sp>
        <p:sp>
          <p:nvSpPr>
            <p:cNvPr id="20520" name="AutoShape 71"/>
            <p:cNvSpPr>
              <a:spLocks noChangeArrowheads="1"/>
            </p:cNvSpPr>
            <p:nvPr/>
          </p:nvSpPr>
          <p:spPr bwMode="auto">
            <a:xfrm>
              <a:off x="1748" y="1178"/>
              <a:ext cx="433" cy="438"/>
            </a:xfrm>
            <a:prstGeom prst="flowChartConnector">
              <a:avLst/>
            </a:prstGeom>
            <a:noFill/>
            <a:ln w="12700">
              <a:solidFill>
                <a:schemeClr val="tx1"/>
              </a:solidFill>
              <a:round/>
              <a:headEnd/>
              <a:tailEnd/>
            </a:ln>
          </p:spPr>
          <p:txBody>
            <a:bodyPr wrap="none" anchor="ctr"/>
            <a:lstStyle/>
            <a:p>
              <a:pPr algn="ctr"/>
              <a:r>
                <a:rPr lang="en-US" i="1"/>
                <a:t>a</a:t>
              </a:r>
            </a:p>
          </p:txBody>
        </p:sp>
        <p:sp>
          <p:nvSpPr>
            <p:cNvPr id="20521" name="AutoShape 72"/>
            <p:cNvSpPr>
              <a:spLocks noChangeArrowheads="1"/>
            </p:cNvSpPr>
            <p:nvPr/>
          </p:nvSpPr>
          <p:spPr bwMode="auto">
            <a:xfrm>
              <a:off x="4430" y="2318"/>
              <a:ext cx="432" cy="439"/>
            </a:xfrm>
            <a:prstGeom prst="flowChartConnector">
              <a:avLst/>
            </a:prstGeom>
            <a:noFill/>
            <a:ln w="12700">
              <a:solidFill>
                <a:schemeClr val="tx1"/>
              </a:solidFill>
              <a:round/>
              <a:headEnd/>
              <a:tailEnd/>
            </a:ln>
          </p:spPr>
          <p:txBody>
            <a:bodyPr wrap="none" anchor="ctr"/>
            <a:lstStyle/>
            <a:p>
              <a:pPr algn="ctr"/>
              <a:r>
                <a:rPr lang="en-US" i="1"/>
                <a:t>f</a:t>
              </a:r>
            </a:p>
          </p:txBody>
        </p:sp>
        <p:sp>
          <p:nvSpPr>
            <p:cNvPr id="20522" name="AutoShape 73"/>
            <p:cNvSpPr>
              <a:spLocks noChangeArrowheads="1"/>
            </p:cNvSpPr>
            <p:nvPr/>
          </p:nvSpPr>
          <p:spPr bwMode="auto">
            <a:xfrm>
              <a:off x="4257" y="3108"/>
              <a:ext cx="432" cy="438"/>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20523" name="AutoShape 74"/>
            <p:cNvCxnSpPr>
              <a:cxnSpLocks noChangeShapeType="1"/>
              <a:stCxn id="20511" idx="5"/>
              <a:endCxn id="20515" idx="2"/>
            </p:cNvCxnSpPr>
            <p:nvPr/>
          </p:nvCxnSpPr>
          <p:spPr bwMode="auto">
            <a:xfrm>
              <a:off x="993" y="3012"/>
              <a:ext cx="397" cy="315"/>
            </a:xfrm>
            <a:prstGeom prst="straightConnector1">
              <a:avLst/>
            </a:prstGeom>
            <a:noFill/>
            <a:ln w="9525">
              <a:solidFill>
                <a:schemeClr val="tx1"/>
              </a:solidFill>
              <a:round/>
              <a:headEnd/>
              <a:tailEnd type="triangle" w="med" len="med"/>
            </a:ln>
          </p:spPr>
        </p:cxnSp>
        <p:cxnSp>
          <p:nvCxnSpPr>
            <p:cNvPr id="20524" name="AutoShape 75"/>
            <p:cNvCxnSpPr>
              <a:cxnSpLocks noChangeShapeType="1"/>
              <a:stCxn id="20515" idx="5"/>
              <a:endCxn id="20516" idx="2"/>
            </p:cNvCxnSpPr>
            <p:nvPr/>
          </p:nvCxnSpPr>
          <p:spPr bwMode="auto">
            <a:xfrm flipV="1">
              <a:off x="1772" y="3459"/>
              <a:ext cx="656" cy="35"/>
            </a:xfrm>
            <a:prstGeom prst="straightConnector1">
              <a:avLst/>
            </a:prstGeom>
            <a:noFill/>
            <a:ln w="9525">
              <a:solidFill>
                <a:schemeClr val="tx1"/>
              </a:solidFill>
              <a:round/>
              <a:headEnd/>
              <a:tailEnd type="triangle" w="med" len="med"/>
            </a:ln>
          </p:spPr>
        </p:cxnSp>
        <p:cxnSp>
          <p:nvCxnSpPr>
            <p:cNvPr id="20525" name="AutoShape 76"/>
            <p:cNvCxnSpPr>
              <a:cxnSpLocks noChangeShapeType="1"/>
              <a:stCxn id="20519" idx="3"/>
              <a:endCxn id="20516" idx="7"/>
            </p:cNvCxnSpPr>
            <p:nvPr/>
          </p:nvCxnSpPr>
          <p:spPr bwMode="auto">
            <a:xfrm flipH="1">
              <a:off x="2810" y="3056"/>
              <a:ext cx="429" cy="235"/>
            </a:xfrm>
            <a:prstGeom prst="straightConnector1">
              <a:avLst/>
            </a:prstGeom>
            <a:noFill/>
            <a:ln w="9525">
              <a:solidFill>
                <a:schemeClr val="tx1"/>
              </a:solidFill>
              <a:round/>
              <a:headEnd/>
              <a:tailEnd type="triangle" w="med" len="med"/>
            </a:ln>
          </p:spPr>
        </p:cxnSp>
        <p:cxnSp>
          <p:nvCxnSpPr>
            <p:cNvPr id="20526" name="AutoShape 77"/>
            <p:cNvCxnSpPr>
              <a:cxnSpLocks noChangeShapeType="1"/>
              <a:stCxn id="20519" idx="2"/>
              <a:endCxn id="20515" idx="6"/>
            </p:cNvCxnSpPr>
            <p:nvPr/>
          </p:nvCxnSpPr>
          <p:spPr bwMode="auto">
            <a:xfrm flipH="1">
              <a:off x="1847" y="2889"/>
              <a:ext cx="1317" cy="438"/>
            </a:xfrm>
            <a:prstGeom prst="straightConnector1">
              <a:avLst/>
            </a:prstGeom>
            <a:noFill/>
            <a:ln w="9525">
              <a:solidFill>
                <a:schemeClr val="tx1"/>
              </a:solidFill>
              <a:round/>
              <a:headEnd/>
              <a:tailEnd type="triangle" w="med" len="med"/>
            </a:ln>
          </p:spPr>
        </p:cxnSp>
        <p:cxnSp>
          <p:nvCxnSpPr>
            <p:cNvPr id="20527" name="AutoShape 78"/>
            <p:cNvCxnSpPr>
              <a:cxnSpLocks noChangeShapeType="1"/>
              <a:stCxn id="20518" idx="4"/>
              <a:endCxn id="20519" idx="7"/>
            </p:cNvCxnSpPr>
            <p:nvPr/>
          </p:nvCxnSpPr>
          <p:spPr bwMode="auto">
            <a:xfrm flipH="1">
              <a:off x="3545" y="2506"/>
              <a:ext cx="193" cy="215"/>
            </a:xfrm>
            <a:prstGeom prst="straightConnector1">
              <a:avLst/>
            </a:prstGeom>
            <a:noFill/>
            <a:ln w="9525">
              <a:solidFill>
                <a:schemeClr val="tx1"/>
              </a:solidFill>
              <a:round/>
              <a:headEnd/>
              <a:tailEnd type="triangle" w="med" len="med"/>
            </a:ln>
          </p:spPr>
        </p:cxnSp>
        <p:cxnSp>
          <p:nvCxnSpPr>
            <p:cNvPr id="20528" name="AutoShape 79"/>
            <p:cNvCxnSpPr>
              <a:cxnSpLocks noChangeShapeType="1"/>
              <a:stCxn id="20518" idx="5"/>
              <a:endCxn id="20522" idx="1"/>
            </p:cNvCxnSpPr>
            <p:nvPr/>
          </p:nvCxnSpPr>
          <p:spPr bwMode="auto">
            <a:xfrm>
              <a:off x="3891" y="2442"/>
              <a:ext cx="429" cy="718"/>
            </a:xfrm>
            <a:prstGeom prst="straightConnector1">
              <a:avLst/>
            </a:prstGeom>
            <a:noFill/>
            <a:ln w="9525">
              <a:solidFill>
                <a:schemeClr val="tx1"/>
              </a:solidFill>
              <a:round/>
              <a:headEnd/>
              <a:tailEnd type="triangle" w="med" len="med"/>
            </a:ln>
          </p:spPr>
        </p:cxnSp>
        <p:cxnSp>
          <p:nvCxnSpPr>
            <p:cNvPr id="20529" name="AutoShape 80"/>
            <p:cNvCxnSpPr>
              <a:cxnSpLocks noChangeShapeType="1"/>
              <a:stCxn id="20522" idx="0"/>
              <a:endCxn id="20521" idx="4"/>
            </p:cNvCxnSpPr>
            <p:nvPr/>
          </p:nvCxnSpPr>
          <p:spPr bwMode="auto">
            <a:xfrm flipV="1">
              <a:off x="4473" y="2769"/>
              <a:ext cx="173" cy="327"/>
            </a:xfrm>
            <a:prstGeom prst="straightConnector1">
              <a:avLst/>
            </a:prstGeom>
            <a:noFill/>
            <a:ln w="12700">
              <a:solidFill>
                <a:schemeClr val="tx1"/>
              </a:solidFill>
              <a:round/>
              <a:headEnd/>
              <a:tailEnd type="triangle" w="med" len="med"/>
            </a:ln>
          </p:spPr>
        </p:cxnSp>
        <p:cxnSp>
          <p:nvCxnSpPr>
            <p:cNvPr id="20530" name="AutoShape 81"/>
            <p:cNvCxnSpPr>
              <a:cxnSpLocks noChangeShapeType="1"/>
              <a:stCxn id="20521" idx="0"/>
              <a:endCxn id="20512" idx="4"/>
            </p:cNvCxnSpPr>
            <p:nvPr/>
          </p:nvCxnSpPr>
          <p:spPr bwMode="auto">
            <a:xfrm flipV="1">
              <a:off x="4646" y="1585"/>
              <a:ext cx="130" cy="721"/>
            </a:xfrm>
            <a:prstGeom prst="straightConnector1">
              <a:avLst/>
            </a:prstGeom>
            <a:noFill/>
            <a:ln w="9525">
              <a:solidFill>
                <a:schemeClr val="tx1"/>
              </a:solidFill>
              <a:round/>
              <a:headEnd/>
              <a:tailEnd type="triangle" w="med" len="med"/>
            </a:ln>
          </p:spPr>
        </p:cxnSp>
        <p:cxnSp>
          <p:nvCxnSpPr>
            <p:cNvPr id="20531" name="AutoShape 82"/>
            <p:cNvCxnSpPr>
              <a:cxnSpLocks noChangeShapeType="1"/>
              <a:stCxn id="20511" idx="7"/>
            </p:cNvCxnSpPr>
            <p:nvPr/>
          </p:nvCxnSpPr>
          <p:spPr bwMode="auto">
            <a:xfrm flipV="1">
              <a:off x="993" y="2438"/>
              <a:ext cx="885" cy="239"/>
            </a:xfrm>
            <a:prstGeom prst="straightConnector1">
              <a:avLst/>
            </a:prstGeom>
            <a:noFill/>
            <a:ln w="9525">
              <a:solidFill>
                <a:schemeClr val="tx1"/>
              </a:solidFill>
              <a:round/>
              <a:headEnd/>
              <a:tailEnd type="triangle" w="med" len="med"/>
            </a:ln>
          </p:spPr>
        </p:cxnSp>
        <p:cxnSp>
          <p:nvCxnSpPr>
            <p:cNvPr id="20532" name="AutoShape 83"/>
            <p:cNvCxnSpPr>
              <a:cxnSpLocks noChangeShapeType="1"/>
              <a:stCxn id="20513" idx="1"/>
              <a:endCxn id="20514" idx="5"/>
            </p:cNvCxnSpPr>
            <p:nvPr/>
          </p:nvCxnSpPr>
          <p:spPr bwMode="auto">
            <a:xfrm flipH="1" flipV="1">
              <a:off x="1339" y="1959"/>
              <a:ext cx="602" cy="324"/>
            </a:xfrm>
            <a:prstGeom prst="straightConnector1">
              <a:avLst/>
            </a:prstGeom>
            <a:noFill/>
            <a:ln w="9525">
              <a:solidFill>
                <a:schemeClr val="tx1"/>
              </a:solidFill>
              <a:round/>
              <a:headEnd/>
              <a:tailEnd type="triangle" w="med" len="med"/>
            </a:ln>
          </p:spPr>
        </p:cxnSp>
        <p:cxnSp>
          <p:nvCxnSpPr>
            <p:cNvPr id="20533" name="AutoShape 84"/>
            <p:cNvCxnSpPr>
              <a:cxnSpLocks noChangeShapeType="1"/>
              <a:endCxn id="20520" idx="2"/>
            </p:cNvCxnSpPr>
            <p:nvPr/>
          </p:nvCxnSpPr>
          <p:spPr bwMode="auto">
            <a:xfrm flipV="1">
              <a:off x="1347" y="1397"/>
              <a:ext cx="389" cy="240"/>
            </a:xfrm>
            <a:prstGeom prst="straightConnector1">
              <a:avLst/>
            </a:prstGeom>
            <a:noFill/>
            <a:ln w="9525">
              <a:solidFill>
                <a:schemeClr val="tx1"/>
              </a:solidFill>
              <a:round/>
              <a:headEnd/>
              <a:tailEnd type="triangle" w="med" len="med"/>
            </a:ln>
          </p:spPr>
        </p:cxnSp>
        <p:cxnSp>
          <p:nvCxnSpPr>
            <p:cNvPr id="20534" name="AutoShape 85"/>
            <p:cNvCxnSpPr>
              <a:cxnSpLocks noChangeShapeType="1"/>
              <a:stCxn id="20517" idx="2"/>
              <a:endCxn id="20520" idx="6"/>
            </p:cNvCxnSpPr>
            <p:nvPr/>
          </p:nvCxnSpPr>
          <p:spPr bwMode="auto">
            <a:xfrm flipH="1" flipV="1">
              <a:off x="2193" y="1397"/>
              <a:ext cx="711" cy="351"/>
            </a:xfrm>
            <a:prstGeom prst="straightConnector1">
              <a:avLst/>
            </a:prstGeom>
            <a:noFill/>
            <a:ln w="9525">
              <a:solidFill>
                <a:schemeClr val="tx1"/>
              </a:solidFill>
              <a:round/>
              <a:headEnd/>
              <a:tailEnd type="triangle" w="med" len="med"/>
            </a:ln>
          </p:spPr>
        </p:cxnSp>
        <p:cxnSp>
          <p:nvCxnSpPr>
            <p:cNvPr id="20535" name="AutoShape 86"/>
            <p:cNvCxnSpPr>
              <a:cxnSpLocks noChangeShapeType="1"/>
              <a:stCxn id="20513" idx="7"/>
              <a:endCxn id="20517" idx="3"/>
            </p:cNvCxnSpPr>
            <p:nvPr/>
          </p:nvCxnSpPr>
          <p:spPr bwMode="auto">
            <a:xfrm flipV="1">
              <a:off x="2248" y="1915"/>
              <a:ext cx="731" cy="368"/>
            </a:xfrm>
            <a:prstGeom prst="straightConnector1">
              <a:avLst/>
            </a:prstGeom>
            <a:noFill/>
            <a:ln w="9525">
              <a:solidFill>
                <a:schemeClr val="tx1"/>
              </a:solidFill>
              <a:round/>
              <a:headEnd/>
              <a:tailEnd type="triangle" w="med" len="med"/>
            </a:ln>
          </p:spPr>
        </p:cxnSp>
        <p:cxnSp>
          <p:nvCxnSpPr>
            <p:cNvPr id="20536" name="AutoShape 87"/>
            <p:cNvCxnSpPr>
              <a:cxnSpLocks noChangeShapeType="1"/>
              <a:stCxn id="20513" idx="6"/>
              <a:endCxn id="20518" idx="2"/>
            </p:cNvCxnSpPr>
            <p:nvPr/>
          </p:nvCxnSpPr>
          <p:spPr bwMode="auto">
            <a:xfrm flipV="1">
              <a:off x="2323" y="2275"/>
              <a:ext cx="1187" cy="175"/>
            </a:xfrm>
            <a:prstGeom prst="straightConnector1">
              <a:avLst/>
            </a:prstGeom>
            <a:noFill/>
            <a:ln w="9525">
              <a:solidFill>
                <a:schemeClr val="tx1"/>
              </a:solidFill>
              <a:round/>
              <a:headEnd/>
              <a:tailEnd type="triangle" w="med" len="med"/>
            </a:ln>
          </p:spPr>
        </p:cxnSp>
        <p:cxnSp>
          <p:nvCxnSpPr>
            <p:cNvPr id="20537" name="AutoShape 88"/>
            <p:cNvCxnSpPr>
              <a:cxnSpLocks noChangeShapeType="1"/>
              <a:stCxn id="20521" idx="1"/>
              <a:endCxn id="20517" idx="6"/>
            </p:cNvCxnSpPr>
            <p:nvPr/>
          </p:nvCxnSpPr>
          <p:spPr bwMode="auto">
            <a:xfrm rot="5400000" flipH="1">
              <a:off x="3616" y="1493"/>
              <a:ext cx="622" cy="1132"/>
            </a:xfrm>
            <a:prstGeom prst="curvedConnector2">
              <a:avLst/>
            </a:prstGeom>
            <a:noFill/>
            <a:ln w="9525">
              <a:solidFill>
                <a:schemeClr val="tx1"/>
              </a:solidFill>
              <a:round/>
              <a:headEnd/>
              <a:tailEnd type="triangle" w="med" len="med"/>
            </a:ln>
          </p:spPr>
        </p:cxnSp>
        <p:cxnSp>
          <p:nvCxnSpPr>
            <p:cNvPr id="20538" name="AutoShape 89"/>
            <p:cNvCxnSpPr>
              <a:cxnSpLocks noChangeShapeType="1"/>
              <a:stCxn id="20511" idx="6"/>
              <a:endCxn id="20518" idx="3"/>
            </p:cNvCxnSpPr>
            <p:nvPr/>
          </p:nvCxnSpPr>
          <p:spPr bwMode="auto">
            <a:xfrm flipV="1">
              <a:off x="1068" y="2442"/>
              <a:ext cx="2517" cy="403"/>
            </a:xfrm>
            <a:prstGeom prst="curvedConnector2">
              <a:avLst/>
            </a:prstGeom>
            <a:noFill/>
            <a:ln w="9525">
              <a:solidFill>
                <a:schemeClr val="tx1"/>
              </a:solidFill>
              <a:round/>
              <a:headEnd/>
              <a:tailEnd type="triangle" w="med" len="med"/>
            </a:ln>
          </p:spPr>
        </p:cxnSp>
      </p:grpSp>
      <p:grpSp>
        <p:nvGrpSpPr>
          <p:cNvPr id="6" name="Group 90"/>
          <p:cNvGrpSpPr>
            <a:grpSpLocks/>
          </p:cNvGrpSpPr>
          <p:nvPr/>
        </p:nvGrpSpPr>
        <p:grpSpPr bwMode="auto">
          <a:xfrm>
            <a:off x="1447802" y="3532194"/>
            <a:ext cx="7337425" cy="2325687"/>
            <a:chOff x="132" y="2225"/>
            <a:chExt cx="4622" cy="1465"/>
          </a:xfrm>
        </p:grpSpPr>
        <p:sp>
          <p:nvSpPr>
            <p:cNvPr id="20504" name="Rectangle 91"/>
            <p:cNvSpPr>
              <a:spLocks noChangeArrowheads="1"/>
            </p:cNvSpPr>
            <p:nvPr/>
          </p:nvSpPr>
          <p:spPr bwMode="auto">
            <a:xfrm>
              <a:off x="1142" y="2225"/>
              <a:ext cx="3611" cy="172"/>
            </a:xfrm>
            <a:prstGeom prst="rect">
              <a:avLst/>
            </a:prstGeom>
            <a:solidFill>
              <a:srgbClr val="FF0000">
                <a:alpha val="20000"/>
              </a:srgbClr>
            </a:solidFill>
            <a:ln w="9525">
              <a:noFill/>
              <a:miter lim="800000"/>
              <a:headEnd/>
              <a:tailEnd/>
            </a:ln>
          </p:spPr>
          <p:txBody>
            <a:bodyPr wrap="none" anchor="ctr"/>
            <a:lstStyle/>
            <a:p>
              <a:endParaRPr lang="en-US"/>
            </a:p>
          </p:txBody>
        </p:sp>
        <p:sp>
          <p:nvSpPr>
            <p:cNvPr id="20505" name="Rectangle 92"/>
            <p:cNvSpPr>
              <a:spLocks noChangeArrowheads="1"/>
            </p:cNvSpPr>
            <p:nvPr/>
          </p:nvSpPr>
          <p:spPr bwMode="auto">
            <a:xfrm>
              <a:off x="1138" y="2516"/>
              <a:ext cx="3611" cy="172"/>
            </a:xfrm>
            <a:prstGeom prst="rect">
              <a:avLst/>
            </a:prstGeom>
            <a:solidFill>
              <a:srgbClr val="FF6600">
                <a:alpha val="20000"/>
              </a:srgbClr>
            </a:solidFill>
            <a:ln w="9525">
              <a:noFill/>
              <a:miter lim="800000"/>
              <a:headEnd/>
              <a:tailEnd/>
            </a:ln>
          </p:spPr>
          <p:txBody>
            <a:bodyPr wrap="none" anchor="ctr"/>
            <a:lstStyle/>
            <a:p>
              <a:endParaRPr lang="en-US"/>
            </a:p>
          </p:txBody>
        </p:sp>
        <p:sp>
          <p:nvSpPr>
            <p:cNvPr id="20506" name="Rectangle 93"/>
            <p:cNvSpPr>
              <a:spLocks noChangeArrowheads="1"/>
            </p:cNvSpPr>
            <p:nvPr/>
          </p:nvSpPr>
          <p:spPr bwMode="auto">
            <a:xfrm>
              <a:off x="1143" y="2844"/>
              <a:ext cx="3611" cy="172"/>
            </a:xfrm>
            <a:prstGeom prst="rect">
              <a:avLst/>
            </a:prstGeom>
            <a:solidFill>
              <a:srgbClr val="008000">
                <a:alpha val="20000"/>
              </a:srgbClr>
            </a:solidFill>
            <a:ln w="9525">
              <a:noFill/>
              <a:miter lim="800000"/>
              <a:headEnd/>
              <a:tailEnd/>
            </a:ln>
          </p:spPr>
          <p:txBody>
            <a:bodyPr wrap="none" anchor="ctr"/>
            <a:lstStyle/>
            <a:p>
              <a:endParaRPr lang="en-US"/>
            </a:p>
          </p:txBody>
        </p:sp>
        <p:sp>
          <p:nvSpPr>
            <p:cNvPr id="20507" name="Rectangle 94"/>
            <p:cNvSpPr>
              <a:spLocks noChangeArrowheads="1"/>
            </p:cNvSpPr>
            <p:nvPr/>
          </p:nvSpPr>
          <p:spPr bwMode="auto">
            <a:xfrm>
              <a:off x="1139" y="3188"/>
              <a:ext cx="3607" cy="172"/>
            </a:xfrm>
            <a:prstGeom prst="rect">
              <a:avLst/>
            </a:prstGeom>
            <a:solidFill>
              <a:srgbClr val="0000FF">
                <a:alpha val="20000"/>
              </a:srgbClr>
            </a:solidFill>
            <a:ln w="9525">
              <a:noFill/>
              <a:miter lim="800000"/>
              <a:headEnd/>
              <a:tailEnd/>
            </a:ln>
          </p:spPr>
          <p:txBody>
            <a:bodyPr wrap="none" anchor="ctr"/>
            <a:lstStyle/>
            <a:p>
              <a:endParaRPr lang="en-US"/>
            </a:p>
          </p:txBody>
        </p:sp>
        <p:sp>
          <p:nvSpPr>
            <p:cNvPr id="20508" name="AutoShape 95"/>
            <p:cNvSpPr>
              <a:spLocks/>
            </p:cNvSpPr>
            <p:nvPr/>
          </p:nvSpPr>
          <p:spPr bwMode="auto">
            <a:xfrm>
              <a:off x="807" y="2236"/>
              <a:ext cx="178" cy="1450"/>
            </a:xfrm>
            <a:prstGeom prst="leftBrace">
              <a:avLst>
                <a:gd name="adj1" fmla="val 67884"/>
                <a:gd name="adj2" fmla="val 50000"/>
              </a:avLst>
            </a:prstGeom>
            <a:noFill/>
            <a:ln w="9525">
              <a:solidFill>
                <a:schemeClr val="tx1"/>
              </a:solidFill>
              <a:round/>
              <a:headEnd/>
              <a:tailEnd/>
            </a:ln>
          </p:spPr>
          <p:txBody>
            <a:bodyPr wrap="none" anchor="ctr"/>
            <a:lstStyle/>
            <a:p>
              <a:endParaRPr lang="en-US"/>
            </a:p>
          </p:txBody>
        </p:sp>
        <p:sp>
          <p:nvSpPr>
            <p:cNvPr id="20509" name="Text Box 96"/>
            <p:cNvSpPr txBox="1">
              <a:spLocks noChangeArrowheads="1"/>
            </p:cNvSpPr>
            <p:nvPr/>
          </p:nvSpPr>
          <p:spPr bwMode="auto">
            <a:xfrm>
              <a:off x="132" y="2693"/>
              <a:ext cx="602" cy="494"/>
            </a:xfrm>
            <a:prstGeom prst="rect">
              <a:avLst/>
            </a:prstGeom>
            <a:noFill/>
            <a:ln w="9525">
              <a:noFill/>
              <a:miter lim="800000"/>
              <a:headEnd/>
              <a:tailEnd/>
            </a:ln>
          </p:spPr>
          <p:txBody>
            <a:bodyPr>
              <a:spAutoFit/>
            </a:bodyPr>
            <a:lstStyle/>
            <a:p>
              <a:pPr algn="ctr">
                <a:spcBef>
                  <a:spcPct val="50000"/>
                </a:spcBef>
              </a:pPr>
              <a:r>
                <a:rPr lang="en-US"/>
                <a:t>Search</a:t>
              </a:r>
            </a:p>
            <a:p>
              <a:pPr algn="ctr">
                <a:spcBef>
                  <a:spcPct val="50000"/>
                </a:spcBef>
              </a:pPr>
              <a:r>
                <a:rPr lang="en-US"/>
                <a:t>Tiers</a:t>
              </a:r>
            </a:p>
          </p:txBody>
        </p:sp>
        <p:sp>
          <p:nvSpPr>
            <p:cNvPr id="20510" name="Rectangle 97"/>
            <p:cNvSpPr>
              <a:spLocks noChangeArrowheads="1"/>
            </p:cNvSpPr>
            <p:nvPr/>
          </p:nvSpPr>
          <p:spPr bwMode="auto">
            <a:xfrm>
              <a:off x="1143" y="3518"/>
              <a:ext cx="3607" cy="172"/>
            </a:xfrm>
            <a:prstGeom prst="rect">
              <a:avLst/>
            </a:prstGeom>
            <a:solidFill>
              <a:srgbClr val="CC00CC">
                <a:alpha val="20000"/>
              </a:srgbClr>
            </a:solidFill>
            <a:ln w="9525">
              <a:noFill/>
              <a:miter lim="800000"/>
              <a:headEnd/>
              <a:tailEnd/>
            </a:ln>
          </p:spPr>
          <p:txBody>
            <a:bodyPr wrap="none" anchor="ctr"/>
            <a:lstStyle/>
            <a:p>
              <a:endParaRPr lang="en-US"/>
            </a:p>
          </p:txBody>
        </p:sp>
      </p:grpSp>
      <p:sp>
        <p:nvSpPr>
          <p:cNvPr id="798818" name="Oval 98"/>
          <p:cNvSpPr>
            <a:spLocks noChangeArrowheads="1"/>
          </p:cNvSpPr>
          <p:nvPr/>
        </p:nvSpPr>
        <p:spPr bwMode="auto">
          <a:xfrm>
            <a:off x="6237287" y="3525839"/>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20487" name="Oval 99"/>
          <p:cNvSpPr>
            <a:spLocks noChangeArrowheads="1"/>
          </p:cNvSpPr>
          <p:nvPr/>
        </p:nvSpPr>
        <p:spPr bwMode="auto">
          <a:xfrm>
            <a:off x="6237287" y="3525839"/>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0" name="Oval 100"/>
          <p:cNvSpPr>
            <a:spLocks noChangeArrowheads="1"/>
          </p:cNvSpPr>
          <p:nvPr/>
        </p:nvSpPr>
        <p:spPr bwMode="auto">
          <a:xfrm>
            <a:off x="3808411" y="4021139"/>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1" name="Oval 101"/>
          <p:cNvSpPr>
            <a:spLocks noChangeArrowheads="1"/>
          </p:cNvSpPr>
          <p:nvPr/>
        </p:nvSpPr>
        <p:spPr bwMode="auto">
          <a:xfrm>
            <a:off x="6629402" y="3976688"/>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2" name="Oval 102"/>
          <p:cNvSpPr>
            <a:spLocks noChangeArrowheads="1"/>
          </p:cNvSpPr>
          <p:nvPr/>
        </p:nvSpPr>
        <p:spPr bwMode="auto">
          <a:xfrm>
            <a:off x="8380411" y="3990981"/>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3" name="Oval 103"/>
          <p:cNvSpPr>
            <a:spLocks noChangeArrowheads="1"/>
          </p:cNvSpPr>
          <p:nvPr/>
        </p:nvSpPr>
        <p:spPr bwMode="auto">
          <a:xfrm>
            <a:off x="3278184" y="4521205"/>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4" name="Oval 104"/>
          <p:cNvSpPr>
            <a:spLocks noChangeArrowheads="1"/>
          </p:cNvSpPr>
          <p:nvPr/>
        </p:nvSpPr>
        <p:spPr bwMode="auto">
          <a:xfrm>
            <a:off x="3952878" y="4513263"/>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5" name="Oval 105"/>
          <p:cNvSpPr>
            <a:spLocks noChangeArrowheads="1"/>
          </p:cNvSpPr>
          <p:nvPr/>
        </p:nvSpPr>
        <p:spPr bwMode="auto">
          <a:xfrm>
            <a:off x="4799011" y="4513263"/>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6" name="Oval 106"/>
          <p:cNvSpPr>
            <a:spLocks noChangeArrowheads="1"/>
          </p:cNvSpPr>
          <p:nvPr/>
        </p:nvSpPr>
        <p:spPr bwMode="auto">
          <a:xfrm>
            <a:off x="6243635" y="4505330"/>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7" name="Oval 107"/>
          <p:cNvSpPr>
            <a:spLocks noChangeArrowheads="1"/>
          </p:cNvSpPr>
          <p:nvPr/>
        </p:nvSpPr>
        <p:spPr bwMode="auto">
          <a:xfrm>
            <a:off x="6945311" y="4505330"/>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8" name="Oval 108"/>
          <p:cNvSpPr>
            <a:spLocks noChangeArrowheads="1"/>
          </p:cNvSpPr>
          <p:nvPr/>
        </p:nvSpPr>
        <p:spPr bwMode="auto">
          <a:xfrm>
            <a:off x="8378828" y="4505330"/>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29" name="Oval 109"/>
          <p:cNvSpPr>
            <a:spLocks noChangeArrowheads="1"/>
          </p:cNvSpPr>
          <p:nvPr/>
        </p:nvSpPr>
        <p:spPr bwMode="auto">
          <a:xfrm>
            <a:off x="3268660" y="5051430"/>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8830" name="Oval 110"/>
          <p:cNvSpPr>
            <a:spLocks noChangeArrowheads="1"/>
          </p:cNvSpPr>
          <p:nvPr/>
        </p:nvSpPr>
        <p:spPr bwMode="auto">
          <a:xfrm>
            <a:off x="3808411" y="4019556"/>
            <a:ext cx="290512" cy="265113"/>
          </a:xfrm>
          <a:prstGeom prst="ellipse">
            <a:avLst/>
          </a:prstGeom>
          <a:solidFill>
            <a:srgbClr val="FF6600">
              <a:alpha val="20000"/>
            </a:srgbClr>
          </a:solidFill>
          <a:ln w="9525">
            <a:solidFill>
              <a:schemeClr val="tx1"/>
            </a:solidFill>
            <a:round/>
            <a:headEnd/>
            <a:tailEnd/>
          </a:ln>
        </p:spPr>
        <p:txBody>
          <a:bodyPr wrap="none" lIns="91432" tIns="45718" rIns="91432" bIns="45718" anchor="ctr"/>
          <a:lstStyle/>
          <a:p>
            <a:endParaRPr lang="en-US"/>
          </a:p>
        </p:txBody>
      </p:sp>
      <p:sp>
        <p:nvSpPr>
          <p:cNvPr id="798831" name="Oval 111"/>
          <p:cNvSpPr>
            <a:spLocks noChangeArrowheads="1"/>
          </p:cNvSpPr>
          <p:nvPr/>
        </p:nvSpPr>
        <p:spPr bwMode="auto">
          <a:xfrm>
            <a:off x="6632578" y="3978281"/>
            <a:ext cx="290513" cy="265113"/>
          </a:xfrm>
          <a:prstGeom prst="ellipse">
            <a:avLst/>
          </a:prstGeom>
          <a:solidFill>
            <a:srgbClr val="FF6600">
              <a:alpha val="20000"/>
            </a:srgbClr>
          </a:solidFill>
          <a:ln w="9525">
            <a:solidFill>
              <a:schemeClr val="tx1"/>
            </a:solidFill>
            <a:round/>
            <a:headEnd/>
            <a:tailEnd/>
          </a:ln>
        </p:spPr>
        <p:txBody>
          <a:bodyPr wrap="none" lIns="91432" tIns="45718" rIns="91432" bIns="45718" anchor="ctr"/>
          <a:lstStyle/>
          <a:p>
            <a:endParaRPr lang="en-US"/>
          </a:p>
        </p:txBody>
      </p:sp>
      <p:sp>
        <p:nvSpPr>
          <p:cNvPr id="798832" name="Oval 112"/>
          <p:cNvSpPr>
            <a:spLocks noChangeArrowheads="1"/>
          </p:cNvSpPr>
          <p:nvPr/>
        </p:nvSpPr>
        <p:spPr bwMode="auto">
          <a:xfrm>
            <a:off x="8382002" y="3995739"/>
            <a:ext cx="290513" cy="265112"/>
          </a:xfrm>
          <a:prstGeom prst="ellipse">
            <a:avLst/>
          </a:prstGeom>
          <a:solidFill>
            <a:srgbClr val="FF6600">
              <a:alpha val="20000"/>
            </a:srgbClr>
          </a:solidFill>
          <a:ln w="9525">
            <a:solidFill>
              <a:schemeClr val="tx1"/>
            </a:solidFill>
            <a:round/>
            <a:headEnd/>
            <a:tailEnd/>
          </a:ln>
        </p:spPr>
        <p:txBody>
          <a:bodyPr wrap="none" lIns="91432" tIns="45718" rIns="91432" bIns="45718" anchor="ctr"/>
          <a:lstStyle/>
          <a:p>
            <a:endParaRPr lang="en-US"/>
          </a:p>
        </p:txBody>
      </p:sp>
      <p:sp>
        <p:nvSpPr>
          <p:cNvPr id="798833" name="Oval 113"/>
          <p:cNvSpPr>
            <a:spLocks noChangeArrowheads="1"/>
          </p:cNvSpPr>
          <p:nvPr/>
        </p:nvSpPr>
        <p:spPr bwMode="auto">
          <a:xfrm>
            <a:off x="3281360" y="4516439"/>
            <a:ext cx="290512" cy="265112"/>
          </a:xfrm>
          <a:prstGeom prst="ellipse">
            <a:avLst/>
          </a:prstGeom>
          <a:solidFill>
            <a:srgbClr val="008000">
              <a:alpha val="20000"/>
            </a:srgbClr>
          </a:solidFill>
          <a:ln w="9525">
            <a:solidFill>
              <a:schemeClr val="tx1"/>
            </a:solidFill>
            <a:round/>
            <a:headEnd/>
            <a:tailEnd/>
          </a:ln>
        </p:spPr>
        <p:txBody>
          <a:bodyPr wrap="none" lIns="91432" tIns="45718" rIns="91432" bIns="45718" anchor="ctr"/>
          <a:lstStyle/>
          <a:p>
            <a:endParaRPr lang="en-US"/>
          </a:p>
        </p:txBody>
      </p:sp>
      <p:sp>
        <p:nvSpPr>
          <p:cNvPr id="20502" name="Line 114"/>
          <p:cNvSpPr>
            <a:spLocks noChangeShapeType="1"/>
          </p:cNvSpPr>
          <p:nvPr/>
        </p:nvSpPr>
        <p:spPr bwMode="auto">
          <a:xfrm>
            <a:off x="2" y="3371851"/>
            <a:ext cx="12192001" cy="0"/>
          </a:xfrm>
          <a:prstGeom prst="line">
            <a:avLst/>
          </a:prstGeom>
          <a:noFill/>
          <a:ln w="9525">
            <a:solidFill>
              <a:schemeClr val="tx1"/>
            </a:solidFill>
            <a:round/>
            <a:headEnd/>
            <a:tailEnd/>
          </a:ln>
        </p:spPr>
        <p:txBody>
          <a:bodyPr lIns="91432" tIns="45718" rIns="91432" bIns="45718"/>
          <a:lstStyle/>
          <a:p>
            <a:endParaRPr lang="en-US"/>
          </a:p>
        </p:txBody>
      </p:sp>
      <p:sp>
        <p:nvSpPr>
          <p:cNvPr id="20503" name="Text Box 115"/>
          <p:cNvSpPr txBox="1">
            <a:spLocks noChangeArrowheads="1"/>
          </p:cNvSpPr>
          <p:nvPr/>
        </p:nvSpPr>
        <p:spPr bwMode="auto">
          <a:xfrm>
            <a:off x="376237" y="1371602"/>
            <a:ext cx="2366963" cy="1338824"/>
          </a:xfrm>
          <a:prstGeom prst="rect">
            <a:avLst/>
          </a:prstGeom>
          <a:noFill/>
          <a:ln w="9525">
            <a:noFill/>
            <a:miter lim="800000"/>
            <a:headEnd/>
            <a:tailEnd/>
          </a:ln>
        </p:spPr>
        <p:txBody>
          <a:bodyPr lIns="91432" tIns="45718" rIns="91432" bIns="45718">
            <a:spAutoFit/>
          </a:bodyPr>
          <a:lstStyle/>
          <a:p>
            <a:pPr>
              <a:spcBef>
                <a:spcPct val="50000"/>
              </a:spcBef>
            </a:pPr>
            <a:r>
              <a:rPr lang="en-US" i="1" dirty="0">
                <a:latin typeface="Calibri" pitchFamily="34" charset="0"/>
              </a:rPr>
              <a:t>Strategy: expand a shallowest node first</a:t>
            </a:r>
          </a:p>
          <a:p>
            <a:pPr>
              <a:spcBef>
                <a:spcPct val="50000"/>
              </a:spcBef>
            </a:pPr>
            <a:r>
              <a:rPr lang="en-US" i="1" dirty="0">
                <a:latin typeface="Calibri" pitchFamily="34" charset="0"/>
              </a:rPr>
              <a:t>Implementation: Fringe is a FIFO queue</a:t>
            </a:r>
          </a:p>
        </p:txBody>
      </p:sp>
    </p:spTree>
    <p:extLst>
      <p:ext uri="{BB962C8B-B14F-4D97-AF65-F5344CB8AC3E}">
        <p14:creationId xmlns:p14="http://schemas.microsoft.com/office/powerpoint/2010/main" val="14367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8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8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8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8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8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8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8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8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8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88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88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88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88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8" grpId="0" animBg="1"/>
      <p:bldP spid="798820" grpId="0" animBg="1"/>
      <p:bldP spid="798821" grpId="0" animBg="1"/>
      <p:bldP spid="798822" grpId="0" animBg="1"/>
      <p:bldP spid="798823" grpId="0" animBg="1"/>
      <p:bldP spid="798824" grpId="0" animBg="1"/>
      <p:bldP spid="798825" grpId="0" animBg="1"/>
      <p:bldP spid="798826" grpId="0" animBg="1"/>
      <p:bldP spid="798827" grpId="0" animBg="1"/>
      <p:bldP spid="798828" grpId="0" animBg="1"/>
      <p:bldP spid="798829" grpId="0" animBg="1"/>
      <p:bldP spid="798830" grpId="0" animBg="1"/>
      <p:bldP spid="798831" grpId="0" animBg="1"/>
      <p:bldP spid="798832" grpId="0" animBg="1"/>
      <p:bldP spid="7988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894C-8039-490B-89D2-5024B96218E1}"/>
              </a:ext>
            </a:extLst>
          </p:cNvPr>
          <p:cNvSpPr>
            <a:spLocks noGrp="1"/>
          </p:cNvSpPr>
          <p:nvPr>
            <p:ph type="title"/>
          </p:nvPr>
        </p:nvSpPr>
        <p:spPr/>
        <p:txBody>
          <a:bodyPr/>
          <a:lstStyle/>
          <a:p>
            <a:r>
              <a:rPr lang="en-US" dirty="0"/>
              <a:t>Example search problem: Holiday in Romania</a:t>
            </a:r>
          </a:p>
        </p:txBody>
      </p:sp>
      <p:sp>
        <p:nvSpPr>
          <p:cNvPr id="3" name="Content Placeholder 2">
            <a:extLst>
              <a:ext uri="{FF2B5EF4-FFF2-40B4-BE49-F238E27FC236}">
                <a16:creationId xmlns:a16="http://schemas.microsoft.com/office/drawing/2014/main" id="{FB0D7333-62BF-45B2-88D3-3531119D1CA3}"/>
              </a:ext>
            </a:extLst>
          </p:cNvPr>
          <p:cNvSpPr>
            <a:spLocks noGrp="1"/>
          </p:cNvSpPr>
          <p:nvPr>
            <p:ph idx="1"/>
          </p:nvPr>
        </p:nvSpPr>
        <p:spPr>
          <a:xfrm>
            <a:off x="406400" y="1397003"/>
            <a:ext cx="11379200" cy="507997"/>
          </a:xfrm>
        </p:spPr>
        <p:txBody>
          <a:bodyPr/>
          <a:lstStyle/>
          <a:p>
            <a:r>
              <a:rPr lang="en-US" dirty="0"/>
              <a:t>Imagine an agent enjoying a touring vacation in Romania</a:t>
            </a:r>
          </a:p>
        </p:txBody>
      </p:sp>
      <p:pic>
        <p:nvPicPr>
          <p:cNvPr id="7" name="Picture 6">
            <a:extLst>
              <a:ext uri="{FF2B5EF4-FFF2-40B4-BE49-F238E27FC236}">
                <a16:creationId xmlns:a16="http://schemas.microsoft.com/office/drawing/2014/main" id="{F61F9B60-5E63-4C22-8BCF-9212590538F4}"/>
              </a:ext>
            </a:extLst>
          </p:cNvPr>
          <p:cNvPicPr>
            <a:picLocks noChangeAspect="1"/>
          </p:cNvPicPr>
          <p:nvPr/>
        </p:nvPicPr>
        <p:blipFill>
          <a:blip r:embed="rId2"/>
          <a:stretch>
            <a:fillRect/>
          </a:stretch>
        </p:blipFill>
        <p:spPr>
          <a:xfrm>
            <a:off x="1143000" y="2184403"/>
            <a:ext cx="10287000" cy="4311748"/>
          </a:xfrm>
          <a:prstGeom prst="rect">
            <a:avLst/>
          </a:prstGeom>
        </p:spPr>
      </p:pic>
    </p:spTree>
    <p:extLst>
      <p:ext uri="{BB962C8B-B14F-4D97-AF65-F5344CB8AC3E}">
        <p14:creationId xmlns:p14="http://schemas.microsoft.com/office/powerpoint/2010/main" val="1708504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4"/>
          <p:cNvSpPr>
            <a:spLocks/>
          </p:cNvSpPr>
          <p:nvPr/>
        </p:nvSpPr>
        <p:spPr bwMode="auto">
          <a:xfrm>
            <a:off x="8526461" y="2038351"/>
            <a:ext cx="541339" cy="419100"/>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802818" name="Freeform 2"/>
          <p:cNvSpPr>
            <a:spLocks/>
          </p:cNvSpPr>
          <p:nvPr/>
        </p:nvSpPr>
        <p:spPr bwMode="auto">
          <a:xfrm>
            <a:off x="7939088" y="2020890"/>
            <a:ext cx="1725613" cy="147002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35" name="Freeform 4"/>
          <p:cNvSpPr>
            <a:spLocks/>
          </p:cNvSpPr>
          <p:nvPr/>
        </p:nvSpPr>
        <p:spPr bwMode="auto">
          <a:xfrm>
            <a:off x="8077200" y="2038349"/>
            <a:ext cx="1447800" cy="1162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37" name="Freeform 4"/>
          <p:cNvSpPr>
            <a:spLocks/>
          </p:cNvSpPr>
          <p:nvPr/>
        </p:nvSpPr>
        <p:spPr bwMode="auto">
          <a:xfrm>
            <a:off x="8305803" y="2038349"/>
            <a:ext cx="990599" cy="781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24579" name="Rectangle 3"/>
          <p:cNvSpPr>
            <a:spLocks noGrp="1" noChangeArrowheads="1"/>
          </p:cNvSpPr>
          <p:nvPr>
            <p:ph type="title"/>
          </p:nvPr>
        </p:nvSpPr>
        <p:spPr/>
        <p:txBody>
          <a:bodyPr/>
          <a:lstStyle/>
          <a:p>
            <a:pPr eaLnBrk="1" hangingPunct="1"/>
            <a:r>
              <a:rPr lang="en-US" dirty="0"/>
              <a:t>Breadth-First Search (BFS) Properties</a:t>
            </a:r>
          </a:p>
        </p:txBody>
      </p:sp>
      <p:sp>
        <p:nvSpPr>
          <p:cNvPr id="38" name="Content Placeholder 37"/>
          <p:cNvSpPr>
            <a:spLocks noGrp="1"/>
          </p:cNvSpPr>
          <p:nvPr>
            <p:ph idx="1"/>
          </p:nvPr>
        </p:nvSpPr>
        <p:spPr>
          <a:xfrm>
            <a:off x="406400" y="1397002"/>
            <a:ext cx="5689600" cy="5079997"/>
          </a:xfrm>
        </p:spPr>
        <p:txBody>
          <a:bodyPr/>
          <a:lstStyle/>
          <a:p>
            <a:r>
              <a:rPr lang="en-US" sz="2400" dirty="0"/>
              <a:t>What nodes does BFS expand?</a:t>
            </a:r>
          </a:p>
          <a:p>
            <a:pPr lvl="1"/>
            <a:r>
              <a:rPr lang="en-US" sz="2000" dirty="0"/>
              <a:t>Processes all nodes above shallowest solution</a:t>
            </a:r>
          </a:p>
          <a:p>
            <a:pPr lvl="1"/>
            <a:r>
              <a:rPr lang="en-US" sz="2000" dirty="0"/>
              <a:t>Let depth of shallowest solution be s</a:t>
            </a:r>
          </a:p>
          <a:p>
            <a:pPr lvl="1"/>
            <a:r>
              <a:rPr lang="en-US" sz="2000" dirty="0"/>
              <a:t>Search takes </a:t>
            </a:r>
            <a:r>
              <a:rPr lang="en-US" sz="2000" dirty="0">
                <a:solidFill>
                  <a:srgbClr val="FF0000"/>
                </a:solidFill>
              </a:rPr>
              <a:t>time</a:t>
            </a:r>
            <a:r>
              <a:rPr lang="en-US" sz="2000" dirty="0"/>
              <a:t> O(</a:t>
            </a:r>
            <a:r>
              <a:rPr lang="en-US" sz="2000" dirty="0" err="1"/>
              <a:t>b</a:t>
            </a:r>
            <a:r>
              <a:rPr lang="en-US" sz="2000" baseline="30000" dirty="0" err="1"/>
              <a:t>s</a:t>
            </a:r>
            <a:r>
              <a:rPr lang="en-US" sz="2000" dirty="0"/>
              <a:t>)</a:t>
            </a:r>
          </a:p>
          <a:p>
            <a:pPr lvl="3"/>
            <a:endParaRPr lang="en-US" sz="1200" dirty="0"/>
          </a:p>
          <a:p>
            <a:r>
              <a:rPr lang="en-US" sz="2400" dirty="0"/>
              <a:t>How much </a:t>
            </a:r>
            <a:r>
              <a:rPr lang="en-US" sz="2400" dirty="0">
                <a:solidFill>
                  <a:srgbClr val="FF0000"/>
                </a:solidFill>
              </a:rPr>
              <a:t>space</a:t>
            </a:r>
            <a:r>
              <a:rPr lang="en-US" sz="2400" dirty="0"/>
              <a:t> does the fringe take?</a:t>
            </a:r>
          </a:p>
          <a:p>
            <a:pPr lvl="1"/>
            <a:r>
              <a:rPr lang="en-US" sz="2000" dirty="0"/>
              <a:t>Has roughly the last tier, so O(b</a:t>
            </a:r>
            <a:r>
              <a:rPr lang="en-US" sz="2000" baseline="30000" dirty="0"/>
              <a:t>s</a:t>
            </a:r>
            <a:r>
              <a:rPr lang="en-US" sz="2000" dirty="0"/>
              <a:t>)</a:t>
            </a:r>
          </a:p>
          <a:p>
            <a:pPr lvl="1"/>
            <a:r>
              <a:rPr lang="en-US" sz="2000" dirty="0"/>
              <a:t>keeps every node in memory</a:t>
            </a:r>
          </a:p>
          <a:p>
            <a:pPr lvl="3"/>
            <a:endParaRPr lang="en-US" sz="1200" dirty="0"/>
          </a:p>
          <a:p>
            <a:r>
              <a:rPr lang="en-US" sz="2400" dirty="0"/>
              <a:t>Is it </a:t>
            </a:r>
            <a:r>
              <a:rPr lang="en-US" sz="2400" dirty="0">
                <a:solidFill>
                  <a:srgbClr val="FF0000"/>
                </a:solidFill>
              </a:rPr>
              <a:t>complete</a:t>
            </a:r>
            <a:r>
              <a:rPr lang="en-US" sz="2400" dirty="0"/>
              <a:t>?</a:t>
            </a:r>
          </a:p>
          <a:p>
            <a:pPr lvl="1"/>
            <a:r>
              <a:rPr lang="en-US" sz="2000" dirty="0"/>
              <a:t>s must be finite if a solution exists, so yes!</a:t>
            </a:r>
          </a:p>
          <a:p>
            <a:pPr lvl="2"/>
            <a:endParaRPr lang="en-US" sz="800" dirty="0"/>
          </a:p>
          <a:p>
            <a:r>
              <a:rPr lang="en-US" sz="2400" dirty="0"/>
              <a:t>Is it </a:t>
            </a:r>
            <a:r>
              <a:rPr lang="en-US" sz="2400" dirty="0">
                <a:solidFill>
                  <a:srgbClr val="FF0000"/>
                </a:solidFill>
              </a:rPr>
              <a:t>optimal</a:t>
            </a:r>
            <a:r>
              <a:rPr lang="en-US" sz="2400" dirty="0"/>
              <a:t>?</a:t>
            </a:r>
          </a:p>
          <a:p>
            <a:pPr lvl="1"/>
            <a:r>
              <a:rPr lang="en-US" sz="2000" dirty="0"/>
              <a:t>Only if costs are all 1 (more on costs later)</a:t>
            </a:r>
          </a:p>
          <a:p>
            <a:endParaRPr lang="en-US" dirty="0"/>
          </a:p>
        </p:txBody>
      </p:sp>
      <p:sp>
        <p:nvSpPr>
          <p:cNvPr id="24614" name="Freeform 38"/>
          <p:cNvSpPr>
            <a:spLocks/>
          </p:cNvSpPr>
          <p:nvPr/>
        </p:nvSpPr>
        <p:spPr bwMode="auto">
          <a:xfrm>
            <a:off x="7346954" y="2001835"/>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2" tIns="45718" rIns="91432" bIns="45718"/>
          <a:lstStyle/>
          <a:p>
            <a:endParaRPr lang="en-US"/>
          </a:p>
        </p:txBody>
      </p:sp>
      <p:sp>
        <p:nvSpPr>
          <p:cNvPr id="24615" name="Oval 39"/>
          <p:cNvSpPr>
            <a:spLocks noChangeArrowheads="1"/>
          </p:cNvSpPr>
          <p:nvPr/>
        </p:nvSpPr>
        <p:spPr bwMode="auto">
          <a:xfrm>
            <a:off x="8701090" y="1931987"/>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24616" name="Oval 40"/>
          <p:cNvSpPr>
            <a:spLocks noChangeArrowheads="1"/>
          </p:cNvSpPr>
          <p:nvPr/>
        </p:nvSpPr>
        <p:spPr bwMode="auto">
          <a:xfrm>
            <a:off x="8469314" y="2357438"/>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24617" name="Oval 41"/>
          <p:cNvSpPr>
            <a:spLocks noChangeArrowheads="1"/>
          </p:cNvSpPr>
          <p:nvPr/>
        </p:nvSpPr>
        <p:spPr bwMode="auto">
          <a:xfrm>
            <a:off x="8945563" y="2347911"/>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24618" name="Text Box 42"/>
          <p:cNvSpPr txBox="1">
            <a:spLocks noChangeArrowheads="1"/>
          </p:cNvSpPr>
          <p:nvPr/>
        </p:nvSpPr>
        <p:spPr bwMode="auto">
          <a:xfrm>
            <a:off x="8599491" y="2208214"/>
            <a:ext cx="274639" cy="369328"/>
          </a:xfrm>
          <a:prstGeom prst="rect">
            <a:avLst/>
          </a:prstGeom>
          <a:noFill/>
          <a:ln w="9525">
            <a:noFill/>
            <a:miter lim="800000"/>
            <a:headEnd/>
            <a:tailEnd/>
          </a:ln>
        </p:spPr>
        <p:txBody>
          <a:bodyPr lIns="91432" tIns="45718" rIns="91432" bIns="45718">
            <a:spAutoFit/>
          </a:bodyPr>
          <a:lstStyle/>
          <a:p>
            <a:pPr>
              <a:spcBef>
                <a:spcPct val="50000"/>
              </a:spcBef>
            </a:pPr>
            <a:r>
              <a:rPr lang="en-US"/>
              <a:t>…</a:t>
            </a:r>
          </a:p>
        </p:txBody>
      </p:sp>
      <p:sp>
        <p:nvSpPr>
          <p:cNvPr id="24619" name="Freeform 43"/>
          <p:cNvSpPr>
            <a:spLocks/>
          </p:cNvSpPr>
          <p:nvPr/>
        </p:nvSpPr>
        <p:spPr bwMode="auto">
          <a:xfrm>
            <a:off x="8582026" y="2162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2" tIns="45718" rIns="91432" bIns="45718"/>
          <a:lstStyle/>
          <a:p>
            <a:endParaRPr lang="en-US"/>
          </a:p>
        </p:txBody>
      </p:sp>
      <p:sp>
        <p:nvSpPr>
          <p:cNvPr id="24620" name="Text Box 44"/>
          <p:cNvSpPr txBox="1">
            <a:spLocks noChangeArrowheads="1"/>
          </p:cNvSpPr>
          <p:nvPr/>
        </p:nvSpPr>
        <p:spPr bwMode="auto">
          <a:xfrm>
            <a:off x="8983664" y="1960562"/>
            <a:ext cx="298451" cy="369328"/>
          </a:xfrm>
          <a:prstGeom prst="rect">
            <a:avLst/>
          </a:prstGeom>
          <a:noFill/>
          <a:ln w="9525">
            <a:noFill/>
            <a:miter lim="800000"/>
            <a:headEnd/>
            <a:tailEnd/>
          </a:ln>
        </p:spPr>
        <p:txBody>
          <a:bodyPr lIns="91432" tIns="45718" rIns="91432" bIns="45718">
            <a:spAutoFit/>
          </a:bodyPr>
          <a:lstStyle/>
          <a:p>
            <a:pPr>
              <a:spcBef>
                <a:spcPct val="50000"/>
              </a:spcBef>
            </a:pPr>
            <a:r>
              <a:rPr lang="en-US"/>
              <a:t>b</a:t>
            </a:r>
          </a:p>
        </p:txBody>
      </p:sp>
      <p:sp>
        <p:nvSpPr>
          <p:cNvPr id="24621" name="Text Box 45"/>
          <p:cNvSpPr txBox="1">
            <a:spLocks noChangeArrowheads="1"/>
          </p:cNvSpPr>
          <p:nvPr/>
        </p:nvSpPr>
        <p:spPr bwMode="auto">
          <a:xfrm>
            <a:off x="10410828" y="1812926"/>
            <a:ext cx="1119187" cy="369328"/>
          </a:xfrm>
          <a:prstGeom prst="rect">
            <a:avLst/>
          </a:prstGeom>
          <a:noFill/>
          <a:ln w="9525">
            <a:noFill/>
            <a:miter lim="800000"/>
            <a:headEnd/>
            <a:tailEnd/>
          </a:ln>
        </p:spPr>
        <p:txBody>
          <a:bodyPr lIns="91432" tIns="45718" rIns="91432" bIns="45718">
            <a:spAutoFit/>
          </a:bodyPr>
          <a:lstStyle/>
          <a:p>
            <a:pPr>
              <a:spcBef>
                <a:spcPct val="50000"/>
              </a:spcBef>
            </a:pPr>
            <a:r>
              <a:rPr lang="en-US"/>
              <a:t>1 node</a:t>
            </a:r>
          </a:p>
        </p:txBody>
      </p:sp>
      <p:sp>
        <p:nvSpPr>
          <p:cNvPr id="24622" name="Text Box 46"/>
          <p:cNvSpPr txBox="1">
            <a:spLocks noChangeArrowheads="1"/>
          </p:cNvSpPr>
          <p:nvPr/>
        </p:nvSpPr>
        <p:spPr bwMode="auto">
          <a:xfrm>
            <a:off x="10412414" y="2166935"/>
            <a:ext cx="1119188" cy="369328"/>
          </a:xfrm>
          <a:prstGeom prst="rect">
            <a:avLst/>
          </a:prstGeom>
          <a:noFill/>
          <a:ln w="9525">
            <a:noFill/>
            <a:miter lim="800000"/>
            <a:headEnd/>
            <a:tailEnd/>
          </a:ln>
        </p:spPr>
        <p:txBody>
          <a:bodyPr lIns="91432" tIns="45718" rIns="91432" bIns="45718">
            <a:spAutoFit/>
          </a:bodyPr>
          <a:lstStyle/>
          <a:p>
            <a:pPr>
              <a:spcBef>
                <a:spcPct val="50000"/>
              </a:spcBef>
            </a:pPr>
            <a:r>
              <a:rPr lang="en-US"/>
              <a:t>b nodes</a:t>
            </a:r>
          </a:p>
        </p:txBody>
      </p:sp>
      <p:sp>
        <p:nvSpPr>
          <p:cNvPr id="24623" name="Text Box 47"/>
          <p:cNvSpPr txBox="1">
            <a:spLocks noChangeArrowheads="1"/>
          </p:cNvSpPr>
          <p:nvPr/>
        </p:nvSpPr>
        <p:spPr bwMode="auto">
          <a:xfrm>
            <a:off x="10412414" y="2578097"/>
            <a:ext cx="1119188" cy="369328"/>
          </a:xfrm>
          <a:prstGeom prst="rect">
            <a:avLst/>
          </a:prstGeom>
          <a:noFill/>
          <a:ln w="9525">
            <a:noFill/>
            <a:miter lim="800000"/>
            <a:headEnd/>
            <a:tailEnd/>
          </a:ln>
        </p:spPr>
        <p:txBody>
          <a:bodyPr lIns="91432" tIns="45718" rIns="91432" bIns="45718">
            <a:spAutoFit/>
          </a:bodyPr>
          <a:lstStyle/>
          <a:p>
            <a:pPr>
              <a:spcBef>
                <a:spcPct val="50000"/>
              </a:spcBef>
            </a:pPr>
            <a:r>
              <a:rPr lang="en-US"/>
              <a:t>b</a:t>
            </a:r>
            <a:r>
              <a:rPr lang="en-US" baseline="30000"/>
              <a:t>2</a:t>
            </a:r>
            <a:r>
              <a:rPr lang="en-US"/>
              <a:t> nodes</a:t>
            </a:r>
          </a:p>
        </p:txBody>
      </p:sp>
      <p:sp>
        <p:nvSpPr>
          <p:cNvPr id="24624" name="Text Box 48"/>
          <p:cNvSpPr txBox="1">
            <a:spLocks noChangeArrowheads="1"/>
          </p:cNvSpPr>
          <p:nvPr/>
        </p:nvSpPr>
        <p:spPr bwMode="auto">
          <a:xfrm>
            <a:off x="10426702" y="4203699"/>
            <a:ext cx="1460500" cy="369328"/>
          </a:xfrm>
          <a:prstGeom prst="rect">
            <a:avLst/>
          </a:prstGeom>
          <a:noFill/>
          <a:ln w="9525">
            <a:noFill/>
            <a:miter lim="800000"/>
            <a:headEnd/>
            <a:tailEnd/>
          </a:ln>
        </p:spPr>
        <p:txBody>
          <a:bodyPr lIns="91432" tIns="45718" rIns="91432" bIns="45718">
            <a:spAutoFit/>
          </a:bodyPr>
          <a:lstStyle/>
          <a:p>
            <a:pPr>
              <a:spcBef>
                <a:spcPct val="50000"/>
              </a:spcBef>
            </a:pPr>
            <a:r>
              <a:rPr lang="en-US"/>
              <a:t>b</a:t>
            </a:r>
            <a:r>
              <a:rPr lang="en-US" baseline="30000"/>
              <a:t>m</a:t>
            </a:r>
            <a:r>
              <a:rPr lang="en-US"/>
              <a:t> nodes</a:t>
            </a:r>
          </a:p>
        </p:txBody>
      </p:sp>
      <p:sp>
        <p:nvSpPr>
          <p:cNvPr id="24625" name="Oval 49"/>
          <p:cNvSpPr>
            <a:spLocks noChangeArrowheads="1"/>
          </p:cNvSpPr>
          <p:nvPr/>
        </p:nvSpPr>
        <p:spPr bwMode="auto">
          <a:xfrm>
            <a:off x="8140701" y="4473576"/>
            <a:ext cx="179387" cy="179387"/>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24626" name="Oval 50"/>
          <p:cNvSpPr>
            <a:spLocks noChangeArrowheads="1"/>
          </p:cNvSpPr>
          <p:nvPr/>
        </p:nvSpPr>
        <p:spPr bwMode="auto">
          <a:xfrm>
            <a:off x="9193214" y="3397249"/>
            <a:ext cx="179388" cy="179387"/>
          </a:xfrm>
          <a:prstGeom prst="ellipse">
            <a:avLst/>
          </a:prstGeom>
          <a:solidFill>
            <a:srgbClr val="FF9999"/>
          </a:solidFill>
          <a:ln w="9525">
            <a:solidFill>
              <a:schemeClr val="tx1"/>
            </a:solidFill>
            <a:round/>
            <a:headEnd/>
            <a:tailEnd/>
          </a:ln>
        </p:spPr>
        <p:txBody>
          <a:bodyPr wrap="none" lIns="91432" tIns="45718" rIns="91432" bIns="45718" anchor="ctr"/>
          <a:lstStyle/>
          <a:p>
            <a:endParaRPr lang="en-US"/>
          </a:p>
        </p:txBody>
      </p:sp>
      <p:sp>
        <p:nvSpPr>
          <p:cNvPr id="24627" name="Oval 51"/>
          <p:cNvSpPr>
            <a:spLocks noChangeArrowheads="1"/>
          </p:cNvSpPr>
          <p:nvPr/>
        </p:nvSpPr>
        <p:spPr bwMode="auto">
          <a:xfrm>
            <a:off x="8713787" y="3952876"/>
            <a:ext cx="179388" cy="179387"/>
          </a:xfrm>
          <a:prstGeom prst="ellipse">
            <a:avLst/>
          </a:prstGeom>
          <a:solidFill>
            <a:srgbClr val="FF9999"/>
          </a:solidFill>
          <a:ln w="9525">
            <a:solidFill>
              <a:schemeClr val="tx1"/>
            </a:solidFill>
            <a:round/>
            <a:headEnd/>
            <a:tailEnd/>
          </a:ln>
        </p:spPr>
        <p:txBody>
          <a:bodyPr wrap="none" lIns="91432" tIns="45718" rIns="91432" bIns="45718" anchor="ctr"/>
          <a:lstStyle/>
          <a:p>
            <a:endParaRPr lang="en-US"/>
          </a:p>
        </p:txBody>
      </p:sp>
      <p:sp>
        <p:nvSpPr>
          <p:cNvPr id="24631" name="AutoShape 55"/>
          <p:cNvSpPr>
            <a:spLocks/>
          </p:cNvSpPr>
          <p:nvPr/>
        </p:nvSpPr>
        <p:spPr bwMode="auto">
          <a:xfrm>
            <a:off x="6915149" y="1752602"/>
            <a:ext cx="265112" cy="1684337"/>
          </a:xfrm>
          <a:prstGeom prst="leftBrace">
            <a:avLst>
              <a:gd name="adj1" fmla="val 52944"/>
              <a:gd name="adj2" fmla="val 50000"/>
            </a:avLst>
          </a:prstGeom>
          <a:noFill/>
          <a:ln w="9525">
            <a:solidFill>
              <a:schemeClr val="tx1"/>
            </a:solidFill>
            <a:round/>
            <a:headEnd/>
            <a:tailEnd/>
          </a:ln>
        </p:spPr>
        <p:txBody>
          <a:bodyPr wrap="none" lIns="91432" tIns="45718" rIns="91432" bIns="45718" anchor="ctr"/>
          <a:lstStyle/>
          <a:p>
            <a:endParaRPr lang="en-US"/>
          </a:p>
        </p:txBody>
      </p:sp>
      <p:sp>
        <p:nvSpPr>
          <p:cNvPr id="24632" name="Text Box 56"/>
          <p:cNvSpPr txBox="1">
            <a:spLocks noChangeArrowheads="1"/>
          </p:cNvSpPr>
          <p:nvPr/>
        </p:nvSpPr>
        <p:spPr bwMode="auto">
          <a:xfrm>
            <a:off x="5905503" y="2392362"/>
            <a:ext cx="1265237"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s tiers</a:t>
            </a:r>
          </a:p>
        </p:txBody>
      </p:sp>
      <p:sp>
        <p:nvSpPr>
          <p:cNvPr id="24637" name="Text Box 61"/>
          <p:cNvSpPr txBox="1">
            <a:spLocks noChangeArrowheads="1"/>
          </p:cNvSpPr>
          <p:nvPr/>
        </p:nvSpPr>
        <p:spPr bwMode="auto">
          <a:xfrm>
            <a:off x="10401302" y="3179762"/>
            <a:ext cx="1460500" cy="369328"/>
          </a:xfrm>
          <a:prstGeom prst="rect">
            <a:avLst/>
          </a:prstGeom>
          <a:noFill/>
          <a:ln w="9525">
            <a:noFill/>
            <a:miter lim="800000"/>
            <a:headEnd/>
            <a:tailEnd/>
          </a:ln>
        </p:spPr>
        <p:txBody>
          <a:bodyPr lIns="91432" tIns="45718" rIns="91432" bIns="45718">
            <a:spAutoFit/>
          </a:bodyPr>
          <a:lstStyle/>
          <a:p>
            <a:pPr>
              <a:spcBef>
                <a:spcPct val="50000"/>
              </a:spcBef>
            </a:pPr>
            <a:r>
              <a:rPr lang="en-US" dirty="0" err="1"/>
              <a:t>b</a:t>
            </a:r>
            <a:r>
              <a:rPr lang="en-US" baseline="30000" dirty="0" err="1"/>
              <a:t>s</a:t>
            </a:r>
            <a:r>
              <a:rPr lang="en-US" dirty="0"/>
              <a:t> nodes</a:t>
            </a:r>
          </a:p>
        </p:txBody>
      </p:sp>
    </p:spTree>
    <p:extLst>
      <p:ext uri="{BB962C8B-B14F-4D97-AF65-F5344CB8AC3E}">
        <p14:creationId xmlns:p14="http://schemas.microsoft.com/office/powerpoint/2010/main" val="402576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28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6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8">
                                            <p:txEl>
                                              <p:pRg st="9" end="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8">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802818" grpId="0" animBg="1"/>
      <p:bldP spid="35" grpId="0" animBg="1"/>
      <p:bldP spid="35" grpId="1" animBg="1"/>
      <p:bldP spid="37" grpId="0" animBg="1"/>
      <p:bldP spid="37" grpId="1" animBg="1"/>
      <p:bldP spid="24631" grpId="0" animBg="1"/>
      <p:bldP spid="24632" grpId="0"/>
      <p:bldP spid="246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FA7A-2B40-4D38-97E5-B9C7DC6F957D}"/>
              </a:ext>
            </a:extLst>
          </p:cNvPr>
          <p:cNvSpPr>
            <a:spLocks noGrp="1"/>
          </p:cNvSpPr>
          <p:nvPr>
            <p:ph type="title"/>
          </p:nvPr>
        </p:nvSpPr>
        <p:spPr/>
        <p:txBody>
          <a:bodyPr/>
          <a:lstStyle/>
          <a:p>
            <a:r>
              <a:rPr lang="en-US" dirty="0"/>
              <a:t>Exponential time and space</a:t>
            </a:r>
            <a:endParaRPr lang="tr-TR" dirty="0"/>
          </a:p>
        </p:txBody>
      </p:sp>
      <p:pic>
        <p:nvPicPr>
          <p:cNvPr id="5" name="Picture 4">
            <a:extLst>
              <a:ext uri="{FF2B5EF4-FFF2-40B4-BE49-F238E27FC236}">
                <a16:creationId xmlns:a16="http://schemas.microsoft.com/office/drawing/2014/main" id="{90D88DB2-F082-47A8-9D6B-C518A4F42791}"/>
              </a:ext>
            </a:extLst>
          </p:cNvPr>
          <p:cNvPicPr>
            <a:picLocks noChangeAspect="1"/>
          </p:cNvPicPr>
          <p:nvPr/>
        </p:nvPicPr>
        <p:blipFill>
          <a:blip r:embed="rId3"/>
          <a:stretch>
            <a:fillRect/>
          </a:stretch>
        </p:blipFill>
        <p:spPr>
          <a:xfrm>
            <a:off x="451197" y="1219200"/>
            <a:ext cx="11289605" cy="5638800"/>
          </a:xfrm>
          <a:prstGeom prst="rect">
            <a:avLst/>
          </a:prstGeom>
        </p:spPr>
      </p:pic>
      <p:cxnSp>
        <p:nvCxnSpPr>
          <p:cNvPr id="4" name="Straight Arrow Connector 3">
            <a:extLst>
              <a:ext uri="{FF2B5EF4-FFF2-40B4-BE49-F238E27FC236}">
                <a16:creationId xmlns:a16="http://schemas.microsoft.com/office/drawing/2014/main" id="{7EB4C47A-CD7D-64A5-C889-B8778BE64B4B}"/>
              </a:ext>
            </a:extLst>
          </p:cNvPr>
          <p:cNvCxnSpPr>
            <a:cxnSpLocks/>
          </p:cNvCxnSpPr>
          <p:nvPr/>
        </p:nvCxnSpPr>
        <p:spPr>
          <a:xfrm flipV="1">
            <a:off x="5486400" y="6172200"/>
            <a:ext cx="228600" cy="3048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77208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D136-A4A5-4B51-9931-951F4EB92692}"/>
              </a:ext>
            </a:extLst>
          </p:cNvPr>
          <p:cNvSpPr>
            <a:spLocks noGrp="1"/>
          </p:cNvSpPr>
          <p:nvPr>
            <p:ph type="title"/>
          </p:nvPr>
        </p:nvSpPr>
        <p:spPr/>
        <p:txBody>
          <a:bodyPr/>
          <a:lstStyle/>
          <a:p>
            <a:r>
              <a:rPr lang="tr-TR" dirty="0" err="1"/>
              <a:t>Breadth-first</a:t>
            </a:r>
            <a:r>
              <a:rPr lang="tr-TR" dirty="0"/>
              <a:t> </a:t>
            </a:r>
            <a:r>
              <a:rPr lang="tr-TR" dirty="0" err="1"/>
              <a:t>search</a:t>
            </a:r>
            <a:r>
              <a:rPr lang="en-US" dirty="0"/>
              <a:t> algorithm</a:t>
            </a:r>
            <a:endParaRPr lang="tr-TR" dirty="0"/>
          </a:p>
        </p:txBody>
      </p:sp>
      <p:pic>
        <p:nvPicPr>
          <p:cNvPr id="5" name="Picture 4">
            <a:extLst>
              <a:ext uri="{FF2B5EF4-FFF2-40B4-BE49-F238E27FC236}">
                <a16:creationId xmlns:a16="http://schemas.microsoft.com/office/drawing/2014/main" id="{89BD4322-35F2-466C-B01A-6DFE67646689}"/>
              </a:ext>
            </a:extLst>
          </p:cNvPr>
          <p:cNvPicPr>
            <a:picLocks noChangeAspect="1"/>
          </p:cNvPicPr>
          <p:nvPr/>
        </p:nvPicPr>
        <p:blipFill>
          <a:blip r:embed="rId2"/>
          <a:stretch>
            <a:fillRect/>
          </a:stretch>
        </p:blipFill>
        <p:spPr>
          <a:xfrm>
            <a:off x="914400" y="1524000"/>
            <a:ext cx="9906000" cy="4495799"/>
          </a:xfrm>
          <a:prstGeom prst="rect">
            <a:avLst/>
          </a:prstGeom>
        </p:spPr>
      </p:pic>
    </p:spTree>
    <p:extLst>
      <p:ext uri="{BB962C8B-B14F-4D97-AF65-F5344CB8AC3E}">
        <p14:creationId xmlns:p14="http://schemas.microsoft.com/office/powerpoint/2010/main" val="3218423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14800" y="685800"/>
            <a:ext cx="7725665" cy="5852160"/>
          </a:xfrm>
          <a:prstGeom prst="rect">
            <a:avLst/>
          </a:prstGeom>
          <a:noFill/>
        </p:spPr>
      </p:pic>
      <p:sp>
        <p:nvSpPr>
          <p:cNvPr id="2" name="Title 1"/>
          <p:cNvSpPr>
            <a:spLocks noGrp="1"/>
          </p:cNvSpPr>
          <p:nvPr>
            <p:ph type="title"/>
          </p:nvPr>
        </p:nvSpPr>
        <p:spPr/>
        <p:txBody>
          <a:bodyPr/>
          <a:lstStyle/>
          <a:p>
            <a:r>
              <a:rPr lang="en-US" dirty="0"/>
              <a:t>Depth-First Search</a:t>
            </a:r>
          </a:p>
        </p:txBody>
      </p:sp>
      <p:sp>
        <p:nvSpPr>
          <p:cNvPr id="5" name="TextBox 4">
            <a:extLst>
              <a:ext uri="{FF2B5EF4-FFF2-40B4-BE49-F238E27FC236}">
                <a16:creationId xmlns:a16="http://schemas.microsoft.com/office/drawing/2014/main" id="{E78B34F2-252B-4BAF-93AB-723C85C5A3E7}"/>
              </a:ext>
            </a:extLst>
          </p:cNvPr>
          <p:cNvSpPr txBox="1"/>
          <p:nvPr/>
        </p:nvSpPr>
        <p:spPr>
          <a:xfrm>
            <a:off x="363825" y="2209800"/>
            <a:ext cx="3610865" cy="2862322"/>
          </a:xfrm>
          <a:prstGeom prst="rect">
            <a:avLst/>
          </a:prstGeom>
          <a:noFill/>
        </p:spPr>
        <p:txBody>
          <a:bodyPr wrap="square">
            <a:spAutoFit/>
          </a:bodyPr>
          <a:lstStyle/>
          <a:p>
            <a:pPr marL="285750" indent="-285750">
              <a:buFont typeface="Arial" panose="020B0604020202020204" pitchFamily="34" charset="0"/>
              <a:buChar char="•"/>
            </a:pPr>
            <a:r>
              <a:rPr lang="en-US" dirty="0"/>
              <a:t>Depth-first search always </a:t>
            </a:r>
            <a:r>
              <a:rPr lang="en-US" dirty="0">
                <a:solidFill>
                  <a:srgbClr val="FF0000"/>
                </a:solidFill>
              </a:rPr>
              <a:t>expands the deepest node </a:t>
            </a:r>
            <a:r>
              <a:rPr lang="en-US" dirty="0"/>
              <a:t>in the frontier first.</a:t>
            </a:r>
          </a:p>
          <a:p>
            <a:pPr marL="285750" indent="-285750">
              <a:buFont typeface="Arial" panose="020B0604020202020204" pitchFamily="34" charset="0"/>
              <a:buChar char="•"/>
            </a:pPr>
            <a:r>
              <a:rPr lang="en-US" b="0" i="0" dirty="0">
                <a:solidFill>
                  <a:srgbClr val="161616"/>
                </a:solidFill>
                <a:effectLst/>
                <a:latin typeface="Soleil"/>
              </a:rPr>
              <a:t>The algorithm starts at the root (top) node of a tree and </a:t>
            </a:r>
            <a:r>
              <a:rPr lang="en-US" b="0" i="0" dirty="0">
                <a:solidFill>
                  <a:srgbClr val="FF0000"/>
                </a:solidFill>
                <a:effectLst/>
                <a:latin typeface="Soleil"/>
              </a:rPr>
              <a:t>goes as far as it can down a given branch </a:t>
            </a:r>
            <a:r>
              <a:rPr lang="en-US" b="0" i="0" dirty="0">
                <a:solidFill>
                  <a:srgbClr val="161616"/>
                </a:solidFill>
                <a:effectLst/>
                <a:latin typeface="Soleil"/>
              </a:rPr>
              <a:t>(path), then backtracks until it finds an unexplored path, and then explores it. </a:t>
            </a:r>
            <a:endParaRPr lang="en-US" dirty="0"/>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3642938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91BC-E3E5-46DA-92CD-4E58790DAD46}"/>
              </a:ext>
            </a:extLst>
          </p:cNvPr>
          <p:cNvSpPr>
            <a:spLocks noGrp="1"/>
          </p:cNvSpPr>
          <p:nvPr>
            <p:ph type="title"/>
          </p:nvPr>
        </p:nvSpPr>
        <p:spPr/>
        <p:txBody>
          <a:bodyPr/>
          <a:lstStyle/>
          <a:p>
            <a:r>
              <a:rPr lang="en-US" dirty="0"/>
              <a:t>Depth-first search on a binary tree</a:t>
            </a:r>
            <a:endParaRPr lang="tr-TR" dirty="0"/>
          </a:p>
        </p:txBody>
      </p:sp>
      <p:pic>
        <p:nvPicPr>
          <p:cNvPr id="4" name="Picture 3">
            <a:extLst>
              <a:ext uri="{FF2B5EF4-FFF2-40B4-BE49-F238E27FC236}">
                <a16:creationId xmlns:a16="http://schemas.microsoft.com/office/drawing/2014/main" id="{154C456E-8F98-4AD7-A2D9-39A9463EBACE}"/>
              </a:ext>
            </a:extLst>
          </p:cNvPr>
          <p:cNvPicPr>
            <a:picLocks noChangeAspect="1"/>
          </p:cNvPicPr>
          <p:nvPr/>
        </p:nvPicPr>
        <p:blipFill>
          <a:blip r:embed="rId2"/>
          <a:stretch>
            <a:fillRect/>
          </a:stretch>
        </p:blipFill>
        <p:spPr>
          <a:xfrm>
            <a:off x="533400" y="1295400"/>
            <a:ext cx="11277600" cy="5410200"/>
          </a:xfrm>
          <a:prstGeom prst="rect">
            <a:avLst/>
          </a:prstGeom>
        </p:spPr>
      </p:pic>
    </p:spTree>
    <p:extLst>
      <p:ext uri="{BB962C8B-B14F-4D97-AF65-F5344CB8AC3E}">
        <p14:creationId xmlns:p14="http://schemas.microsoft.com/office/powerpoint/2010/main" val="2973398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Depth-First Search</a:t>
            </a:r>
          </a:p>
        </p:txBody>
      </p:sp>
      <p:grpSp>
        <p:nvGrpSpPr>
          <p:cNvPr id="19459" name="Group 3"/>
          <p:cNvGrpSpPr>
            <a:grpSpLocks/>
          </p:cNvGrpSpPr>
          <p:nvPr/>
        </p:nvGrpSpPr>
        <p:grpSpPr bwMode="auto">
          <a:xfrm>
            <a:off x="3124200" y="3433765"/>
            <a:ext cx="5486400" cy="3355591"/>
            <a:chOff x="48" y="2332"/>
            <a:chExt cx="3456" cy="2406"/>
          </a:xfrm>
        </p:grpSpPr>
        <p:sp>
          <p:nvSpPr>
            <p:cNvPr id="19594"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19595"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596"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19597"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19598"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599"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600"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19601" name="AutoShape 11"/>
            <p:cNvCxnSpPr>
              <a:cxnSpLocks noChangeShapeType="1"/>
              <a:stCxn id="19597" idx="2"/>
              <a:endCxn id="19596"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19602" name="AutoShape 12"/>
            <p:cNvCxnSpPr>
              <a:cxnSpLocks noChangeShapeType="1"/>
              <a:stCxn id="19597" idx="2"/>
              <a:endCxn id="19600" idx="0"/>
            </p:cNvCxnSpPr>
            <p:nvPr/>
          </p:nvCxnSpPr>
          <p:spPr bwMode="auto">
            <a:xfrm>
              <a:off x="504" y="2953"/>
              <a:ext cx="96" cy="80"/>
            </a:xfrm>
            <a:prstGeom prst="straightConnector1">
              <a:avLst/>
            </a:prstGeom>
            <a:noFill/>
            <a:ln w="9525">
              <a:solidFill>
                <a:schemeClr val="tx1"/>
              </a:solidFill>
              <a:round/>
              <a:headEnd/>
              <a:tailEnd/>
            </a:ln>
          </p:spPr>
        </p:cxnSp>
        <p:cxnSp>
          <p:nvCxnSpPr>
            <p:cNvPr id="19603" name="AutoShape 13"/>
            <p:cNvCxnSpPr>
              <a:cxnSpLocks noChangeShapeType="1"/>
              <a:stCxn id="19596" idx="2"/>
              <a:endCxn id="19595" idx="0"/>
            </p:cNvCxnSpPr>
            <p:nvPr/>
          </p:nvCxnSpPr>
          <p:spPr bwMode="auto">
            <a:xfrm>
              <a:off x="168" y="3298"/>
              <a:ext cx="0" cy="119"/>
            </a:xfrm>
            <a:prstGeom prst="straightConnector1">
              <a:avLst/>
            </a:prstGeom>
            <a:noFill/>
            <a:ln w="9525">
              <a:solidFill>
                <a:schemeClr val="tx1"/>
              </a:solidFill>
              <a:round/>
              <a:headEnd/>
              <a:tailEnd/>
            </a:ln>
          </p:spPr>
        </p:cxnSp>
        <p:cxnSp>
          <p:nvCxnSpPr>
            <p:cNvPr id="19604" name="AutoShape 14"/>
            <p:cNvCxnSpPr>
              <a:cxnSpLocks noChangeShapeType="1"/>
              <a:stCxn id="19600" idx="2"/>
              <a:endCxn id="19599" idx="0"/>
            </p:cNvCxnSpPr>
            <p:nvPr/>
          </p:nvCxnSpPr>
          <p:spPr bwMode="auto">
            <a:xfrm>
              <a:off x="600" y="3298"/>
              <a:ext cx="0" cy="119"/>
            </a:xfrm>
            <a:prstGeom prst="straightConnector1">
              <a:avLst/>
            </a:prstGeom>
            <a:noFill/>
            <a:ln w="9525">
              <a:solidFill>
                <a:schemeClr val="tx1"/>
              </a:solidFill>
              <a:round/>
              <a:headEnd/>
              <a:tailEnd/>
            </a:ln>
          </p:spPr>
        </p:cxnSp>
        <p:grpSp>
          <p:nvGrpSpPr>
            <p:cNvPr id="19605" name="Group 15"/>
            <p:cNvGrpSpPr>
              <a:grpSpLocks/>
            </p:cNvGrpSpPr>
            <p:nvPr/>
          </p:nvGrpSpPr>
          <p:grpSpPr bwMode="auto">
            <a:xfrm>
              <a:off x="1776" y="2640"/>
              <a:ext cx="1104" cy="1714"/>
              <a:chOff x="1152" y="2640"/>
              <a:chExt cx="1104" cy="1714"/>
            </a:xfrm>
          </p:grpSpPr>
          <p:sp>
            <p:nvSpPr>
              <p:cNvPr id="19632"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33"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34"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35"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36"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37"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8"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9"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40"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41"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42" name="AutoShape 26"/>
              <p:cNvCxnSpPr>
                <a:cxnSpLocks noChangeShapeType="1"/>
                <a:stCxn id="19632" idx="2"/>
                <a:endCxn id="19634"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43" name="AutoShape 27"/>
              <p:cNvCxnSpPr>
                <a:cxnSpLocks noChangeShapeType="1"/>
                <a:stCxn id="19632" idx="2"/>
                <a:endCxn id="19636" idx="0"/>
              </p:cNvCxnSpPr>
              <p:nvPr/>
            </p:nvCxnSpPr>
            <p:spPr bwMode="auto">
              <a:xfrm>
                <a:off x="1656" y="2905"/>
                <a:ext cx="192" cy="119"/>
              </a:xfrm>
              <a:prstGeom prst="straightConnector1">
                <a:avLst/>
              </a:prstGeom>
              <a:noFill/>
              <a:ln w="9525">
                <a:solidFill>
                  <a:schemeClr val="tx1"/>
                </a:solidFill>
                <a:round/>
                <a:headEnd/>
                <a:tailEnd/>
              </a:ln>
            </p:spPr>
          </p:cxnSp>
          <p:cxnSp>
            <p:nvCxnSpPr>
              <p:cNvPr id="19644" name="AutoShape 28"/>
              <p:cNvCxnSpPr>
                <a:cxnSpLocks noChangeShapeType="1"/>
                <a:stCxn id="19634" idx="2"/>
                <a:endCxn id="19633"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45" name="AutoShape 29"/>
              <p:cNvCxnSpPr>
                <a:cxnSpLocks noChangeShapeType="1"/>
                <a:stCxn id="19634" idx="2"/>
                <a:endCxn id="19637" idx="0"/>
              </p:cNvCxnSpPr>
              <p:nvPr/>
            </p:nvCxnSpPr>
            <p:spPr bwMode="auto">
              <a:xfrm>
                <a:off x="1416" y="3289"/>
                <a:ext cx="144" cy="119"/>
              </a:xfrm>
              <a:prstGeom prst="straightConnector1">
                <a:avLst/>
              </a:prstGeom>
              <a:noFill/>
              <a:ln w="9525">
                <a:solidFill>
                  <a:schemeClr val="tx1"/>
                </a:solidFill>
                <a:round/>
                <a:headEnd/>
                <a:tailEnd/>
              </a:ln>
            </p:spPr>
          </p:cxnSp>
          <p:cxnSp>
            <p:nvCxnSpPr>
              <p:cNvPr id="19646" name="AutoShape 30"/>
              <p:cNvCxnSpPr>
                <a:cxnSpLocks noChangeShapeType="1"/>
                <a:stCxn id="19636" idx="2"/>
                <a:endCxn id="19635" idx="0"/>
              </p:cNvCxnSpPr>
              <p:nvPr/>
            </p:nvCxnSpPr>
            <p:spPr bwMode="auto">
              <a:xfrm>
                <a:off x="1848" y="3289"/>
                <a:ext cx="0" cy="119"/>
              </a:xfrm>
              <a:prstGeom prst="straightConnector1">
                <a:avLst/>
              </a:prstGeom>
              <a:noFill/>
              <a:ln w="9525">
                <a:solidFill>
                  <a:schemeClr val="tx1"/>
                </a:solidFill>
                <a:round/>
                <a:headEnd/>
                <a:tailEnd/>
              </a:ln>
            </p:spPr>
          </p:cxnSp>
          <p:cxnSp>
            <p:nvCxnSpPr>
              <p:cNvPr id="19647" name="AutoShape 31"/>
              <p:cNvCxnSpPr>
                <a:cxnSpLocks noChangeShapeType="1"/>
                <a:stCxn id="19633" idx="2"/>
                <a:endCxn id="19638" idx="0"/>
              </p:cNvCxnSpPr>
              <p:nvPr/>
            </p:nvCxnSpPr>
            <p:spPr bwMode="auto">
              <a:xfrm>
                <a:off x="1272" y="3673"/>
                <a:ext cx="0" cy="80"/>
              </a:xfrm>
              <a:prstGeom prst="straightConnector1">
                <a:avLst/>
              </a:prstGeom>
              <a:noFill/>
              <a:ln w="9525">
                <a:solidFill>
                  <a:schemeClr val="tx1"/>
                </a:solidFill>
                <a:round/>
                <a:headEnd/>
                <a:tailEnd/>
              </a:ln>
            </p:spPr>
          </p:cxnSp>
          <p:cxnSp>
            <p:nvCxnSpPr>
              <p:cNvPr id="19648" name="AutoShape 32"/>
              <p:cNvCxnSpPr>
                <a:cxnSpLocks noChangeShapeType="1"/>
                <a:stCxn id="19635" idx="2"/>
                <a:endCxn id="19639"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49" name="AutoShape 33"/>
              <p:cNvCxnSpPr>
                <a:cxnSpLocks noChangeShapeType="1"/>
                <a:stCxn id="19635" idx="2"/>
                <a:endCxn id="19640" idx="0"/>
              </p:cNvCxnSpPr>
              <p:nvPr/>
            </p:nvCxnSpPr>
            <p:spPr bwMode="auto">
              <a:xfrm>
                <a:off x="1848" y="3673"/>
                <a:ext cx="168" cy="119"/>
              </a:xfrm>
              <a:prstGeom prst="straightConnector1">
                <a:avLst/>
              </a:prstGeom>
              <a:noFill/>
              <a:ln w="9525">
                <a:solidFill>
                  <a:schemeClr val="tx1"/>
                </a:solidFill>
                <a:round/>
                <a:headEnd/>
                <a:tailEnd/>
              </a:ln>
            </p:spPr>
          </p:cxnSp>
          <p:cxnSp>
            <p:nvCxnSpPr>
              <p:cNvPr id="19650" name="AutoShape 34"/>
              <p:cNvCxnSpPr>
                <a:cxnSpLocks noChangeShapeType="1"/>
                <a:stCxn id="19639" idx="2"/>
                <a:endCxn id="19641" idx="0"/>
              </p:cNvCxnSpPr>
              <p:nvPr/>
            </p:nvCxnSpPr>
            <p:spPr bwMode="auto">
              <a:xfrm>
                <a:off x="1704" y="4018"/>
                <a:ext cx="0" cy="71"/>
              </a:xfrm>
              <a:prstGeom prst="straightConnector1">
                <a:avLst/>
              </a:prstGeom>
              <a:noFill/>
              <a:ln w="9525">
                <a:solidFill>
                  <a:schemeClr val="tx1"/>
                </a:solidFill>
                <a:round/>
                <a:headEnd/>
                <a:tailEnd/>
              </a:ln>
            </p:spPr>
          </p:cxnSp>
        </p:grpSp>
        <p:sp>
          <p:nvSpPr>
            <p:cNvPr id="19606"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19607" name="AutoShape 36"/>
            <p:cNvCxnSpPr>
              <a:cxnSpLocks noChangeShapeType="1"/>
              <a:stCxn id="19598" idx="2"/>
              <a:endCxn id="19606" idx="0"/>
            </p:cNvCxnSpPr>
            <p:nvPr/>
          </p:nvCxnSpPr>
          <p:spPr bwMode="auto">
            <a:xfrm>
              <a:off x="3384" y="2905"/>
              <a:ext cx="0" cy="89"/>
            </a:xfrm>
            <a:prstGeom prst="straightConnector1">
              <a:avLst/>
            </a:prstGeom>
            <a:noFill/>
            <a:ln w="9525">
              <a:solidFill>
                <a:schemeClr val="tx1"/>
              </a:solidFill>
              <a:round/>
              <a:headEnd/>
              <a:tailEnd/>
            </a:ln>
          </p:spPr>
        </p:cxnSp>
        <p:grpSp>
          <p:nvGrpSpPr>
            <p:cNvPr id="19608" name="Group 37"/>
            <p:cNvGrpSpPr>
              <a:grpSpLocks/>
            </p:cNvGrpSpPr>
            <p:nvPr/>
          </p:nvGrpSpPr>
          <p:grpSpPr bwMode="auto">
            <a:xfrm>
              <a:off x="624" y="3024"/>
              <a:ext cx="1104" cy="1714"/>
              <a:chOff x="1152" y="2640"/>
              <a:chExt cx="1104" cy="1714"/>
            </a:xfrm>
          </p:grpSpPr>
          <p:sp>
            <p:nvSpPr>
              <p:cNvPr id="19613"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14"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15"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16"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17"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18"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19"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20"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21"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22"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23" name="AutoShape 48"/>
              <p:cNvCxnSpPr>
                <a:cxnSpLocks noChangeShapeType="1"/>
                <a:stCxn id="19613" idx="2"/>
                <a:endCxn id="19615"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24" name="AutoShape 49"/>
              <p:cNvCxnSpPr>
                <a:cxnSpLocks noChangeShapeType="1"/>
                <a:stCxn id="19613" idx="2"/>
                <a:endCxn id="19617" idx="0"/>
              </p:cNvCxnSpPr>
              <p:nvPr/>
            </p:nvCxnSpPr>
            <p:spPr bwMode="auto">
              <a:xfrm>
                <a:off x="1656" y="2905"/>
                <a:ext cx="192" cy="119"/>
              </a:xfrm>
              <a:prstGeom prst="straightConnector1">
                <a:avLst/>
              </a:prstGeom>
              <a:noFill/>
              <a:ln w="9525">
                <a:solidFill>
                  <a:schemeClr val="tx1"/>
                </a:solidFill>
                <a:round/>
                <a:headEnd/>
                <a:tailEnd/>
              </a:ln>
            </p:spPr>
          </p:cxnSp>
          <p:cxnSp>
            <p:nvCxnSpPr>
              <p:cNvPr id="19625" name="AutoShape 50"/>
              <p:cNvCxnSpPr>
                <a:cxnSpLocks noChangeShapeType="1"/>
                <a:stCxn id="19615" idx="2"/>
                <a:endCxn id="19614"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26" name="AutoShape 51"/>
              <p:cNvCxnSpPr>
                <a:cxnSpLocks noChangeShapeType="1"/>
                <a:stCxn id="19615" idx="2"/>
                <a:endCxn id="19618" idx="0"/>
              </p:cNvCxnSpPr>
              <p:nvPr/>
            </p:nvCxnSpPr>
            <p:spPr bwMode="auto">
              <a:xfrm>
                <a:off x="1416" y="3289"/>
                <a:ext cx="144" cy="119"/>
              </a:xfrm>
              <a:prstGeom prst="straightConnector1">
                <a:avLst/>
              </a:prstGeom>
              <a:noFill/>
              <a:ln w="9525">
                <a:solidFill>
                  <a:schemeClr val="tx1"/>
                </a:solidFill>
                <a:round/>
                <a:headEnd/>
                <a:tailEnd/>
              </a:ln>
            </p:spPr>
          </p:cxnSp>
          <p:cxnSp>
            <p:nvCxnSpPr>
              <p:cNvPr id="19627" name="AutoShape 52"/>
              <p:cNvCxnSpPr>
                <a:cxnSpLocks noChangeShapeType="1"/>
                <a:stCxn id="19617" idx="2"/>
                <a:endCxn id="19616" idx="0"/>
              </p:cNvCxnSpPr>
              <p:nvPr/>
            </p:nvCxnSpPr>
            <p:spPr bwMode="auto">
              <a:xfrm>
                <a:off x="1848" y="3289"/>
                <a:ext cx="0" cy="119"/>
              </a:xfrm>
              <a:prstGeom prst="straightConnector1">
                <a:avLst/>
              </a:prstGeom>
              <a:noFill/>
              <a:ln w="9525">
                <a:solidFill>
                  <a:schemeClr val="tx1"/>
                </a:solidFill>
                <a:round/>
                <a:headEnd/>
                <a:tailEnd/>
              </a:ln>
            </p:spPr>
          </p:cxnSp>
          <p:cxnSp>
            <p:nvCxnSpPr>
              <p:cNvPr id="19628" name="AutoShape 53"/>
              <p:cNvCxnSpPr>
                <a:cxnSpLocks noChangeShapeType="1"/>
                <a:stCxn id="19614" idx="2"/>
                <a:endCxn id="19619" idx="0"/>
              </p:cNvCxnSpPr>
              <p:nvPr/>
            </p:nvCxnSpPr>
            <p:spPr bwMode="auto">
              <a:xfrm>
                <a:off x="1272" y="3673"/>
                <a:ext cx="0" cy="80"/>
              </a:xfrm>
              <a:prstGeom prst="straightConnector1">
                <a:avLst/>
              </a:prstGeom>
              <a:noFill/>
              <a:ln w="9525">
                <a:solidFill>
                  <a:schemeClr val="tx1"/>
                </a:solidFill>
                <a:round/>
                <a:headEnd/>
                <a:tailEnd/>
              </a:ln>
            </p:spPr>
          </p:cxnSp>
          <p:cxnSp>
            <p:nvCxnSpPr>
              <p:cNvPr id="19629" name="AutoShape 54"/>
              <p:cNvCxnSpPr>
                <a:cxnSpLocks noChangeShapeType="1"/>
                <a:stCxn id="19616" idx="2"/>
                <a:endCxn id="19620"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30" name="AutoShape 55"/>
              <p:cNvCxnSpPr>
                <a:cxnSpLocks noChangeShapeType="1"/>
                <a:stCxn id="19616" idx="2"/>
                <a:endCxn id="19621" idx="0"/>
              </p:cNvCxnSpPr>
              <p:nvPr/>
            </p:nvCxnSpPr>
            <p:spPr bwMode="auto">
              <a:xfrm>
                <a:off x="1848" y="3673"/>
                <a:ext cx="168" cy="119"/>
              </a:xfrm>
              <a:prstGeom prst="straightConnector1">
                <a:avLst/>
              </a:prstGeom>
              <a:noFill/>
              <a:ln w="9525">
                <a:solidFill>
                  <a:schemeClr val="tx1"/>
                </a:solidFill>
                <a:round/>
                <a:headEnd/>
                <a:tailEnd/>
              </a:ln>
            </p:spPr>
          </p:cxnSp>
          <p:cxnSp>
            <p:nvCxnSpPr>
              <p:cNvPr id="19631" name="AutoShape 56"/>
              <p:cNvCxnSpPr>
                <a:cxnSpLocks noChangeShapeType="1"/>
                <a:stCxn id="19620" idx="2"/>
                <a:endCxn id="19622" idx="0"/>
              </p:cNvCxnSpPr>
              <p:nvPr/>
            </p:nvCxnSpPr>
            <p:spPr bwMode="auto">
              <a:xfrm>
                <a:off x="1704" y="4018"/>
                <a:ext cx="0" cy="71"/>
              </a:xfrm>
              <a:prstGeom prst="straightConnector1">
                <a:avLst/>
              </a:prstGeom>
              <a:noFill/>
              <a:ln w="9525">
                <a:solidFill>
                  <a:schemeClr val="tx1"/>
                </a:solidFill>
                <a:round/>
                <a:headEnd/>
                <a:tailEnd/>
              </a:ln>
            </p:spPr>
          </p:cxnSp>
        </p:grpSp>
        <p:cxnSp>
          <p:nvCxnSpPr>
            <p:cNvPr id="19609" name="AutoShape 57"/>
            <p:cNvCxnSpPr>
              <a:cxnSpLocks noChangeShapeType="1"/>
              <a:stCxn id="19597" idx="2"/>
              <a:endCxn id="19613" idx="0"/>
            </p:cNvCxnSpPr>
            <p:nvPr/>
          </p:nvCxnSpPr>
          <p:spPr bwMode="auto">
            <a:xfrm>
              <a:off x="504" y="2953"/>
              <a:ext cx="624" cy="71"/>
            </a:xfrm>
            <a:prstGeom prst="straightConnector1">
              <a:avLst/>
            </a:prstGeom>
            <a:noFill/>
            <a:ln w="9525">
              <a:solidFill>
                <a:schemeClr val="tx1"/>
              </a:solidFill>
              <a:round/>
              <a:headEnd/>
              <a:tailEnd/>
            </a:ln>
          </p:spPr>
        </p:cxnSp>
        <p:cxnSp>
          <p:nvCxnSpPr>
            <p:cNvPr id="19610" name="AutoShape 58"/>
            <p:cNvCxnSpPr>
              <a:cxnSpLocks noChangeShapeType="1"/>
              <a:stCxn id="19594" idx="2"/>
              <a:endCxn id="19597"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19611" name="AutoShape 59"/>
            <p:cNvCxnSpPr>
              <a:cxnSpLocks noChangeShapeType="1"/>
              <a:stCxn id="19594" idx="2"/>
              <a:endCxn id="19632" idx="0"/>
            </p:cNvCxnSpPr>
            <p:nvPr/>
          </p:nvCxnSpPr>
          <p:spPr bwMode="auto">
            <a:xfrm>
              <a:off x="2040" y="2575"/>
              <a:ext cx="240" cy="65"/>
            </a:xfrm>
            <a:prstGeom prst="straightConnector1">
              <a:avLst/>
            </a:prstGeom>
            <a:noFill/>
            <a:ln w="9525">
              <a:solidFill>
                <a:schemeClr val="tx1"/>
              </a:solidFill>
              <a:round/>
              <a:headEnd/>
              <a:tailEnd/>
            </a:ln>
          </p:spPr>
        </p:cxnSp>
        <p:cxnSp>
          <p:nvCxnSpPr>
            <p:cNvPr id="19612" name="AutoShape 60"/>
            <p:cNvCxnSpPr>
              <a:cxnSpLocks noChangeShapeType="1"/>
              <a:stCxn id="19594" idx="2"/>
              <a:endCxn id="19598" idx="0"/>
            </p:cNvCxnSpPr>
            <p:nvPr/>
          </p:nvCxnSpPr>
          <p:spPr bwMode="auto">
            <a:xfrm>
              <a:off x="2040" y="2575"/>
              <a:ext cx="1344" cy="65"/>
            </a:xfrm>
            <a:prstGeom prst="straightConnector1">
              <a:avLst/>
            </a:prstGeom>
            <a:noFill/>
            <a:ln w="9525">
              <a:solidFill>
                <a:schemeClr val="tx1"/>
              </a:solidFill>
              <a:round/>
              <a:headEnd/>
              <a:tailEnd/>
            </a:ln>
          </p:spPr>
        </p:cxnSp>
      </p:grpSp>
      <p:sp>
        <p:nvSpPr>
          <p:cNvPr id="797757" name="Line 61"/>
          <p:cNvSpPr>
            <a:spLocks noChangeShapeType="1"/>
          </p:cNvSpPr>
          <p:nvPr/>
        </p:nvSpPr>
        <p:spPr bwMode="auto">
          <a:xfrm flipH="1">
            <a:off x="3835400" y="3738563"/>
            <a:ext cx="2489200" cy="177800"/>
          </a:xfrm>
          <a:prstGeom prst="line">
            <a:avLst/>
          </a:prstGeom>
          <a:noFill/>
          <a:ln w="38100">
            <a:solidFill>
              <a:srgbClr val="CC0000"/>
            </a:solidFill>
            <a:round/>
            <a:headEnd/>
            <a:tailEnd/>
          </a:ln>
        </p:spPr>
        <p:txBody>
          <a:bodyPr lIns="91432" tIns="45718" rIns="91432" bIns="45718"/>
          <a:lstStyle/>
          <a:p>
            <a:endParaRPr lang="en-US"/>
          </a:p>
        </p:txBody>
      </p:sp>
      <p:sp>
        <p:nvSpPr>
          <p:cNvPr id="797758" name="Line 62"/>
          <p:cNvSpPr>
            <a:spLocks noChangeShapeType="1"/>
          </p:cNvSpPr>
          <p:nvPr/>
        </p:nvSpPr>
        <p:spPr bwMode="auto">
          <a:xfrm flipH="1">
            <a:off x="3305176" y="4241801"/>
            <a:ext cx="557213" cy="160339"/>
          </a:xfrm>
          <a:prstGeom prst="line">
            <a:avLst/>
          </a:prstGeom>
          <a:noFill/>
          <a:ln w="38100">
            <a:solidFill>
              <a:srgbClr val="CC0000"/>
            </a:solidFill>
            <a:round/>
            <a:headEnd/>
            <a:tailEnd/>
          </a:ln>
        </p:spPr>
        <p:txBody>
          <a:bodyPr lIns="91432" tIns="45718" rIns="91432" bIns="45718"/>
          <a:lstStyle/>
          <a:p>
            <a:endParaRPr lang="en-US"/>
          </a:p>
        </p:txBody>
      </p:sp>
      <p:sp>
        <p:nvSpPr>
          <p:cNvPr id="797759" name="Line 63"/>
          <p:cNvSpPr>
            <a:spLocks noChangeShapeType="1"/>
          </p:cNvSpPr>
          <p:nvPr/>
        </p:nvSpPr>
        <p:spPr bwMode="auto">
          <a:xfrm>
            <a:off x="3835401" y="4232277"/>
            <a:ext cx="160339" cy="160339"/>
          </a:xfrm>
          <a:prstGeom prst="line">
            <a:avLst/>
          </a:prstGeom>
          <a:noFill/>
          <a:ln w="38100">
            <a:solidFill>
              <a:srgbClr val="CC0000"/>
            </a:solidFill>
            <a:round/>
            <a:headEnd/>
            <a:tailEnd/>
          </a:ln>
        </p:spPr>
        <p:txBody>
          <a:bodyPr lIns="91432" tIns="45718" rIns="91432" bIns="45718"/>
          <a:lstStyle/>
          <a:p>
            <a:endParaRPr lang="en-US"/>
          </a:p>
        </p:txBody>
      </p:sp>
      <p:sp>
        <p:nvSpPr>
          <p:cNvPr id="797760" name="Line 64"/>
          <p:cNvSpPr>
            <a:spLocks noChangeShapeType="1"/>
          </p:cNvSpPr>
          <p:nvPr/>
        </p:nvSpPr>
        <p:spPr bwMode="auto">
          <a:xfrm flipH="1">
            <a:off x="3309943" y="4725988"/>
            <a:ext cx="3175" cy="228600"/>
          </a:xfrm>
          <a:prstGeom prst="line">
            <a:avLst/>
          </a:prstGeom>
          <a:noFill/>
          <a:ln w="38100">
            <a:solidFill>
              <a:srgbClr val="CC0000"/>
            </a:solidFill>
            <a:round/>
            <a:headEnd/>
            <a:tailEnd/>
          </a:ln>
        </p:spPr>
        <p:txBody>
          <a:bodyPr lIns="91432" tIns="45718" rIns="91432" bIns="45718"/>
          <a:lstStyle/>
          <a:p>
            <a:endParaRPr lang="en-US"/>
          </a:p>
        </p:txBody>
      </p:sp>
      <p:sp>
        <p:nvSpPr>
          <p:cNvPr id="797761" name="Line 65"/>
          <p:cNvSpPr>
            <a:spLocks noChangeShapeType="1"/>
          </p:cNvSpPr>
          <p:nvPr/>
        </p:nvSpPr>
        <p:spPr bwMode="auto">
          <a:xfrm flipH="1">
            <a:off x="4000506" y="4743451"/>
            <a:ext cx="3175" cy="228600"/>
          </a:xfrm>
          <a:prstGeom prst="line">
            <a:avLst/>
          </a:prstGeom>
          <a:noFill/>
          <a:ln w="38100">
            <a:solidFill>
              <a:srgbClr val="CC0000"/>
            </a:solidFill>
            <a:round/>
            <a:headEnd/>
            <a:tailEnd/>
          </a:ln>
        </p:spPr>
        <p:txBody>
          <a:bodyPr lIns="91432" tIns="45718" rIns="91432" bIns="45718"/>
          <a:lstStyle/>
          <a:p>
            <a:endParaRPr lang="en-US"/>
          </a:p>
        </p:txBody>
      </p:sp>
      <p:sp>
        <p:nvSpPr>
          <p:cNvPr id="797762" name="Line 66"/>
          <p:cNvSpPr>
            <a:spLocks noChangeShapeType="1"/>
          </p:cNvSpPr>
          <p:nvPr/>
        </p:nvSpPr>
        <p:spPr bwMode="auto">
          <a:xfrm>
            <a:off x="3832225" y="4256089"/>
            <a:ext cx="995363" cy="142875"/>
          </a:xfrm>
          <a:prstGeom prst="line">
            <a:avLst/>
          </a:prstGeom>
          <a:noFill/>
          <a:ln w="38100">
            <a:solidFill>
              <a:srgbClr val="CC0000"/>
            </a:solidFill>
            <a:round/>
            <a:headEnd/>
            <a:tailEnd/>
          </a:ln>
        </p:spPr>
        <p:txBody>
          <a:bodyPr lIns="91432" tIns="45718" rIns="91432" bIns="45718"/>
          <a:lstStyle/>
          <a:p>
            <a:endParaRPr lang="en-US"/>
          </a:p>
        </p:txBody>
      </p:sp>
      <p:sp>
        <p:nvSpPr>
          <p:cNvPr id="797763" name="Line 67"/>
          <p:cNvSpPr>
            <a:spLocks noChangeShapeType="1"/>
          </p:cNvSpPr>
          <p:nvPr/>
        </p:nvSpPr>
        <p:spPr bwMode="auto">
          <a:xfrm flipH="1">
            <a:off x="4432306" y="4732339"/>
            <a:ext cx="398463" cy="203200"/>
          </a:xfrm>
          <a:prstGeom prst="line">
            <a:avLst/>
          </a:prstGeom>
          <a:noFill/>
          <a:ln w="38100">
            <a:solidFill>
              <a:srgbClr val="CC0000"/>
            </a:solidFill>
            <a:round/>
            <a:headEnd/>
            <a:tailEnd/>
          </a:ln>
        </p:spPr>
        <p:txBody>
          <a:bodyPr lIns="91432" tIns="45718" rIns="91432" bIns="45718"/>
          <a:lstStyle/>
          <a:p>
            <a:endParaRPr lang="en-US"/>
          </a:p>
        </p:txBody>
      </p:sp>
      <p:sp>
        <p:nvSpPr>
          <p:cNvPr id="797764" name="Line 68"/>
          <p:cNvSpPr>
            <a:spLocks noChangeShapeType="1"/>
          </p:cNvSpPr>
          <p:nvPr/>
        </p:nvSpPr>
        <p:spPr bwMode="auto">
          <a:xfrm flipH="1">
            <a:off x="4233865" y="5253044"/>
            <a:ext cx="219075" cy="211137"/>
          </a:xfrm>
          <a:prstGeom prst="line">
            <a:avLst/>
          </a:prstGeom>
          <a:noFill/>
          <a:ln w="38100">
            <a:solidFill>
              <a:srgbClr val="CC0000"/>
            </a:solidFill>
            <a:round/>
            <a:headEnd/>
            <a:tailEnd/>
          </a:ln>
        </p:spPr>
        <p:txBody>
          <a:bodyPr lIns="91432" tIns="45718" rIns="91432" bIns="45718"/>
          <a:lstStyle/>
          <a:p>
            <a:endParaRPr lang="en-US"/>
          </a:p>
        </p:txBody>
      </p:sp>
      <p:sp>
        <p:nvSpPr>
          <p:cNvPr id="797765" name="Line 69"/>
          <p:cNvSpPr>
            <a:spLocks noChangeShapeType="1"/>
          </p:cNvSpPr>
          <p:nvPr/>
        </p:nvSpPr>
        <p:spPr bwMode="auto">
          <a:xfrm>
            <a:off x="4238630" y="5797551"/>
            <a:ext cx="3175" cy="177800"/>
          </a:xfrm>
          <a:prstGeom prst="line">
            <a:avLst/>
          </a:prstGeom>
          <a:noFill/>
          <a:ln w="38100">
            <a:solidFill>
              <a:srgbClr val="CC0000"/>
            </a:solidFill>
            <a:round/>
            <a:headEnd/>
            <a:tailEnd/>
          </a:ln>
        </p:spPr>
        <p:txBody>
          <a:bodyPr lIns="91432" tIns="45718" rIns="91432" bIns="45718"/>
          <a:lstStyle/>
          <a:p>
            <a:endParaRPr lang="en-US"/>
          </a:p>
        </p:txBody>
      </p:sp>
      <p:grpSp>
        <p:nvGrpSpPr>
          <p:cNvPr id="19469" name="Group 70"/>
          <p:cNvGrpSpPr>
            <a:grpSpLocks/>
          </p:cNvGrpSpPr>
          <p:nvPr/>
        </p:nvGrpSpPr>
        <p:grpSpPr bwMode="auto">
          <a:xfrm>
            <a:off x="4491037" y="1371604"/>
            <a:ext cx="3205163" cy="176847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19470" name="AutoShape 101"/>
          <p:cNvSpPr>
            <a:spLocks noChangeArrowheads="1"/>
          </p:cNvSpPr>
          <p:nvPr/>
        </p:nvSpPr>
        <p:spPr bwMode="auto">
          <a:xfrm>
            <a:off x="4491038" y="2408237"/>
            <a:ext cx="317500" cy="304800"/>
          </a:xfrm>
          <a:prstGeom prst="flowChartConnector">
            <a:avLst/>
          </a:prstGeom>
          <a:noFill/>
          <a:ln w="38100">
            <a:solidFill>
              <a:srgbClr val="CC0000"/>
            </a:solidFill>
            <a:round/>
            <a:headEnd/>
            <a:tailEnd/>
          </a:ln>
        </p:spPr>
        <p:txBody>
          <a:bodyPr wrap="none" lIns="91432" tIns="45718" rIns="91432" bIns="45718" anchor="ctr"/>
          <a:lstStyle/>
          <a:p>
            <a:pPr algn="ctr"/>
            <a:endParaRPr lang="en-US" sz="1200" dirty="0"/>
          </a:p>
        </p:txBody>
      </p:sp>
      <p:grpSp>
        <p:nvGrpSpPr>
          <p:cNvPr id="7" name="Group 102"/>
          <p:cNvGrpSpPr>
            <a:grpSpLocks/>
          </p:cNvGrpSpPr>
          <p:nvPr/>
        </p:nvGrpSpPr>
        <p:grpSpPr bwMode="auto">
          <a:xfrm>
            <a:off x="5333180" y="2835275"/>
            <a:ext cx="807272" cy="304800"/>
            <a:chOff x="1914" y="2963"/>
            <a:chExt cx="1052" cy="397"/>
          </a:xfrm>
        </p:grpSpPr>
        <p:sp>
          <p:nvSpPr>
            <p:cNvPr id="19562" name="AutoShape 103"/>
            <p:cNvSpPr>
              <a:spLocks noChangeArrowheads="1"/>
            </p:cNvSpPr>
            <p:nvPr/>
          </p:nvSpPr>
          <p:spPr bwMode="auto">
            <a:xfrm>
              <a:off x="2553" y="2963"/>
              <a:ext cx="413" cy="397"/>
            </a:xfrm>
            <a:prstGeom prst="flowChartConnector">
              <a:avLst/>
            </a:prstGeom>
            <a:noFill/>
            <a:ln w="38100">
              <a:solidFill>
                <a:srgbClr val="CC0000"/>
              </a:solidFill>
              <a:round/>
              <a:headEnd/>
              <a:tailEnd/>
            </a:ln>
          </p:spPr>
          <p:txBody>
            <a:bodyPr wrap="none" anchor="ctr"/>
            <a:lstStyle/>
            <a:p>
              <a:pPr algn="ctr"/>
              <a:r>
                <a:rPr lang="en-US" sz="1500" i="1" dirty="0"/>
                <a:t>q</a:t>
              </a:r>
            </a:p>
          </p:txBody>
        </p:sp>
        <p:cxnSp>
          <p:nvCxnSpPr>
            <p:cNvPr id="19563" name="AutoShape 104"/>
            <p:cNvCxnSpPr>
              <a:cxnSpLocks noChangeShapeType="1"/>
              <a:stCxn id="19560" idx="5"/>
              <a:endCxn id="19562" idx="2"/>
            </p:cNvCxnSpPr>
            <p:nvPr/>
          </p:nvCxnSpPr>
          <p:spPr bwMode="auto">
            <a:xfrm flipV="1">
              <a:off x="1914" y="3162"/>
              <a:ext cx="639" cy="20"/>
            </a:xfrm>
            <a:prstGeom prst="straightConnector1">
              <a:avLst/>
            </a:prstGeom>
            <a:noFill/>
            <a:ln w="38100">
              <a:solidFill>
                <a:srgbClr val="CC0000"/>
              </a:solidFill>
              <a:round/>
              <a:headEnd/>
              <a:tailEnd type="triangle" w="med" len="med"/>
            </a:ln>
          </p:spPr>
        </p:cxnSp>
      </p:grpSp>
      <p:grpSp>
        <p:nvGrpSpPr>
          <p:cNvPr id="8" name="Group 105"/>
          <p:cNvGrpSpPr>
            <a:grpSpLocks/>
          </p:cNvGrpSpPr>
          <p:nvPr/>
        </p:nvGrpSpPr>
        <p:grpSpPr bwMode="auto">
          <a:xfrm>
            <a:off x="5062538" y="2591572"/>
            <a:ext cx="1299841" cy="456433"/>
            <a:chOff x="1560" y="2646"/>
            <a:chExt cx="1695" cy="595"/>
          </a:xfrm>
        </p:grpSpPr>
        <p:sp>
          <p:nvSpPr>
            <p:cNvPr id="19560" name="AutoShape 106"/>
            <p:cNvSpPr>
              <a:spLocks noChangeArrowheads="1"/>
            </p:cNvSpPr>
            <p:nvPr/>
          </p:nvSpPr>
          <p:spPr bwMode="auto">
            <a:xfrm>
              <a:off x="1560" y="2844"/>
              <a:ext cx="414" cy="397"/>
            </a:xfrm>
            <a:prstGeom prst="flowChartConnector">
              <a:avLst/>
            </a:prstGeom>
            <a:noFill/>
            <a:ln w="38100">
              <a:solidFill>
                <a:srgbClr val="CC0000"/>
              </a:solidFill>
              <a:round/>
              <a:headEnd/>
              <a:tailEnd/>
            </a:ln>
          </p:spPr>
          <p:txBody>
            <a:bodyPr wrap="none" anchor="ctr"/>
            <a:lstStyle/>
            <a:p>
              <a:pPr algn="ctr"/>
              <a:r>
                <a:rPr lang="en-US" sz="1500" i="1" dirty="0"/>
                <a:t>p</a:t>
              </a:r>
            </a:p>
          </p:txBody>
        </p:sp>
        <p:cxnSp>
          <p:nvCxnSpPr>
            <p:cNvPr id="19561" name="AutoShape 107"/>
            <p:cNvCxnSpPr>
              <a:cxnSpLocks noChangeShapeType="1"/>
              <a:stCxn id="19558" idx="2"/>
              <a:endCxn id="19560" idx="6"/>
            </p:cNvCxnSpPr>
            <p:nvPr/>
          </p:nvCxnSpPr>
          <p:spPr bwMode="auto">
            <a:xfrm flipH="1">
              <a:off x="1974" y="2646"/>
              <a:ext cx="1281" cy="396"/>
            </a:xfrm>
            <a:prstGeom prst="straightConnector1">
              <a:avLst/>
            </a:prstGeom>
            <a:noFill/>
            <a:ln w="38100">
              <a:solidFill>
                <a:srgbClr val="CC0000"/>
              </a:solidFill>
              <a:round/>
              <a:headEnd/>
              <a:tailEnd type="triangle" w="med" len="med"/>
            </a:ln>
          </p:spPr>
        </p:cxnSp>
      </p:grpSp>
      <p:grpSp>
        <p:nvGrpSpPr>
          <p:cNvPr id="9" name="Group 108"/>
          <p:cNvGrpSpPr>
            <a:grpSpLocks/>
          </p:cNvGrpSpPr>
          <p:nvPr/>
        </p:nvGrpSpPr>
        <p:grpSpPr bwMode="auto">
          <a:xfrm>
            <a:off x="6362702" y="2316463"/>
            <a:ext cx="412751" cy="428328"/>
            <a:chOff x="3255" y="2287"/>
            <a:chExt cx="538" cy="557"/>
          </a:xfrm>
        </p:grpSpPr>
        <p:sp>
          <p:nvSpPr>
            <p:cNvPr id="19558" name="AutoShape 109"/>
            <p:cNvSpPr>
              <a:spLocks noChangeArrowheads="1"/>
            </p:cNvSpPr>
            <p:nvPr/>
          </p:nvSpPr>
          <p:spPr bwMode="auto">
            <a:xfrm>
              <a:off x="3255" y="2446"/>
              <a:ext cx="414" cy="398"/>
            </a:xfrm>
            <a:prstGeom prst="flowChartConnector">
              <a:avLst/>
            </a:prstGeom>
            <a:noFill/>
            <a:ln w="38100">
              <a:solidFill>
                <a:srgbClr val="CC0000"/>
              </a:solidFill>
              <a:round/>
              <a:headEnd/>
              <a:tailEnd/>
            </a:ln>
          </p:spPr>
          <p:txBody>
            <a:bodyPr wrap="none" anchor="ctr"/>
            <a:lstStyle/>
            <a:p>
              <a:pPr algn="ctr"/>
              <a:r>
                <a:rPr lang="en-US" sz="1500" i="1" dirty="0"/>
                <a:t>h</a:t>
              </a:r>
            </a:p>
          </p:txBody>
        </p:sp>
        <p:cxnSp>
          <p:nvCxnSpPr>
            <p:cNvPr id="19559" name="AutoShape 110"/>
            <p:cNvCxnSpPr>
              <a:cxnSpLocks noChangeShapeType="1"/>
              <a:stCxn id="19544" idx="4"/>
              <a:endCxn id="19558" idx="7"/>
            </p:cNvCxnSpPr>
            <p:nvPr/>
          </p:nvCxnSpPr>
          <p:spPr bwMode="auto">
            <a:xfrm flipH="1">
              <a:off x="3608" y="2287"/>
              <a:ext cx="185" cy="218"/>
            </a:xfrm>
            <a:prstGeom prst="straightConnector1">
              <a:avLst/>
            </a:prstGeom>
            <a:noFill/>
            <a:ln w="38100">
              <a:solidFill>
                <a:srgbClr val="CC0000"/>
              </a:solidFill>
              <a:round/>
              <a:headEnd/>
              <a:tailEnd type="triangle" w="med" len="med"/>
            </a:ln>
          </p:spPr>
        </p:cxnSp>
      </p:grpSp>
      <p:grpSp>
        <p:nvGrpSpPr>
          <p:cNvPr id="10" name="Group 111"/>
          <p:cNvGrpSpPr>
            <a:grpSpLocks/>
          </p:cNvGrpSpPr>
          <p:nvPr/>
        </p:nvGrpSpPr>
        <p:grpSpPr bwMode="auto">
          <a:xfrm>
            <a:off x="7283450" y="2195514"/>
            <a:ext cx="317500" cy="548964"/>
            <a:chOff x="4454" y="2129"/>
            <a:chExt cx="414" cy="715"/>
          </a:xfrm>
        </p:grpSpPr>
        <p:sp>
          <p:nvSpPr>
            <p:cNvPr id="19556" name="AutoShape 112"/>
            <p:cNvSpPr>
              <a:spLocks noChangeArrowheads="1"/>
            </p:cNvSpPr>
            <p:nvPr/>
          </p:nvSpPr>
          <p:spPr bwMode="auto">
            <a:xfrm>
              <a:off x="4454" y="2129"/>
              <a:ext cx="414" cy="397"/>
            </a:xfrm>
            <a:prstGeom prst="flowChartConnector">
              <a:avLst/>
            </a:prstGeom>
            <a:noFill/>
            <a:ln w="38100">
              <a:solidFill>
                <a:srgbClr val="CC0000"/>
              </a:solidFill>
              <a:round/>
              <a:headEnd/>
              <a:tailEnd/>
            </a:ln>
          </p:spPr>
          <p:txBody>
            <a:bodyPr wrap="none" anchor="ctr"/>
            <a:lstStyle/>
            <a:p>
              <a:pPr algn="ctr"/>
              <a:r>
                <a:rPr lang="en-US" sz="1500" i="1" dirty="0"/>
                <a:t>f</a:t>
              </a:r>
            </a:p>
          </p:txBody>
        </p:sp>
        <p:cxnSp>
          <p:nvCxnSpPr>
            <p:cNvPr id="19557" name="AutoShape 113"/>
            <p:cNvCxnSpPr>
              <a:cxnSpLocks noChangeShapeType="1"/>
              <a:stCxn id="797828" idx="0"/>
              <a:endCxn id="19556" idx="4"/>
            </p:cNvCxnSpPr>
            <p:nvPr/>
          </p:nvCxnSpPr>
          <p:spPr bwMode="auto">
            <a:xfrm flipV="1">
              <a:off x="4495" y="2526"/>
              <a:ext cx="166" cy="318"/>
            </a:xfrm>
            <a:prstGeom prst="straightConnector1">
              <a:avLst/>
            </a:prstGeom>
            <a:noFill/>
            <a:ln w="38100">
              <a:solidFill>
                <a:srgbClr val="CC0000"/>
              </a:solidFill>
              <a:round/>
              <a:headEnd/>
              <a:tailEnd type="triangle" w="med" len="med"/>
            </a:ln>
          </p:spPr>
        </p:cxnSp>
      </p:grpSp>
      <p:grpSp>
        <p:nvGrpSpPr>
          <p:cNvPr id="11" name="Group 114"/>
          <p:cNvGrpSpPr>
            <a:grpSpLocks/>
          </p:cNvGrpSpPr>
          <p:nvPr/>
        </p:nvGrpSpPr>
        <p:grpSpPr bwMode="auto">
          <a:xfrm>
            <a:off x="7378702" y="1371602"/>
            <a:ext cx="317500" cy="824137"/>
            <a:chOff x="4579" y="1056"/>
            <a:chExt cx="413" cy="1055"/>
          </a:xfrm>
        </p:grpSpPr>
        <p:sp>
          <p:nvSpPr>
            <p:cNvPr id="19554" name="AutoShape 115"/>
            <p:cNvSpPr>
              <a:spLocks noChangeArrowheads="1"/>
            </p:cNvSpPr>
            <p:nvPr/>
          </p:nvSpPr>
          <p:spPr bwMode="auto">
            <a:xfrm>
              <a:off x="4579" y="1056"/>
              <a:ext cx="413" cy="397"/>
            </a:xfrm>
            <a:prstGeom prst="flowChartConnector">
              <a:avLst/>
            </a:prstGeom>
            <a:noFill/>
            <a:ln w="38100">
              <a:solidFill>
                <a:srgbClr val="CC0000"/>
              </a:solidFill>
              <a:round/>
              <a:headEnd/>
              <a:tailEnd/>
            </a:ln>
          </p:spPr>
          <p:txBody>
            <a:bodyPr wrap="none" anchor="ctr"/>
            <a:lstStyle/>
            <a:p>
              <a:pPr algn="ctr"/>
              <a:endParaRPr lang="en-US" sz="1200" dirty="0"/>
            </a:p>
          </p:txBody>
        </p:sp>
        <p:cxnSp>
          <p:nvCxnSpPr>
            <p:cNvPr id="19555" name="AutoShape 116"/>
            <p:cNvCxnSpPr>
              <a:cxnSpLocks noChangeShapeType="1"/>
              <a:stCxn id="19556" idx="0"/>
              <a:endCxn id="19554" idx="4"/>
            </p:cNvCxnSpPr>
            <p:nvPr/>
          </p:nvCxnSpPr>
          <p:spPr bwMode="auto">
            <a:xfrm flipV="1">
              <a:off x="4662" y="1453"/>
              <a:ext cx="124" cy="658"/>
            </a:xfrm>
            <a:prstGeom prst="straightConnector1">
              <a:avLst/>
            </a:prstGeom>
            <a:noFill/>
            <a:ln w="38100">
              <a:solidFill>
                <a:srgbClr val="CC0000"/>
              </a:solidFill>
              <a:round/>
              <a:headEnd/>
              <a:tailEnd type="triangle" w="med" len="med"/>
            </a:ln>
          </p:spPr>
        </p:cxnSp>
      </p:grpSp>
      <p:grpSp>
        <p:nvGrpSpPr>
          <p:cNvPr id="12" name="Group 117"/>
          <p:cNvGrpSpPr>
            <a:grpSpLocks/>
          </p:cNvGrpSpPr>
          <p:nvPr/>
        </p:nvGrpSpPr>
        <p:grpSpPr bwMode="auto">
          <a:xfrm>
            <a:off x="4800862" y="2133603"/>
            <a:ext cx="928424" cy="318758"/>
            <a:chOff x="1219" y="2049"/>
            <a:chExt cx="1210" cy="416"/>
          </a:xfrm>
        </p:grpSpPr>
        <p:sp>
          <p:nvSpPr>
            <p:cNvPr id="19552" name="AutoShape 118"/>
            <p:cNvSpPr>
              <a:spLocks noChangeArrowheads="1"/>
            </p:cNvSpPr>
            <p:nvPr/>
          </p:nvSpPr>
          <p:spPr bwMode="auto">
            <a:xfrm>
              <a:off x="2015" y="2049"/>
              <a:ext cx="414" cy="397"/>
            </a:xfrm>
            <a:prstGeom prst="flowChartConnector">
              <a:avLst/>
            </a:prstGeom>
            <a:noFill/>
            <a:ln w="38100">
              <a:solidFill>
                <a:srgbClr val="CC0000"/>
              </a:solidFill>
              <a:round/>
              <a:headEnd/>
              <a:tailEnd/>
            </a:ln>
          </p:spPr>
          <p:txBody>
            <a:bodyPr wrap="none" anchor="ctr"/>
            <a:lstStyle/>
            <a:p>
              <a:pPr algn="ctr"/>
              <a:r>
                <a:rPr lang="en-US" sz="1500" i="1" dirty="0"/>
                <a:t>d</a:t>
              </a:r>
            </a:p>
          </p:txBody>
        </p:sp>
        <p:cxnSp>
          <p:nvCxnSpPr>
            <p:cNvPr id="19553" name="AutoShape 119"/>
            <p:cNvCxnSpPr>
              <a:cxnSpLocks noChangeShapeType="1"/>
            </p:cNvCxnSpPr>
            <p:nvPr/>
          </p:nvCxnSpPr>
          <p:spPr bwMode="auto">
            <a:xfrm flipV="1">
              <a:off x="1219" y="2248"/>
              <a:ext cx="846" cy="217"/>
            </a:xfrm>
            <a:prstGeom prst="straightConnector1">
              <a:avLst/>
            </a:prstGeom>
            <a:noFill/>
            <a:ln w="38100">
              <a:solidFill>
                <a:srgbClr val="CC0000"/>
              </a:solidFill>
              <a:round/>
              <a:headEnd/>
              <a:tailEnd type="triangle" w="med" len="med"/>
            </a:ln>
          </p:spPr>
        </p:cxnSp>
      </p:grpSp>
      <p:grpSp>
        <p:nvGrpSpPr>
          <p:cNvPr id="13" name="Group 120"/>
          <p:cNvGrpSpPr>
            <a:grpSpLocks/>
          </p:cNvGrpSpPr>
          <p:nvPr/>
        </p:nvGrpSpPr>
        <p:grpSpPr bwMode="auto">
          <a:xfrm>
            <a:off x="4745037" y="1676401"/>
            <a:ext cx="712789" cy="502091"/>
            <a:chOff x="1147" y="1453"/>
            <a:chExt cx="929" cy="655"/>
          </a:xfrm>
        </p:grpSpPr>
        <p:sp>
          <p:nvSpPr>
            <p:cNvPr id="19550" name="AutoShape 121"/>
            <p:cNvSpPr>
              <a:spLocks noChangeArrowheads="1"/>
            </p:cNvSpPr>
            <p:nvPr/>
          </p:nvSpPr>
          <p:spPr bwMode="auto">
            <a:xfrm>
              <a:off x="1147" y="1453"/>
              <a:ext cx="413" cy="397"/>
            </a:xfrm>
            <a:prstGeom prst="flowChartConnector">
              <a:avLst/>
            </a:prstGeom>
            <a:noFill/>
            <a:ln w="38100">
              <a:solidFill>
                <a:srgbClr val="CC0000"/>
              </a:solidFill>
              <a:round/>
              <a:headEnd/>
              <a:tailEnd/>
            </a:ln>
          </p:spPr>
          <p:txBody>
            <a:bodyPr wrap="none" anchor="ctr"/>
            <a:lstStyle/>
            <a:p>
              <a:pPr algn="ctr"/>
              <a:r>
                <a:rPr lang="en-US" sz="1500" i="1" dirty="0"/>
                <a:t>b</a:t>
              </a:r>
            </a:p>
          </p:txBody>
        </p:sp>
        <p:cxnSp>
          <p:nvCxnSpPr>
            <p:cNvPr id="19551" name="AutoShape 122"/>
            <p:cNvCxnSpPr>
              <a:cxnSpLocks noChangeShapeType="1"/>
              <a:stCxn id="19568" idx="1"/>
              <a:endCxn id="19550" idx="5"/>
            </p:cNvCxnSpPr>
            <p:nvPr/>
          </p:nvCxnSpPr>
          <p:spPr bwMode="auto">
            <a:xfrm flipH="1" flipV="1">
              <a:off x="1500" y="1792"/>
              <a:ext cx="576" cy="316"/>
            </a:xfrm>
            <a:prstGeom prst="straightConnector1">
              <a:avLst/>
            </a:prstGeom>
            <a:noFill/>
            <a:ln w="38100">
              <a:solidFill>
                <a:srgbClr val="CC0000"/>
              </a:solidFill>
              <a:round/>
              <a:headEnd/>
              <a:tailEnd type="triangle" w="med" len="med"/>
            </a:ln>
          </p:spPr>
        </p:cxnSp>
      </p:grpSp>
      <p:grpSp>
        <p:nvGrpSpPr>
          <p:cNvPr id="14" name="Group 123"/>
          <p:cNvGrpSpPr>
            <a:grpSpLocks/>
          </p:cNvGrpSpPr>
          <p:nvPr/>
        </p:nvGrpSpPr>
        <p:grpSpPr bwMode="auto">
          <a:xfrm>
            <a:off x="5021262" y="1401763"/>
            <a:ext cx="611188" cy="319088"/>
            <a:chOff x="1507" y="1096"/>
            <a:chExt cx="797" cy="416"/>
          </a:xfrm>
        </p:grpSpPr>
        <p:sp>
          <p:nvSpPr>
            <p:cNvPr id="19548" name="AutoShape 124"/>
            <p:cNvSpPr>
              <a:spLocks noChangeArrowheads="1"/>
            </p:cNvSpPr>
            <p:nvPr/>
          </p:nvSpPr>
          <p:spPr bwMode="auto">
            <a:xfrm>
              <a:off x="1891" y="1096"/>
              <a:ext cx="413" cy="397"/>
            </a:xfrm>
            <a:prstGeom prst="flowChartConnector">
              <a:avLst/>
            </a:prstGeom>
            <a:noFill/>
            <a:ln w="38100">
              <a:solidFill>
                <a:srgbClr val="CC0000"/>
              </a:solidFill>
              <a:round/>
              <a:headEnd/>
              <a:tailEnd/>
            </a:ln>
          </p:spPr>
          <p:txBody>
            <a:bodyPr wrap="none" anchor="ctr"/>
            <a:lstStyle/>
            <a:p>
              <a:pPr algn="ctr"/>
              <a:r>
                <a:rPr lang="en-US" sz="1500" i="1" dirty="0"/>
                <a:t>a</a:t>
              </a:r>
            </a:p>
          </p:txBody>
        </p:sp>
        <p:cxnSp>
          <p:nvCxnSpPr>
            <p:cNvPr id="19549" name="AutoShape 125"/>
            <p:cNvCxnSpPr>
              <a:cxnSpLocks noChangeShapeType="1"/>
              <a:endCxn id="19548" idx="2"/>
            </p:cNvCxnSpPr>
            <p:nvPr/>
          </p:nvCxnSpPr>
          <p:spPr bwMode="auto">
            <a:xfrm flipV="1">
              <a:off x="1507" y="1295"/>
              <a:ext cx="372" cy="217"/>
            </a:xfrm>
            <a:prstGeom prst="straightConnector1">
              <a:avLst/>
            </a:prstGeom>
            <a:noFill/>
            <a:ln w="38100">
              <a:solidFill>
                <a:srgbClr val="CC0000"/>
              </a:solidFill>
              <a:round/>
              <a:headEnd/>
              <a:tailEnd type="triangle" w="med" len="med"/>
            </a:ln>
          </p:spPr>
        </p:cxnSp>
      </p:grpSp>
      <p:grpSp>
        <p:nvGrpSpPr>
          <p:cNvPr id="15" name="Group 126"/>
          <p:cNvGrpSpPr>
            <a:grpSpLocks/>
          </p:cNvGrpSpPr>
          <p:nvPr/>
        </p:nvGrpSpPr>
        <p:grpSpPr bwMode="auto">
          <a:xfrm>
            <a:off x="5682429" y="1646237"/>
            <a:ext cx="807272" cy="532259"/>
            <a:chOff x="2369" y="1414"/>
            <a:chExt cx="1052" cy="694"/>
          </a:xfrm>
        </p:grpSpPr>
        <p:sp>
          <p:nvSpPr>
            <p:cNvPr id="19546" name="AutoShape 127"/>
            <p:cNvSpPr>
              <a:spLocks noChangeArrowheads="1"/>
            </p:cNvSpPr>
            <p:nvPr/>
          </p:nvSpPr>
          <p:spPr bwMode="auto">
            <a:xfrm>
              <a:off x="3007" y="1414"/>
              <a:ext cx="414" cy="397"/>
            </a:xfrm>
            <a:prstGeom prst="flowChartConnector">
              <a:avLst/>
            </a:prstGeom>
            <a:noFill/>
            <a:ln w="38100">
              <a:solidFill>
                <a:srgbClr val="CC0000"/>
              </a:solidFill>
              <a:round/>
              <a:headEnd/>
              <a:tailEnd/>
            </a:ln>
          </p:spPr>
          <p:txBody>
            <a:bodyPr wrap="none" anchor="ctr"/>
            <a:lstStyle/>
            <a:p>
              <a:pPr algn="ctr"/>
              <a:r>
                <a:rPr lang="en-US" sz="1500" i="1" dirty="0"/>
                <a:t>c</a:t>
              </a:r>
            </a:p>
          </p:txBody>
        </p:sp>
        <p:cxnSp>
          <p:nvCxnSpPr>
            <p:cNvPr id="19547" name="AutoShape 128"/>
            <p:cNvCxnSpPr>
              <a:cxnSpLocks noChangeShapeType="1"/>
              <a:stCxn id="19552" idx="7"/>
              <a:endCxn id="19546" idx="3"/>
            </p:cNvCxnSpPr>
            <p:nvPr/>
          </p:nvCxnSpPr>
          <p:spPr bwMode="auto">
            <a:xfrm flipV="1">
              <a:off x="2369" y="1753"/>
              <a:ext cx="698" cy="355"/>
            </a:xfrm>
            <a:prstGeom prst="straightConnector1">
              <a:avLst/>
            </a:prstGeom>
            <a:noFill/>
            <a:ln w="38100">
              <a:solidFill>
                <a:srgbClr val="CC0000"/>
              </a:solidFill>
              <a:round/>
              <a:headEnd/>
              <a:tailEnd type="triangle" w="med" len="med"/>
            </a:ln>
          </p:spPr>
        </p:cxnSp>
      </p:grpSp>
      <p:grpSp>
        <p:nvGrpSpPr>
          <p:cNvPr id="16" name="Group 129"/>
          <p:cNvGrpSpPr>
            <a:grpSpLocks/>
          </p:cNvGrpSpPr>
          <p:nvPr/>
        </p:nvGrpSpPr>
        <p:grpSpPr bwMode="auto">
          <a:xfrm>
            <a:off x="5729611" y="2011363"/>
            <a:ext cx="1204590" cy="304800"/>
            <a:chOff x="2429" y="1890"/>
            <a:chExt cx="1571" cy="397"/>
          </a:xfrm>
        </p:grpSpPr>
        <p:sp>
          <p:nvSpPr>
            <p:cNvPr id="19544" name="AutoShape 130"/>
            <p:cNvSpPr>
              <a:spLocks noChangeArrowheads="1"/>
            </p:cNvSpPr>
            <p:nvPr/>
          </p:nvSpPr>
          <p:spPr bwMode="auto">
            <a:xfrm>
              <a:off x="3586" y="1890"/>
              <a:ext cx="414" cy="397"/>
            </a:xfrm>
            <a:prstGeom prst="flowChartConnector">
              <a:avLst/>
            </a:prstGeom>
            <a:noFill/>
            <a:ln w="38100">
              <a:solidFill>
                <a:srgbClr val="CC0000"/>
              </a:solidFill>
              <a:round/>
              <a:headEnd/>
              <a:tailEnd/>
            </a:ln>
          </p:spPr>
          <p:txBody>
            <a:bodyPr wrap="none" anchor="ctr"/>
            <a:lstStyle/>
            <a:p>
              <a:pPr algn="ctr"/>
              <a:r>
                <a:rPr lang="en-US" sz="1500" i="1" dirty="0"/>
                <a:t>e</a:t>
              </a:r>
            </a:p>
          </p:txBody>
        </p:sp>
        <p:cxnSp>
          <p:nvCxnSpPr>
            <p:cNvPr id="19545" name="AutoShape 131"/>
            <p:cNvCxnSpPr>
              <a:cxnSpLocks noChangeShapeType="1"/>
              <a:stCxn id="19552" idx="6"/>
              <a:endCxn id="19544" idx="2"/>
            </p:cNvCxnSpPr>
            <p:nvPr/>
          </p:nvCxnSpPr>
          <p:spPr bwMode="auto">
            <a:xfrm flipV="1">
              <a:off x="2429" y="2089"/>
              <a:ext cx="1157" cy="159"/>
            </a:xfrm>
            <a:prstGeom prst="straightConnector1">
              <a:avLst/>
            </a:prstGeom>
            <a:noFill/>
            <a:ln w="38100">
              <a:solidFill>
                <a:srgbClr val="CC0000"/>
              </a:solidFill>
              <a:round/>
              <a:headEnd/>
              <a:tailEnd type="triangle" w="med" len="med"/>
            </a:ln>
          </p:spPr>
        </p:cxnSp>
      </p:grpSp>
      <p:sp>
        <p:nvSpPr>
          <p:cNvPr id="797828" name="AutoShape 132"/>
          <p:cNvSpPr>
            <a:spLocks noChangeArrowheads="1"/>
          </p:cNvSpPr>
          <p:nvPr/>
        </p:nvSpPr>
        <p:spPr bwMode="auto">
          <a:xfrm>
            <a:off x="7156450" y="2744791"/>
            <a:ext cx="317500" cy="303213"/>
          </a:xfrm>
          <a:prstGeom prst="flowChartConnector">
            <a:avLst/>
          </a:prstGeom>
          <a:noFill/>
          <a:ln w="38100">
            <a:solidFill>
              <a:srgbClr val="CC0000"/>
            </a:solidFill>
            <a:round/>
            <a:headEnd/>
            <a:tailEnd/>
          </a:ln>
        </p:spPr>
        <p:txBody>
          <a:bodyPr wrap="none" lIns="91432" tIns="45718" rIns="91432" bIns="45718" anchor="ctr"/>
          <a:lstStyle/>
          <a:p>
            <a:pPr algn="ctr"/>
            <a:r>
              <a:rPr lang="en-US" sz="1500" i="1" dirty="0"/>
              <a:t>r</a:t>
            </a:r>
          </a:p>
        </p:txBody>
      </p:sp>
      <p:cxnSp>
        <p:nvCxnSpPr>
          <p:cNvPr id="797829" name="AutoShape 133"/>
          <p:cNvCxnSpPr>
            <a:cxnSpLocks noChangeShapeType="1"/>
            <a:stCxn id="19544" idx="5"/>
            <a:endCxn id="797828" idx="1"/>
          </p:cNvCxnSpPr>
          <p:nvPr/>
        </p:nvCxnSpPr>
        <p:spPr bwMode="auto">
          <a:xfrm>
            <a:off x="6888161" y="2290766"/>
            <a:ext cx="314325" cy="479425"/>
          </a:xfrm>
          <a:prstGeom prst="straightConnector1">
            <a:avLst/>
          </a:prstGeom>
          <a:noFill/>
          <a:ln w="38100">
            <a:solidFill>
              <a:srgbClr val="CC0000"/>
            </a:solidFill>
            <a:round/>
            <a:headEnd/>
            <a:tailEnd type="triangle" w="med" len="med"/>
          </a:ln>
        </p:spPr>
      </p:cxnSp>
      <p:grpSp>
        <p:nvGrpSpPr>
          <p:cNvPr id="17" name="Group 134"/>
          <p:cNvGrpSpPr>
            <a:grpSpLocks/>
          </p:cNvGrpSpPr>
          <p:nvPr/>
        </p:nvGrpSpPr>
        <p:grpSpPr bwMode="auto">
          <a:xfrm>
            <a:off x="5316538" y="1408117"/>
            <a:ext cx="855337" cy="389758"/>
            <a:chOff x="1891" y="1104"/>
            <a:chExt cx="1116" cy="508"/>
          </a:xfrm>
        </p:grpSpPr>
        <p:cxnSp>
          <p:nvCxnSpPr>
            <p:cNvPr id="19542" name="AutoShape 135"/>
            <p:cNvCxnSpPr>
              <a:cxnSpLocks noChangeShapeType="1"/>
              <a:stCxn id="19546" idx="2"/>
              <a:endCxn id="19543" idx="6"/>
            </p:cNvCxnSpPr>
            <p:nvPr/>
          </p:nvCxnSpPr>
          <p:spPr bwMode="auto">
            <a:xfrm flipH="1" flipV="1">
              <a:off x="2304" y="1302"/>
              <a:ext cx="703" cy="310"/>
            </a:xfrm>
            <a:prstGeom prst="straightConnector1">
              <a:avLst/>
            </a:prstGeom>
            <a:noFill/>
            <a:ln w="38100">
              <a:solidFill>
                <a:srgbClr val="CC0000"/>
              </a:solidFill>
              <a:round/>
              <a:headEnd/>
              <a:tailEnd type="triangle" w="med" len="med"/>
            </a:ln>
          </p:spPr>
        </p:cxnSp>
        <p:sp>
          <p:nvSpPr>
            <p:cNvPr id="19543" name="AutoShape 136"/>
            <p:cNvSpPr>
              <a:spLocks noChangeArrowheads="1"/>
            </p:cNvSpPr>
            <p:nvPr/>
          </p:nvSpPr>
          <p:spPr bwMode="auto">
            <a:xfrm>
              <a:off x="1891" y="1104"/>
              <a:ext cx="413"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grpSp>
        <p:nvGrpSpPr>
          <p:cNvPr id="18" name="Group 137"/>
          <p:cNvGrpSpPr>
            <a:grpSpLocks/>
          </p:cNvGrpSpPr>
          <p:nvPr/>
        </p:nvGrpSpPr>
        <p:grpSpPr bwMode="auto">
          <a:xfrm>
            <a:off x="6186488" y="1655767"/>
            <a:ext cx="1143767" cy="583895"/>
            <a:chOff x="3024" y="1427"/>
            <a:chExt cx="1492" cy="760"/>
          </a:xfrm>
        </p:grpSpPr>
        <p:cxnSp>
          <p:nvCxnSpPr>
            <p:cNvPr id="19540" name="AutoShape 138"/>
            <p:cNvCxnSpPr>
              <a:cxnSpLocks noChangeShapeType="1"/>
              <a:stCxn id="19556" idx="1"/>
              <a:endCxn id="19546" idx="6"/>
            </p:cNvCxnSpPr>
            <p:nvPr/>
          </p:nvCxnSpPr>
          <p:spPr bwMode="auto">
            <a:xfrm rot="16200000" flipV="1">
              <a:off x="3680" y="1352"/>
              <a:ext cx="575" cy="1096"/>
            </a:xfrm>
            <a:prstGeom prst="curvedConnector2">
              <a:avLst/>
            </a:prstGeom>
            <a:noFill/>
            <a:ln w="38100">
              <a:solidFill>
                <a:srgbClr val="CC0000"/>
              </a:solidFill>
              <a:round/>
              <a:headEnd/>
              <a:tailEnd type="triangle" w="med" len="med"/>
            </a:ln>
          </p:spPr>
        </p:cxnSp>
        <p:sp>
          <p:nvSpPr>
            <p:cNvPr id="19541" name="AutoShape 139"/>
            <p:cNvSpPr>
              <a:spLocks noChangeArrowheads="1"/>
            </p:cNvSpPr>
            <p:nvPr/>
          </p:nvSpPr>
          <p:spPr bwMode="auto">
            <a:xfrm>
              <a:off x="3024" y="1427"/>
              <a:ext cx="414"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19485" name="Line 140"/>
          <p:cNvSpPr>
            <a:spLocks noChangeShapeType="1"/>
          </p:cNvSpPr>
          <p:nvPr/>
        </p:nvSpPr>
        <p:spPr bwMode="auto">
          <a:xfrm>
            <a:off x="3" y="3371851"/>
            <a:ext cx="12191999" cy="0"/>
          </a:xfrm>
          <a:prstGeom prst="line">
            <a:avLst/>
          </a:prstGeom>
          <a:noFill/>
          <a:ln w="9525">
            <a:solidFill>
              <a:schemeClr val="tx1"/>
            </a:solidFill>
            <a:round/>
            <a:headEnd/>
            <a:tailEnd/>
          </a:ln>
        </p:spPr>
        <p:txBody>
          <a:bodyPr lIns="91432" tIns="45718" rIns="91432" bIns="45718"/>
          <a:lstStyle/>
          <a:p>
            <a:endParaRPr lang="en-US"/>
          </a:p>
        </p:txBody>
      </p:sp>
      <p:sp>
        <p:nvSpPr>
          <p:cNvPr id="797837" name="Oval 141"/>
          <p:cNvSpPr>
            <a:spLocks noChangeArrowheads="1"/>
          </p:cNvSpPr>
          <p:nvPr/>
        </p:nvSpPr>
        <p:spPr bwMode="auto">
          <a:xfrm>
            <a:off x="6140455" y="3478213"/>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38" name="Oval 142"/>
          <p:cNvSpPr>
            <a:spLocks noChangeArrowheads="1"/>
          </p:cNvSpPr>
          <p:nvPr/>
        </p:nvSpPr>
        <p:spPr bwMode="auto">
          <a:xfrm>
            <a:off x="3729039" y="3971930"/>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39" name="Oval 143"/>
          <p:cNvSpPr>
            <a:spLocks noChangeArrowheads="1"/>
          </p:cNvSpPr>
          <p:nvPr/>
        </p:nvSpPr>
        <p:spPr bwMode="auto">
          <a:xfrm>
            <a:off x="3165481" y="4451356"/>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0" name="Oval 144"/>
          <p:cNvSpPr>
            <a:spLocks noChangeArrowheads="1"/>
          </p:cNvSpPr>
          <p:nvPr/>
        </p:nvSpPr>
        <p:spPr bwMode="auto">
          <a:xfrm>
            <a:off x="3865563" y="445135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1" name="Oval 145"/>
          <p:cNvSpPr>
            <a:spLocks noChangeArrowheads="1"/>
          </p:cNvSpPr>
          <p:nvPr/>
        </p:nvSpPr>
        <p:spPr bwMode="auto">
          <a:xfrm>
            <a:off x="4686305" y="4433888"/>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2" name="Oval 146"/>
          <p:cNvSpPr>
            <a:spLocks noChangeArrowheads="1"/>
          </p:cNvSpPr>
          <p:nvPr/>
        </p:nvSpPr>
        <p:spPr bwMode="auto">
          <a:xfrm>
            <a:off x="3163888" y="5006981"/>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3" name="Oval 147"/>
          <p:cNvSpPr>
            <a:spLocks noChangeArrowheads="1"/>
          </p:cNvSpPr>
          <p:nvPr/>
        </p:nvSpPr>
        <p:spPr bwMode="auto">
          <a:xfrm>
            <a:off x="3856039" y="4999039"/>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4" name="Oval 148"/>
          <p:cNvSpPr>
            <a:spLocks noChangeArrowheads="1"/>
          </p:cNvSpPr>
          <p:nvPr/>
        </p:nvSpPr>
        <p:spPr bwMode="auto">
          <a:xfrm>
            <a:off x="4325939" y="4981581"/>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5" name="Oval 149"/>
          <p:cNvSpPr>
            <a:spLocks noChangeArrowheads="1"/>
          </p:cNvSpPr>
          <p:nvPr/>
        </p:nvSpPr>
        <p:spPr bwMode="auto">
          <a:xfrm>
            <a:off x="5002213" y="497205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6" name="Oval 150"/>
          <p:cNvSpPr>
            <a:spLocks noChangeArrowheads="1"/>
          </p:cNvSpPr>
          <p:nvPr/>
        </p:nvSpPr>
        <p:spPr bwMode="auto">
          <a:xfrm>
            <a:off x="4087813" y="5510213"/>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7" name="Oval 151"/>
          <p:cNvSpPr>
            <a:spLocks noChangeArrowheads="1"/>
          </p:cNvSpPr>
          <p:nvPr/>
        </p:nvSpPr>
        <p:spPr bwMode="auto">
          <a:xfrm>
            <a:off x="4532313" y="551815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8" name="Oval 152"/>
          <p:cNvSpPr>
            <a:spLocks noChangeArrowheads="1"/>
          </p:cNvSpPr>
          <p:nvPr/>
        </p:nvSpPr>
        <p:spPr bwMode="auto">
          <a:xfrm>
            <a:off x="4105281" y="6015039"/>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49" name="Oval 153"/>
          <p:cNvSpPr>
            <a:spLocks noChangeArrowheads="1"/>
          </p:cNvSpPr>
          <p:nvPr/>
        </p:nvSpPr>
        <p:spPr bwMode="auto">
          <a:xfrm>
            <a:off x="4992688" y="5519739"/>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50" name="Oval 154"/>
          <p:cNvSpPr>
            <a:spLocks noChangeArrowheads="1"/>
          </p:cNvSpPr>
          <p:nvPr/>
        </p:nvSpPr>
        <p:spPr bwMode="auto">
          <a:xfrm>
            <a:off x="4772030" y="6007105"/>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51" name="Oval 155"/>
          <p:cNvSpPr>
            <a:spLocks noChangeArrowheads="1"/>
          </p:cNvSpPr>
          <p:nvPr/>
        </p:nvSpPr>
        <p:spPr bwMode="auto">
          <a:xfrm>
            <a:off x="5254630" y="6034088"/>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52" name="Oval 156"/>
          <p:cNvSpPr>
            <a:spLocks noChangeArrowheads="1"/>
          </p:cNvSpPr>
          <p:nvPr/>
        </p:nvSpPr>
        <p:spPr bwMode="auto">
          <a:xfrm>
            <a:off x="4787905" y="6477005"/>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797853" name="Line 157"/>
          <p:cNvSpPr>
            <a:spLocks noChangeShapeType="1"/>
          </p:cNvSpPr>
          <p:nvPr/>
        </p:nvSpPr>
        <p:spPr bwMode="auto">
          <a:xfrm flipH="1" flipV="1">
            <a:off x="4824413" y="4733930"/>
            <a:ext cx="309563" cy="180975"/>
          </a:xfrm>
          <a:prstGeom prst="line">
            <a:avLst/>
          </a:prstGeom>
          <a:noFill/>
          <a:ln w="38100">
            <a:solidFill>
              <a:srgbClr val="CC0000"/>
            </a:solidFill>
            <a:round/>
            <a:headEnd/>
            <a:tailEnd/>
          </a:ln>
        </p:spPr>
        <p:txBody>
          <a:bodyPr lIns="91432" tIns="45718" rIns="91432" bIns="45718"/>
          <a:lstStyle/>
          <a:p>
            <a:endParaRPr lang="en-US"/>
          </a:p>
        </p:txBody>
      </p:sp>
      <p:sp>
        <p:nvSpPr>
          <p:cNvPr id="797854" name="Line 158"/>
          <p:cNvSpPr>
            <a:spLocks noChangeShapeType="1"/>
          </p:cNvSpPr>
          <p:nvPr/>
        </p:nvSpPr>
        <p:spPr bwMode="auto">
          <a:xfrm flipH="1" flipV="1">
            <a:off x="4438653" y="5254630"/>
            <a:ext cx="258763" cy="214313"/>
          </a:xfrm>
          <a:prstGeom prst="line">
            <a:avLst/>
          </a:prstGeom>
          <a:noFill/>
          <a:ln w="38100">
            <a:solidFill>
              <a:srgbClr val="CC0000"/>
            </a:solidFill>
            <a:round/>
            <a:headEnd/>
            <a:tailEnd/>
          </a:ln>
        </p:spPr>
        <p:txBody>
          <a:bodyPr lIns="91432" tIns="45718" rIns="91432" bIns="45718"/>
          <a:lstStyle/>
          <a:p>
            <a:endParaRPr lang="en-US"/>
          </a:p>
        </p:txBody>
      </p:sp>
      <p:sp>
        <p:nvSpPr>
          <p:cNvPr id="797855" name="Line 159"/>
          <p:cNvSpPr>
            <a:spLocks noChangeShapeType="1"/>
          </p:cNvSpPr>
          <p:nvPr/>
        </p:nvSpPr>
        <p:spPr bwMode="auto">
          <a:xfrm flipH="1" flipV="1">
            <a:off x="5138743" y="5253040"/>
            <a:ext cx="3175" cy="223837"/>
          </a:xfrm>
          <a:prstGeom prst="line">
            <a:avLst/>
          </a:prstGeom>
          <a:noFill/>
          <a:ln w="38100">
            <a:solidFill>
              <a:srgbClr val="CC0000"/>
            </a:solidFill>
            <a:round/>
            <a:headEnd/>
            <a:tailEnd/>
          </a:ln>
        </p:spPr>
        <p:txBody>
          <a:bodyPr lIns="91432" tIns="45718" rIns="91432" bIns="45718"/>
          <a:lstStyle/>
          <a:p>
            <a:endParaRPr lang="en-US"/>
          </a:p>
        </p:txBody>
      </p:sp>
      <p:sp>
        <p:nvSpPr>
          <p:cNvPr id="797856" name="Line 160"/>
          <p:cNvSpPr>
            <a:spLocks noChangeShapeType="1"/>
          </p:cNvSpPr>
          <p:nvPr/>
        </p:nvSpPr>
        <p:spPr bwMode="auto">
          <a:xfrm flipH="1" flipV="1">
            <a:off x="5129213" y="5791201"/>
            <a:ext cx="258763" cy="196851"/>
          </a:xfrm>
          <a:prstGeom prst="line">
            <a:avLst/>
          </a:prstGeom>
          <a:noFill/>
          <a:ln w="38100">
            <a:solidFill>
              <a:srgbClr val="CC0000"/>
            </a:solidFill>
            <a:round/>
            <a:headEnd/>
            <a:tailEnd/>
          </a:ln>
        </p:spPr>
        <p:txBody>
          <a:bodyPr lIns="91432" tIns="45718" rIns="91432" bIns="45718"/>
          <a:lstStyle/>
          <a:p>
            <a:endParaRPr lang="en-US"/>
          </a:p>
        </p:txBody>
      </p:sp>
      <p:sp>
        <p:nvSpPr>
          <p:cNvPr id="797857" name="Line 161"/>
          <p:cNvSpPr>
            <a:spLocks noChangeShapeType="1"/>
          </p:cNvSpPr>
          <p:nvPr/>
        </p:nvSpPr>
        <p:spPr bwMode="auto">
          <a:xfrm flipV="1">
            <a:off x="4918076" y="5792788"/>
            <a:ext cx="212725" cy="163512"/>
          </a:xfrm>
          <a:prstGeom prst="line">
            <a:avLst/>
          </a:prstGeom>
          <a:noFill/>
          <a:ln w="38100">
            <a:solidFill>
              <a:srgbClr val="CC0000"/>
            </a:solidFill>
            <a:round/>
            <a:headEnd/>
            <a:tailEnd/>
          </a:ln>
        </p:spPr>
        <p:txBody>
          <a:bodyPr lIns="91432" tIns="45718" rIns="91432" bIns="45718"/>
          <a:lstStyle/>
          <a:p>
            <a:endParaRPr lang="en-US"/>
          </a:p>
        </p:txBody>
      </p:sp>
      <p:sp>
        <p:nvSpPr>
          <p:cNvPr id="797858" name="Line 162"/>
          <p:cNvSpPr>
            <a:spLocks noChangeShapeType="1"/>
          </p:cNvSpPr>
          <p:nvPr/>
        </p:nvSpPr>
        <p:spPr bwMode="auto">
          <a:xfrm flipV="1">
            <a:off x="4900618" y="6280154"/>
            <a:ext cx="7937" cy="173039"/>
          </a:xfrm>
          <a:prstGeom prst="line">
            <a:avLst/>
          </a:prstGeom>
          <a:noFill/>
          <a:ln w="38100">
            <a:solidFill>
              <a:srgbClr val="CC0000"/>
            </a:solidFill>
            <a:round/>
            <a:headEnd/>
            <a:tailEnd/>
          </a:ln>
        </p:spPr>
        <p:txBody>
          <a:bodyPr lIns="91432" tIns="45718" rIns="91432" bIns="45718"/>
          <a:lstStyle/>
          <a:p>
            <a:endParaRPr lang="en-US"/>
          </a:p>
        </p:txBody>
      </p:sp>
      <p:sp>
        <p:nvSpPr>
          <p:cNvPr id="19508" name="Oval 163"/>
          <p:cNvSpPr>
            <a:spLocks noChangeArrowheads="1"/>
          </p:cNvSpPr>
          <p:nvPr/>
        </p:nvSpPr>
        <p:spPr bwMode="auto">
          <a:xfrm>
            <a:off x="6142037" y="3479805"/>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0" name="Oval 164"/>
          <p:cNvSpPr>
            <a:spLocks noChangeArrowheads="1"/>
          </p:cNvSpPr>
          <p:nvPr/>
        </p:nvSpPr>
        <p:spPr bwMode="auto">
          <a:xfrm>
            <a:off x="3730630" y="3973513"/>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1" name="Oval 165"/>
          <p:cNvSpPr>
            <a:spLocks noChangeArrowheads="1"/>
          </p:cNvSpPr>
          <p:nvPr/>
        </p:nvSpPr>
        <p:spPr bwMode="auto">
          <a:xfrm>
            <a:off x="6524630" y="3906839"/>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2" name="Oval 166"/>
          <p:cNvSpPr>
            <a:spLocks noChangeArrowheads="1"/>
          </p:cNvSpPr>
          <p:nvPr/>
        </p:nvSpPr>
        <p:spPr bwMode="auto">
          <a:xfrm>
            <a:off x="8269288" y="3922713"/>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3" name="Oval 167"/>
          <p:cNvSpPr>
            <a:spLocks noChangeArrowheads="1"/>
          </p:cNvSpPr>
          <p:nvPr/>
        </p:nvSpPr>
        <p:spPr bwMode="auto">
          <a:xfrm>
            <a:off x="3167063" y="4452939"/>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4" name="Oval 168"/>
          <p:cNvSpPr>
            <a:spLocks noChangeArrowheads="1"/>
          </p:cNvSpPr>
          <p:nvPr/>
        </p:nvSpPr>
        <p:spPr bwMode="auto">
          <a:xfrm>
            <a:off x="3867156" y="4452939"/>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5" name="Oval 169"/>
          <p:cNvSpPr>
            <a:spLocks noChangeArrowheads="1"/>
          </p:cNvSpPr>
          <p:nvPr/>
        </p:nvSpPr>
        <p:spPr bwMode="auto">
          <a:xfrm>
            <a:off x="4687888" y="4435481"/>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6" name="Oval 170"/>
          <p:cNvSpPr>
            <a:spLocks noChangeArrowheads="1"/>
          </p:cNvSpPr>
          <p:nvPr/>
        </p:nvSpPr>
        <p:spPr bwMode="auto">
          <a:xfrm>
            <a:off x="3165481" y="5008563"/>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7" name="Oval 171"/>
          <p:cNvSpPr>
            <a:spLocks noChangeArrowheads="1"/>
          </p:cNvSpPr>
          <p:nvPr/>
        </p:nvSpPr>
        <p:spPr bwMode="auto">
          <a:xfrm>
            <a:off x="3857630" y="4992688"/>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8" name="Oval 172"/>
          <p:cNvSpPr>
            <a:spLocks noChangeArrowheads="1"/>
          </p:cNvSpPr>
          <p:nvPr/>
        </p:nvSpPr>
        <p:spPr bwMode="auto">
          <a:xfrm>
            <a:off x="4327530" y="4983163"/>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69" name="Oval 173"/>
          <p:cNvSpPr>
            <a:spLocks noChangeArrowheads="1"/>
          </p:cNvSpPr>
          <p:nvPr/>
        </p:nvSpPr>
        <p:spPr bwMode="auto">
          <a:xfrm>
            <a:off x="5003805" y="4973639"/>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0" name="Oval 174"/>
          <p:cNvSpPr>
            <a:spLocks noChangeArrowheads="1"/>
          </p:cNvSpPr>
          <p:nvPr/>
        </p:nvSpPr>
        <p:spPr bwMode="auto">
          <a:xfrm>
            <a:off x="4089405" y="5511805"/>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1" name="Oval 175"/>
          <p:cNvSpPr>
            <a:spLocks noChangeArrowheads="1"/>
          </p:cNvSpPr>
          <p:nvPr/>
        </p:nvSpPr>
        <p:spPr bwMode="auto">
          <a:xfrm>
            <a:off x="4533905" y="5519739"/>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2" name="Oval 176"/>
          <p:cNvSpPr>
            <a:spLocks noChangeArrowheads="1"/>
          </p:cNvSpPr>
          <p:nvPr/>
        </p:nvSpPr>
        <p:spPr bwMode="auto">
          <a:xfrm>
            <a:off x="4114805" y="6016630"/>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3" name="Oval 177"/>
          <p:cNvSpPr>
            <a:spLocks noChangeArrowheads="1"/>
          </p:cNvSpPr>
          <p:nvPr/>
        </p:nvSpPr>
        <p:spPr bwMode="auto">
          <a:xfrm>
            <a:off x="4994281" y="5521330"/>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4" name="Oval 178"/>
          <p:cNvSpPr>
            <a:spLocks noChangeArrowheads="1"/>
          </p:cNvSpPr>
          <p:nvPr/>
        </p:nvSpPr>
        <p:spPr bwMode="auto">
          <a:xfrm>
            <a:off x="4773613" y="6008688"/>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5" name="Oval 179"/>
          <p:cNvSpPr>
            <a:spLocks noChangeArrowheads="1"/>
          </p:cNvSpPr>
          <p:nvPr/>
        </p:nvSpPr>
        <p:spPr bwMode="auto">
          <a:xfrm>
            <a:off x="5256213" y="6035681"/>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6" name="Oval 180"/>
          <p:cNvSpPr>
            <a:spLocks noChangeArrowheads="1"/>
          </p:cNvSpPr>
          <p:nvPr/>
        </p:nvSpPr>
        <p:spPr bwMode="auto">
          <a:xfrm>
            <a:off x="4789488" y="6478588"/>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797877" name="Oval 181"/>
          <p:cNvSpPr>
            <a:spLocks noChangeArrowheads="1"/>
          </p:cNvSpPr>
          <p:nvPr/>
        </p:nvSpPr>
        <p:spPr bwMode="auto">
          <a:xfrm>
            <a:off x="3165481" y="5000630"/>
            <a:ext cx="290513" cy="265113"/>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78" name="Oval 182"/>
          <p:cNvSpPr>
            <a:spLocks noChangeArrowheads="1"/>
          </p:cNvSpPr>
          <p:nvPr/>
        </p:nvSpPr>
        <p:spPr bwMode="auto">
          <a:xfrm>
            <a:off x="3167063" y="4445005"/>
            <a:ext cx="290512" cy="265113"/>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79" name="Oval 183"/>
          <p:cNvSpPr>
            <a:spLocks noChangeArrowheads="1"/>
          </p:cNvSpPr>
          <p:nvPr/>
        </p:nvSpPr>
        <p:spPr bwMode="auto">
          <a:xfrm>
            <a:off x="3857630" y="4992688"/>
            <a:ext cx="290513"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0" name="Oval 184"/>
          <p:cNvSpPr>
            <a:spLocks noChangeArrowheads="1"/>
          </p:cNvSpPr>
          <p:nvPr/>
        </p:nvSpPr>
        <p:spPr bwMode="auto">
          <a:xfrm>
            <a:off x="3867156" y="4445005"/>
            <a:ext cx="290513" cy="265113"/>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1" name="Oval 185"/>
          <p:cNvSpPr>
            <a:spLocks noChangeArrowheads="1"/>
          </p:cNvSpPr>
          <p:nvPr/>
        </p:nvSpPr>
        <p:spPr bwMode="auto">
          <a:xfrm>
            <a:off x="4089405" y="5503863"/>
            <a:ext cx="290513"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2" name="Oval 186"/>
          <p:cNvSpPr>
            <a:spLocks noChangeArrowheads="1"/>
          </p:cNvSpPr>
          <p:nvPr/>
        </p:nvSpPr>
        <p:spPr bwMode="auto">
          <a:xfrm>
            <a:off x="4106863" y="6008688"/>
            <a:ext cx="290512"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grpSp>
        <p:nvGrpSpPr>
          <p:cNvPr id="19" name="Group 187"/>
          <p:cNvGrpSpPr>
            <a:grpSpLocks/>
          </p:cNvGrpSpPr>
          <p:nvPr/>
        </p:nvGrpSpPr>
        <p:grpSpPr bwMode="auto">
          <a:xfrm>
            <a:off x="5821364" y="2698751"/>
            <a:ext cx="588963" cy="431800"/>
            <a:chOff x="2762" y="1745"/>
            <a:chExt cx="371" cy="272"/>
          </a:xfrm>
        </p:grpSpPr>
        <p:cxnSp>
          <p:nvCxnSpPr>
            <p:cNvPr id="19538" name="AutoShape 188"/>
            <p:cNvCxnSpPr>
              <a:cxnSpLocks noChangeShapeType="1"/>
            </p:cNvCxnSpPr>
            <p:nvPr/>
          </p:nvCxnSpPr>
          <p:spPr bwMode="auto">
            <a:xfrm flipH="1">
              <a:off x="2934" y="1745"/>
              <a:ext cx="199" cy="114"/>
            </a:xfrm>
            <a:prstGeom prst="straightConnector1">
              <a:avLst/>
            </a:prstGeom>
            <a:noFill/>
            <a:ln w="38100">
              <a:solidFill>
                <a:srgbClr val="CC0000"/>
              </a:solidFill>
              <a:round/>
              <a:headEnd/>
              <a:tailEnd type="triangle" w="med" len="med"/>
            </a:ln>
          </p:spPr>
        </p:cxnSp>
        <p:sp>
          <p:nvSpPr>
            <p:cNvPr id="19539" name="AutoShape 189"/>
            <p:cNvSpPr>
              <a:spLocks noChangeArrowheads="1"/>
            </p:cNvSpPr>
            <p:nvPr/>
          </p:nvSpPr>
          <p:spPr bwMode="auto">
            <a:xfrm>
              <a:off x="2762" y="1825"/>
              <a:ext cx="200" cy="192"/>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797886" name="Oval 190"/>
          <p:cNvSpPr>
            <a:spLocks noChangeArrowheads="1"/>
          </p:cNvSpPr>
          <p:nvPr/>
        </p:nvSpPr>
        <p:spPr bwMode="auto">
          <a:xfrm>
            <a:off x="4327530" y="4983163"/>
            <a:ext cx="290513"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7" name="Oval 191"/>
          <p:cNvSpPr>
            <a:spLocks noChangeArrowheads="1"/>
          </p:cNvSpPr>
          <p:nvPr/>
        </p:nvSpPr>
        <p:spPr bwMode="auto">
          <a:xfrm>
            <a:off x="4533905" y="5519739"/>
            <a:ext cx="290513"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8" name="Oval 192"/>
          <p:cNvSpPr>
            <a:spLocks noChangeArrowheads="1"/>
          </p:cNvSpPr>
          <p:nvPr/>
        </p:nvSpPr>
        <p:spPr bwMode="auto">
          <a:xfrm>
            <a:off x="4773613" y="6008688"/>
            <a:ext cx="290512"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797889" name="Oval 193"/>
          <p:cNvSpPr>
            <a:spLocks noChangeArrowheads="1"/>
          </p:cNvSpPr>
          <p:nvPr/>
        </p:nvSpPr>
        <p:spPr bwMode="auto">
          <a:xfrm>
            <a:off x="4789488" y="6478588"/>
            <a:ext cx="290512" cy="265112"/>
          </a:xfrm>
          <a:prstGeom prst="ellipse">
            <a:avLst/>
          </a:prstGeom>
          <a:solidFill>
            <a:schemeClr val="bg2">
              <a:alpha val="20000"/>
            </a:schemeClr>
          </a:solidFill>
          <a:ln w="9525">
            <a:solidFill>
              <a:schemeClr val="tx1"/>
            </a:solidFill>
            <a:round/>
            <a:headEnd/>
            <a:tailEnd/>
          </a:ln>
        </p:spPr>
        <p:txBody>
          <a:bodyPr wrap="none" lIns="91432" tIns="45718" rIns="91432" bIns="45718" anchor="ctr"/>
          <a:lstStyle/>
          <a:p>
            <a:endParaRPr lang="en-US"/>
          </a:p>
        </p:txBody>
      </p:sp>
      <p:sp>
        <p:nvSpPr>
          <p:cNvPr id="19537" name="Text Box 194"/>
          <p:cNvSpPr txBox="1">
            <a:spLocks noChangeArrowheads="1"/>
          </p:cNvSpPr>
          <p:nvPr/>
        </p:nvSpPr>
        <p:spPr bwMode="auto">
          <a:xfrm>
            <a:off x="381000" y="1371602"/>
            <a:ext cx="2281237" cy="1338824"/>
          </a:xfrm>
          <a:prstGeom prst="rect">
            <a:avLst/>
          </a:prstGeom>
          <a:noFill/>
          <a:ln w="9525">
            <a:noFill/>
            <a:miter lim="800000"/>
            <a:headEnd/>
            <a:tailEnd/>
          </a:ln>
        </p:spPr>
        <p:txBody>
          <a:bodyPr lIns="91432" tIns="45718" rIns="91432" bIns="45718">
            <a:spAutoFit/>
          </a:bodyPr>
          <a:lstStyle/>
          <a:p>
            <a:pPr>
              <a:spcBef>
                <a:spcPct val="50000"/>
              </a:spcBef>
            </a:pPr>
            <a:r>
              <a:rPr lang="en-US" i="1" dirty="0">
                <a:latin typeface="Calibri" pitchFamily="34" charset="0"/>
              </a:rPr>
              <a:t>Strategy: expand a deepest node first</a:t>
            </a:r>
          </a:p>
          <a:p>
            <a:pPr>
              <a:spcBef>
                <a:spcPct val="50000"/>
              </a:spcBef>
            </a:pPr>
            <a:r>
              <a:rPr lang="en-US" i="1" dirty="0">
                <a:latin typeface="Calibri" pitchFamily="34" charset="0"/>
              </a:rPr>
              <a:t>Implementation: Fringe is a LIFO stack</a:t>
            </a:r>
          </a:p>
        </p:txBody>
      </p:sp>
    </p:spTree>
    <p:extLst>
      <p:ext uri="{BB962C8B-B14F-4D97-AF65-F5344CB8AC3E}">
        <p14:creationId xmlns:p14="http://schemas.microsoft.com/office/powerpoint/2010/main" val="191529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7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78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78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78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77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78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78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78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78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78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77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78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78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77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9776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9784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797877"/>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978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9775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7978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77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978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978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78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77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79784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9776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797879"/>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797759"/>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797840"/>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79788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9776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78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978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978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776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978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9787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9787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977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9784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9787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9776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97848"/>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797765"/>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9788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97882"/>
                                        </p:tgtEl>
                                        <p:attrNameLst>
                                          <p:attrName>style.visibility</p:attrName>
                                        </p:attrNameLst>
                                      </p:cBhvr>
                                      <p:to>
                                        <p:strVal val="visible"/>
                                      </p:to>
                                    </p:set>
                                  </p:childTnLst>
                                </p:cTn>
                              </p:par>
                              <p:par>
                                <p:cTn id="145" presetID="1" presetClass="exit" presetSubtype="0" fill="hold" grpId="1" nodeType="withEffect">
                                  <p:stCondLst>
                                    <p:cond delay="0"/>
                                  </p:stCondLst>
                                  <p:childTnLst>
                                    <p:set>
                                      <p:cBhvr>
                                        <p:cTn id="146" dur="1" fill="hold">
                                          <p:stCondLst>
                                            <p:cond delay="0"/>
                                          </p:stCondLst>
                                        </p:cTn>
                                        <p:tgtEl>
                                          <p:spTgt spid="797848"/>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797765"/>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79784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79776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7"/>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
                                        </p:tgtEl>
                                        <p:attrNameLst>
                                          <p:attrName>style.visibility</p:attrName>
                                        </p:attrNameLst>
                                      </p:cBhvr>
                                      <p:to>
                                        <p:strVal val="hidden"/>
                                      </p:to>
                                    </p:set>
                                  </p:childTnLst>
                                </p:cTn>
                              </p:par>
                              <p:par>
                                <p:cTn id="157" presetID="1" presetClass="entr" presetSubtype="0" fill="hold" grpId="0" nodeType="withEffect">
                                  <p:stCondLst>
                                    <p:cond delay="0"/>
                                  </p:stCondLst>
                                  <p:childTnLst>
                                    <p:set>
                                      <p:cBhvr>
                                        <p:cTn id="158" dur="1" fill="hold">
                                          <p:stCondLst>
                                            <p:cond delay="0"/>
                                          </p:stCondLst>
                                        </p:cTn>
                                        <p:tgtEl>
                                          <p:spTgt spid="79785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9784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9788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797887"/>
                                        </p:tgtEl>
                                        <p:attrNameLst>
                                          <p:attrName>style.visibility</p:attrName>
                                        </p:attrNameLst>
                                      </p:cBhvr>
                                      <p:to>
                                        <p:strVal val="visible"/>
                                      </p:to>
                                    </p:set>
                                  </p:childTnLst>
                                </p:cTn>
                              </p:par>
                              <p:par>
                                <p:cTn id="169" presetID="1" presetClass="exit" presetSubtype="0" fill="hold" grpId="1" nodeType="withEffect">
                                  <p:stCondLst>
                                    <p:cond delay="0"/>
                                  </p:stCondLst>
                                  <p:childTnLst>
                                    <p:set>
                                      <p:cBhvr>
                                        <p:cTn id="170" dur="1" fill="hold">
                                          <p:stCondLst>
                                            <p:cond delay="0"/>
                                          </p:stCondLst>
                                        </p:cTn>
                                        <p:tgtEl>
                                          <p:spTgt spid="797847"/>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797854"/>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797844"/>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19"/>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9"/>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797763"/>
                                        </p:tgtEl>
                                        <p:attrNameLst>
                                          <p:attrName>style.visibility</p:attrName>
                                        </p:attrNameLst>
                                      </p:cBhvr>
                                      <p:to>
                                        <p:strVal val="hidden"/>
                                      </p:to>
                                    </p:set>
                                  </p:childTnLst>
                                </p:cTn>
                              </p:par>
                              <p:par>
                                <p:cTn id="181" presetID="1" presetClass="entr" presetSubtype="0" fill="hold" grpId="0" nodeType="withEffect">
                                  <p:stCondLst>
                                    <p:cond delay="0"/>
                                  </p:stCondLst>
                                  <p:childTnLst>
                                    <p:set>
                                      <p:cBhvr>
                                        <p:cTn id="182" dur="1" fill="hold">
                                          <p:stCondLst>
                                            <p:cond delay="0"/>
                                          </p:stCondLst>
                                        </p:cTn>
                                        <p:tgtEl>
                                          <p:spTgt spid="79784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797853"/>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79782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79782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797873"/>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79784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79787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79787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797855"/>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797850"/>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79785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9787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797852"/>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797858"/>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7"/>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79788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797889"/>
                                        </p:tgtEl>
                                        <p:attrNameLst>
                                          <p:attrName>style.visibility</p:attrName>
                                        </p:attrNameLst>
                                      </p:cBhvr>
                                      <p:to>
                                        <p:strVal val="visible"/>
                                      </p:to>
                                    </p:set>
                                  </p:childTnLst>
                                </p:cTn>
                              </p:par>
                              <p:par>
                                <p:cTn id="227" presetID="1" presetClass="exit" presetSubtype="0" fill="hold" grpId="1" nodeType="withEffect">
                                  <p:stCondLst>
                                    <p:cond delay="0"/>
                                  </p:stCondLst>
                                  <p:childTnLst>
                                    <p:set>
                                      <p:cBhvr>
                                        <p:cTn id="228" dur="1" fill="hold">
                                          <p:stCondLst>
                                            <p:cond delay="0"/>
                                          </p:stCondLst>
                                        </p:cTn>
                                        <p:tgtEl>
                                          <p:spTgt spid="797852"/>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797858"/>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797850"/>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797857"/>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7"/>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8"/>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79785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79785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57" grpId="0" animBg="1"/>
      <p:bldP spid="797758" grpId="0" animBg="1"/>
      <p:bldP spid="797758" grpId="1" animBg="1"/>
      <p:bldP spid="797759" grpId="0" animBg="1"/>
      <p:bldP spid="797759" grpId="1" animBg="1"/>
      <p:bldP spid="797760" grpId="0" animBg="1"/>
      <p:bldP spid="797760" grpId="1" animBg="1"/>
      <p:bldP spid="797761" grpId="0" animBg="1"/>
      <p:bldP spid="797761" grpId="1" animBg="1"/>
      <p:bldP spid="797762" grpId="0" animBg="1"/>
      <p:bldP spid="797763" grpId="0" animBg="1"/>
      <p:bldP spid="797763" grpId="1" animBg="1"/>
      <p:bldP spid="797764" grpId="0" animBg="1"/>
      <p:bldP spid="797764" grpId="1" animBg="1"/>
      <p:bldP spid="797765" grpId="0" animBg="1"/>
      <p:bldP spid="797765" grpId="1" animBg="1"/>
      <p:bldP spid="797765" grpId="2" animBg="1"/>
      <p:bldP spid="797828" grpId="0" animBg="1"/>
      <p:bldP spid="797837" grpId="0" animBg="1"/>
      <p:bldP spid="797838" grpId="0" animBg="1"/>
      <p:bldP spid="797839" grpId="0" animBg="1"/>
      <p:bldP spid="797839" grpId="1" animBg="1"/>
      <p:bldP spid="797840" grpId="0" animBg="1"/>
      <p:bldP spid="797840" grpId="1" animBg="1"/>
      <p:bldP spid="797841" grpId="0" animBg="1"/>
      <p:bldP spid="797842" grpId="0" animBg="1"/>
      <p:bldP spid="797842" grpId="1" animBg="1"/>
      <p:bldP spid="797843" grpId="0" animBg="1"/>
      <p:bldP spid="797843" grpId="1" animBg="1"/>
      <p:bldP spid="797844" grpId="0" animBg="1"/>
      <p:bldP spid="797844" grpId="1" animBg="1"/>
      <p:bldP spid="797845" grpId="0" animBg="1"/>
      <p:bldP spid="797846" grpId="0" animBg="1"/>
      <p:bldP spid="797846" grpId="1" animBg="1"/>
      <p:bldP spid="797847" grpId="0" animBg="1"/>
      <p:bldP spid="797847" grpId="1" animBg="1"/>
      <p:bldP spid="797848" grpId="0" animBg="1"/>
      <p:bldP spid="797848" grpId="1" animBg="1"/>
      <p:bldP spid="797849" grpId="0" animBg="1"/>
      <p:bldP spid="797850" grpId="0" animBg="1"/>
      <p:bldP spid="797850" grpId="1" animBg="1"/>
      <p:bldP spid="797851" grpId="0" animBg="1"/>
      <p:bldP spid="797852" grpId="0" animBg="1"/>
      <p:bldP spid="797852" grpId="1" animBg="1"/>
      <p:bldP spid="797853" grpId="0" animBg="1"/>
      <p:bldP spid="797854" grpId="0" animBg="1"/>
      <p:bldP spid="797854" grpId="1" animBg="1"/>
      <p:bldP spid="797855" grpId="0" animBg="1"/>
      <p:bldP spid="797856" grpId="0" animBg="1"/>
      <p:bldP spid="797857" grpId="0" animBg="1"/>
      <p:bldP spid="797857" grpId="1" animBg="1"/>
      <p:bldP spid="797858" grpId="0" animBg="1"/>
      <p:bldP spid="797858" grpId="1" animBg="1"/>
      <p:bldP spid="797860" grpId="0" animBg="1"/>
      <p:bldP spid="797861" grpId="0" animBg="1"/>
      <p:bldP spid="797862" grpId="0" animBg="1"/>
      <p:bldP spid="797863" grpId="0" animBg="1"/>
      <p:bldP spid="797864" grpId="0" animBg="1"/>
      <p:bldP spid="797865" grpId="0" animBg="1"/>
      <p:bldP spid="797866" grpId="0" animBg="1"/>
      <p:bldP spid="797867" grpId="0" animBg="1"/>
      <p:bldP spid="797868" grpId="0" animBg="1"/>
      <p:bldP spid="797869" grpId="0" animBg="1"/>
      <p:bldP spid="797870" grpId="0" animBg="1"/>
      <p:bldP spid="797871" grpId="0" animBg="1"/>
      <p:bldP spid="797872" grpId="0" animBg="1"/>
      <p:bldP spid="797873" grpId="0" animBg="1"/>
      <p:bldP spid="797874" grpId="0" animBg="1"/>
      <p:bldP spid="797875" grpId="0" animBg="1"/>
      <p:bldP spid="797876" grpId="0" animBg="1"/>
      <p:bldP spid="797877" grpId="0" animBg="1"/>
      <p:bldP spid="797878" grpId="0" animBg="1"/>
      <p:bldP spid="797879" grpId="0" animBg="1"/>
      <p:bldP spid="797880" grpId="0" animBg="1"/>
      <p:bldP spid="797881" grpId="0" animBg="1"/>
      <p:bldP spid="797882" grpId="0" animBg="1"/>
      <p:bldP spid="797886" grpId="0" animBg="1"/>
      <p:bldP spid="797887" grpId="0" animBg="1"/>
      <p:bldP spid="797888" grpId="0" animBg="1"/>
      <p:bldP spid="79788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515A-AA36-4FF4-AE9F-0791866E1610}"/>
              </a:ext>
            </a:extLst>
          </p:cNvPr>
          <p:cNvSpPr>
            <a:spLocks noGrp="1"/>
          </p:cNvSpPr>
          <p:nvPr>
            <p:ph type="title"/>
          </p:nvPr>
        </p:nvSpPr>
        <p:spPr/>
        <p:txBody>
          <a:bodyPr/>
          <a:lstStyle/>
          <a:p>
            <a:r>
              <a:rPr lang="en-US" sz="4400" b="0" i="0" u="none" strike="noStrike" baseline="0" dirty="0">
                <a:latin typeface="NimbusRomNo9L-Medi"/>
              </a:rPr>
              <a:t>Depth-first search implementation</a:t>
            </a:r>
            <a:endParaRPr lang="tr-TR" dirty="0"/>
          </a:p>
        </p:txBody>
      </p:sp>
      <p:sp>
        <p:nvSpPr>
          <p:cNvPr id="3" name="Content Placeholder 2">
            <a:extLst>
              <a:ext uri="{FF2B5EF4-FFF2-40B4-BE49-F238E27FC236}">
                <a16:creationId xmlns:a16="http://schemas.microsoft.com/office/drawing/2014/main" id="{1EF6F2B6-74B5-4E4E-B4DC-1557C7D1D6EC}"/>
              </a:ext>
            </a:extLst>
          </p:cNvPr>
          <p:cNvSpPr>
            <a:spLocks noGrp="1"/>
          </p:cNvSpPr>
          <p:nvPr>
            <p:ph idx="1"/>
          </p:nvPr>
        </p:nvSpPr>
        <p:spPr>
          <a:xfrm>
            <a:off x="8686800" y="1397003"/>
            <a:ext cx="3098800" cy="4729164"/>
          </a:xfrm>
        </p:spPr>
        <p:txBody>
          <a:bodyPr/>
          <a:lstStyle/>
          <a:p>
            <a:pPr algn="l"/>
            <a:r>
              <a:rPr lang="en-US" sz="1800" b="0" i="0" u="none" strike="noStrike" baseline="0" dirty="0">
                <a:latin typeface="NimbusRomNo9L-Medi"/>
              </a:rPr>
              <a:t>Depth-first search </a:t>
            </a:r>
            <a:r>
              <a:rPr lang="en-US" sz="1800" b="0" i="0" u="none" strike="noStrike" baseline="0" dirty="0">
                <a:latin typeface="NimbusRomNo9L-Regu"/>
              </a:rPr>
              <a:t>could be implemented as a call to BEST-FIRST-SEARCH where </a:t>
            </a:r>
            <a:r>
              <a:rPr lang="en-US" sz="1800" b="0" i="0" u="none" strike="noStrike" baseline="0" dirty="0">
                <a:solidFill>
                  <a:srgbClr val="FF0000"/>
                </a:solidFill>
                <a:latin typeface="NimbusRomNo9L-Regu"/>
              </a:rPr>
              <a:t>the evaluation function </a:t>
            </a:r>
            <a:r>
              <a:rPr lang="en-US" sz="1800" b="0" i="0" u="none" strike="noStrike" baseline="0" dirty="0">
                <a:solidFill>
                  <a:srgbClr val="FF0000"/>
                </a:solidFill>
                <a:latin typeface="NimbusRomNo9L-ReguItal"/>
              </a:rPr>
              <a:t>f </a:t>
            </a:r>
            <a:r>
              <a:rPr lang="en-US" sz="1800" b="0" i="0" u="none" strike="noStrike" baseline="0" dirty="0">
                <a:solidFill>
                  <a:srgbClr val="FF0000"/>
                </a:solidFill>
                <a:latin typeface="NimbusRomNo9L-Regu"/>
              </a:rPr>
              <a:t>is the negative </a:t>
            </a:r>
            <a:r>
              <a:rPr lang="tr-TR" sz="1800" b="0" i="0" u="none" strike="noStrike" baseline="0" dirty="0">
                <a:solidFill>
                  <a:srgbClr val="FF0000"/>
                </a:solidFill>
                <a:latin typeface="NimbusRomNo9L-Regu"/>
              </a:rPr>
              <a:t>of </a:t>
            </a:r>
            <a:r>
              <a:rPr lang="tr-TR" sz="1800" b="0" i="0" u="none" strike="noStrike" baseline="0" dirty="0" err="1">
                <a:solidFill>
                  <a:srgbClr val="FF0000"/>
                </a:solidFill>
                <a:latin typeface="NimbusRomNo9L-Regu"/>
              </a:rPr>
              <a:t>the</a:t>
            </a:r>
            <a:r>
              <a:rPr lang="tr-TR" sz="1800" b="0" i="0" u="none" strike="noStrike" baseline="0" dirty="0">
                <a:solidFill>
                  <a:srgbClr val="FF0000"/>
                </a:solidFill>
                <a:latin typeface="NimbusRomNo9L-Regu"/>
              </a:rPr>
              <a:t> </a:t>
            </a:r>
            <a:r>
              <a:rPr lang="tr-TR" sz="1800" b="0" i="0" u="none" strike="noStrike" baseline="0" dirty="0" err="1">
                <a:solidFill>
                  <a:srgbClr val="FF0000"/>
                </a:solidFill>
                <a:latin typeface="NimbusRomNo9L-Regu"/>
              </a:rPr>
              <a:t>depth</a:t>
            </a:r>
            <a:r>
              <a:rPr lang="tr-TR" sz="1800" b="0" i="0" u="none" strike="noStrike" baseline="0" dirty="0">
                <a:latin typeface="NimbusRomNo9L-Regu"/>
              </a:rPr>
              <a:t>.</a:t>
            </a:r>
            <a:endParaRPr lang="tr-TR" dirty="0"/>
          </a:p>
        </p:txBody>
      </p:sp>
      <p:pic>
        <p:nvPicPr>
          <p:cNvPr id="4" name="Picture 3">
            <a:extLst>
              <a:ext uri="{FF2B5EF4-FFF2-40B4-BE49-F238E27FC236}">
                <a16:creationId xmlns:a16="http://schemas.microsoft.com/office/drawing/2014/main" id="{6AA9F1A5-BC66-4255-9A88-B50CB7190524}"/>
              </a:ext>
            </a:extLst>
          </p:cNvPr>
          <p:cNvPicPr>
            <a:picLocks noChangeAspect="1"/>
          </p:cNvPicPr>
          <p:nvPr/>
        </p:nvPicPr>
        <p:blipFill>
          <a:blip r:embed="rId2"/>
          <a:stretch>
            <a:fillRect/>
          </a:stretch>
        </p:blipFill>
        <p:spPr>
          <a:xfrm>
            <a:off x="304800" y="1295400"/>
            <a:ext cx="8153400" cy="5181600"/>
          </a:xfrm>
          <a:prstGeom prst="rect">
            <a:avLst/>
          </a:prstGeom>
        </p:spPr>
      </p:pic>
    </p:spTree>
    <p:extLst>
      <p:ext uri="{BB962C8B-B14F-4D97-AF65-F5344CB8AC3E}">
        <p14:creationId xmlns:p14="http://schemas.microsoft.com/office/powerpoint/2010/main" val="2346203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19" name="Content Placeholder 18"/>
          <p:cNvSpPr>
            <a:spLocks noGrp="1"/>
          </p:cNvSpPr>
          <p:nvPr>
            <p:ph idx="1"/>
          </p:nvPr>
        </p:nvSpPr>
        <p:spPr/>
        <p:txBody>
          <a:bodyPr/>
          <a:lstStyle/>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8975" y="1443038"/>
            <a:ext cx="5838824" cy="4410074"/>
          </a:xfrm>
          <a:prstGeom prst="rect">
            <a:avLst/>
          </a:prstGeom>
          <a:noFill/>
        </p:spPr>
      </p:pic>
    </p:spTree>
    <p:extLst>
      <p:ext uri="{BB962C8B-B14F-4D97-AF65-F5344CB8AC3E}">
        <p14:creationId xmlns:p14="http://schemas.microsoft.com/office/powerpoint/2010/main" val="42600708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24" name="Content Placeholder 23"/>
          <p:cNvSpPr>
            <a:spLocks noGrp="1"/>
          </p:cNvSpPr>
          <p:nvPr>
            <p:ph idx="1"/>
          </p:nvPr>
        </p:nvSpPr>
        <p:spPr>
          <a:xfrm>
            <a:off x="406400" y="1295402"/>
            <a:ext cx="11379200" cy="4729164"/>
          </a:xfrm>
        </p:spPr>
        <p:txBody>
          <a:bodyPr/>
          <a:lstStyle/>
          <a:p>
            <a:r>
              <a:rPr lang="en-US" sz="2400" dirty="0"/>
              <a:t>Complete: Guaranteed to find a solution if one exists?</a:t>
            </a:r>
          </a:p>
          <a:p>
            <a:r>
              <a:rPr lang="en-US" sz="2400" dirty="0"/>
              <a:t>Optimal: Guaranteed to find the least cost path?</a:t>
            </a:r>
          </a:p>
          <a:p>
            <a:r>
              <a:rPr lang="en-US" sz="2400" dirty="0"/>
              <a:t>Time complexity?</a:t>
            </a:r>
          </a:p>
          <a:p>
            <a:r>
              <a:rPr lang="en-US" sz="2400" dirty="0"/>
              <a:t>Space complexity?</a:t>
            </a:r>
          </a:p>
          <a:p>
            <a:pPr lvl="1"/>
            <a:endParaRPr lang="en-US" sz="2000" dirty="0"/>
          </a:p>
          <a:p>
            <a:r>
              <a:rPr lang="en-US" sz="2400" dirty="0"/>
              <a:t>Cartoon of search tree:</a:t>
            </a:r>
          </a:p>
          <a:p>
            <a:pPr lvl="1"/>
            <a:r>
              <a:rPr lang="en-US" sz="2000" dirty="0"/>
              <a:t>b is the branching factor</a:t>
            </a:r>
          </a:p>
          <a:p>
            <a:pPr lvl="1"/>
            <a:r>
              <a:rPr lang="en-US" sz="2000" dirty="0"/>
              <a:t>m is the maximum depth</a:t>
            </a:r>
          </a:p>
          <a:p>
            <a:pPr lvl="1"/>
            <a:r>
              <a:rPr lang="en-US" sz="2000" dirty="0"/>
              <a:t>solutions at various depths</a:t>
            </a:r>
          </a:p>
          <a:p>
            <a:pPr lvl="1"/>
            <a:endParaRPr lang="en-US" sz="2000" dirty="0"/>
          </a:p>
          <a:p>
            <a:r>
              <a:rPr lang="en-US" sz="2400" dirty="0"/>
              <a:t>Number of nodes in entire tree?</a:t>
            </a:r>
          </a:p>
          <a:p>
            <a:pPr lvl="1"/>
            <a:r>
              <a:rPr lang="en-US" sz="2000" dirty="0"/>
              <a:t>1 + b + b</a:t>
            </a:r>
            <a:r>
              <a:rPr lang="en-US" sz="2000" baseline="30000" dirty="0"/>
              <a:t>2</a:t>
            </a:r>
            <a:r>
              <a:rPr lang="en-US" sz="2000" dirty="0"/>
              <a:t> + …. </a:t>
            </a:r>
            <a:r>
              <a:rPr lang="en-US" sz="2000" dirty="0" err="1"/>
              <a:t>b</a:t>
            </a:r>
            <a:r>
              <a:rPr lang="en-US" sz="2000" baseline="30000" dirty="0" err="1"/>
              <a:t>m</a:t>
            </a:r>
            <a:r>
              <a:rPr lang="en-US" sz="2000" dirty="0"/>
              <a:t> = O(</a:t>
            </a:r>
            <a:r>
              <a:rPr lang="en-US" sz="2000" dirty="0" err="1"/>
              <a:t>b</a:t>
            </a:r>
            <a:r>
              <a:rPr lang="en-US" sz="2000" baseline="30000" dirty="0" err="1"/>
              <a:t>m</a:t>
            </a:r>
            <a:r>
              <a:rPr lang="en-US" sz="2000" dirty="0"/>
              <a:t>)</a:t>
            </a:r>
          </a:p>
          <a:p>
            <a:endParaRPr lang="en-US" sz="2400" dirty="0"/>
          </a:p>
        </p:txBody>
      </p:sp>
      <p:sp>
        <p:nvSpPr>
          <p:cNvPr id="6" name="Freeform 30"/>
          <p:cNvSpPr>
            <a:spLocks/>
          </p:cNvSpPr>
          <p:nvPr/>
        </p:nvSpPr>
        <p:spPr bwMode="auto">
          <a:xfrm>
            <a:off x="6737351" y="2763841"/>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6" tIns="45718" rIns="91436" bIns="45718"/>
          <a:lstStyle/>
          <a:p>
            <a:endParaRPr lang="en-US"/>
          </a:p>
        </p:txBody>
      </p:sp>
      <p:sp>
        <p:nvSpPr>
          <p:cNvPr id="7" name="Oval 31"/>
          <p:cNvSpPr>
            <a:spLocks noChangeArrowheads="1"/>
          </p:cNvSpPr>
          <p:nvPr/>
        </p:nvSpPr>
        <p:spPr bwMode="auto">
          <a:xfrm>
            <a:off x="8091487" y="2693989"/>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8" name="Oval 32"/>
          <p:cNvSpPr>
            <a:spLocks noChangeArrowheads="1"/>
          </p:cNvSpPr>
          <p:nvPr/>
        </p:nvSpPr>
        <p:spPr bwMode="auto">
          <a:xfrm>
            <a:off x="7859714" y="3119440"/>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9" name="Oval 33"/>
          <p:cNvSpPr>
            <a:spLocks noChangeArrowheads="1"/>
          </p:cNvSpPr>
          <p:nvPr/>
        </p:nvSpPr>
        <p:spPr bwMode="auto">
          <a:xfrm>
            <a:off x="8335963" y="3109913"/>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10" name="Text Box 34"/>
          <p:cNvSpPr txBox="1">
            <a:spLocks noChangeArrowheads="1"/>
          </p:cNvSpPr>
          <p:nvPr/>
        </p:nvSpPr>
        <p:spPr bwMode="auto">
          <a:xfrm>
            <a:off x="7989890" y="2970214"/>
            <a:ext cx="274639" cy="369328"/>
          </a:xfrm>
          <a:prstGeom prst="rect">
            <a:avLst/>
          </a:prstGeom>
          <a:noFill/>
          <a:ln w="9525">
            <a:noFill/>
            <a:miter lim="800000"/>
            <a:headEnd/>
            <a:tailEnd/>
          </a:ln>
        </p:spPr>
        <p:txBody>
          <a:bodyPr lIns="91436" tIns="45718" rIns="91436" bIns="45718">
            <a:spAutoFit/>
          </a:bodyPr>
          <a:lstStyle/>
          <a:p>
            <a:pPr>
              <a:spcBef>
                <a:spcPct val="50000"/>
              </a:spcBef>
            </a:pPr>
            <a:r>
              <a:rPr lang="en-US" dirty="0"/>
              <a:t>…</a:t>
            </a:r>
          </a:p>
        </p:txBody>
      </p:sp>
      <p:sp>
        <p:nvSpPr>
          <p:cNvPr id="11" name="Freeform 35"/>
          <p:cNvSpPr>
            <a:spLocks/>
          </p:cNvSpPr>
          <p:nvPr/>
        </p:nvSpPr>
        <p:spPr bwMode="auto">
          <a:xfrm>
            <a:off x="7972427" y="2924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6" tIns="45718" rIns="91436" bIns="45718"/>
          <a:lstStyle/>
          <a:p>
            <a:endParaRPr lang="en-US"/>
          </a:p>
        </p:txBody>
      </p:sp>
      <p:sp>
        <p:nvSpPr>
          <p:cNvPr id="12" name="Text Box 36"/>
          <p:cNvSpPr txBox="1">
            <a:spLocks noChangeArrowheads="1"/>
          </p:cNvSpPr>
          <p:nvPr/>
        </p:nvSpPr>
        <p:spPr bwMode="auto">
          <a:xfrm>
            <a:off x="8374061" y="2722565"/>
            <a:ext cx="298451" cy="369328"/>
          </a:xfrm>
          <a:prstGeom prst="rect">
            <a:avLst/>
          </a:prstGeom>
          <a:noFill/>
          <a:ln w="9525">
            <a:noFill/>
            <a:miter lim="800000"/>
            <a:headEnd/>
            <a:tailEnd/>
          </a:ln>
        </p:spPr>
        <p:txBody>
          <a:bodyPr lIns="91436" tIns="45718" rIns="91436" bIns="45718">
            <a:spAutoFit/>
          </a:bodyPr>
          <a:lstStyle/>
          <a:p>
            <a:pPr>
              <a:spcBef>
                <a:spcPct val="50000"/>
              </a:spcBef>
            </a:pPr>
            <a:r>
              <a:rPr lang="en-US"/>
              <a:t>b</a:t>
            </a:r>
          </a:p>
        </p:txBody>
      </p:sp>
      <p:sp>
        <p:nvSpPr>
          <p:cNvPr id="13" name="Text Box 37"/>
          <p:cNvSpPr txBox="1">
            <a:spLocks noChangeArrowheads="1"/>
          </p:cNvSpPr>
          <p:nvPr/>
        </p:nvSpPr>
        <p:spPr bwMode="auto">
          <a:xfrm>
            <a:off x="9801225" y="2574926"/>
            <a:ext cx="1119187" cy="369328"/>
          </a:xfrm>
          <a:prstGeom prst="rect">
            <a:avLst/>
          </a:prstGeom>
          <a:noFill/>
          <a:ln w="9525">
            <a:noFill/>
            <a:miter lim="800000"/>
            <a:headEnd/>
            <a:tailEnd/>
          </a:ln>
        </p:spPr>
        <p:txBody>
          <a:bodyPr lIns="91436" tIns="45718" rIns="91436" bIns="45718">
            <a:spAutoFit/>
          </a:bodyPr>
          <a:lstStyle/>
          <a:p>
            <a:pPr>
              <a:spcBef>
                <a:spcPct val="50000"/>
              </a:spcBef>
            </a:pPr>
            <a:r>
              <a:rPr lang="en-US" dirty="0"/>
              <a:t>1 node</a:t>
            </a:r>
          </a:p>
        </p:txBody>
      </p:sp>
      <p:sp>
        <p:nvSpPr>
          <p:cNvPr id="14" name="Text Box 38"/>
          <p:cNvSpPr txBox="1">
            <a:spLocks noChangeArrowheads="1"/>
          </p:cNvSpPr>
          <p:nvPr/>
        </p:nvSpPr>
        <p:spPr bwMode="auto">
          <a:xfrm>
            <a:off x="9802814" y="2928937"/>
            <a:ext cx="1119188" cy="369328"/>
          </a:xfrm>
          <a:prstGeom prst="rect">
            <a:avLst/>
          </a:prstGeom>
          <a:noFill/>
          <a:ln w="9525">
            <a:noFill/>
            <a:miter lim="800000"/>
            <a:headEnd/>
            <a:tailEnd/>
          </a:ln>
        </p:spPr>
        <p:txBody>
          <a:bodyPr lIns="91436" tIns="45718" rIns="91436" bIns="45718">
            <a:spAutoFit/>
          </a:bodyPr>
          <a:lstStyle/>
          <a:p>
            <a:pPr>
              <a:spcBef>
                <a:spcPct val="50000"/>
              </a:spcBef>
            </a:pPr>
            <a:r>
              <a:rPr lang="en-US"/>
              <a:t>b nodes</a:t>
            </a:r>
          </a:p>
        </p:txBody>
      </p:sp>
      <p:sp>
        <p:nvSpPr>
          <p:cNvPr id="15" name="Text Box 39"/>
          <p:cNvSpPr txBox="1">
            <a:spLocks noChangeArrowheads="1"/>
          </p:cNvSpPr>
          <p:nvPr/>
        </p:nvSpPr>
        <p:spPr bwMode="auto">
          <a:xfrm>
            <a:off x="9802814" y="3340100"/>
            <a:ext cx="1119188" cy="369328"/>
          </a:xfrm>
          <a:prstGeom prst="rect">
            <a:avLst/>
          </a:prstGeom>
          <a:noFill/>
          <a:ln w="9525">
            <a:noFill/>
            <a:miter lim="800000"/>
            <a:headEnd/>
            <a:tailEnd/>
          </a:ln>
        </p:spPr>
        <p:txBody>
          <a:bodyPr lIns="91436" tIns="45718" rIns="91436" bIns="45718">
            <a:spAutoFit/>
          </a:bodyPr>
          <a:lstStyle/>
          <a:p>
            <a:pPr>
              <a:spcBef>
                <a:spcPct val="50000"/>
              </a:spcBef>
            </a:pPr>
            <a:r>
              <a:rPr lang="en-US"/>
              <a:t>b</a:t>
            </a:r>
            <a:r>
              <a:rPr lang="en-US" baseline="30000"/>
              <a:t>2</a:t>
            </a:r>
            <a:r>
              <a:rPr lang="en-US"/>
              <a:t> nodes</a:t>
            </a:r>
          </a:p>
        </p:txBody>
      </p:sp>
      <p:sp>
        <p:nvSpPr>
          <p:cNvPr id="16" name="Text Box 40"/>
          <p:cNvSpPr txBox="1">
            <a:spLocks noChangeArrowheads="1"/>
          </p:cNvSpPr>
          <p:nvPr/>
        </p:nvSpPr>
        <p:spPr bwMode="auto">
          <a:xfrm>
            <a:off x="9817102" y="4965702"/>
            <a:ext cx="1460500" cy="369328"/>
          </a:xfrm>
          <a:prstGeom prst="rect">
            <a:avLst/>
          </a:prstGeom>
          <a:noFill/>
          <a:ln w="9525">
            <a:noFill/>
            <a:miter lim="800000"/>
            <a:headEnd/>
            <a:tailEnd/>
          </a:ln>
        </p:spPr>
        <p:txBody>
          <a:bodyPr lIns="91436" tIns="45718" rIns="91436" bIns="45718">
            <a:spAutoFit/>
          </a:bodyPr>
          <a:lstStyle/>
          <a:p>
            <a:pPr>
              <a:spcBef>
                <a:spcPct val="50000"/>
              </a:spcBef>
            </a:pPr>
            <a:r>
              <a:rPr lang="en-US" dirty="0" err="1"/>
              <a:t>b</a:t>
            </a:r>
            <a:r>
              <a:rPr lang="en-US" baseline="30000" dirty="0" err="1"/>
              <a:t>m</a:t>
            </a:r>
            <a:r>
              <a:rPr lang="en-US" dirty="0"/>
              <a:t> nodes</a:t>
            </a:r>
          </a:p>
        </p:txBody>
      </p:sp>
      <p:sp>
        <p:nvSpPr>
          <p:cNvPr id="17" name="Oval 41"/>
          <p:cNvSpPr>
            <a:spLocks noChangeArrowheads="1"/>
          </p:cNvSpPr>
          <p:nvPr/>
        </p:nvSpPr>
        <p:spPr bwMode="auto">
          <a:xfrm>
            <a:off x="8050213" y="5235575"/>
            <a:ext cx="179387"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18" name="Oval 42"/>
          <p:cNvSpPr>
            <a:spLocks noChangeArrowheads="1"/>
          </p:cNvSpPr>
          <p:nvPr/>
        </p:nvSpPr>
        <p:spPr bwMode="auto">
          <a:xfrm>
            <a:off x="8583614" y="4159251"/>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21" name="AutoShape 45"/>
          <p:cNvSpPr>
            <a:spLocks/>
          </p:cNvSpPr>
          <p:nvPr/>
        </p:nvSpPr>
        <p:spPr bwMode="auto">
          <a:xfrm>
            <a:off x="6305551" y="2514603"/>
            <a:ext cx="265112" cy="2811463"/>
          </a:xfrm>
          <a:prstGeom prst="leftBrace">
            <a:avLst>
              <a:gd name="adj1" fmla="val 88373"/>
              <a:gd name="adj2" fmla="val 50000"/>
            </a:avLst>
          </a:prstGeom>
          <a:noFill/>
          <a:ln w="9525">
            <a:solidFill>
              <a:schemeClr val="tx1"/>
            </a:solidFill>
            <a:round/>
            <a:headEnd/>
            <a:tailEnd/>
          </a:ln>
        </p:spPr>
        <p:txBody>
          <a:bodyPr wrap="none" lIns="91436" tIns="45718" rIns="91436" bIns="45718" anchor="ctr"/>
          <a:lstStyle/>
          <a:p>
            <a:endParaRPr lang="en-US"/>
          </a:p>
        </p:txBody>
      </p:sp>
      <p:sp>
        <p:nvSpPr>
          <p:cNvPr id="22" name="Text Box 46"/>
          <p:cNvSpPr txBox="1">
            <a:spLocks noChangeArrowheads="1"/>
          </p:cNvSpPr>
          <p:nvPr/>
        </p:nvSpPr>
        <p:spPr bwMode="auto">
          <a:xfrm>
            <a:off x="5235576" y="3725865"/>
            <a:ext cx="1265237" cy="369328"/>
          </a:xfrm>
          <a:prstGeom prst="rect">
            <a:avLst/>
          </a:prstGeom>
          <a:noFill/>
          <a:ln w="9525">
            <a:noFill/>
            <a:miter lim="800000"/>
            <a:headEnd/>
            <a:tailEnd/>
          </a:ln>
        </p:spPr>
        <p:txBody>
          <a:bodyPr lIns="91436" tIns="45718" rIns="91436" bIns="45718">
            <a:spAutoFit/>
          </a:bodyPr>
          <a:lstStyle/>
          <a:p>
            <a:pPr>
              <a:spcBef>
                <a:spcPct val="50000"/>
              </a:spcBef>
            </a:pPr>
            <a:r>
              <a:rPr lang="en-US" dirty="0"/>
              <a:t>m tiers</a:t>
            </a:r>
          </a:p>
        </p:txBody>
      </p:sp>
    </p:spTree>
    <p:extLst>
      <p:ext uri="{BB962C8B-B14F-4D97-AF65-F5344CB8AC3E}">
        <p14:creationId xmlns:p14="http://schemas.microsoft.com/office/powerpoint/2010/main" val="1955192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
                                            <p:txEl>
                                              <p:pRg st="7" end="7"/>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animBg="1"/>
      <p:bldP spid="12" grpId="0"/>
      <p:bldP spid="13" grpId="0"/>
      <p:bldP spid="14" grpId="0"/>
      <p:bldP spid="15" grpId="0"/>
      <p:bldP spid="16" grpId="0"/>
      <p:bldP spid="17" grpId="0" animBg="1"/>
      <p:bldP spid="18" grpId="0" animBg="1"/>
      <p:bldP spid="21" grpId="0" animBg="1"/>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47"/>
          <p:cNvSpPr>
            <a:spLocks/>
          </p:cNvSpPr>
          <p:nvPr/>
        </p:nvSpPr>
        <p:spPr bwMode="auto">
          <a:xfrm>
            <a:off x="7348535" y="2003423"/>
            <a:ext cx="1906588" cy="2554288"/>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0000"/>
              <a:gd name="connsiteY0" fmla="*/ 10000 h 10000"/>
              <a:gd name="connsiteX1" fmla="*/ 10000 w 10000"/>
              <a:gd name="connsiteY1" fmla="*/ 9975 h 10000"/>
              <a:gd name="connsiteX2" fmla="*/ 9018 w 10000"/>
              <a:gd name="connsiteY2" fmla="*/ 4388 h 10000"/>
              <a:gd name="connsiteX3" fmla="*/ 7619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9975"/>
                </a:lnTo>
                <a:cubicBezTo>
                  <a:pt x="9806" y="8135"/>
                  <a:pt x="9212" y="6228"/>
                  <a:pt x="9018" y="4388"/>
                </a:cubicBezTo>
                <a:lnTo>
                  <a:pt x="7619" y="0"/>
                </a:lnTo>
                <a:lnTo>
                  <a:pt x="0" y="1000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23554" name="Rectangle 2"/>
          <p:cNvSpPr>
            <a:spLocks noGrp="1" noChangeArrowheads="1"/>
          </p:cNvSpPr>
          <p:nvPr>
            <p:ph type="title"/>
          </p:nvPr>
        </p:nvSpPr>
        <p:spPr/>
        <p:txBody>
          <a:bodyPr/>
          <a:lstStyle/>
          <a:p>
            <a:pPr eaLnBrk="1" hangingPunct="1"/>
            <a:r>
              <a:rPr lang="en-US" dirty="0"/>
              <a:t>Depth-First Search (DFS) Properties</a:t>
            </a:r>
          </a:p>
        </p:txBody>
      </p:sp>
      <p:grpSp>
        <p:nvGrpSpPr>
          <p:cNvPr id="2" name="Group 27"/>
          <p:cNvGrpSpPr>
            <a:grpSpLocks/>
          </p:cNvGrpSpPr>
          <p:nvPr/>
        </p:nvGrpSpPr>
        <p:grpSpPr bwMode="auto">
          <a:xfrm>
            <a:off x="6019800" y="1752601"/>
            <a:ext cx="5867400" cy="2900363"/>
            <a:chOff x="1328738" y="2012950"/>
            <a:chExt cx="5867400" cy="2900363"/>
          </a:xfrm>
        </p:grpSpPr>
        <p:sp>
          <p:nvSpPr>
            <p:cNvPr id="23585" name="Freeform 30"/>
            <p:cNvSpPr>
              <a:spLocks/>
            </p:cNvSpPr>
            <p:nvPr/>
          </p:nvSpPr>
          <p:spPr bwMode="auto">
            <a:xfrm>
              <a:off x="2655888" y="2262188"/>
              <a:ext cx="2927350"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a:lstStyle/>
            <a:p>
              <a:endParaRPr lang="en-US"/>
            </a:p>
          </p:txBody>
        </p:sp>
        <p:sp>
          <p:nvSpPr>
            <p:cNvPr id="23586" name="Oval 31"/>
            <p:cNvSpPr>
              <a:spLocks noChangeArrowheads="1"/>
            </p:cNvSpPr>
            <p:nvPr/>
          </p:nvSpPr>
          <p:spPr bwMode="auto">
            <a:xfrm>
              <a:off x="4010025" y="2192338"/>
              <a:ext cx="179388" cy="1793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87" name="Oval 32"/>
            <p:cNvSpPr>
              <a:spLocks noChangeArrowheads="1"/>
            </p:cNvSpPr>
            <p:nvPr/>
          </p:nvSpPr>
          <p:spPr bwMode="auto">
            <a:xfrm>
              <a:off x="3778250" y="2617788"/>
              <a:ext cx="179388" cy="1793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88" name="Oval 33"/>
            <p:cNvSpPr>
              <a:spLocks noChangeArrowheads="1"/>
            </p:cNvSpPr>
            <p:nvPr/>
          </p:nvSpPr>
          <p:spPr bwMode="auto">
            <a:xfrm>
              <a:off x="4254500" y="2608263"/>
              <a:ext cx="179388" cy="1793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589" name="Text Box 34"/>
            <p:cNvSpPr txBox="1">
              <a:spLocks noChangeArrowheads="1"/>
            </p:cNvSpPr>
            <p:nvPr/>
          </p:nvSpPr>
          <p:spPr bwMode="auto">
            <a:xfrm>
              <a:off x="3908425" y="2468563"/>
              <a:ext cx="274639" cy="369332"/>
            </a:xfrm>
            <a:prstGeom prst="rect">
              <a:avLst/>
            </a:prstGeom>
            <a:noFill/>
            <a:ln w="9525">
              <a:noFill/>
              <a:miter lim="800000"/>
              <a:headEnd/>
              <a:tailEnd/>
            </a:ln>
          </p:spPr>
          <p:txBody>
            <a:bodyPr>
              <a:spAutoFit/>
            </a:bodyPr>
            <a:lstStyle/>
            <a:p>
              <a:pPr>
                <a:spcBef>
                  <a:spcPct val="50000"/>
                </a:spcBef>
              </a:pPr>
              <a:r>
                <a:rPr lang="en-US"/>
                <a:t>…</a:t>
              </a:r>
            </a:p>
          </p:txBody>
        </p:sp>
        <p:sp>
          <p:nvSpPr>
            <p:cNvPr id="23590" name="Freeform 35"/>
            <p:cNvSpPr>
              <a:spLocks/>
            </p:cNvSpPr>
            <p:nvPr/>
          </p:nvSpPr>
          <p:spPr bwMode="auto">
            <a:xfrm>
              <a:off x="3890963" y="24225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a:lstStyle/>
            <a:p>
              <a:endParaRPr lang="en-US"/>
            </a:p>
          </p:txBody>
        </p:sp>
        <p:sp>
          <p:nvSpPr>
            <p:cNvPr id="23591" name="Text Box 36"/>
            <p:cNvSpPr txBox="1">
              <a:spLocks noChangeArrowheads="1"/>
            </p:cNvSpPr>
            <p:nvPr/>
          </p:nvSpPr>
          <p:spPr bwMode="auto">
            <a:xfrm>
              <a:off x="4292599" y="2220913"/>
              <a:ext cx="298451" cy="369332"/>
            </a:xfrm>
            <a:prstGeom prst="rect">
              <a:avLst/>
            </a:prstGeom>
            <a:noFill/>
            <a:ln w="9525">
              <a:noFill/>
              <a:miter lim="800000"/>
              <a:headEnd/>
              <a:tailEnd/>
            </a:ln>
          </p:spPr>
          <p:txBody>
            <a:bodyPr>
              <a:spAutoFit/>
            </a:bodyPr>
            <a:lstStyle/>
            <a:p>
              <a:pPr>
                <a:spcBef>
                  <a:spcPct val="50000"/>
                </a:spcBef>
              </a:pPr>
              <a:r>
                <a:rPr lang="en-US"/>
                <a:t>b</a:t>
              </a:r>
            </a:p>
          </p:txBody>
        </p:sp>
        <p:sp>
          <p:nvSpPr>
            <p:cNvPr id="23592" name="Text Box 37"/>
            <p:cNvSpPr txBox="1">
              <a:spLocks noChangeArrowheads="1"/>
            </p:cNvSpPr>
            <p:nvPr/>
          </p:nvSpPr>
          <p:spPr bwMode="auto">
            <a:xfrm>
              <a:off x="5719763" y="2073275"/>
              <a:ext cx="1119187" cy="369332"/>
            </a:xfrm>
            <a:prstGeom prst="rect">
              <a:avLst/>
            </a:prstGeom>
            <a:noFill/>
            <a:ln w="9525">
              <a:noFill/>
              <a:miter lim="800000"/>
              <a:headEnd/>
              <a:tailEnd/>
            </a:ln>
          </p:spPr>
          <p:txBody>
            <a:bodyPr>
              <a:spAutoFit/>
            </a:bodyPr>
            <a:lstStyle/>
            <a:p>
              <a:pPr>
                <a:spcBef>
                  <a:spcPct val="50000"/>
                </a:spcBef>
              </a:pPr>
              <a:r>
                <a:rPr lang="en-US"/>
                <a:t>1 node</a:t>
              </a:r>
            </a:p>
          </p:txBody>
        </p:sp>
        <p:sp>
          <p:nvSpPr>
            <p:cNvPr id="23593" name="Text Box 38"/>
            <p:cNvSpPr txBox="1">
              <a:spLocks noChangeArrowheads="1"/>
            </p:cNvSpPr>
            <p:nvPr/>
          </p:nvSpPr>
          <p:spPr bwMode="auto">
            <a:xfrm>
              <a:off x="5721350" y="2427287"/>
              <a:ext cx="1119188" cy="369332"/>
            </a:xfrm>
            <a:prstGeom prst="rect">
              <a:avLst/>
            </a:prstGeom>
            <a:noFill/>
            <a:ln w="9525">
              <a:noFill/>
              <a:miter lim="800000"/>
              <a:headEnd/>
              <a:tailEnd/>
            </a:ln>
          </p:spPr>
          <p:txBody>
            <a:bodyPr>
              <a:spAutoFit/>
            </a:bodyPr>
            <a:lstStyle/>
            <a:p>
              <a:pPr>
                <a:spcBef>
                  <a:spcPct val="50000"/>
                </a:spcBef>
              </a:pPr>
              <a:r>
                <a:rPr lang="en-US"/>
                <a:t>b nodes</a:t>
              </a:r>
            </a:p>
          </p:txBody>
        </p:sp>
        <p:sp>
          <p:nvSpPr>
            <p:cNvPr id="23594" name="Text Box 39"/>
            <p:cNvSpPr txBox="1">
              <a:spLocks noChangeArrowheads="1"/>
            </p:cNvSpPr>
            <p:nvPr/>
          </p:nvSpPr>
          <p:spPr bwMode="auto">
            <a:xfrm>
              <a:off x="5721350" y="2838450"/>
              <a:ext cx="1119188" cy="369332"/>
            </a:xfrm>
            <a:prstGeom prst="rect">
              <a:avLst/>
            </a:prstGeom>
            <a:noFill/>
            <a:ln w="9525">
              <a:noFill/>
              <a:miter lim="800000"/>
              <a:headEnd/>
              <a:tailEnd/>
            </a:ln>
          </p:spPr>
          <p:txBody>
            <a:bodyPr>
              <a:spAutoFit/>
            </a:bodyPr>
            <a:lstStyle/>
            <a:p>
              <a:pPr>
                <a:spcBef>
                  <a:spcPct val="50000"/>
                </a:spcBef>
              </a:pPr>
              <a:r>
                <a:rPr lang="en-US"/>
                <a:t>b</a:t>
              </a:r>
              <a:r>
                <a:rPr lang="en-US" baseline="30000"/>
                <a:t>2</a:t>
              </a:r>
              <a:r>
                <a:rPr lang="en-US"/>
                <a:t> nodes</a:t>
              </a:r>
            </a:p>
          </p:txBody>
        </p:sp>
        <p:sp>
          <p:nvSpPr>
            <p:cNvPr id="23595" name="Text Box 40"/>
            <p:cNvSpPr txBox="1">
              <a:spLocks noChangeArrowheads="1"/>
            </p:cNvSpPr>
            <p:nvPr/>
          </p:nvSpPr>
          <p:spPr bwMode="auto">
            <a:xfrm>
              <a:off x="5735638" y="4464050"/>
              <a:ext cx="1460500" cy="369332"/>
            </a:xfrm>
            <a:prstGeom prst="rect">
              <a:avLst/>
            </a:prstGeom>
            <a:noFill/>
            <a:ln w="9525">
              <a:noFill/>
              <a:miter lim="800000"/>
              <a:headEnd/>
              <a:tailEnd/>
            </a:ln>
          </p:spPr>
          <p:txBody>
            <a:bodyPr>
              <a:spAutoFit/>
            </a:bodyPr>
            <a:lstStyle/>
            <a:p>
              <a:pPr>
                <a:spcBef>
                  <a:spcPct val="50000"/>
                </a:spcBef>
              </a:pPr>
              <a:r>
                <a:rPr lang="en-US"/>
                <a:t>b</a:t>
              </a:r>
              <a:r>
                <a:rPr lang="en-US" baseline="30000"/>
                <a:t>m</a:t>
              </a:r>
              <a:r>
                <a:rPr lang="en-US"/>
                <a:t> nodes</a:t>
              </a:r>
            </a:p>
          </p:txBody>
        </p:sp>
        <p:sp>
          <p:nvSpPr>
            <p:cNvPr id="23596" name="Oval 41"/>
            <p:cNvSpPr>
              <a:spLocks noChangeArrowheads="1"/>
            </p:cNvSpPr>
            <p:nvPr/>
          </p:nvSpPr>
          <p:spPr bwMode="auto">
            <a:xfrm>
              <a:off x="4502151" y="4733925"/>
              <a:ext cx="179387" cy="179388"/>
            </a:xfrm>
            <a:prstGeom prst="ellipse">
              <a:avLst/>
            </a:prstGeom>
            <a:solidFill>
              <a:srgbClr val="FF9999"/>
            </a:solidFill>
            <a:ln w="9525">
              <a:solidFill>
                <a:schemeClr val="tx1"/>
              </a:solidFill>
              <a:round/>
              <a:headEnd/>
              <a:tailEnd/>
            </a:ln>
          </p:spPr>
          <p:txBody>
            <a:bodyPr wrap="none" anchor="ctr"/>
            <a:lstStyle/>
            <a:p>
              <a:endParaRPr lang="en-US"/>
            </a:p>
          </p:txBody>
        </p:sp>
        <p:sp>
          <p:nvSpPr>
            <p:cNvPr id="23600" name="AutoShape 45"/>
            <p:cNvSpPr>
              <a:spLocks/>
            </p:cNvSpPr>
            <p:nvPr/>
          </p:nvSpPr>
          <p:spPr bwMode="auto">
            <a:xfrm>
              <a:off x="2224088" y="2012950"/>
              <a:ext cx="265112" cy="2811463"/>
            </a:xfrm>
            <a:prstGeom prst="leftBrace">
              <a:avLst>
                <a:gd name="adj1" fmla="val 88373"/>
                <a:gd name="adj2" fmla="val 50000"/>
              </a:avLst>
            </a:prstGeom>
            <a:noFill/>
            <a:ln w="9525">
              <a:solidFill>
                <a:schemeClr val="tx1"/>
              </a:solidFill>
              <a:round/>
              <a:headEnd/>
              <a:tailEnd/>
            </a:ln>
          </p:spPr>
          <p:txBody>
            <a:bodyPr wrap="none" anchor="ctr"/>
            <a:lstStyle/>
            <a:p>
              <a:endParaRPr lang="en-US"/>
            </a:p>
          </p:txBody>
        </p:sp>
        <p:sp>
          <p:nvSpPr>
            <p:cNvPr id="23601" name="Text Box 46"/>
            <p:cNvSpPr txBox="1">
              <a:spLocks noChangeArrowheads="1"/>
            </p:cNvSpPr>
            <p:nvPr/>
          </p:nvSpPr>
          <p:spPr bwMode="auto">
            <a:xfrm>
              <a:off x="1328738" y="3224213"/>
              <a:ext cx="1265237" cy="369332"/>
            </a:xfrm>
            <a:prstGeom prst="rect">
              <a:avLst/>
            </a:prstGeom>
            <a:noFill/>
            <a:ln w="9525">
              <a:noFill/>
              <a:miter lim="800000"/>
              <a:headEnd/>
              <a:tailEnd/>
            </a:ln>
          </p:spPr>
          <p:txBody>
            <a:bodyPr>
              <a:spAutoFit/>
            </a:bodyPr>
            <a:lstStyle/>
            <a:p>
              <a:pPr>
                <a:spcBef>
                  <a:spcPct val="50000"/>
                </a:spcBef>
              </a:pPr>
              <a:r>
                <a:rPr lang="en-US" dirty="0"/>
                <a:t>m tiers</a:t>
              </a:r>
            </a:p>
          </p:txBody>
        </p:sp>
      </p:grpSp>
      <p:sp>
        <p:nvSpPr>
          <p:cNvPr id="30" name="Content Placeholder 29"/>
          <p:cNvSpPr>
            <a:spLocks noGrp="1"/>
          </p:cNvSpPr>
          <p:nvPr>
            <p:ph idx="1"/>
          </p:nvPr>
        </p:nvSpPr>
        <p:spPr>
          <a:xfrm>
            <a:off x="254000" y="1366836"/>
            <a:ext cx="5461000" cy="4729164"/>
          </a:xfrm>
        </p:spPr>
        <p:txBody>
          <a:bodyPr>
            <a:normAutofit fontScale="92500" lnSpcReduction="20000"/>
          </a:bodyPr>
          <a:lstStyle/>
          <a:p>
            <a:r>
              <a:rPr lang="en-US" sz="2400" dirty="0"/>
              <a:t>What nodes DFS expand?</a:t>
            </a:r>
          </a:p>
          <a:p>
            <a:pPr lvl="1"/>
            <a:r>
              <a:rPr lang="en-US" sz="2000" dirty="0"/>
              <a:t>Some left prefix of the tree.</a:t>
            </a:r>
          </a:p>
          <a:p>
            <a:pPr lvl="1"/>
            <a:r>
              <a:rPr lang="en-US" sz="2000" dirty="0"/>
              <a:t>Could process the whole tree!</a:t>
            </a:r>
          </a:p>
          <a:p>
            <a:pPr lvl="1"/>
            <a:r>
              <a:rPr lang="en-US" sz="2000" dirty="0"/>
              <a:t>If m is finite, takes time O(</a:t>
            </a:r>
            <a:r>
              <a:rPr lang="en-US" sz="2000" dirty="0" err="1"/>
              <a:t>b</a:t>
            </a:r>
            <a:r>
              <a:rPr lang="en-US" sz="2000" baseline="30000" dirty="0" err="1"/>
              <a:t>m</a:t>
            </a:r>
            <a:r>
              <a:rPr lang="en-US" sz="2000" dirty="0"/>
              <a:t>)</a:t>
            </a:r>
          </a:p>
          <a:p>
            <a:pPr lvl="3"/>
            <a:endParaRPr lang="en-US" sz="1200" dirty="0"/>
          </a:p>
          <a:p>
            <a:r>
              <a:rPr lang="en-US" sz="2400" dirty="0"/>
              <a:t>How much space does the fringe take?</a:t>
            </a:r>
          </a:p>
          <a:p>
            <a:pPr lvl="1"/>
            <a:r>
              <a:rPr lang="en-US" sz="2000" dirty="0"/>
              <a:t>Only has siblings on path to root, so O(</a:t>
            </a:r>
            <a:r>
              <a:rPr lang="en-US" sz="2000" dirty="0" err="1"/>
              <a:t>bm</a:t>
            </a:r>
            <a:r>
              <a:rPr lang="en-US" sz="2000" dirty="0"/>
              <a:t>)</a:t>
            </a:r>
          </a:p>
          <a:p>
            <a:pPr lvl="3"/>
            <a:endParaRPr lang="en-US" sz="1200" dirty="0"/>
          </a:p>
          <a:p>
            <a:r>
              <a:rPr lang="en-US" sz="2400" dirty="0"/>
              <a:t>Is it complete?</a:t>
            </a:r>
          </a:p>
          <a:p>
            <a:pPr lvl="1"/>
            <a:r>
              <a:rPr lang="en-US" sz="2000" dirty="0"/>
              <a:t>No. </a:t>
            </a:r>
          </a:p>
          <a:p>
            <a:pPr lvl="1"/>
            <a:r>
              <a:rPr lang="en-US" sz="2000" dirty="0"/>
              <a:t>m could be infinite, so only if we prevent cycles (more later). fails in infinite-depth spaces, spaces with loops</a:t>
            </a:r>
          </a:p>
          <a:p>
            <a:pPr lvl="3"/>
            <a:endParaRPr lang="en-US" sz="1200" dirty="0"/>
          </a:p>
          <a:p>
            <a:r>
              <a:rPr lang="en-US" sz="2400" dirty="0"/>
              <a:t>Is it optimal?</a:t>
            </a:r>
          </a:p>
          <a:p>
            <a:pPr lvl="1"/>
            <a:r>
              <a:rPr lang="en-US" sz="2000" dirty="0"/>
              <a:t>No, it finds the “leftmost” solution, regardless of depth or cost</a:t>
            </a:r>
          </a:p>
          <a:p>
            <a:pPr lvl="1"/>
            <a:endParaRPr lang="en-US" sz="2000" dirty="0"/>
          </a:p>
        </p:txBody>
      </p:sp>
      <p:sp>
        <p:nvSpPr>
          <p:cNvPr id="31" name="Freeform 47"/>
          <p:cNvSpPr>
            <a:spLocks/>
          </p:cNvSpPr>
          <p:nvPr/>
        </p:nvSpPr>
        <p:spPr bwMode="auto">
          <a:xfrm>
            <a:off x="7389813" y="2057317"/>
            <a:ext cx="1373163" cy="2478171"/>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8335" y="9974"/>
                </a:lnTo>
                <a:cubicBezTo>
                  <a:pt x="8174" y="8078"/>
                  <a:pt x="9052" y="6201"/>
                  <a:pt x="8890" y="4305"/>
                </a:cubicBezTo>
                <a:lnTo>
                  <a:pt x="10000" y="0"/>
                </a:lnTo>
                <a:lnTo>
                  <a:pt x="0" y="1000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32" name="Freeform 47"/>
          <p:cNvSpPr>
            <a:spLocks/>
          </p:cNvSpPr>
          <p:nvPr/>
        </p:nvSpPr>
        <p:spPr bwMode="auto">
          <a:xfrm>
            <a:off x="7389840" y="2057403"/>
            <a:ext cx="1373179" cy="2514599"/>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 name="connsiteX0" fmla="*/ 0 w 16352"/>
              <a:gd name="connsiteY0" fmla="*/ 10000 h 10000"/>
              <a:gd name="connsiteX1" fmla="*/ 8335 w 16352"/>
              <a:gd name="connsiteY1" fmla="*/ 9974 h 10000"/>
              <a:gd name="connsiteX2" fmla="*/ 8890 w 16352"/>
              <a:gd name="connsiteY2" fmla="*/ 4305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 h="10147">
                <a:moveTo>
                  <a:pt x="0" y="10000"/>
                </a:moveTo>
                <a:lnTo>
                  <a:pt x="6370" y="10147"/>
                </a:lnTo>
                <a:cubicBezTo>
                  <a:pt x="6209" y="8251"/>
                  <a:pt x="8940" y="7679"/>
                  <a:pt x="10907" y="4612"/>
                </a:cubicBezTo>
                <a:lnTo>
                  <a:pt x="16352" y="0"/>
                </a:lnTo>
                <a:lnTo>
                  <a:pt x="0" y="1000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33" name="Oval 41"/>
          <p:cNvSpPr>
            <a:spLocks noChangeArrowheads="1"/>
          </p:cNvSpPr>
          <p:nvPr/>
        </p:nvSpPr>
        <p:spPr bwMode="auto">
          <a:xfrm>
            <a:off x="9421813" y="3429002"/>
            <a:ext cx="179387"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Tree>
    <p:extLst>
      <p:ext uri="{BB962C8B-B14F-4D97-AF65-F5344CB8AC3E}">
        <p14:creationId xmlns:p14="http://schemas.microsoft.com/office/powerpoint/2010/main" val="27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1" grpId="1"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2A6F-B28E-42C4-AB32-B95314920CBF}"/>
              </a:ext>
            </a:extLst>
          </p:cNvPr>
          <p:cNvSpPr>
            <a:spLocks noGrp="1"/>
          </p:cNvSpPr>
          <p:nvPr>
            <p:ph type="title"/>
          </p:nvPr>
        </p:nvSpPr>
        <p:spPr/>
        <p:txBody>
          <a:bodyPr>
            <a:normAutofit/>
          </a:bodyPr>
          <a:lstStyle/>
          <a:p>
            <a:r>
              <a:rPr lang="tr-TR" sz="3200" dirty="0"/>
              <a:t>Problem-</a:t>
            </a:r>
            <a:r>
              <a:rPr lang="tr-TR" sz="3200" dirty="0" err="1"/>
              <a:t>Solving</a:t>
            </a:r>
            <a:r>
              <a:rPr lang="tr-TR" sz="3200" dirty="0"/>
              <a:t> Agent </a:t>
            </a:r>
            <a:r>
              <a:rPr lang="tr-TR" sz="3200" dirty="0" err="1"/>
              <a:t>follow</a:t>
            </a:r>
            <a:r>
              <a:rPr lang="tr-TR" sz="3200" dirty="0"/>
              <a:t> f</a:t>
            </a:r>
            <a:r>
              <a:rPr lang="en-US" sz="3200" dirty="0"/>
              <a:t>our-phase problem-solving process</a:t>
            </a:r>
          </a:p>
        </p:txBody>
      </p:sp>
      <p:sp>
        <p:nvSpPr>
          <p:cNvPr id="3" name="Content Placeholder 2">
            <a:extLst>
              <a:ext uri="{FF2B5EF4-FFF2-40B4-BE49-F238E27FC236}">
                <a16:creationId xmlns:a16="http://schemas.microsoft.com/office/drawing/2014/main" id="{B271D425-B654-4203-BFEE-226064B82B2A}"/>
              </a:ext>
            </a:extLst>
          </p:cNvPr>
          <p:cNvSpPr>
            <a:spLocks noGrp="1"/>
          </p:cNvSpPr>
          <p:nvPr>
            <p:ph idx="1"/>
          </p:nvPr>
        </p:nvSpPr>
        <p:spPr/>
        <p:txBody>
          <a:bodyPr>
            <a:normAutofit fontScale="77500" lnSpcReduction="20000"/>
          </a:bodyPr>
          <a:lstStyle/>
          <a:p>
            <a:r>
              <a:rPr lang="en-US" dirty="0">
                <a:solidFill>
                  <a:srgbClr val="FF0000"/>
                </a:solidFill>
              </a:rPr>
              <a:t>Goal formulation: </a:t>
            </a:r>
            <a:r>
              <a:rPr lang="en-US" dirty="0"/>
              <a:t>The agent adopts the goal of reaching Bucharest. Goals </a:t>
            </a:r>
            <a:r>
              <a:rPr lang="en-US" dirty="0">
                <a:solidFill>
                  <a:srgbClr val="FF0000"/>
                </a:solidFill>
              </a:rPr>
              <a:t>organize </a:t>
            </a:r>
            <a:r>
              <a:rPr lang="tr-TR" dirty="0" err="1">
                <a:solidFill>
                  <a:srgbClr val="FF0000"/>
                </a:solidFill>
              </a:rPr>
              <a:t>behavior</a:t>
            </a:r>
            <a:r>
              <a:rPr lang="en-US" dirty="0">
                <a:solidFill>
                  <a:srgbClr val="FF0000"/>
                </a:solidFill>
              </a:rPr>
              <a:t> by limiting the objectives </a:t>
            </a:r>
            <a:r>
              <a:rPr lang="en-US" dirty="0"/>
              <a:t>and hence the actions to be considered</a:t>
            </a:r>
            <a:r>
              <a:rPr lang="tr-TR" dirty="0"/>
              <a:t>.</a:t>
            </a:r>
          </a:p>
          <a:p>
            <a:r>
              <a:rPr lang="en-US" dirty="0">
                <a:solidFill>
                  <a:srgbClr val="FF0000"/>
                </a:solidFill>
              </a:rPr>
              <a:t>Problem formulation: </a:t>
            </a:r>
            <a:r>
              <a:rPr lang="en-US" dirty="0"/>
              <a:t>The agent devises a description of the </a:t>
            </a:r>
            <a:r>
              <a:rPr lang="en-US" dirty="0">
                <a:solidFill>
                  <a:srgbClr val="FF0000"/>
                </a:solidFill>
              </a:rPr>
              <a:t>states</a:t>
            </a:r>
            <a:r>
              <a:rPr lang="en-US" dirty="0"/>
              <a:t> and </a:t>
            </a:r>
            <a:r>
              <a:rPr lang="en-US" dirty="0">
                <a:solidFill>
                  <a:srgbClr val="FF0000"/>
                </a:solidFill>
              </a:rPr>
              <a:t>actions</a:t>
            </a:r>
            <a:r>
              <a:rPr lang="en-US" dirty="0"/>
              <a:t> </a:t>
            </a:r>
            <a:r>
              <a:rPr lang="en-US" dirty="0" err="1"/>
              <a:t>nec</a:t>
            </a:r>
            <a:r>
              <a:rPr lang="tr-TR" dirty="0"/>
              <a:t>e</a:t>
            </a:r>
            <a:r>
              <a:rPr lang="en-US" dirty="0" err="1"/>
              <a:t>ssary</a:t>
            </a:r>
            <a:r>
              <a:rPr lang="en-US" dirty="0"/>
              <a:t> to reach the goal—</a:t>
            </a:r>
            <a:r>
              <a:rPr lang="en-US" dirty="0">
                <a:solidFill>
                  <a:srgbClr val="FF0000"/>
                </a:solidFill>
              </a:rPr>
              <a:t>an abstract model of the relevant part</a:t>
            </a:r>
            <a:r>
              <a:rPr lang="en-US" dirty="0"/>
              <a:t> of the world. For our</a:t>
            </a:r>
            <a:r>
              <a:rPr lang="tr-TR" dirty="0"/>
              <a:t> </a:t>
            </a:r>
            <a:r>
              <a:rPr lang="en-US" dirty="0"/>
              <a:t>agent, one good model is to consider the </a:t>
            </a:r>
            <a:r>
              <a:rPr lang="en-US" dirty="0">
                <a:highlight>
                  <a:srgbClr val="FFFF00"/>
                </a:highlight>
              </a:rPr>
              <a:t>actions of traveling from one city to an adjacent city</a:t>
            </a:r>
            <a:r>
              <a:rPr lang="en-US" dirty="0"/>
              <a:t>, and therefore the only fact about the state of the world that will change due to</a:t>
            </a:r>
            <a:r>
              <a:rPr lang="tr-TR" dirty="0"/>
              <a:t> </a:t>
            </a:r>
            <a:r>
              <a:rPr lang="en-US" dirty="0"/>
              <a:t>an action is the current city</a:t>
            </a:r>
            <a:r>
              <a:rPr lang="tr-TR" dirty="0"/>
              <a:t>.</a:t>
            </a:r>
          </a:p>
          <a:p>
            <a:r>
              <a:rPr lang="en-US" dirty="0">
                <a:solidFill>
                  <a:srgbClr val="FF0000"/>
                </a:solidFill>
              </a:rPr>
              <a:t>Search: </a:t>
            </a:r>
            <a:r>
              <a:rPr lang="en-US" dirty="0"/>
              <a:t>Before taking any action in the real world, the agent simulates sequences of actions in its model, searching until it </a:t>
            </a:r>
            <a:r>
              <a:rPr lang="en-US" dirty="0">
                <a:solidFill>
                  <a:srgbClr val="FF0000"/>
                </a:solidFill>
              </a:rPr>
              <a:t>finds a sequence of actions that reaches the goal</a:t>
            </a:r>
            <a:r>
              <a:rPr lang="en-US" dirty="0"/>
              <a:t>. Such a sequence is called</a:t>
            </a:r>
            <a:r>
              <a:rPr lang="en-US" dirty="0">
                <a:solidFill>
                  <a:srgbClr val="FF0000"/>
                </a:solidFill>
              </a:rPr>
              <a:t> a solution</a:t>
            </a:r>
            <a:r>
              <a:rPr lang="en-US" dirty="0"/>
              <a:t>. </a:t>
            </a:r>
          </a:p>
          <a:p>
            <a:r>
              <a:rPr lang="en-US" dirty="0"/>
              <a:t>The agent </a:t>
            </a:r>
            <a:r>
              <a:rPr lang="en-US" dirty="0">
                <a:solidFill>
                  <a:srgbClr val="FF0000"/>
                </a:solidFill>
              </a:rPr>
              <a:t>might have to simulate multiple sequences </a:t>
            </a:r>
            <a:r>
              <a:rPr lang="en-US" dirty="0"/>
              <a:t>that do not reach the goal, but eventually it will find a solution (such as going from Arad to Sibiu to </a:t>
            </a:r>
            <a:r>
              <a:rPr lang="en-US" dirty="0" err="1"/>
              <a:t>Fagaras</a:t>
            </a:r>
            <a:r>
              <a:rPr lang="en-US" dirty="0"/>
              <a:t> to Bucharest), or it will find that </a:t>
            </a:r>
            <a:r>
              <a:rPr lang="en-US" dirty="0">
                <a:solidFill>
                  <a:srgbClr val="FF0000"/>
                </a:solidFill>
              </a:rPr>
              <a:t>no solution is possible</a:t>
            </a:r>
            <a:r>
              <a:rPr lang="tr-TR" dirty="0">
                <a:solidFill>
                  <a:srgbClr val="FF0000"/>
                </a:solidFill>
              </a:rPr>
              <a:t>.</a:t>
            </a:r>
          </a:p>
          <a:p>
            <a:r>
              <a:rPr lang="en-US" dirty="0">
                <a:solidFill>
                  <a:srgbClr val="FF0000"/>
                </a:solidFill>
              </a:rPr>
              <a:t>Execution: </a:t>
            </a:r>
            <a:r>
              <a:rPr lang="en-US" dirty="0">
                <a:solidFill>
                  <a:srgbClr val="002060"/>
                </a:solidFill>
              </a:rPr>
              <a:t>The agent can now execute the actions in the solution, one at a time.</a:t>
            </a:r>
            <a:endParaRPr lang="tr-TR" dirty="0">
              <a:solidFill>
                <a:srgbClr val="002060"/>
              </a:solidFill>
            </a:endParaRPr>
          </a:p>
          <a:p>
            <a:endParaRPr lang="tr-TR" dirty="0"/>
          </a:p>
          <a:p>
            <a:endParaRPr lang="en-US" dirty="0"/>
          </a:p>
        </p:txBody>
      </p:sp>
    </p:spTree>
    <p:extLst>
      <p:ext uri="{BB962C8B-B14F-4D97-AF65-F5344CB8AC3E}">
        <p14:creationId xmlns:p14="http://schemas.microsoft.com/office/powerpoint/2010/main" val="2626047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Quiz: DFS </a:t>
            </a:r>
            <a:r>
              <a:rPr lang="en-US" dirty="0" err="1"/>
              <a:t>vs</a:t>
            </a:r>
            <a:r>
              <a:rPr lang="en-US" dirty="0"/>
              <a:t> BFS</a:t>
            </a:r>
          </a:p>
        </p:txBody>
      </p:sp>
      <p:sp>
        <p:nvSpPr>
          <p:cNvPr id="5" name="Content Placeholder 4"/>
          <p:cNvSpPr>
            <a:spLocks noGrp="1"/>
          </p:cNvSpPr>
          <p:nvPr>
            <p:ph idx="1"/>
          </p:nvPr>
        </p:nvSpPr>
        <p:spPr/>
        <p:txBody>
          <a:bodyPr/>
          <a:lstStyle/>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63979" y="1619074"/>
            <a:ext cx="4723641" cy="3543652"/>
          </a:xfrm>
          <a:prstGeom prst="rect">
            <a:avLst/>
          </a:prstGeom>
          <a:noFill/>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02779" y="1619535"/>
            <a:ext cx="4723641" cy="3542730"/>
          </a:xfrm>
          <a:prstGeom prst="rect">
            <a:avLst/>
          </a:prstGeom>
          <a:noFill/>
        </p:spPr>
      </p:pic>
    </p:spTree>
    <p:extLst>
      <p:ext uri="{BB962C8B-B14F-4D97-AF65-F5344CB8AC3E}">
        <p14:creationId xmlns:p14="http://schemas.microsoft.com/office/powerpoint/2010/main" val="259672395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Quiz: DFS </a:t>
            </a:r>
            <a:r>
              <a:rPr lang="en-US" dirty="0" err="1"/>
              <a:t>vs</a:t>
            </a:r>
            <a:r>
              <a:rPr lang="en-US" dirty="0"/>
              <a:t> BFS</a:t>
            </a:r>
          </a:p>
        </p:txBody>
      </p:sp>
      <p:sp>
        <p:nvSpPr>
          <p:cNvPr id="25603" name="Rectangle 3"/>
          <p:cNvSpPr>
            <a:spLocks noGrp="1" noChangeArrowheads="1"/>
          </p:cNvSpPr>
          <p:nvPr>
            <p:ph idx="1"/>
          </p:nvPr>
        </p:nvSpPr>
        <p:spPr>
          <a:xfrm>
            <a:off x="609600" y="1315577"/>
            <a:ext cx="10566400" cy="1422397"/>
          </a:xfrm>
        </p:spPr>
        <p:txBody>
          <a:bodyPr>
            <a:normAutofit fontScale="70000" lnSpcReduction="20000"/>
          </a:bodyPr>
          <a:lstStyle/>
          <a:p>
            <a:pPr eaLnBrk="1" hangingPunct="1"/>
            <a:endParaRPr lang="en-US" dirty="0"/>
          </a:p>
          <a:p>
            <a:pPr eaLnBrk="1" hangingPunct="1"/>
            <a:r>
              <a:rPr lang="en-US" dirty="0"/>
              <a:t>When will BFS outperform DFS?</a:t>
            </a:r>
          </a:p>
          <a:p>
            <a:pPr marL="0" indent="0" eaLnBrk="1" hangingPunct="1">
              <a:buNone/>
            </a:pPr>
            <a:endParaRPr lang="en-US" dirty="0"/>
          </a:p>
          <a:p>
            <a:pPr eaLnBrk="1" hangingPunct="1"/>
            <a:r>
              <a:rPr lang="en-US" dirty="0"/>
              <a:t>When will DFS outperform BFS?</a:t>
            </a:r>
          </a:p>
        </p:txBody>
      </p:sp>
      <p:sp>
        <p:nvSpPr>
          <p:cNvPr id="25604" name="TextBox 26"/>
          <p:cNvSpPr txBox="1">
            <a:spLocks noChangeArrowheads="1"/>
          </p:cNvSpPr>
          <p:nvPr/>
        </p:nvSpPr>
        <p:spPr bwMode="auto">
          <a:xfrm>
            <a:off x="8458200" y="6488672"/>
            <a:ext cx="3733800" cy="369328"/>
          </a:xfrm>
          <a:prstGeom prst="rect">
            <a:avLst/>
          </a:prstGeom>
          <a:noFill/>
          <a:ln w="9525">
            <a:noFill/>
            <a:miter lim="800000"/>
            <a:headEnd/>
            <a:tailEnd/>
          </a:ln>
        </p:spPr>
        <p:txBody>
          <a:bodyPr wrap="square" lIns="91432" tIns="45718" rIns="91432" bIns="45718">
            <a:spAutoFit/>
          </a:bodyPr>
          <a:lstStyle/>
          <a:p>
            <a:r>
              <a:rPr lang="en-US" dirty="0">
                <a:solidFill>
                  <a:srgbClr val="C00000"/>
                </a:solidFill>
              </a:rPr>
              <a:t>[Demo: </a:t>
            </a:r>
            <a:r>
              <a:rPr lang="en-US" dirty="0" err="1">
                <a:solidFill>
                  <a:srgbClr val="C00000"/>
                </a:solidFill>
              </a:rPr>
              <a:t>dfs</a:t>
            </a:r>
            <a:r>
              <a:rPr lang="en-US" dirty="0">
                <a:solidFill>
                  <a:srgbClr val="C00000"/>
                </a:solidFill>
              </a:rPr>
              <a:t>/</a:t>
            </a:r>
            <a:r>
              <a:rPr lang="en-US" dirty="0" err="1">
                <a:solidFill>
                  <a:srgbClr val="C00000"/>
                </a:solidFill>
              </a:rPr>
              <a:t>bfs</a:t>
            </a:r>
            <a:r>
              <a:rPr lang="en-US" dirty="0">
                <a:solidFill>
                  <a:srgbClr val="C00000"/>
                </a:solidFill>
              </a:rPr>
              <a:t> maze water (L2D6)]</a:t>
            </a:r>
          </a:p>
        </p:txBody>
      </p:sp>
      <p:sp>
        <p:nvSpPr>
          <p:cNvPr id="6" name="TextBox 5">
            <a:extLst>
              <a:ext uri="{FF2B5EF4-FFF2-40B4-BE49-F238E27FC236}">
                <a16:creationId xmlns:a16="http://schemas.microsoft.com/office/drawing/2014/main" id="{074DF7E5-8998-4DDF-AE8C-9477FFECF2FA}"/>
              </a:ext>
            </a:extLst>
          </p:cNvPr>
          <p:cNvSpPr txBox="1"/>
          <p:nvPr/>
        </p:nvSpPr>
        <p:spPr>
          <a:xfrm>
            <a:off x="609600" y="2895600"/>
            <a:ext cx="6553200" cy="3000821"/>
          </a:xfrm>
          <a:prstGeom prst="rect">
            <a:avLst/>
          </a:prstGeom>
          <a:noFill/>
        </p:spPr>
        <p:txBody>
          <a:bodyPr wrap="square">
            <a:spAutoFit/>
          </a:bodyPr>
          <a:lstStyle/>
          <a:p>
            <a:pPr marL="342900" indent="-342900" algn="l">
              <a:buFont typeface="Arial" panose="020B0604020202020204" pitchFamily="34" charset="0"/>
              <a:buChar char="•"/>
            </a:pPr>
            <a:r>
              <a:rPr lang="tr-TR" sz="2000" b="0" i="0" u="none" strike="noStrike" baseline="0" dirty="0" err="1">
                <a:solidFill>
                  <a:srgbClr val="000000"/>
                </a:solidFill>
                <a:latin typeface="OpenSans-Regular"/>
              </a:rPr>
              <a:t>Use</a:t>
            </a:r>
            <a:r>
              <a:rPr lang="tr-TR" sz="2000" b="0" i="0" u="none" strike="noStrike" baseline="0" dirty="0">
                <a:solidFill>
                  <a:srgbClr val="000000"/>
                </a:solidFill>
                <a:latin typeface="OpenSans-Regular"/>
              </a:rPr>
              <a:t> </a:t>
            </a:r>
            <a:r>
              <a:rPr lang="tr-TR" sz="2000" b="0" i="0" u="none" strike="noStrike" baseline="0" dirty="0" err="1">
                <a:solidFill>
                  <a:srgbClr val="000000"/>
                </a:solidFill>
                <a:latin typeface="OpenSans-Regular"/>
              </a:rPr>
              <a:t>depth-first</a:t>
            </a:r>
            <a:r>
              <a:rPr lang="tr-TR" sz="2000" b="0" i="0" u="none" strike="noStrike" baseline="0" dirty="0">
                <a:solidFill>
                  <a:srgbClr val="000000"/>
                </a:solidFill>
                <a:latin typeface="OpenSans-Regular"/>
              </a:rPr>
              <a:t> </a:t>
            </a:r>
            <a:r>
              <a:rPr lang="tr-TR" sz="2000" b="0" i="0" u="none" strike="noStrike" baseline="0" dirty="0" err="1">
                <a:solidFill>
                  <a:srgbClr val="000000"/>
                </a:solidFill>
                <a:latin typeface="OpenSans-Regular"/>
              </a:rPr>
              <a:t>if</a:t>
            </a:r>
            <a:endParaRPr lang="tr-TR" sz="2000" b="0" i="0" u="none" strike="noStrike" baseline="0" dirty="0">
              <a:solidFill>
                <a:srgbClr val="000000"/>
              </a:solidFill>
              <a:latin typeface="OpenSans-Regular"/>
            </a:endParaRPr>
          </a:p>
          <a:p>
            <a:pPr lvl="1"/>
            <a:r>
              <a:rPr lang="tr-TR" sz="2000" b="0" i="0" u="none" strike="noStrike" baseline="0" dirty="0">
                <a:solidFill>
                  <a:srgbClr val="C10000"/>
                </a:solidFill>
                <a:latin typeface="ArialMT"/>
              </a:rPr>
              <a:t>• </a:t>
            </a:r>
            <a:r>
              <a:rPr lang="tr-TR" b="0" i="1" u="none" strike="noStrike" baseline="0" dirty="0">
                <a:solidFill>
                  <a:srgbClr val="C10000"/>
                </a:solidFill>
                <a:latin typeface="OpenSans-Italic"/>
              </a:rPr>
              <a:t>Space is </a:t>
            </a:r>
            <a:r>
              <a:rPr lang="tr-TR" b="0" i="1" u="none" strike="noStrike" baseline="0" dirty="0" err="1">
                <a:solidFill>
                  <a:srgbClr val="C10000"/>
                </a:solidFill>
                <a:latin typeface="OpenSans-Italic"/>
              </a:rPr>
              <a:t>restricted</a:t>
            </a:r>
            <a:endParaRPr lang="tr-TR" b="0" i="1" u="none" strike="noStrike" baseline="0" dirty="0">
              <a:solidFill>
                <a:srgbClr val="C10000"/>
              </a:solidFill>
              <a:latin typeface="OpenSans-Italic"/>
            </a:endParaRPr>
          </a:p>
          <a:p>
            <a:pPr lvl="1"/>
            <a:r>
              <a:rPr lang="en-US" sz="2000" b="0" i="0" u="none" strike="noStrike" baseline="0" dirty="0">
                <a:solidFill>
                  <a:srgbClr val="000000"/>
                </a:solidFill>
                <a:latin typeface="ArialMT"/>
              </a:rPr>
              <a:t>• </a:t>
            </a:r>
            <a:r>
              <a:rPr lang="en-US" b="0" i="0" u="none" strike="noStrike" baseline="0" dirty="0">
                <a:solidFill>
                  <a:srgbClr val="000000"/>
                </a:solidFill>
                <a:latin typeface="OpenSans-Regular"/>
              </a:rPr>
              <a:t>There are many possible solutions with long paths and wrong paths are usually </a:t>
            </a:r>
            <a:r>
              <a:rPr lang="tr-TR" b="0" i="0" u="none" strike="noStrike" baseline="0" dirty="0" err="1">
                <a:solidFill>
                  <a:srgbClr val="000000"/>
                </a:solidFill>
                <a:latin typeface="OpenSans-Regular"/>
              </a:rPr>
              <a:t>terminated</a:t>
            </a:r>
            <a:r>
              <a:rPr lang="tr-TR" b="0" i="0" u="none" strike="noStrike" baseline="0" dirty="0">
                <a:solidFill>
                  <a:srgbClr val="000000"/>
                </a:solidFill>
                <a:latin typeface="OpenSans-Regular"/>
              </a:rPr>
              <a:t> </a:t>
            </a:r>
            <a:r>
              <a:rPr lang="tr-TR" b="0" i="0" u="none" strike="noStrike" baseline="0" dirty="0" err="1">
                <a:solidFill>
                  <a:srgbClr val="000000"/>
                </a:solidFill>
                <a:latin typeface="OpenSans-Regular"/>
              </a:rPr>
              <a:t>quickly</a:t>
            </a:r>
            <a:endParaRPr lang="tr-TR" b="0" i="0" u="none" strike="noStrike" baseline="0" dirty="0">
              <a:solidFill>
                <a:srgbClr val="000000"/>
              </a:solidFill>
              <a:latin typeface="OpenSans-Regular"/>
            </a:endParaRPr>
          </a:p>
          <a:p>
            <a:pPr lvl="1"/>
            <a:r>
              <a:rPr lang="en-US" sz="2000" b="0" i="0" u="none" strike="noStrike" baseline="0" dirty="0">
                <a:solidFill>
                  <a:srgbClr val="000000"/>
                </a:solidFill>
                <a:latin typeface="ArialMT"/>
              </a:rPr>
              <a:t>• </a:t>
            </a:r>
            <a:r>
              <a:rPr lang="en-US" b="0" i="0" u="none" strike="noStrike" baseline="0" dirty="0">
                <a:solidFill>
                  <a:srgbClr val="000000"/>
                </a:solidFill>
                <a:latin typeface="OpenSans-Regular"/>
              </a:rPr>
              <a:t>Search can be fine-tuned quickly</a:t>
            </a:r>
          </a:p>
          <a:p>
            <a:pPr marL="342900" indent="-342900" algn="l">
              <a:buFont typeface="Arial" panose="020B0604020202020204" pitchFamily="34" charset="0"/>
              <a:buChar char="•"/>
            </a:pPr>
            <a:r>
              <a:rPr lang="tr-TR" sz="2000" b="0" i="0" u="none" strike="noStrike" baseline="0" dirty="0" err="1">
                <a:solidFill>
                  <a:srgbClr val="000000"/>
                </a:solidFill>
                <a:latin typeface="OpenSans-Regular"/>
              </a:rPr>
              <a:t>Use</a:t>
            </a:r>
            <a:r>
              <a:rPr lang="tr-TR" sz="2000" b="0" i="0" u="none" strike="noStrike" baseline="0" dirty="0">
                <a:solidFill>
                  <a:srgbClr val="000000"/>
                </a:solidFill>
                <a:latin typeface="OpenSans-Regular"/>
              </a:rPr>
              <a:t> </a:t>
            </a:r>
            <a:r>
              <a:rPr lang="tr-TR" sz="2000" b="0" i="0" u="none" strike="noStrike" baseline="0" dirty="0" err="1">
                <a:solidFill>
                  <a:srgbClr val="000000"/>
                </a:solidFill>
                <a:latin typeface="OpenSans-Regular"/>
              </a:rPr>
              <a:t>breadth-first</a:t>
            </a:r>
            <a:r>
              <a:rPr lang="tr-TR" sz="2000" b="0" i="0" u="none" strike="noStrike" baseline="0" dirty="0">
                <a:solidFill>
                  <a:srgbClr val="000000"/>
                </a:solidFill>
                <a:latin typeface="OpenSans-Regular"/>
              </a:rPr>
              <a:t> </a:t>
            </a:r>
            <a:r>
              <a:rPr lang="tr-TR" sz="2000" b="0" i="0" u="none" strike="noStrike" baseline="0" dirty="0" err="1">
                <a:solidFill>
                  <a:srgbClr val="000000"/>
                </a:solidFill>
                <a:latin typeface="OpenSans-Regular"/>
              </a:rPr>
              <a:t>if</a:t>
            </a:r>
            <a:endParaRPr lang="tr-TR" sz="2000" b="0" i="0" u="none" strike="noStrike" baseline="0" dirty="0">
              <a:solidFill>
                <a:srgbClr val="000000"/>
              </a:solidFill>
              <a:latin typeface="OpenSans-Regular"/>
            </a:endParaRPr>
          </a:p>
          <a:p>
            <a:pPr lvl="1"/>
            <a:r>
              <a:rPr lang="tr-TR" sz="2000" b="0" i="0" u="none" strike="noStrike" baseline="0" dirty="0">
                <a:solidFill>
                  <a:srgbClr val="C10000"/>
                </a:solidFill>
                <a:latin typeface="ArialMT"/>
              </a:rPr>
              <a:t>• </a:t>
            </a:r>
            <a:r>
              <a:rPr lang="tr-TR" b="0" i="1" u="none" strike="noStrike" baseline="0" dirty="0" err="1">
                <a:solidFill>
                  <a:srgbClr val="C10000"/>
                </a:solidFill>
                <a:latin typeface="OpenSans-Italic"/>
              </a:rPr>
              <a:t>Possible</a:t>
            </a:r>
            <a:r>
              <a:rPr lang="tr-TR" b="0" i="1" u="none" strike="noStrike" baseline="0" dirty="0">
                <a:solidFill>
                  <a:srgbClr val="C10000"/>
                </a:solidFill>
                <a:latin typeface="OpenSans-Italic"/>
              </a:rPr>
              <a:t> </a:t>
            </a:r>
            <a:r>
              <a:rPr lang="tr-TR" b="0" i="1" u="none" strike="noStrike" baseline="0" dirty="0" err="1">
                <a:solidFill>
                  <a:srgbClr val="C10000"/>
                </a:solidFill>
                <a:latin typeface="OpenSans-Italic"/>
              </a:rPr>
              <a:t>infinite</a:t>
            </a:r>
            <a:r>
              <a:rPr lang="tr-TR" b="0" i="1" u="none" strike="noStrike" baseline="0" dirty="0">
                <a:solidFill>
                  <a:srgbClr val="C10000"/>
                </a:solidFill>
                <a:latin typeface="OpenSans-Italic"/>
              </a:rPr>
              <a:t> </a:t>
            </a:r>
            <a:r>
              <a:rPr lang="tr-TR" b="0" i="1" u="none" strike="noStrike" baseline="0" dirty="0" err="1">
                <a:solidFill>
                  <a:srgbClr val="C10000"/>
                </a:solidFill>
                <a:latin typeface="OpenSans-Italic"/>
              </a:rPr>
              <a:t>paths</a:t>
            </a:r>
            <a:endParaRPr lang="tr-TR" b="0" i="1" u="none" strike="noStrike" baseline="0" dirty="0">
              <a:solidFill>
                <a:srgbClr val="C10000"/>
              </a:solidFill>
              <a:latin typeface="OpenSans-Italic"/>
            </a:endParaRPr>
          </a:p>
          <a:p>
            <a:pPr lvl="1"/>
            <a:r>
              <a:rPr lang="en-US" sz="2000" b="0" i="0" u="none" strike="noStrike" baseline="0" dirty="0">
                <a:solidFill>
                  <a:srgbClr val="000000"/>
                </a:solidFill>
                <a:latin typeface="ArialMT"/>
              </a:rPr>
              <a:t>• </a:t>
            </a:r>
            <a:r>
              <a:rPr lang="en-US" b="0" i="0" u="none" strike="noStrike" baseline="0" dirty="0">
                <a:solidFill>
                  <a:srgbClr val="000000"/>
                </a:solidFill>
                <a:latin typeface="OpenSans-Regular"/>
              </a:rPr>
              <a:t>Some solutions have short paths</a:t>
            </a:r>
          </a:p>
          <a:p>
            <a:pPr lvl="1"/>
            <a:r>
              <a:rPr lang="en-US" sz="2000" b="0" i="0" u="none" strike="noStrike" baseline="0" dirty="0">
                <a:solidFill>
                  <a:srgbClr val="000000"/>
                </a:solidFill>
                <a:latin typeface="ArialMT"/>
              </a:rPr>
              <a:t>• </a:t>
            </a:r>
            <a:r>
              <a:rPr lang="en-US" b="0" i="0" u="none" strike="noStrike" baseline="0" dirty="0">
                <a:solidFill>
                  <a:srgbClr val="000000"/>
                </a:solidFill>
                <a:latin typeface="OpenSans-Regular"/>
              </a:rPr>
              <a:t>Can quickly discard unlikely paths</a:t>
            </a:r>
          </a:p>
          <a:p>
            <a:pPr algn="l"/>
            <a:r>
              <a:rPr lang="tr-TR" sz="1100" b="0" i="0" u="none" strike="noStrike" baseline="0" dirty="0">
                <a:solidFill>
                  <a:srgbClr val="FFFFFF"/>
                </a:solidFill>
                <a:latin typeface="OpenSans-Regular"/>
              </a:rPr>
              <a:t>48</a:t>
            </a:r>
            <a:endParaRPr lang="tr-TR" dirty="0"/>
          </a:p>
        </p:txBody>
      </p:sp>
      <p:pic>
        <p:nvPicPr>
          <p:cNvPr id="4" name="Picture 3">
            <a:extLst>
              <a:ext uri="{FF2B5EF4-FFF2-40B4-BE49-F238E27FC236}">
                <a16:creationId xmlns:a16="http://schemas.microsoft.com/office/drawing/2014/main" id="{4EFCB2A1-2A46-4AE1-AD6B-30F17EEEC57E}"/>
              </a:ext>
            </a:extLst>
          </p:cNvPr>
          <p:cNvPicPr>
            <a:picLocks noChangeAspect="1"/>
          </p:cNvPicPr>
          <p:nvPr/>
        </p:nvPicPr>
        <p:blipFill>
          <a:blip r:embed="rId2"/>
          <a:stretch>
            <a:fillRect/>
          </a:stretch>
        </p:blipFill>
        <p:spPr>
          <a:xfrm>
            <a:off x="7315200" y="1571807"/>
            <a:ext cx="4507606" cy="3041515"/>
          </a:xfrm>
          <a:prstGeom prst="rect">
            <a:avLst/>
          </a:prstGeom>
        </p:spPr>
      </p:pic>
      <p:sp>
        <p:nvSpPr>
          <p:cNvPr id="3" name="TextBox 2">
            <a:extLst>
              <a:ext uri="{FF2B5EF4-FFF2-40B4-BE49-F238E27FC236}">
                <a16:creationId xmlns:a16="http://schemas.microsoft.com/office/drawing/2014/main" id="{372F98F7-CCE4-D37D-CB63-A29118990E12}"/>
              </a:ext>
            </a:extLst>
          </p:cNvPr>
          <p:cNvSpPr txBox="1"/>
          <p:nvPr/>
        </p:nvSpPr>
        <p:spPr>
          <a:xfrm>
            <a:off x="7162800" y="4942314"/>
            <a:ext cx="4419600" cy="954107"/>
          </a:xfrm>
          <a:prstGeom prst="rect">
            <a:avLst/>
          </a:prstGeom>
          <a:noFill/>
        </p:spPr>
        <p:txBody>
          <a:bodyPr wrap="square">
            <a:spAutoFit/>
          </a:bodyPr>
          <a:lstStyle/>
          <a:p>
            <a:r>
              <a:rPr lang="en-US" sz="1400" dirty="0"/>
              <a:t>Time and space complexity are measured in terms of </a:t>
            </a:r>
          </a:p>
          <a:p>
            <a:r>
              <a:rPr lang="en-US" sz="1400" dirty="0"/>
              <a:t>b: maximum branching factor of the search tree </a:t>
            </a:r>
          </a:p>
          <a:p>
            <a:r>
              <a:rPr lang="en-US" sz="1400" dirty="0"/>
              <a:t>d: depth of the least-cost solution</a:t>
            </a:r>
          </a:p>
          <a:p>
            <a:r>
              <a:rPr lang="en-US" sz="1400" dirty="0"/>
              <a:t>m: maximum depth of the state space (may be ∞)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Maze Water DFS/BFS (part 1)</a:t>
            </a:r>
          </a:p>
        </p:txBody>
      </p:sp>
      <p:pic>
        <p:nvPicPr>
          <p:cNvPr id="3" name="MazeWater-BF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24894" y="1130247"/>
            <a:ext cx="7542213" cy="5575353"/>
          </a:xfrm>
          <a:prstGeom prst="rect">
            <a:avLst/>
          </a:prstGeom>
        </p:spPr>
      </p:pic>
    </p:spTree>
    <p:extLst>
      <p:ext uri="{BB962C8B-B14F-4D97-AF65-F5344CB8AC3E}">
        <p14:creationId xmlns:p14="http://schemas.microsoft.com/office/powerpoint/2010/main" val="1502907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Maze Water DFS/BFS (part 2)</a:t>
            </a:r>
          </a:p>
        </p:txBody>
      </p:sp>
      <p:pic>
        <p:nvPicPr>
          <p:cNvPr id="4" name="MazeWater-DF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24049" y="1128999"/>
            <a:ext cx="7543902" cy="5576601"/>
          </a:xfrm>
          <a:prstGeom prst="rect">
            <a:avLst/>
          </a:prstGeom>
        </p:spPr>
      </p:pic>
    </p:spTree>
    <p:extLst>
      <p:ext uri="{BB962C8B-B14F-4D97-AF65-F5344CB8AC3E}">
        <p14:creationId xmlns:p14="http://schemas.microsoft.com/office/powerpoint/2010/main" val="2497925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DB7C-6920-2E4A-AA8D-138D4341006F}"/>
              </a:ext>
            </a:extLst>
          </p:cNvPr>
          <p:cNvSpPr>
            <a:spLocks noGrp="1"/>
          </p:cNvSpPr>
          <p:nvPr>
            <p:ph type="title"/>
          </p:nvPr>
        </p:nvSpPr>
        <p:spPr/>
        <p:txBody>
          <a:bodyPr/>
          <a:lstStyle/>
          <a:p>
            <a:r>
              <a:rPr lang="en-US" dirty="0"/>
              <a:t>Combining BFS and DFS?</a:t>
            </a:r>
          </a:p>
        </p:txBody>
      </p:sp>
      <p:sp>
        <p:nvSpPr>
          <p:cNvPr id="3" name="Content Placeholder 2">
            <a:extLst>
              <a:ext uri="{FF2B5EF4-FFF2-40B4-BE49-F238E27FC236}">
                <a16:creationId xmlns:a16="http://schemas.microsoft.com/office/drawing/2014/main" id="{CC85801A-970A-E840-B46B-69F7535C6315}"/>
              </a:ext>
            </a:extLst>
          </p:cNvPr>
          <p:cNvSpPr>
            <a:spLocks noGrp="1"/>
          </p:cNvSpPr>
          <p:nvPr>
            <p:ph idx="1"/>
          </p:nvPr>
        </p:nvSpPr>
        <p:spPr/>
        <p:txBody>
          <a:bodyPr/>
          <a:lstStyle/>
          <a:p>
            <a:r>
              <a:rPr lang="en-US" dirty="0">
                <a:solidFill>
                  <a:schemeClr val="accent1">
                    <a:lumMod val="75000"/>
                  </a:schemeClr>
                </a:solidFill>
              </a:rPr>
              <a:t>DFS</a:t>
            </a:r>
            <a:r>
              <a:rPr lang="en-US" dirty="0"/>
              <a:t> is efficient in </a:t>
            </a:r>
            <a:r>
              <a:rPr lang="en-US" dirty="0">
                <a:solidFill>
                  <a:schemeClr val="accent1">
                    <a:lumMod val="75000"/>
                  </a:schemeClr>
                </a:solidFill>
              </a:rPr>
              <a:t>space complexity</a:t>
            </a:r>
          </a:p>
          <a:p>
            <a:r>
              <a:rPr lang="en-US" dirty="0">
                <a:solidFill>
                  <a:srgbClr val="FF0000"/>
                </a:solidFill>
              </a:rPr>
              <a:t>BFS</a:t>
            </a:r>
            <a:r>
              <a:rPr lang="en-US" dirty="0"/>
              <a:t> is better in </a:t>
            </a:r>
            <a:r>
              <a:rPr lang="en-US" dirty="0">
                <a:solidFill>
                  <a:srgbClr val="FF0000"/>
                </a:solidFill>
              </a:rPr>
              <a:t>time complexity</a:t>
            </a:r>
          </a:p>
          <a:p>
            <a:r>
              <a:rPr lang="en-US" dirty="0"/>
              <a:t>How can we combine strength of both in a method?</a:t>
            </a:r>
          </a:p>
        </p:txBody>
      </p:sp>
      <p:sp>
        <p:nvSpPr>
          <p:cNvPr id="4" name="Slide Number Placeholder 3">
            <a:extLst>
              <a:ext uri="{FF2B5EF4-FFF2-40B4-BE49-F238E27FC236}">
                <a16:creationId xmlns:a16="http://schemas.microsoft.com/office/drawing/2014/main" id="{1049F14C-0E29-9642-8B59-7CB7BAEBA0B1}"/>
              </a:ext>
            </a:extLst>
          </p:cNvPr>
          <p:cNvSpPr>
            <a:spLocks noGrp="1"/>
          </p:cNvSpPr>
          <p:nvPr>
            <p:ph type="sldNum" sz="quarter" idx="12"/>
          </p:nvPr>
        </p:nvSpPr>
        <p:spPr/>
        <p:txBody>
          <a:bodyPr/>
          <a:lstStyle/>
          <a:p>
            <a:fld id="{6D22F896-40B5-4ADD-8801-0D06FADFA095}" type="slidenum">
              <a:rPr lang="en-US" smtClean="0"/>
              <a:pPr/>
              <a:t>54</a:t>
            </a:fld>
            <a:endParaRPr lang="en-US" dirty="0"/>
          </a:p>
        </p:txBody>
      </p:sp>
    </p:spTree>
    <p:extLst>
      <p:ext uri="{BB962C8B-B14F-4D97-AF65-F5344CB8AC3E}">
        <p14:creationId xmlns:p14="http://schemas.microsoft.com/office/powerpoint/2010/main" val="2494145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5546-C5D8-48F0-9076-ED387197A073}"/>
              </a:ext>
            </a:extLst>
          </p:cNvPr>
          <p:cNvSpPr>
            <a:spLocks noGrp="1"/>
          </p:cNvSpPr>
          <p:nvPr>
            <p:ph type="title"/>
          </p:nvPr>
        </p:nvSpPr>
        <p:spPr/>
        <p:txBody>
          <a:bodyPr/>
          <a:lstStyle/>
          <a:p>
            <a:r>
              <a:rPr lang="tr-TR" dirty="0"/>
              <a:t>Depth-</a:t>
            </a:r>
            <a:r>
              <a:rPr lang="tr-TR" dirty="0" err="1"/>
              <a:t>limited</a:t>
            </a:r>
            <a:r>
              <a:rPr lang="en-US" dirty="0"/>
              <a:t> search</a:t>
            </a:r>
            <a:endParaRPr lang="tr-TR" dirty="0"/>
          </a:p>
        </p:txBody>
      </p:sp>
      <p:sp>
        <p:nvSpPr>
          <p:cNvPr id="3" name="Content Placeholder 2">
            <a:extLst>
              <a:ext uri="{FF2B5EF4-FFF2-40B4-BE49-F238E27FC236}">
                <a16:creationId xmlns:a16="http://schemas.microsoft.com/office/drawing/2014/main" id="{7895E27C-35A7-4477-9D86-3A68077C6FAC}"/>
              </a:ext>
            </a:extLst>
          </p:cNvPr>
          <p:cNvSpPr>
            <a:spLocks noGrp="1"/>
          </p:cNvSpPr>
          <p:nvPr>
            <p:ph idx="1"/>
          </p:nvPr>
        </p:nvSpPr>
        <p:spPr/>
        <p:txBody>
          <a:bodyPr>
            <a:normAutofit fontScale="85000" lnSpcReduction="20000"/>
          </a:bodyPr>
          <a:lstStyle/>
          <a:p>
            <a:r>
              <a:rPr lang="en-US" sz="3200" b="0" i="0" u="none" strike="noStrike" baseline="0" dirty="0">
                <a:latin typeface="NimbusRomNo9L-Regu"/>
              </a:rPr>
              <a:t>To keep depth-first search from wandering down an infinite path, we can use </a:t>
            </a:r>
            <a:r>
              <a:rPr lang="en-US" sz="3200" b="0" i="0" u="none" strike="noStrike" baseline="0" dirty="0">
                <a:solidFill>
                  <a:srgbClr val="FF0000"/>
                </a:solidFill>
                <a:latin typeface="NimbusRomNo9L-Medi"/>
              </a:rPr>
              <a:t>depth-limited search</a:t>
            </a:r>
            <a:r>
              <a:rPr lang="en-US" sz="3200" b="0" i="0" u="none" strike="noStrike" baseline="0" dirty="0">
                <a:latin typeface="NimbusRomNo9L-Medi"/>
              </a:rPr>
              <a:t>, a version of depth-first search in which we supply </a:t>
            </a:r>
            <a:r>
              <a:rPr lang="en-US" sz="3200" b="0" i="0" u="none" strike="noStrike" baseline="0" dirty="0">
                <a:solidFill>
                  <a:srgbClr val="FF0000"/>
                </a:solidFill>
                <a:latin typeface="NimbusRomNo9L-Medi"/>
              </a:rPr>
              <a:t>a depth limit, </a:t>
            </a:r>
            <a:r>
              <a:rPr lang="en-US" sz="3200" i="1" u="none" strike="noStrike" dirty="0">
                <a:solidFill>
                  <a:srgbClr val="FF0000"/>
                </a:solidFill>
                <a:latin typeface="High Tower Text" panose="02040502050506030303" pitchFamily="18" charset="0"/>
              </a:rPr>
              <a:t>l</a:t>
            </a:r>
            <a:r>
              <a:rPr lang="en-US" sz="3200" b="0" i="0" u="none" strike="noStrike" baseline="0" dirty="0">
                <a:latin typeface="NimbusRomNo9L-Medi"/>
              </a:rPr>
              <a:t>, and treat all nodes at depth </a:t>
            </a:r>
            <a:r>
              <a:rPr lang="en-US" sz="3200" i="1" u="none" strike="noStrike" dirty="0">
                <a:latin typeface="High Tower Text" panose="02040502050506030303" pitchFamily="18" charset="0"/>
              </a:rPr>
              <a:t>l</a:t>
            </a:r>
            <a:r>
              <a:rPr lang="en-US" sz="3200" b="0" i="0" u="none" strike="noStrike" baseline="0" dirty="0">
                <a:latin typeface="NimbusRomNo9L-Medi"/>
              </a:rPr>
              <a:t> as if they had no successors.</a:t>
            </a:r>
          </a:p>
          <a:p>
            <a:r>
              <a:rPr lang="en-US" dirty="0"/>
              <a:t>The time complexity is O(b</a:t>
            </a:r>
            <a:r>
              <a:rPr lang="en-US" sz="3200" i="1" u="none" strike="noStrike" baseline="30000" dirty="0">
                <a:latin typeface="High Tower Text" panose="02040502050506030303" pitchFamily="18" charset="0"/>
              </a:rPr>
              <a:t>l</a:t>
            </a:r>
            <a:r>
              <a:rPr lang="en-US" dirty="0"/>
              <a:t>) and the space complexity is O(b</a:t>
            </a:r>
            <a:r>
              <a:rPr lang="en-US" sz="3200" i="1" u="none" strike="noStrike" dirty="0">
                <a:latin typeface="High Tower Text" panose="02040502050506030303" pitchFamily="18" charset="0"/>
              </a:rPr>
              <a:t>l</a:t>
            </a:r>
            <a:r>
              <a:rPr lang="en-US" dirty="0"/>
              <a:t>).</a:t>
            </a:r>
          </a:p>
          <a:p>
            <a:r>
              <a:rPr lang="en-US" dirty="0"/>
              <a:t>Unfortunately, if we make </a:t>
            </a:r>
            <a:r>
              <a:rPr lang="en-US" dirty="0">
                <a:solidFill>
                  <a:srgbClr val="FF0000"/>
                </a:solidFill>
              </a:rPr>
              <a:t>a poor choice for </a:t>
            </a:r>
            <a:r>
              <a:rPr lang="en-US" sz="3200" i="1" u="none" strike="noStrike" dirty="0">
                <a:solidFill>
                  <a:srgbClr val="FF0000"/>
                </a:solidFill>
                <a:latin typeface="High Tower Text" panose="02040502050506030303" pitchFamily="18" charset="0"/>
              </a:rPr>
              <a:t>l</a:t>
            </a:r>
            <a:r>
              <a:rPr lang="en-US" dirty="0">
                <a:solidFill>
                  <a:srgbClr val="FF0000"/>
                </a:solidFill>
              </a:rPr>
              <a:t> </a:t>
            </a:r>
            <a:r>
              <a:rPr lang="en-US" dirty="0"/>
              <a:t>the algorithm will fail to reach the solution, making it </a:t>
            </a:r>
            <a:r>
              <a:rPr lang="en-US" dirty="0">
                <a:solidFill>
                  <a:srgbClr val="FF0000"/>
                </a:solidFill>
              </a:rPr>
              <a:t>incomplete</a:t>
            </a:r>
            <a:r>
              <a:rPr lang="en-US" dirty="0"/>
              <a:t> again.</a:t>
            </a:r>
          </a:p>
          <a:p>
            <a:r>
              <a:rPr lang="en-US" dirty="0"/>
              <a:t>Sometimes </a:t>
            </a:r>
            <a:r>
              <a:rPr lang="en-US" dirty="0">
                <a:solidFill>
                  <a:srgbClr val="FF0000"/>
                </a:solidFill>
              </a:rPr>
              <a:t>a good depth limit can be chosen based on knowledge of the problem</a:t>
            </a:r>
            <a:r>
              <a:rPr lang="en-US" dirty="0"/>
              <a:t>. For example, on the map of Romania there are 20 cities. Therefore, </a:t>
            </a:r>
            <a:r>
              <a:rPr lang="en-US" sz="3200" i="1" u="none" strike="noStrike" dirty="0">
                <a:latin typeface="High Tower Text" panose="02040502050506030303" pitchFamily="18" charset="0"/>
              </a:rPr>
              <a:t>l </a:t>
            </a:r>
            <a:r>
              <a:rPr lang="en-US" dirty="0"/>
              <a:t>=19 is a valid limit. But if we studied the map carefully, we would discover that any city can be reached from any other city in at most 9 actions. </a:t>
            </a:r>
          </a:p>
          <a:p>
            <a:r>
              <a:rPr lang="en-US" dirty="0"/>
              <a:t>This number, known as the </a:t>
            </a:r>
            <a:r>
              <a:rPr lang="en-US" dirty="0">
                <a:solidFill>
                  <a:srgbClr val="FF0000"/>
                </a:solidFill>
              </a:rPr>
              <a:t>diameter</a:t>
            </a:r>
            <a:r>
              <a:rPr lang="en-US" dirty="0"/>
              <a:t> of the state-space graph, gives us a better depth limit, which leads to a more efficient depth-limited search.</a:t>
            </a:r>
            <a:endParaRPr lang="tr-TR" dirty="0"/>
          </a:p>
        </p:txBody>
      </p:sp>
    </p:spTree>
    <p:extLst>
      <p:ext uri="{BB962C8B-B14F-4D97-AF65-F5344CB8AC3E}">
        <p14:creationId xmlns:p14="http://schemas.microsoft.com/office/powerpoint/2010/main" val="1892447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Freeform 2"/>
          <p:cNvSpPr>
            <a:spLocks/>
          </p:cNvSpPr>
          <p:nvPr/>
        </p:nvSpPr>
        <p:spPr bwMode="auto">
          <a:xfrm>
            <a:off x="9250359" y="2112965"/>
            <a:ext cx="965200" cy="82867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821251" name="Freeform 3"/>
          <p:cNvSpPr>
            <a:spLocks/>
          </p:cNvSpPr>
          <p:nvPr/>
        </p:nvSpPr>
        <p:spPr bwMode="auto">
          <a:xfrm>
            <a:off x="8866184" y="2112968"/>
            <a:ext cx="1725613" cy="147002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821252" name="Freeform 4"/>
          <p:cNvSpPr>
            <a:spLocks/>
          </p:cNvSpPr>
          <p:nvPr/>
        </p:nvSpPr>
        <p:spPr bwMode="auto">
          <a:xfrm>
            <a:off x="9070978" y="2119313"/>
            <a:ext cx="1323975" cy="1162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26629" name="Rectangle 5"/>
          <p:cNvSpPr>
            <a:spLocks noGrp="1" noChangeArrowheads="1"/>
          </p:cNvSpPr>
          <p:nvPr>
            <p:ph type="title"/>
          </p:nvPr>
        </p:nvSpPr>
        <p:spPr/>
        <p:txBody>
          <a:bodyPr/>
          <a:lstStyle/>
          <a:p>
            <a:pPr eaLnBrk="1" hangingPunct="1"/>
            <a:r>
              <a:rPr lang="en-US"/>
              <a:t>Iterative Deepening</a:t>
            </a:r>
          </a:p>
        </p:txBody>
      </p:sp>
      <p:sp>
        <p:nvSpPr>
          <p:cNvPr id="26679" name="Freeform 55"/>
          <p:cNvSpPr>
            <a:spLocks/>
          </p:cNvSpPr>
          <p:nvPr/>
        </p:nvSpPr>
        <p:spPr bwMode="auto">
          <a:xfrm>
            <a:off x="8274051" y="2093912"/>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2" tIns="45718" rIns="91432" bIns="45718"/>
          <a:lstStyle/>
          <a:p>
            <a:endParaRPr lang="en-US"/>
          </a:p>
        </p:txBody>
      </p:sp>
      <p:sp>
        <p:nvSpPr>
          <p:cNvPr id="26680" name="Oval 56"/>
          <p:cNvSpPr>
            <a:spLocks noChangeArrowheads="1"/>
          </p:cNvSpPr>
          <p:nvPr/>
        </p:nvSpPr>
        <p:spPr bwMode="auto">
          <a:xfrm>
            <a:off x="9628187" y="2024063"/>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26681" name="Oval 57"/>
          <p:cNvSpPr>
            <a:spLocks noChangeArrowheads="1"/>
          </p:cNvSpPr>
          <p:nvPr/>
        </p:nvSpPr>
        <p:spPr bwMode="auto">
          <a:xfrm>
            <a:off x="9396411" y="2449515"/>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26682" name="Oval 58"/>
          <p:cNvSpPr>
            <a:spLocks noChangeArrowheads="1"/>
          </p:cNvSpPr>
          <p:nvPr/>
        </p:nvSpPr>
        <p:spPr bwMode="auto">
          <a:xfrm>
            <a:off x="9872659" y="2439987"/>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26683" name="Text Box 59"/>
          <p:cNvSpPr txBox="1">
            <a:spLocks noChangeArrowheads="1"/>
          </p:cNvSpPr>
          <p:nvPr/>
        </p:nvSpPr>
        <p:spPr bwMode="auto">
          <a:xfrm>
            <a:off x="9526589" y="2300291"/>
            <a:ext cx="274639" cy="369328"/>
          </a:xfrm>
          <a:prstGeom prst="rect">
            <a:avLst/>
          </a:prstGeom>
          <a:noFill/>
          <a:ln w="9525">
            <a:noFill/>
            <a:miter lim="800000"/>
            <a:headEnd/>
            <a:tailEnd/>
          </a:ln>
        </p:spPr>
        <p:txBody>
          <a:bodyPr lIns="91432" tIns="45718" rIns="91432" bIns="45718">
            <a:spAutoFit/>
          </a:bodyPr>
          <a:lstStyle/>
          <a:p>
            <a:pPr>
              <a:spcBef>
                <a:spcPct val="50000"/>
              </a:spcBef>
            </a:pPr>
            <a:r>
              <a:rPr lang="en-US"/>
              <a:t>…</a:t>
            </a:r>
          </a:p>
        </p:txBody>
      </p:sp>
      <p:sp>
        <p:nvSpPr>
          <p:cNvPr id="26684" name="Freeform 60"/>
          <p:cNvSpPr>
            <a:spLocks/>
          </p:cNvSpPr>
          <p:nvPr/>
        </p:nvSpPr>
        <p:spPr bwMode="auto">
          <a:xfrm>
            <a:off x="9509123" y="2254251"/>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2" tIns="45718" rIns="91432" bIns="45718"/>
          <a:lstStyle/>
          <a:p>
            <a:endParaRPr lang="en-US"/>
          </a:p>
        </p:txBody>
      </p:sp>
      <p:sp>
        <p:nvSpPr>
          <p:cNvPr id="26685" name="Text Box 61"/>
          <p:cNvSpPr txBox="1">
            <a:spLocks noChangeArrowheads="1"/>
          </p:cNvSpPr>
          <p:nvPr/>
        </p:nvSpPr>
        <p:spPr bwMode="auto">
          <a:xfrm>
            <a:off x="9910761" y="2052639"/>
            <a:ext cx="298451" cy="369328"/>
          </a:xfrm>
          <a:prstGeom prst="rect">
            <a:avLst/>
          </a:prstGeom>
          <a:noFill/>
          <a:ln w="9525">
            <a:noFill/>
            <a:miter lim="800000"/>
            <a:headEnd/>
            <a:tailEnd/>
          </a:ln>
        </p:spPr>
        <p:txBody>
          <a:bodyPr lIns="91432" tIns="45718" rIns="91432" bIns="45718">
            <a:spAutoFit/>
          </a:bodyPr>
          <a:lstStyle/>
          <a:p>
            <a:pPr>
              <a:spcBef>
                <a:spcPct val="50000"/>
              </a:spcBef>
            </a:pPr>
            <a:r>
              <a:rPr lang="en-US"/>
              <a:t>b</a:t>
            </a:r>
          </a:p>
        </p:txBody>
      </p:sp>
      <p:sp>
        <p:nvSpPr>
          <p:cNvPr id="26686" name="Oval 62"/>
          <p:cNvSpPr>
            <a:spLocks noChangeArrowheads="1"/>
          </p:cNvSpPr>
          <p:nvPr/>
        </p:nvSpPr>
        <p:spPr bwMode="auto">
          <a:xfrm>
            <a:off x="10120311" y="3489325"/>
            <a:ext cx="179388" cy="179387"/>
          </a:xfrm>
          <a:prstGeom prst="ellipse">
            <a:avLst/>
          </a:prstGeom>
          <a:solidFill>
            <a:srgbClr val="FF9999"/>
          </a:solidFill>
          <a:ln w="9525">
            <a:solidFill>
              <a:schemeClr val="tx1"/>
            </a:solidFill>
            <a:round/>
            <a:headEnd/>
            <a:tailEnd/>
          </a:ln>
        </p:spPr>
        <p:txBody>
          <a:bodyPr wrap="none" lIns="91432" tIns="45718" rIns="91432" bIns="45718" anchor="ctr"/>
          <a:lstStyle/>
          <a:p>
            <a:endParaRPr lang="en-US"/>
          </a:p>
        </p:txBody>
      </p:sp>
      <p:sp>
        <p:nvSpPr>
          <p:cNvPr id="821312" name="Freeform 64"/>
          <p:cNvSpPr>
            <a:spLocks/>
          </p:cNvSpPr>
          <p:nvPr/>
        </p:nvSpPr>
        <p:spPr bwMode="auto">
          <a:xfrm>
            <a:off x="9472614" y="2119315"/>
            <a:ext cx="511175" cy="419100"/>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30" name="Content Placeholder 29"/>
          <p:cNvSpPr>
            <a:spLocks noGrp="1"/>
          </p:cNvSpPr>
          <p:nvPr>
            <p:ph idx="1"/>
          </p:nvPr>
        </p:nvSpPr>
        <p:spPr>
          <a:xfrm>
            <a:off x="406400" y="1397003"/>
            <a:ext cx="6908800" cy="4729164"/>
          </a:xfrm>
        </p:spPr>
        <p:txBody>
          <a:bodyPr>
            <a:normAutofit fontScale="85000" lnSpcReduction="20000"/>
          </a:bodyPr>
          <a:lstStyle/>
          <a:p>
            <a:r>
              <a:rPr lang="en-US" sz="2800" dirty="0"/>
              <a:t>Idea: get DFS’s space advantage with BFS’s time / shallow-solution advantages</a:t>
            </a:r>
          </a:p>
          <a:p>
            <a:r>
              <a:rPr lang="en-US" sz="2800" dirty="0"/>
              <a:t>Iterative deepening search solves the problem of picking a good value for </a:t>
            </a:r>
            <a:r>
              <a:rPr lang="en-US" sz="2800" dirty="0">
                <a:solidFill>
                  <a:srgbClr val="FF0000"/>
                </a:solidFill>
                <a:latin typeface="NimbusRomNo9L-Medi"/>
              </a:rPr>
              <a:t>depth limit, </a:t>
            </a:r>
            <a:r>
              <a:rPr lang="en-US" sz="2800" i="1" dirty="0">
                <a:solidFill>
                  <a:srgbClr val="FF0000"/>
                </a:solidFill>
                <a:latin typeface="High Tower Text" panose="02040502050506030303" pitchFamily="18" charset="0"/>
              </a:rPr>
              <a:t>l</a:t>
            </a:r>
            <a:r>
              <a:rPr lang="en-US" sz="2800" dirty="0">
                <a:latin typeface="NimbusRomNo9L-Medi"/>
              </a:rPr>
              <a:t>,</a:t>
            </a:r>
            <a:r>
              <a:rPr lang="en-US" sz="2800" dirty="0"/>
              <a:t> by trying all values: first 0, then 1, then 2, and so on—until either a solution is found, or the depth-limited search returns the failure value rather than the cutoff value.</a:t>
            </a:r>
          </a:p>
          <a:p>
            <a:pPr lvl="1"/>
            <a:r>
              <a:rPr lang="en-US" sz="2400" dirty="0"/>
              <a:t>Run a DFS with depth limit 1.  If no solution…</a:t>
            </a:r>
          </a:p>
          <a:p>
            <a:pPr lvl="1"/>
            <a:r>
              <a:rPr lang="en-US" sz="2400" dirty="0"/>
              <a:t>Run a DFS with depth limit 2.  If no solution…</a:t>
            </a:r>
          </a:p>
          <a:p>
            <a:pPr lvl="1"/>
            <a:r>
              <a:rPr lang="en-US" sz="2400" dirty="0"/>
              <a:t>Run a DFS with depth limit 3.  …..</a:t>
            </a:r>
          </a:p>
          <a:p>
            <a:pPr lvl="1"/>
            <a:endParaRPr lang="en-US" sz="2400" dirty="0"/>
          </a:p>
          <a:p>
            <a:r>
              <a:rPr lang="en-US" sz="2800" dirty="0"/>
              <a:t>Isn’t that wastefully redundant?</a:t>
            </a:r>
          </a:p>
          <a:p>
            <a:pPr lvl="1"/>
            <a:r>
              <a:rPr lang="en-US" sz="2400" dirty="0"/>
              <a:t>Generally most work happens in the lowest level searched, so not so bad!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1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12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12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0" grpId="0" animBg="1"/>
      <p:bldP spid="821251" grpId="0" animBg="1"/>
      <p:bldP spid="821252" grpId="0" animBg="1"/>
      <p:bldP spid="8213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5329-80E0-426E-934B-0661577C4923}"/>
              </a:ext>
            </a:extLst>
          </p:cNvPr>
          <p:cNvSpPr>
            <a:spLocks noGrp="1"/>
          </p:cNvSpPr>
          <p:nvPr>
            <p:ph type="title"/>
          </p:nvPr>
        </p:nvSpPr>
        <p:spPr/>
        <p:txBody>
          <a:bodyPr/>
          <a:lstStyle/>
          <a:p>
            <a:r>
              <a:rPr lang="en-US" sz="1800" b="0" i="0" u="none" strike="noStrike" baseline="0" dirty="0">
                <a:latin typeface="NimbusRomNo9L-Regu"/>
              </a:rPr>
              <a:t>Four iterations of iterative deepening search for goal M on a binary tree</a:t>
            </a:r>
            <a:endParaRPr lang="tr-TR" dirty="0"/>
          </a:p>
        </p:txBody>
      </p:sp>
      <p:sp>
        <p:nvSpPr>
          <p:cNvPr id="3" name="Content Placeholder 2">
            <a:extLst>
              <a:ext uri="{FF2B5EF4-FFF2-40B4-BE49-F238E27FC236}">
                <a16:creationId xmlns:a16="http://schemas.microsoft.com/office/drawing/2014/main" id="{5AD09A09-F050-472C-9161-A68BA8F50707}"/>
              </a:ext>
            </a:extLst>
          </p:cNvPr>
          <p:cNvSpPr>
            <a:spLocks noGrp="1"/>
          </p:cNvSpPr>
          <p:nvPr>
            <p:ph idx="1"/>
          </p:nvPr>
        </p:nvSpPr>
        <p:spPr>
          <a:xfrm>
            <a:off x="10058400" y="1397003"/>
            <a:ext cx="1727200" cy="4729164"/>
          </a:xfrm>
        </p:spPr>
        <p:txBody>
          <a:bodyPr>
            <a:normAutofit fontScale="77500" lnSpcReduction="20000"/>
          </a:bodyPr>
          <a:lstStyle/>
          <a:p>
            <a:pPr algn="l"/>
            <a:r>
              <a:rPr lang="en-US" sz="1800" b="0" i="0" u="none" strike="noStrike" baseline="0" dirty="0">
                <a:solidFill>
                  <a:srgbClr val="009A80"/>
                </a:solidFill>
                <a:latin typeface="NimbusRomNo9L-Medi"/>
              </a:rPr>
              <a:t>Figure 3.13 </a:t>
            </a:r>
            <a:r>
              <a:rPr lang="en-US" sz="1800" b="0" i="0" u="none" strike="noStrike" baseline="0" dirty="0">
                <a:solidFill>
                  <a:srgbClr val="000000"/>
                </a:solidFill>
                <a:latin typeface="NimbusRomNo9L-Regu"/>
              </a:rPr>
              <a:t>Four iterations of iterative deepening search for goal M on a binary tree, with the depth limit varying from 0 to 3. </a:t>
            </a:r>
          </a:p>
          <a:p>
            <a:pPr algn="l"/>
            <a:r>
              <a:rPr lang="en-US" sz="1800" b="0" i="0" u="none" strike="noStrike" baseline="0" dirty="0">
                <a:solidFill>
                  <a:srgbClr val="000000"/>
                </a:solidFill>
                <a:latin typeface="NimbusRomNo9L-Regu"/>
              </a:rPr>
              <a:t>Note the interior nodes form a single path. </a:t>
            </a:r>
          </a:p>
          <a:p>
            <a:pPr algn="l"/>
            <a:r>
              <a:rPr lang="en-US" sz="1800" b="0" i="0" u="none" strike="noStrike" baseline="0" dirty="0">
                <a:solidFill>
                  <a:srgbClr val="000000"/>
                </a:solidFill>
                <a:latin typeface="NimbusRomNo9L-Regu"/>
              </a:rPr>
              <a:t>The triangle marks the node to expand next; green nodes with dark outlines are on the frontier; the very faint nodes provably can’t be part of a solution with this depth limit.</a:t>
            </a:r>
            <a:endParaRPr lang="tr-TR" dirty="0"/>
          </a:p>
        </p:txBody>
      </p:sp>
      <p:pic>
        <p:nvPicPr>
          <p:cNvPr id="5" name="Picture 4">
            <a:extLst>
              <a:ext uri="{FF2B5EF4-FFF2-40B4-BE49-F238E27FC236}">
                <a16:creationId xmlns:a16="http://schemas.microsoft.com/office/drawing/2014/main" id="{68E7BE98-6EDB-4BCB-ACBB-3AA98174A047}"/>
              </a:ext>
            </a:extLst>
          </p:cNvPr>
          <p:cNvPicPr>
            <a:picLocks noChangeAspect="1"/>
          </p:cNvPicPr>
          <p:nvPr/>
        </p:nvPicPr>
        <p:blipFill>
          <a:blip r:embed="rId2"/>
          <a:stretch>
            <a:fillRect/>
          </a:stretch>
        </p:blipFill>
        <p:spPr>
          <a:xfrm>
            <a:off x="0" y="1117600"/>
            <a:ext cx="10058400" cy="5664200"/>
          </a:xfrm>
          <a:prstGeom prst="rect">
            <a:avLst/>
          </a:prstGeom>
        </p:spPr>
      </p:pic>
    </p:spTree>
    <p:extLst>
      <p:ext uri="{BB962C8B-B14F-4D97-AF65-F5344CB8AC3E}">
        <p14:creationId xmlns:p14="http://schemas.microsoft.com/office/powerpoint/2010/main" val="924398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FB77-404F-4EB8-9A58-2C4045113B1C}"/>
              </a:ext>
            </a:extLst>
          </p:cNvPr>
          <p:cNvSpPr>
            <a:spLocks noGrp="1"/>
          </p:cNvSpPr>
          <p:nvPr>
            <p:ph type="title"/>
          </p:nvPr>
        </p:nvSpPr>
        <p:spPr/>
        <p:txBody>
          <a:bodyPr/>
          <a:lstStyle/>
          <a:p>
            <a:r>
              <a:rPr lang="en-US" sz="3600" dirty="0"/>
              <a:t>Iterative deepening and depth-limited tree-like search</a:t>
            </a:r>
            <a:endParaRPr lang="tr-TR" sz="3600" dirty="0"/>
          </a:p>
        </p:txBody>
      </p:sp>
      <p:pic>
        <p:nvPicPr>
          <p:cNvPr id="5" name="Picture 4">
            <a:extLst>
              <a:ext uri="{FF2B5EF4-FFF2-40B4-BE49-F238E27FC236}">
                <a16:creationId xmlns:a16="http://schemas.microsoft.com/office/drawing/2014/main" id="{BBC4F0FB-E0E8-4A79-84B5-720405955976}"/>
              </a:ext>
            </a:extLst>
          </p:cNvPr>
          <p:cNvPicPr>
            <a:picLocks noChangeAspect="1"/>
          </p:cNvPicPr>
          <p:nvPr/>
        </p:nvPicPr>
        <p:blipFill>
          <a:blip r:embed="rId2"/>
          <a:stretch>
            <a:fillRect/>
          </a:stretch>
        </p:blipFill>
        <p:spPr>
          <a:xfrm>
            <a:off x="406400" y="1295400"/>
            <a:ext cx="11099800" cy="5029200"/>
          </a:xfrm>
          <a:prstGeom prst="rect">
            <a:avLst/>
          </a:prstGeom>
        </p:spPr>
      </p:pic>
    </p:spTree>
    <p:extLst>
      <p:ext uri="{BB962C8B-B14F-4D97-AF65-F5344CB8AC3E}">
        <p14:creationId xmlns:p14="http://schemas.microsoft.com/office/powerpoint/2010/main" val="3784880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1656-5D55-0A40-BE89-42EF5314E5B6}"/>
              </a:ext>
            </a:extLst>
          </p:cNvPr>
          <p:cNvSpPr>
            <a:spLocks noGrp="1"/>
          </p:cNvSpPr>
          <p:nvPr>
            <p:ph type="title"/>
          </p:nvPr>
        </p:nvSpPr>
        <p:spPr/>
        <p:txBody>
          <a:bodyPr>
            <a:normAutofit fontScale="90000"/>
          </a:bodyPr>
          <a:lstStyle/>
          <a:p>
            <a:r>
              <a:rPr lang="en-US" dirty="0"/>
              <a:t>Properties of iterative deepening search </a:t>
            </a:r>
            <a:br>
              <a:rPr lang="en-US" dirty="0"/>
            </a:br>
            <a:endParaRPr lang="en-US" dirty="0"/>
          </a:p>
        </p:txBody>
      </p:sp>
      <p:sp>
        <p:nvSpPr>
          <p:cNvPr id="3" name="Content Placeholder 2">
            <a:extLst>
              <a:ext uri="{FF2B5EF4-FFF2-40B4-BE49-F238E27FC236}">
                <a16:creationId xmlns:a16="http://schemas.microsoft.com/office/drawing/2014/main" id="{CFF622B8-C26B-B44A-AB83-9E445B66804E}"/>
              </a:ext>
            </a:extLst>
          </p:cNvPr>
          <p:cNvSpPr>
            <a:spLocks noGrp="1"/>
          </p:cNvSpPr>
          <p:nvPr>
            <p:ph idx="1"/>
          </p:nvPr>
        </p:nvSpPr>
        <p:spPr/>
        <p:txBody>
          <a:bodyPr>
            <a:normAutofit fontScale="92500" lnSpcReduction="10000"/>
          </a:bodyPr>
          <a:lstStyle/>
          <a:p>
            <a:r>
              <a:rPr lang="en-US" b="1" dirty="0">
                <a:solidFill>
                  <a:srgbClr val="C00000"/>
                </a:solidFill>
              </a:rPr>
              <a:t>Complete</a:t>
            </a:r>
            <a:r>
              <a:rPr lang="en-US" dirty="0"/>
              <a:t>:</a:t>
            </a:r>
          </a:p>
          <a:p>
            <a:pPr lvl="1"/>
            <a:r>
              <a:rPr lang="en-US" dirty="0"/>
              <a:t>Yes </a:t>
            </a:r>
          </a:p>
          <a:p>
            <a:r>
              <a:rPr lang="en-US" b="1" dirty="0">
                <a:solidFill>
                  <a:srgbClr val="C00000"/>
                </a:solidFill>
              </a:rPr>
              <a:t>Time</a:t>
            </a:r>
            <a:r>
              <a:rPr lang="en-US" dirty="0"/>
              <a:t>: </a:t>
            </a:r>
          </a:p>
          <a:p>
            <a:pPr lvl="1"/>
            <a:r>
              <a:rPr lang="en-US" dirty="0"/>
              <a:t>(d+1)b</a:t>
            </a:r>
            <a:r>
              <a:rPr lang="en-US" baseline="30000" dirty="0"/>
              <a:t>0 </a:t>
            </a:r>
            <a:r>
              <a:rPr lang="en-US" dirty="0"/>
              <a:t>+db</a:t>
            </a:r>
            <a:r>
              <a:rPr lang="en-US" baseline="30000" dirty="0"/>
              <a:t>1</a:t>
            </a:r>
            <a:r>
              <a:rPr lang="en-US" dirty="0"/>
              <a:t> +(d−1)b</a:t>
            </a:r>
            <a:r>
              <a:rPr lang="en-US" baseline="30000" dirty="0"/>
              <a:t>2</a:t>
            </a:r>
            <a:r>
              <a:rPr lang="en-US" dirty="0"/>
              <a:t> +...+</a:t>
            </a:r>
            <a:r>
              <a:rPr lang="en-US" dirty="0" err="1"/>
              <a:t>b</a:t>
            </a:r>
            <a:r>
              <a:rPr lang="en-US" baseline="30000" dirty="0" err="1"/>
              <a:t>d</a:t>
            </a:r>
            <a:r>
              <a:rPr lang="en-US" dirty="0"/>
              <a:t> =O(</a:t>
            </a:r>
            <a:r>
              <a:rPr lang="en-US" dirty="0" err="1"/>
              <a:t>b</a:t>
            </a:r>
            <a:r>
              <a:rPr lang="en-US" baseline="30000" dirty="0" err="1"/>
              <a:t>d</a:t>
            </a:r>
            <a:r>
              <a:rPr lang="en-US" dirty="0"/>
              <a:t>) </a:t>
            </a:r>
          </a:p>
          <a:p>
            <a:pPr lvl="1"/>
            <a:r>
              <a:rPr lang="en-US" dirty="0"/>
              <a:t>or more precisely O(</a:t>
            </a:r>
            <a:r>
              <a:rPr lang="en-US" dirty="0" err="1"/>
              <a:t>b</a:t>
            </a:r>
            <a:r>
              <a:rPr lang="en-US" baseline="30000" dirty="0" err="1"/>
              <a:t>d</a:t>
            </a:r>
            <a:r>
              <a:rPr lang="en-US" dirty="0"/>
              <a:t>(1 – 1/b)</a:t>
            </a:r>
            <a:r>
              <a:rPr lang="en-US" baseline="30000" dirty="0"/>
              <a:t>-2</a:t>
            </a:r>
            <a:r>
              <a:rPr lang="en-US" dirty="0"/>
              <a:t>)</a:t>
            </a:r>
          </a:p>
          <a:p>
            <a:r>
              <a:rPr lang="en-US" b="1" dirty="0">
                <a:solidFill>
                  <a:srgbClr val="C00000"/>
                </a:solidFill>
              </a:rPr>
              <a:t>Space</a:t>
            </a:r>
            <a:r>
              <a:rPr lang="en-US" dirty="0"/>
              <a:t>:</a:t>
            </a:r>
          </a:p>
          <a:p>
            <a:pPr lvl="1"/>
            <a:r>
              <a:rPr lang="en-US" dirty="0"/>
              <a:t>O(</a:t>
            </a:r>
            <a:r>
              <a:rPr lang="en-US" dirty="0" err="1"/>
              <a:t>bd</a:t>
            </a:r>
            <a:r>
              <a:rPr lang="en-US" dirty="0"/>
              <a:t>) </a:t>
            </a:r>
          </a:p>
          <a:p>
            <a:r>
              <a:rPr lang="en-US" b="1" dirty="0">
                <a:solidFill>
                  <a:srgbClr val="C00000"/>
                </a:solidFill>
              </a:rPr>
              <a:t>Optimal</a:t>
            </a:r>
            <a:r>
              <a:rPr lang="en-US" dirty="0"/>
              <a:t>: </a:t>
            </a:r>
          </a:p>
          <a:p>
            <a:pPr lvl="1"/>
            <a:r>
              <a:rPr lang="en-US" dirty="0"/>
              <a:t>Yes, if step cost = 1</a:t>
            </a:r>
          </a:p>
          <a:p>
            <a:pPr lvl="1"/>
            <a:r>
              <a:rPr lang="en-US" dirty="0"/>
              <a:t>Can be modified to explore uniform-cost tree </a:t>
            </a:r>
          </a:p>
        </p:txBody>
      </p:sp>
      <p:sp>
        <p:nvSpPr>
          <p:cNvPr id="4" name="Slide Number Placeholder 3">
            <a:extLst>
              <a:ext uri="{FF2B5EF4-FFF2-40B4-BE49-F238E27FC236}">
                <a16:creationId xmlns:a16="http://schemas.microsoft.com/office/drawing/2014/main" id="{D380CBA6-F7BF-0A4C-81D9-7EE9C878D300}"/>
              </a:ext>
            </a:extLst>
          </p:cNvPr>
          <p:cNvSpPr>
            <a:spLocks noGrp="1"/>
          </p:cNvSpPr>
          <p:nvPr>
            <p:ph type="sldNum" sz="quarter" idx="12"/>
          </p:nvPr>
        </p:nvSpPr>
        <p:spPr/>
        <p:txBody>
          <a:bodyPr/>
          <a:lstStyle/>
          <a:p>
            <a:fld id="{6D22F896-40B5-4ADD-8801-0D06FADFA095}" type="slidenum">
              <a:rPr lang="en-US" smtClean="0"/>
              <a:pPr/>
              <a:t>59</a:t>
            </a:fld>
            <a:endParaRPr lang="en-US" dirty="0"/>
          </a:p>
        </p:txBody>
      </p:sp>
    </p:spTree>
    <p:extLst>
      <p:ext uri="{BB962C8B-B14F-4D97-AF65-F5344CB8AC3E}">
        <p14:creationId xmlns:p14="http://schemas.microsoft.com/office/powerpoint/2010/main" val="25946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18B1-FBAE-4DFD-99C0-2FAFB51C2C98}"/>
              </a:ext>
            </a:extLst>
          </p:cNvPr>
          <p:cNvSpPr>
            <a:spLocks noGrp="1"/>
          </p:cNvSpPr>
          <p:nvPr>
            <p:ph type="title"/>
          </p:nvPr>
        </p:nvSpPr>
        <p:spPr/>
        <p:txBody>
          <a:bodyPr/>
          <a:lstStyle/>
          <a:p>
            <a:r>
              <a:rPr lang="tr-TR" dirty="0" err="1"/>
              <a:t>Search</a:t>
            </a:r>
            <a:r>
              <a:rPr lang="tr-TR" dirty="0"/>
              <a:t> </a:t>
            </a:r>
            <a:r>
              <a:rPr lang="tr-TR" dirty="0" err="1"/>
              <a:t>problems</a:t>
            </a:r>
            <a:r>
              <a:rPr lang="tr-TR" dirty="0"/>
              <a:t> </a:t>
            </a:r>
            <a:r>
              <a:rPr lang="tr-TR" dirty="0" err="1"/>
              <a:t>and</a:t>
            </a:r>
            <a:r>
              <a:rPr lang="tr-TR" dirty="0"/>
              <a:t> </a:t>
            </a:r>
            <a:r>
              <a:rPr lang="tr-TR" dirty="0" err="1"/>
              <a:t>solutions</a:t>
            </a:r>
            <a:endParaRPr lang="tr-TR" dirty="0"/>
          </a:p>
        </p:txBody>
      </p:sp>
      <p:pic>
        <p:nvPicPr>
          <p:cNvPr id="5" name="Picture 4">
            <a:extLst>
              <a:ext uri="{FF2B5EF4-FFF2-40B4-BE49-F238E27FC236}">
                <a16:creationId xmlns:a16="http://schemas.microsoft.com/office/drawing/2014/main" id="{F2FC80EF-CABD-48BC-8107-EF92B86CF677}"/>
              </a:ext>
            </a:extLst>
          </p:cNvPr>
          <p:cNvPicPr>
            <a:picLocks noChangeAspect="1"/>
          </p:cNvPicPr>
          <p:nvPr/>
        </p:nvPicPr>
        <p:blipFill>
          <a:blip r:embed="rId3"/>
          <a:stretch>
            <a:fillRect/>
          </a:stretch>
        </p:blipFill>
        <p:spPr>
          <a:xfrm>
            <a:off x="304800" y="1219200"/>
            <a:ext cx="5181600" cy="5281612"/>
          </a:xfrm>
          <a:prstGeom prst="rect">
            <a:avLst/>
          </a:prstGeom>
        </p:spPr>
      </p:pic>
      <p:sp>
        <p:nvSpPr>
          <p:cNvPr id="7" name="TextBox 6">
            <a:extLst>
              <a:ext uri="{FF2B5EF4-FFF2-40B4-BE49-F238E27FC236}">
                <a16:creationId xmlns:a16="http://schemas.microsoft.com/office/drawing/2014/main" id="{57D1171F-AB6C-4B6A-BFD5-77C70AA2FA49}"/>
              </a:ext>
            </a:extLst>
          </p:cNvPr>
          <p:cNvSpPr txBox="1"/>
          <p:nvPr/>
        </p:nvSpPr>
        <p:spPr>
          <a:xfrm>
            <a:off x="5638800" y="1524000"/>
            <a:ext cx="6477000" cy="501675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70C0"/>
                </a:solidFill>
              </a:rPr>
              <a:t>Reflex-based models </a:t>
            </a:r>
            <a:r>
              <a:rPr lang="en-US" sz="1600" dirty="0"/>
              <a:t>in machine learning (e.g., linear predictors and neural networks) that output either a  or  (for binary classification) or a real number (for regression).</a:t>
            </a:r>
          </a:p>
          <a:p>
            <a:pPr marL="285750" indent="-285750">
              <a:buFont typeface="Arial" panose="020B0604020202020204" pitchFamily="34" charset="0"/>
              <a:buChar char="•"/>
            </a:pPr>
            <a:r>
              <a:rPr lang="en-US" sz="1600" dirty="0"/>
              <a:t>While reflex-based models were appropriate for some applications such as sentiment classification or spam filtering, the applications we will look at today, such as </a:t>
            </a:r>
            <a:r>
              <a:rPr lang="en-US" sz="1600" dirty="0">
                <a:solidFill>
                  <a:srgbClr val="FF0000"/>
                </a:solidFill>
              </a:rPr>
              <a:t>solving puzzles</a:t>
            </a:r>
            <a:r>
              <a:rPr lang="en-US" sz="1600" dirty="0"/>
              <a:t>, demand more.</a:t>
            </a:r>
          </a:p>
          <a:p>
            <a:pPr marL="285750" indent="-285750">
              <a:buFont typeface="Arial" panose="020B0604020202020204" pitchFamily="34" charset="0"/>
              <a:buChar char="•"/>
            </a:pPr>
            <a:r>
              <a:rPr lang="en-US" sz="1600" dirty="0"/>
              <a:t>To tackle these new problems, we will introduce search problems, our first instance of </a:t>
            </a:r>
            <a:r>
              <a:rPr lang="en-US" sz="1600" dirty="0">
                <a:solidFill>
                  <a:srgbClr val="0070C0"/>
                </a:solidFill>
              </a:rPr>
              <a:t>a state-based model</a:t>
            </a:r>
            <a:r>
              <a:rPr lang="en-US" sz="1600" dirty="0"/>
              <a:t>.</a:t>
            </a:r>
          </a:p>
          <a:p>
            <a:pPr marL="285750" indent="-285750">
              <a:buFont typeface="Arial" panose="020B0604020202020204" pitchFamily="34" charset="0"/>
              <a:buChar char="•"/>
            </a:pPr>
            <a:r>
              <a:rPr lang="en-US" sz="1600" dirty="0"/>
              <a:t>In a search problem, in a sense, we are still </a:t>
            </a:r>
            <a:r>
              <a:rPr lang="en-US" sz="1600" dirty="0">
                <a:solidFill>
                  <a:srgbClr val="FF0000"/>
                </a:solidFill>
              </a:rPr>
              <a:t>building a predictor </a:t>
            </a:r>
            <a:r>
              <a:rPr lang="en-US" sz="1600" dirty="0"/>
              <a:t> which takes an input , but  will now return </a:t>
            </a:r>
            <a:r>
              <a:rPr lang="en-US" sz="1600" dirty="0">
                <a:solidFill>
                  <a:srgbClr val="FF0000"/>
                </a:solidFill>
              </a:rPr>
              <a:t>an entire action sequence</a:t>
            </a:r>
            <a:r>
              <a:rPr lang="en-US" sz="1600" dirty="0"/>
              <a:t>, not just a single action. </a:t>
            </a:r>
          </a:p>
          <a:p>
            <a:pPr marL="285750" indent="-285750">
              <a:buFont typeface="Arial" panose="020B0604020202020204" pitchFamily="34" charset="0"/>
              <a:buChar char="•"/>
            </a:pPr>
            <a:r>
              <a:rPr lang="en-US" sz="1600" dirty="0"/>
              <a:t>Of course you should object: can't I just apply a reflex model iteratively to generate a sequence? While that is true, the search problems that we're trying to solve importantly </a:t>
            </a:r>
            <a:r>
              <a:rPr lang="en-US" sz="1600" dirty="0">
                <a:solidFill>
                  <a:srgbClr val="FF0000"/>
                </a:solidFill>
              </a:rPr>
              <a:t>require reasoning about the consequences of the entire action sequence</a:t>
            </a:r>
            <a:r>
              <a:rPr lang="en-US" sz="1600" dirty="0"/>
              <a:t>, and cannot be tackled by myopically predicting one action at a time.</a:t>
            </a:r>
          </a:p>
          <a:p>
            <a:pPr marL="285750" indent="-285750">
              <a:buFont typeface="Arial" panose="020B0604020202020204" pitchFamily="34" charset="0"/>
              <a:buChar char="•"/>
            </a:pPr>
            <a:r>
              <a:rPr lang="en-US" sz="1600" dirty="0"/>
              <a:t>Of course, saying "cannot" is a bit strong, since sometimes a search problem can be solved by a reflex-based model. You could have </a:t>
            </a:r>
            <a:r>
              <a:rPr lang="en-US" sz="1600" dirty="0">
                <a:solidFill>
                  <a:srgbClr val="FF0000"/>
                </a:solidFill>
              </a:rPr>
              <a:t>a massive lookup table </a:t>
            </a:r>
            <a:r>
              <a:rPr lang="en-US" sz="1600" dirty="0"/>
              <a:t>that told you what the best action was for any given situation.</a:t>
            </a:r>
            <a:endParaRPr lang="tr-TR" sz="1600" dirty="0"/>
          </a:p>
        </p:txBody>
      </p:sp>
    </p:spTree>
    <p:extLst>
      <p:ext uri="{BB962C8B-B14F-4D97-AF65-F5344CB8AC3E}">
        <p14:creationId xmlns:p14="http://schemas.microsoft.com/office/powerpoint/2010/main" val="2350791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1D26-B319-CE42-8905-EB0FE4FC57D0}"/>
              </a:ext>
            </a:extLst>
          </p:cNvPr>
          <p:cNvSpPr>
            <a:spLocks noGrp="1"/>
          </p:cNvSpPr>
          <p:nvPr>
            <p:ph type="title"/>
          </p:nvPr>
        </p:nvSpPr>
        <p:spPr/>
        <p:txBody>
          <a:bodyPr/>
          <a:lstStyle/>
          <a:p>
            <a:r>
              <a:rPr lang="en-US" dirty="0"/>
              <a:t>Properties of iterative deepening search (cont.) </a:t>
            </a:r>
            <a:br>
              <a:rPr lang="en-US" dirty="0"/>
            </a:br>
            <a:endParaRPr lang="en-US" dirty="0"/>
          </a:p>
        </p:txBody>
      </p:sp>
      <p:sp>
        <p:nvSpPr>
          <p:cNvPr id="3" name="Content Placeholder 2">
            <a:extLst>
              <a:ext uri="{FF2B5EF4-FFF2-40B4-BE49-F238E27FC236}">
                <a16:creationId xmlns:a16="http://schemas.microsoft.com/office/drawing/2014/main" id="{DC886F21-9B51-FA42-8622-283713404362}"/>
              </a:ext>
            </a:extLst>
          </p:cNvPr>
          <p:cNvSpPr>
            <a:spLocks noGrp="1"/>
          </p:cNvSpPr>
          <p:nvPr>
            <p:ph idx="1"/>
          </p:nvPr>
        </p:nvSpPr>
        <p:spPr/>
        <p:txBody>
          <a:bodyPr/>
          <a:lstStyle/>
          <a:p>
            <a:r>
              <a:rPr lang="en-US" dirty="0"/>
              <a:t>Numerical comparison for b = 10 and d = 5, solution at far right leaf: </a:t>
            </a:r>
          </a:p>
          <a:p>
            <a:pPr marL="457200" lvl="1" indent="0">
              <a:buNone/>
            </a:pPr>
            <a:r>
              <a:rPr lang="en-US" dirty="0">
                <a:solidFill>
                  <a:schemeClr val="accent1">
                    <a:lumMod val="75000"/>
                  </a:schemeClr>
                </a:solidFill>
              </a:rPr>
              <a:t>N(IDS) = 6+50+400+3,000+20,000+100,000=123,456 </a:t>
            </a:r>
          </a:p>
          <a:p>
            <a:pPr marL="457200" lvl="1" indent="0">
              <a:buNone/>
            </a:pPr>
            <a:r>
              <a:rPr lang="en-US" dirty="0">
                <a:solidFill>
                  <a:schemeClr val="accent1">
                    <a:lumMod val="75000"/>
                  </a:schemeClr>
                </a:solidFill>
              </a:rPr>
              <a:t>N(BFS) = 10+100+1,000+10,000+100,000+999,990=1,111,100</a:t>
            </a:r>
            <a:r>
              <a:rPr lang="en-US" dirty="0"/>
              <a:t> </a:t>
            </a:r>
          </a:p>
          <a:p>
            <a:r>
              <a:rPr lang="en-US" dirty="0"/>
              <a:t>IDS does better because other nodes at depth d are not expanded </a:t>
            </a:r>
          </a:p>
          <a:p>
            <a:r>
              <a:rPr lang="en-US" dirty="0"/>
              <a:t>BFS can be modified to apply goal test when a node is generated</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5664DC28-87ED-3942-B2D3-93EA12C94A4A}"/>
              </a:ext>
            </a:extLst>
          </p:cNvPr>
          <p:cNvSpPr>
            <a:spLocks noGrp="1"/>
          </p:cNvSpPr>
          <p:nvPr>
            <p:ph type="sldNum" sz="quarter" idx="12"/>
          </p:nvPr>
        </p:nvSpPr>
        <p:spPr>
          <a:xfrm>
            <a:off x="9296400" y="6126167"/>
            <a:ext cx="2133600" cy="476251"/>
          </a:xfrm>
        </p:spPr>
        <p:txBody>
          <a:bodyPr/>
          <a:lstStyle/>
          <a:p>
            <a:fld id="{6D22F896-40B5-4ADD-8801-0D06FADFA095}" type="slidenum">
              <a:rPr lang="en-US" smtClean="0"/>
              <a:pPr/>
              <a:t>60</a:t>
            </a:fld>
            <a:endParaRPr lang="en-US" dirty="0"/>
          </a:p>
        </p:txBody>
      </p:sp>
    </p:spTree>
    <p:extLst>
      <p:ext uri="{BB962C8B-B14F-4D97-AF65-F5344CB8AC3E}">
        <p14:creationId xmlns:p14="http://schemas.microsoft.com/office/powerpoint/2010/main" val="2588137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Cost-Sensitive Search</a:t>
            </a:r>
          </a:p>
        </p:txBody>
      </p:sp>
      <p:sp>
        <p:nvSpPr>
          <p:cNvPr id="27651" name="Rectangle 3"/>
          <p:cNvSpPr>
            <a:spLocks noGrp="1" noChangeArrowheads="1"/>
          </p:cNvSpPr>
          <p:nvPr>
            <p:ph type="body" sz="half" idx="4294967295"/>
          </p:nvPr>
        </p:nvSpPr>
        <p:spPr>
          <a:xfrm>
            <a:off x="0" y="5486401"/>
            <a:ext cx="12192000" cy="1227139"/>
          </a:xfrm>
        </p:spPr>
        <p:txBody>
          <a:bodyPr/>
          <a:lstStyle/>
          <a:p>
            <a:pPr marL="0" indent="0" algn="ctr">
              <a:lnSpc>
                <a:spcPct val="90000"/>
              </a:lnSpc>
              <a:spcBef>
                <a:spcPts val="0"/>
              </a:spcBef>
              <a:buNone/>
            </a:pPr>
            <a:r>
              <a:rPr lang="en-US" sz="2400" dirty="0"/>
              <a:t>BFS finds the </a:t>
            </a:r>
            <a:r>
              <a:rPr lang="en-US" sz="2400" dirty="0">
                <a:highlight>
                  <a:srgbClr val="FFFF00"/>
                </a:highlight>
              </a:rPr>
              <a:t>shortest path in terms of number of actions</a:t>
            </a:r>
            <a:r>
              <a:rPr lang="en-US" sz="2400" dirty="0"/>
              <a:t>.</a:t>
            </a:r>
          </a:p>
          <a:p>
            <a:pPr marL="0" indent="0" algn="ctr">
              <a:lnSpc>
                <a:spcPct val="90000"/>
              </a:lnSpc>
              <a:spcBef>
                <a:spcPts val="0"/>
              </a:spcBef>
              <a:buNone/>
            </a:pPr>
            <a:r>
              <a:rPr lang="en-US" sz="2400" dirty="0"/>
              <a:t>It does </a:t>
            </a:r>
            <a:r>
              <a:rPr lang="en-US" sz="2400" dirty="0">
                <a:highlight>
                  <a:srgbClr val="FFFF00"/>
                </a:highlight>
              </a:rPr>
              <a:t>not find the least-cost path</a:t>
            </a:r>
            <a:r>
              <a:rPr lang="en-US" sz="2400" dirty="0"/>
              <a:t>.  We will now cover</a:t>
            </a:r>
          </a:p>
          <a:p>
            <a:pPr marL="0" indent="0" algn="ctr">
              <a:lnSpc>
                <a:spcPct val="90000"/>
              </a:lnSpc>
              <a:spcBef>
                <a:spcPts val="0"/>
              </a:spcBef>
              <a:buNone/>
            </a:pPr>
            <a:r>
              <a:rPr lang="en-US" sz="2400" dirty="0"/>
              <a:t>a similar algorithm which does find the least-cost path.  </a:t>
            </a:r>
          </a:p>
        </p:txBody>
      </p:sp>
      <p:grpSp>
        <p:nvGrpSpPr>
          <p:cNvPr id="27652" name="Group 4"/>
          <p:cNvGrpSpPr>
            <a:grpSpLocks/>
          </p:cNvGrpSpPr>
          <p:nvPr/>
        </p:nvGrpSpPr>
        <p:grpSpPr bwMode="auto">
          <a:xfrm>
            <a:off x="2597149" y="1371603"/>
            <a:ext cx="6699251" cy="3840163"/>
            <a:chOff x="768" y="720"/>
            <a:chExt cx="4176" cy="2304"/>
          </a:xfrm>
        </p:grpSpPr>
        <p:grpSp>
          <p:nvGrpSpPr>
            <p:cNvPr id="27653" name="Group 5"/>
            <p:cNvGrpSpPr>
              <a:grpSpLocks/>
            </p:cNvGrpSpPr>
            <p:nvPr/>
          </p:nvGrpSpPr>
          <p:grpSpPr bwMode="auto">
            <a:xfrm>
              <a:off x="768" y="720"/>
              <a:ext cx="4176" cy="2304"/>
              <a:chOff x="336" y="576"/>
              <a:chExt cx="4848" cy="2784"/>
            </a:xfrm>
          </p:grpSpPr>
          <p:sp>
            <p:nvSpPr>
              <p:cNvPr id="27672" name="AutoShape 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1500" dirty="0"/>
                  <a:t>START</a:t>
                </a:r>
              </a:p>
            </p:txBody>
          </p:sp>
          <p:sp>
            <p:nvSpPr>
              <p:cNvPr id="27673" name="AutoShape 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1600" dirty="0"/>
                  <a:t>GOAL</a:t>
                </a:r>
              </a:p>
            </p:txBody>
          </p:sp>
          <p:sp>
            <p:nvSpPr>
              <p:cNvPr id="27674" name="AutoShape 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i="1"/>
                  <a:t>d</a:t>
                </a:r>
              </a:p>
            </p:txBody>
          </p:sp>
          <p:sp>
            <p:nvSpPr>
              <p:cNvPr id="27675" name="AutoShape 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i="1"/>
                  <a:t>b</a:t>
                </a:r>
              </a:p>
            </p:txBody>
          </p:sp>
          <p:sp>
            <p:nvSpPr>
              <p:cNvPr id="27676" name="AutoShape 1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i="1"/>
                  <a:t>p</a:t>
                </a:r>
              </a:p>
            </p:txBody>
          </p:sp>
          <p:sp>
            <p:nvSpPr>
              <p:cNvPr id="27677" name="AutoShape 1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i="1"/>
                  <a:t>q</a:t>
                </a:r>
              </a:p>
            </p:txBody>
          </p:sp>
          <p:sp>
            <p:nvSpPr>
              <p:cNvPr id="27678" name="AutoShape 1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i="1"/>
                  <a:t>c</a:t>
                </a:r>
              </a:p>
            </p:txBody>
          </p:sp>
          <p:sp>
            <p:nvSpPr>
              <p:cNvPr id="27679" name="AutoShape 1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i="1"/>
                  <a:t>e</a:t>
                </a:r>
              </a:p>
            </p:txBody>
          </p:sp>
          <p:sp>
            <p:nvSpPr>
              <p:cNvPr id="27680" name="AutoShape 1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i="1"/>
                  <a:t>h</a:t>
                </a:r>
              </a:p>
            </p:txBody>
          </p:sp>
          <p:sp>
            <p:nvSpPr>
              <p:cNvPr id="27681" name="AutoShape 1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i="1"/>
                  <a:t>a</a:t>
                </a:r>
              </a:p>
            </p:txBody>
          </p:sp>
          <p:sp>
            <p:nvSpPr>
              <p:cNvPr id="27682" name="AutoShape 1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i="1"/>
                  <a:t>f</a:t>
                </a:r>
              </a:p>
            </p:txBody>
          </p:sp>
          <p:sp>
            <p:nvSpPr>
              <p:cNvPr id="27683" name="AutoShape 1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27684" name="AutoShape 18"/>
              <p:cNvCxnSpPr>
                <a:cxnSpLocks noChangeShapeType="1"/>
                <a:stCxn id="27672" idx="5"/>
                <a:endCxn id="27676"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7685" name="AutoShape 19"/>
              <p:cNvCxnSpPr>
                <a:cxnSpLocks noChangeShapeType="1"/>
                <a:stCxn id="27676" idx="5"/>
                <a:endCxn id="27677"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7686" name="AutoShape 20"/>
              <p:cNvCxnSpPr>
                <a:cxnSpLocks noChangeShapeType="1"/>
                <a:stCxn id="27680" idx="3"/>
                <a:endCxn id="27677"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7687" name="AutoShape 21"/>
              <p:cNvCxnSpPr>
                <a:cxnSpLocks noChangeShapeType="1"/>
                <a:stCxn id="27680" idx="2"/>
                <a:endCxn id="27676"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7688" name="AutoShape 22"/>
              <p:cNvCxnSpPr>
                <a:cxnSpLocks noChangeShapeType="1"/>
                <a:stCxn id="27679" idx="4"/>
                <a:endCxn id="27680"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7689" name="AutoShape 23"/>
              <p:cNvCxnSpPr>
                <a:cxnSpLocks noChangeShapeType="1"/>
                <a:stCxn id="27679" idx="5"/>
                <a:endCxn id="27683"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7690" name="AutoShape 24"/>
              <p:cNvCxnSpPr>
                <a:cxnSpLocks noChangeShapeType="1"/>
                <a:stCxn id="27683" idx="0"/>
                <a:endCxn id="27682"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7691" name="AutoShape 25"/>
              <p:cNvCxnSpPr>
                <a:cxnSpLocks noChangeShapeType="1"/>
                <a:stCxn id="27682" idx="0"/>
                <a:endCxn id="27673"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7692" name="AutoShape 26"/>
              <p:cNvCxnSpPr>
                <a:cxnSpLocks noChangeShapeType="1"/>
                <a:stCxn id="27672"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7693" name="AutoShape 27"/>
              <p:cNvCxnSpPr>
                <a:cxnSpLocks noChangeShapeType="1"/>
                <a:stCxn id="27674" idx="1"/>
                <a:endCxn id="27675"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7694" name="AutoShape 28"/>
              <p:cNvCxnSpPr>
                <a:cxnSpLocks noChangeShapeType="1"/>
                <a:endCxn id="27681"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7695" name="AutoShape 29"/>
              <p:cNvCxnSpPr>
                <a:cxnSpLocks noChangeShapeType="1"/>
                <a:stCxn id="27678" idx="2"/>
                <a:endCxn id="27681"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7696" name="AutoShape 30"/>
              <p:cNvCxnSpPr>
                <a:cxnSpLocks noChangeShapeType="1"/>
                <a:stCxn id="27674" idx="7"/>
                <a:endCxn id="27678"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7697" name="AutoShape 31"/>
              <p:cNvCxnSpPr>
                <a:cxnSpLocks noChangeShapeType="1"/>
                <a:stCxn id="27674" idx="6"/>
                <a:endCxn id="27679"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7698" name="AutoShape 32"/>
              <p:cNvCxnSpPr>
                <a:cxnSpLocks noChangeShapeType="1"/>
                <a:stCxn id="27682" idx="1"/>
                <a:endCxn id="27678"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7699" name="AutoShape 33"/>
              <p:cNvCxnSpPr>
                <a:cxnSpLocks noChangeShapeType="1"/>
                <a:stCxn id="27672" idx="6"/>
                <a:endCxn id="27679"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sp>
          <p:nvSpPr>
            <p:cNvPr id="27654" name="Text Box 34"/>
            <p:cNvSpPr txBox="1">
              <a:spLocks noChangeArrowheads="1"/>
            </p:cNvSpPr>
            <p:nvPr/>
          </p:nvSpPr>
          <p:spPr bwMode="auto">
            <a:xfrm>
              <a:off x="1440" y="912"/>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55" name="Text Box 35"/>
            <p:cNvSpPr txBox="1">
              <a:spLocks noChangeArrowheads="1"/>
            </p:cNvSpPr>
            <p:nvPr/>
          </p:nvSpPr>
          <p:spPr bwMode="auto">
            <a:xfrm>
              <a:off x="2544" y="1968"/>
              <a:ext cx="192" cy="222"/>
            </a:xfrm>
            <a:prstGeom prst="rect">
              <a:avLst/>
            </a:prstGeom>
            <a:noFill/>
            <a:ln w="9525">
              <a:noFill/>
              <a:miter lim="800000"/>
              <a:headEnd/>
              <a:tailEnd/>
            </a:ln>
          </p:spPr>
          <p:txBody>
            <a:bodyPr>
              <a:spAutoFit/>
            </a:bodyPr>
            <a:lstStyle/>
            <a:p>
              <a:pPr>
                <a:spcBef>
                  <a:spcPct val="50000"/>
                </a:spcBef>
              </a:pPr>
              <a:r>
                <a:rPr lang="en-US"/>
                <a:t>9</a:t>
              </a:r>
            </a:p>
          </p:txBody>
        </p:sp>
        <p:sp>
          <p:nvSpPr>
            <p:cNvPr id="27656" name="Text Box 36"/>
            <p:cNvSpPr txBox="1">
              <a:spLocks noChangeArrowheads="1"/>
            </p:cNvSpPr>
            <p:nvPr/>
          </p:nvSpPr>
          <p:spPr bwMode="auto">
            <a:xfrm>
              <a:off x="4032" y="2016"/>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57" name="Text Box 37"/>
            <p:cNvSpPr txBox="1">
              <a:spLocks noChangeArrowheads="1"/>
            </p:cNvSpPr>
            <p:nvPr/>
          </p:nvSpPr>
          <p:spPr bwMode="auto">
            <a:xfrm>
              <a:off x="2449" y="1440"/>
              <a:ext cx="191" cy="222"/>
            </a:xfrm>
            <a:prstGeom prst="rect">
              <a:avLst/>
            </a:prstGeom>
            <a:noFill/>
            <a:ln w="9525">
              <a:noFill/>
              <a:miter lim="800000"/>
              <a:headEnd/>
              <a:tailEnd/>
            </a:ln>
          </p:spPr>
          <p:txBody>
            <a:bodyPr>
              <a:spAutoFit/>
            </a:bodyPr>
            <a:lstStyle/>
            <a:p>
              <a:pPr>
                <a:spcBef>
                  <a:spcPct val="50000"/>
                </a:spcBef>
              </a:pPr>
              <a:r>
                <a:rPr lang="en-US"/>
                <a:t>8</a:t>
              </a:r>
            </a:p>
          </p:txBody>
        </p:sp>
        <p:sp>
          <p:nvSpPr>
            <p:cNvPr id="27658" name="Text Box 38"/>
            <p:cNvSpPr txBox="1">
              <a:spLocks noChangeArrowheads="1"/>
            </p:cNvSpPr>
            <p:nvPr/>
          </p:nvSpPr>
          <p:spPr bwMode="auto">
            <a:xfrm>
              <a:off x="1728" y="1440"/>
              <a:ext cx="192" cy="222"/>
            </a:xfrm>
            <a:prstGeom prst="rect">
              <a:avLst/>
            </a:prstGeom>
            <a:noFill/>
            <a:ln w="9525">
              <a:noFill/>
              <a:miter lim="800000"/>
              <a:headEnd/>
              <a:tailEnd/>
            </a:ln>
          </p:spPr>
          <p:txBody>
            <a:bodyPr>
              <a:spAutoFit/>
            </a:bodyPr>
            <a:lstStyle/>
            <a:p>
              <a:pPr>
                <a:spcBef>
                  <a:spcPct val="50000"/>
                </a:spcBef>
              </a:pPr>
              <a:r>
                <a:rPr lang="en-US"/>
                <a:t>1</a:t>
              </a:r>
            </a:p>
          </p:txBody>
        </p:sp>
        <p:sp>
          <p:nvSpPr>
            <p:cNvPr id="27659" name="Text Box 39"/>
            <p:cNvSpPr txBox="1">
              <a:spLocks noChangeArrowheads="1"/>
            </p:cNvSpPr>
            <p:nvPr/>
          </p:nvSpPr>
          <p:spPr bwMode="auto">
            <a:xfrm>
              <a:off x="3648" y="1968"/>
              <a:ext cx="193" cy="222"/>
            </a:xfrm>
            <a:prstGeom prst="rect">
              <a:avLst/>
            </a:prstGeom>
            <a:noFill/>
            <a:ln w="9525">
              <a:noFill/>
              <a:miter lim="800000"/>
              <a:headEnd/>
              <a:tailEnd/>
            </a:ln>
          </p:spPr>
          <p:txBody>
            <a:bodyPr>
              <a:spAutoFit/>
            </a:bodyPr>
            <a:lstStyle/>
            <a:p>
              <a:pPr>
                <a:spcBef>
                  <a:spcPct val="50000"/>
                </a:spcBef>
              </a:pPr>
              <a:r>
                <a:rPr lang="en-US"/>
                <a:t>8</a:t>
              </a:r>
            </a:p>
          </p:txBody>
        </p:sp>
        <p:sp>
          <p:nvSpPr>
            <p:cNvPr id="27660" name="Text Box 40"/>
            <p:cNvSpPr txBox="1">
              <a:spLocks noChangeArrowheads="1"/>
            </p:cNvSpPr>
            <p:nvPr/>
          </p:nvSpPr>
          <p:spPr bwMode="auto">
            <a:xfrm>
              <a:off x="2592" y="960"/>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61" name="Text Box 41"/>
            <p:cNvSpPr txBox="1">
              <a:spLocks noChangeArrowheads="1"/>
            </p:cNvSpPr>
            <p:nvPr/>
          </p:nvSpPr>
          <p:spPr bwMode="auto">
            <a:xfrm>
              <a:off x="1344" y="1824"/>
              <a:ext cx="193" cy="222"/>
            </a:xfrm>
            <a:prstGeom prst="rect">
              <a:avLst/>
            </a:prstGeom>
            <a:noFill/>
            <a:ln w="9525">
              <a:noFill/>
              <a:miter lim="800000"/>
              <a:headEnd/>
              <a:tailEnd/>
            </a:ln>
          </p:spPr>
          <p:txBody>
            <a:bodyPr>
              <a:spAutoFit/>
            </a:bodyPr>
            <a:lstStyle/>
            <a:p>
              <a:pPr>
                <a:spcBef>
                  <a:spcPct val="50000"/>
                </a:spcBef>
              </a:pPr>
              <a:r>
                <a:rPr lang="en-US"/>
                <a:t>3</a:t>
              </a:r>
            </a:p>
          </p:txBody>
        </p:sp>
        <p:sp>
          <p:nvSpPr>
            <p:cNvPr id="27662" name="Text Box 42"/>
            <p:cNvSpPr txBox="1">
              <a:spLocks noChangeArrowheads="1"/>
            </p:cNvSpPr>
            <p:nvPr/>
          </p:nvSpPr>
          <p:spPr bwMode="auto">
            <a:xfrm>
              <a:off x="4512" y="2304"/>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63" name="Text Box 43"/>
            <p:cNvSpPr txBox="1">
              <a:spLocks noChangeArrowheads="1"/>
            </p:cNvSpPr>
            <p:nvPr/>
          </p:nvSpPr>
          <p:spPr bwMode="auto">
            <a:xfrm>
              <a:off x="3600" y="2544"/>
              <a:ext cx="192" cy="222"/>
            </a:xfrm>
            <a:prstGeom prst="rect">
              <a:avLst/>
            </a:prstGeom>
            <a:noFill/>
            <a:ln w="9525">
              <a:noFill/>
              <a:miter lim="800000"/>
              <a:headEnd/>
              <a:tailEnd/>
            </a:ln>
          </p:spPr>
          <p:txBody>
            <a:bodyPr>
              <a:spAutoFit/>
            </a:bodyPr>
            <a:lstStyle/>
            <a:p>
              <a:pPr>
                <a:spcBef>
                  <a:spcPct val="50000"/>
                </a:spcBef>
              </a:pPr>
              <a:endParaRPr lang="en-US"/>
            </a:p>
          </p:txBody>
        </p:sp>
        <p:sp>
          <p:nvSpPr>
            <p:cNvPr id="27664" name="Text Box 44"/>
            <p:cNvSpPr txBox="1">
              <a:spLocks noChangeArrowheads="1"/>
            </p:cNvSpPr>
            <p:nvPr/>
          </p:nvSpPr>
          <p:spPr bwMode="auto">
            <a:xfrm>
              <a:off x="3024" y="2544"/>
              <a:ext cx="192" cy="222"/>
            </a:xfrm>
            <a:prstGeom prst="rect">
              <a:avLst/>
            </a:prstGeom>
            <a:noFill/>
            <a:ln w="9525">
              <a:noFill/>
              <a:miter lim="800000"/>
              <a:headEnd/>
              <a:tailEnd/>
            </a:ln>
          </p:spPr>
          <p:txBody>
            <a:bodyPr>
              <a:spAutoFit/>
            </a:bodyPr>
            <a:lstStyle/>
            <a:p>
              <a:pPr>
                <a:spcBef>
                  <a:spcPct val="50000"/>
                </a:spcBef>
              </a:pPr>
              <a:r>
                <a:rPr lang="en-US"/>
                <a:t>4</a:t>
              </a:r>
            </a:p>
          </p:txBody>
        </p:sp>
        <p:sp>
          <p:nvSpPr>
            <p:cNvPr id="27665" name="Text Box 45"/>
            <p:cNvSpPr txBox="1">
              <a:spLocks noChangeArrowheads="1"/>
            </p:cNvSpPr>
            <p:nvPr/>
          </p:nvSpPr>
          <p:spPr bwMode="auto">
            <a:xfrm>
              <a:off x="2352" y="2304"/>
              <a:ext cx="192" cy="222"/>
            </a:xfrm>
            <a:prstGeom prst="rect">
              <a:avLst/>
            </a:prstGeom>
            <a:noFill/>
            <a:ln w="9525">
              <a:noFill/>
              <a:miter lim="800000"/>
              <a:headEnd/>
              <a:tailEnd/>
            </a:ln>
          </p:spPr>
          <p:txBody>
            <a:bodyPr>
              <a:spAutoFit/>
            </a:bodyPr>
            <a:lstStyle/>
            <a:p>
              <a:pPr>
                <a:spcBef>
                  <a:spcPct val="50000"/>
                </a:spcBef>
              </a:pPr>
              <a:r>
                <a:rPr lang="en-US"/>
                <a:t>4</a:t>
              </a:r>
            </a:p>
          </p:txBody>
        </p:sp>
        <p:sp>
          <p:nvSpPr>
            <p:cNvPr id="27666" name="Text Box 46"/>
            <p:cNvSpPr txBox="1">
              <a:spLocks noChangeArrowheads="1"/>
            </p:cNvSpPr>
            <p:nvPr/>
          </p:nvSpPr>
          <p:spPr bwMode="auto">
            <a:xfrm>
              <a:off x="2208" y="2640"/>
              <a:ext cx="288" cy="222"/>
            </a:xfrm>
            <a:prstGeom prst="rect">
              <a:avLst/>
            </a:prstGeom>
            <a:noFill/>
            <a:ln w="9525">
              <a:noFill/>
              <a:miter lim="800000"/>
              <a:headEnd/>
              <a:tailEnd/>
            </a:ln>
          </p:spPr>
          <p:txBody>
            <a:bodyPr>
              <a:spAutoFit/>
            </a:bodyPr>
            <a:lstStyle/>
            <a:p>
              <a:pPr>
                <a:spcBef>
                  <a:spcPct val="50000"/>
                </a:spcBef>
              </a:pPr>
              <a:r>
                <a:rPr lang="en-US"/>
                <a:t>15</a:t>
              </a:r>
            </a:p>
          </p:txBody>
        </p:sp>
        <p:sp>
          <p:nvSpPr>
            <p:cNvPr id="27667" name="Text Box 47"/>
            <p:cNvSpPr txBox="1">
              <a:spLocks noChangeArrowheads="1"/>
            </p:cNvSpPr>
            <p:nvPr/>
          </p:nvSpPr>
          <p:spPr bwMode="auto">
            <a:xfrm>
              <a:off x="1248" y="2352"/>
              <a:ext cx="192" cy="222"/>
            </a:xfrm>
            <a:prstGeom prst="rect">
              <a:avLst/>
            </a:prstGeom>
            <a:noFill/>
            <a:ln w="9525">
              <a:noFill/>
              <a:miter lim="800000"/>
              <a:headEnd/>
              <a:tailEnd/>
            </a:ln>
          </p:spPr>
          <p:txBody>
            <a:bodyPr>
              <a:spAutoFit/>
            </a:bodyPr>
            <a:lstStyle/>
            <a:p>
              <a:pPr>
                <a:spcBef>
                  <a:spcPct val="50000"/>
                </a:spcBef>
              </a:pPr>
              <a:r>
                <a:rPr lang="en-US"/>
                <a:t>1</a:t>
              </a:r>
            </a:p>
          </p:txBody>
        </p:sp>
        <p:sp>
          <p:nvSpPr>
            <p:cNvPr id="27668" name="Text Box 48"/>
            <p:cNvSpPr txBox="1">
              <a:spLocks noChangeArrowheads="1"/>
            </p:cNvSpPr>
            <p:nvPr/>
          </p:nvSpPr>
          <p:spPr bwMode="auto">
            <a:xfrm>
              <a:off x="4080" y="1248"/>
              <a:ext cx="192" cy="222"/>
            </a:xfrm>
            <a:prstGeom prst="rect">
              <a:avLst/>
            </a:prstGeom>
            <a:noFill/>
            <a:ln w="9525">
              <a:noFill/>
              <a:miter lim="800000"/>
              <a:headEnd/>
              <a:tailEnd/>
            </a:ln>
          </p:spPr>
          <p:txBody>
            <a:bodyPr>
              <a:spAutoFit/>
            </a:bodyPr>
            <a:lstStyle/>
            <a:p>
              <a:pPr>
                <a:spcBef>
                  <a:spcPct val="50000"/>
                </a:spcBef>
              </a:pPr>
              <a:r>
                <a:rPr lang="en-US"/>
                <a:t>3</a:t>
              </a:r>
            </a:p>
          </p:txBody>
        </p:sp>
        <p:sp>
          <p:nvSpPr>
            <p:cNvPr id="27669" name="Text Box 49"/>
            <p:cNvSpPr txBox="1">
              <a:spLocks noChangeArrowheads="1"/>
            </p:cNvSpPr>
            <p:nvPr/>
          </p:nvSpPr>
          <p:spPr bwMode="auto">
            <a:xfrm>
              <a:off x="4704" y="1344"/>
              <a:ext cx="192" cy="222"/>
            </a:xfrm>
            <a:prstGeom prst="rect">
              <a:avLst/>
            </a:prstGeom>
            <a:noFill/>
            <a:ln w="9525">
              <a:noFill/>
              <a:miter lim="800000"/>
              <a:headEnd/>
              <a:tailEnd/>
            </a:ln>
          </p:spPr>
          <p:txBody>
            <a:bodyPr>
              <a:spAutoFit/>
            </a:bodyPr>
            <a:lstStyle/>
            <a:p>
              <a:pPr>
                <a:spcBef>
                  <a:spcPct val="50000"/>
                </a:spcBef>
              </a:pPr>
              <a:r>
                <a:rPr lang="en-US"/>
                <a:t>2</a:t>
              </a:r>
            </a:p>
          </p:txBody>
        </p:sp>
        <p:cxnSp>
          <p:nvCxnSpPr>
            <p:cNvPr id="27670" name="AutoShape 50"/>
            <p:cNvCxnSpPr>
              <a:cxnSpLocks noChangeShapeType="1"/>
              <a:stCxn id="27677" idx="6"/>
              <a:endCxn id="27683" idx="2"/>
            </p:cNvCxnSpPr>
            <p:nvPr/>
          </p:nvCxnSpPr>
          <p:spPr bwMode="auto">
            <a:xfrm flipV="1">
              <a:off x="2918" y="2707"/>
              <a:ext cx="1323" cy="119"/>
            </a:xfrm>
            <a:prstGeom prst="straightConnector1">
              <a:avLst/>
            </a:prstGeom>
            <a:noFill/>
            <a:ln w="9525">
              <a:solidFill>
                <a:schemeClr val="bg1"/>
              </a:solidFill>
              <a:round/>
              <a:headEnd/>
              <a:tailEnd type="triangle" w="med" len="med"/>
            </a:ln>
          </p:spPr>
        </p:cxnSp>
        <p:sp>
          <p:nvSpPr>
            <p:cNvPr id="27671" name="Text Box 51"/>
            <p:cNvSpPr txBox="1">
              <a:spLocks noChangeArrowheads="1"/>
            </p:cNvSpPr>
            <p:nvPr/>
          </p:nvSpPr>
          <p:spPr bwMode="auto">
            <a:xfrm>
              <a:off x="2929" y="1632"/>
              <a:ext cx="191" cy="222"/>
            </a:xfrm>
            <a:prstGeom prst="rect">
              <a:avLst/>
            </a:prstGeom>
            <a:noFill/>
            <a:ln w="9525">
              <a:noFill/>
              <a:miter lim="800000"/>
              <a:headEnd/>
              <a:tailEnd/>
            </a:ln>
          </p:spPr>
          <p:txBody>
            <a:bodyPr>
              <a:spAutoFit/>
            </a:bodyPr>
            <a:lstStyle/>
            <a:p>
              <a:pPr>
                <a:spcBef>
                  <a:spcPct val="50000"/>
                </a:spcBef>
              </a:pPr>
              <a:r>
                <a:rPr lang="en-US"/>
                <a:t>2</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Cost Search (Dijkstra's algorithm)</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43680" y="838200"/>
            <a:ext cx="7721600" cy="5791200"/>
          </a:xfrm>
          <a:prstGeom prst="rect">
            <a:avLst/>
          </a:prstGeom>
          <a:noFill/>
        </p:spPr>
      </p:pic>
      <p:sp>
        <p:nvSpPr>
          <p:cNvPr id="5" name="TextBox 4">
            <a:extLst>
              <a:ext uri="{FF2B5EF4-FFF2-40B4-BE49-F238E27FC236}">
                <a16:creationId xmlns:a16="http://schemas.microsoft.com/office/drawing/2014/main" id="{47D9E97D-DF1A-43BF-9356-456023A62A60}"/>
              </a:ext>
            </a:extLst>
          </p:cNvPr>
          <p:cNvSpPr txBox="1"/>
          <p:nvPr/>
        </p:nvSpPr>
        <p:spPr>
          <a:xfrm>
            <a:off x="381000" y="1600200"/>
            <a:ext cx="3662680" cy="4093428"/>
          </a:xfrm>
          <a:prstGeom prst="rect">
            <a:avLst/>
          </a:prstGeom>
          <a:noFill/>
        </p:spPr>
        <p:txBody>
          <a:bodyPr wrap="square">
            <a:spAutoFit/>
          </a:bodyPr>
          <a:lstStyle/>
          <a:p>
            <a:pPr marL="285750" indent="-285750">
              <a:buFont typeface="Arial" panose="020B0604020202020204" pitchFamily="34" charset="0"/>
              <a:buChar char="•"/>
            </a:pPr>
            <a:r>
              <a:rPr lang="en-US" sz="2000" dirty="0"/>
              <a:t>When actions have different costs, an obvious choice is to use best-first search where the evaluation function is </a:t>
            </a:r>
            <a:r>
              <a:rPr lang="en-US" sz="2000" dirty="0">
                <a:solidFill>
                  <a:srgbClr val="FF0000"/>
                </a:solidFill>
              </a:rPr>
              <a:t>the cost of the path from </a:t>
            </a:r>
            <a:r>
              <a:rPr lang="en-US" sz="2000" dirty="0">
                <a:solidFill>
                  <a:srgbClr val="FF0000"/>
                </a:solidFill>
                <a:highlight>
                  <a:srgbClr val="FFFF00"/>
                </a:highlight>
              </a:rPr>
              <a:t>the root to the current node</a:t>
            </a:r>
            <a:r>
              <a:rPr lang="en-US" sz="2000" dirty="0"/>
              <a:t>.</a:t>
            </a:r>
          </a:p>
          <a:p>
            <a:pPr marL="285750" indent="-285750">
              <a:buFont typeface="Arial" panose="020B0604020202020204" pitchFamily="34" charset="0"/>
              <a:buChar char="•"/>
            </a:pPr>
            <a:r>
              <a:rPr lang="en-US" sz="2000" dirty="0"/>
              <a:t>This is called </a:t>
            </a:r>
          </a:p>
          <a:p>
            <a:pPr marL="742905" lvl="1" indent="-285750">
              <a:buFont typeface="Arial" panose="020B0604020202020204" pitchFamily="34" charset="0"/>
              <a:buChar char="•"/>
            </a:pPr>
            <a:r>
              <a:rPr lang="en-US" sz="2000" dirty="0">
                <a:solidFill>
                  <a:srgbClr val="FF0000"/>
                </a:solidFill>
              </a:rPr>
              <a:t>Dijkstra’s algorithm</a:t>
            </a:r>
            <a:r>
              <a:rPr lang="en-US" sz="2000" dirty="0"/>
              <a:t> by the theoretical computer science community, and</a:t>
            </a:r>
          </a:p>
          <a:p>
            <a:pPr marL="742905" lvl="1" indent="-285750">
              <a:buFont typeface="Arial" panose="020B0604020202020204" pitchFamily="34" charset="0"/>
              <a:buChar char="•"/>
            </a:pPr>
            <a:r>
              <a:rPr lang="en-US" sz="2000" dirty="0"/>
              <a:t> </a:t>
            </a:r>
            <a:r>
              <a:rPr lang="en-US" sz="2000" dirty="0">
                <a:solidFill>
                  <a:srgbClr val="FF0000"/>
                </a:solidFill>
              </a:rPr>
              <a:t>uniform-cost search </a:t>
            </a:r>
            <a:r>
              <a:rPr lang="en-US" sz="2000" dirty="0"/>
              <a:t>by the AI community.</a:t>
            </a:r>
            <a:endParaRPr lang="tr-TR"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CB6A-FC56-49BD-BB38-D1C16525FD22}"/>
              </a:ext>
            </a:extLst>
          </p:cNvPr>
          <p:cNvSpPr>
            <a:spLocks noGrp="1"/>
          </p:cNvSpPr>
          <p:nvPr>
            <p:ph type="title"/>
          </p:nvPr>
        </p:nvSpPr>
        <p:spPr/>
        <p:txBody>
          <a:bodyPr/>
          <a:lstStyle/>
          <a:p>
            <a:r>
              <a:rPr lang="en-US" sz="2400" b="0" i="0" u="none" strike="noStrike" baseline="0" dirty="0">
                <a:latin typeface="NimbusRomNo9L-Regu"/>
              </a:rPr>
              <a:t>Part of the Romania state space, selected to illustrate uniform-cost search.</a:t>
            </a:r>
            <a:endParaRPr lang="tr-TR" sz="5400" dirty="0"/>
          </a:p>
        </p:txBody>
      </p:sp>
      <p:sp>
        <p:nvSpPr>
          <p:cNvPr id="4" name="TextBox 3">
            <a:extLst>
              <a:ext uri="{FF2B5EF4-FFF2-40B4-BE49-F238E27FC236}">
                <a16:creationId xmlns:a16="http://schemas.microsoft.com/office/drawing/2014/main" id="{9876B56A-EEAD-48F8-ACED-BC4126B70FA1}"/>
              </a:ext>
            </a:extLst>
          </p:cNvPr>
          <p:cNvSpPr txBox="1"/>
          <p:nvPr/>
        </p:nvSpPr>
        <p:spPr>
          <a:xfrm>
            <a:off x="685800" y="1600200"/>
            <a:ext cx="6098458" cy="5047536"/>
          </a:xfrm>
          <a:prstGeom prst="rect">
            <a:avLst/>
          </a:prstGeom>
          <a:noFill/>
        </p:spPr>
        <p:txBody>
          <a:bodyPr wrap="square">
            <a:spAutoFit/>
          </a:bodyPr>
          <a:lstStyle/>
          <a:p>
            <a:pPr marL="285750" indent="-285750">
              <a:buFont typeface="Arial" panose="020B0604020202020204" pitchFamily="34" charset="0"/>
              <a:buChar char="•"/>
            </a:pPr>
            <a:r>
              <a:rPr lang="en-US" sz="1600" dirty="0"/>
              <a:t>The problem is to get from Sibiu to Bucharest. </a:t>
            </a:r>
          </a:p>
          <a:p>
            <a:pPr marL="285750" indent="-285750">
              <a:buFont typeface="Arial" panose="020B0604020202020204" pitchFamily="34" charset="0"/>
              <a:buChar char="•"/>
            </a:pPr>
            <a:r>
              <a:rPr lang="en-US" sz="1600" dirty="0"/>
              <a:t>The </a:t>
            </a:r>
            <a:r>
              <a:rPr lang="en-US" sz="1600" dirty="0">
                <a:solidFill>
                  <a:srgbClr val="FF0000"/>
                </a:solidFill>
              </a:rPr>
              <a:t>successors of Sibiu </a:t>
            </a:r>
            <a:r>
              <a:rPr lang="en-US" sz="1600" dirty="0"/>
              <a:t>are </a:t>
            </a:r>
            <a:r>
              <a:rPr lang="en-US" sz="1600" dirty="0" err="1"/>
              <a:t>Rimnicu</a:t>
            </a:r>
            <a:r>
              <a:rPr lang="en-US" sz="1600" dirty="0"/>
              <a:t> </a:t>
            </a:r>
            <a:r>
              <a:rPr lang="en-US" sz="1600" dirty="0" err="1"/>
              <a:t>Vilcea</a:t>
            </a:r>
            <a:r>
              <a:rPr lang="en-US" sz="1600" dirty="0"/>
              <a:t> and </a:t>
            </a:r>
            <a:r>
              <a:rPr lang="en-US" sz="1600" dirty="0" err="1"/>
              <a:t>Fagaras</a:t>
            </a:r>
            <a:r>
              <a:rPr lang="en-US" sz="1600" dirty="0"/>
              <a:t>, with </a:t>
            </a:r>
            <a:r>
              <a:rPr lang="en-US" sz="1600" dirty="0">
                <a:solidFill>
                  <a:srgbClr val="FF0000"/>
                </a:solidFill>
              </a:rPr>
              <a:t>costs 80 and 99</a:t>
            </a:r>
            <a:r>
              <a:rPr lang="en-US" sz="1600" dirty="0"/>
              <a:t>, respectively. </a:t>
            </a:r>
          </a:p>
          <a:p>
            <a:pPr marL="285750" indent="-285750">
              <a:buFont typeface="Arial" panose="020B0604020202020204" pitchFamily="34" charset="0"/>
              <a:buChar char="•"/>
            </a:pPr>
            <a:r>
              <a:rPr lang="en-US" sz="1600" dirty="0"/>
              <a:t>The least cost node, </a:t>
            </a:r>
            <a:r>
              <a:rPr lang="en-US" sz="1600" dirty="0" err="1"/>
              <a:t>Rimnicu</a:t>
            </a:r>
            <a:r>
              <a:rPr lang="en-US" sz="1600" dirty="0"/>
              <a:t> </a:t>
            </a:r>
            <a:r>
              <a:rPr lang="en-US" sz="1600" dirty="0" err="1"/>
              <a:t>Vilcea</a:t>
            </a:r>
            <a:r>
              <a:rPr lang="en-US" sz="1600" dirty="0"/>
              <a:t>, is expanded next, adding Pitesti with cost </a:t>
            </a:r>
            <a:r>
              <a:rPr lang="en-US" sz="1600" dirty="0">
                <a:solidFill>
                  <a:srgbClr val="FF0000"/>
                </a:solidFill>
              </a:rPr>
              <a:t>80+97=177</a:t>
            </a:r>
            <a:r>
              <a:rPr lang="en-US" sz="1600" dirty="0"/>
              <a:t>. </a:t>
            </a:r>
          </a:p>
          <a:p>
            <a:pPr marL="285750" indent="-285750">
              <a:buFont typeface="Arial" panose="020B0604020202020204" pitchFamily="34" charset="0"/>
              <a:buChar char="•"/>
            </a:pPr>
            <a:r>
              <a:rPr lang="en-US" sz="1600" dirty="0"/>
              <a:t>The least-cost node is now </a:t>
            </a:r>
            <a:r>
              <a:rPr lang="en-US" sz="1600" dirty="0" err="1"/>
              <a:t>Fagaras</a:t>
            </a:r>
            <a:r>
              <a:rPr lang="en-US" sz="1600" dirty="0"/>
              <a:t>, so it is expanded, adding Bucharest with cost </a:t>
            </a:r>
            <a:r>
              <a:rPr lang="en-US" sz="1600" dirty="0">
                <a:solidFill>
                  <a:srgbClr val="FF0000"/>
                </a:solidFill>
              </a:rPr>
              <a:t>99+211=</a:t>
            </a:r>
            <a:r>
              <a:rPr lang="en-US" sz="1600" dirty="0">
                <a:solidFill>
                  <a:srgbClr val="FF0000"/>
                </a:solidFill>
                <a:highlight>
                  <a:srgbClr val="FFFF00"/>
                </a:highlight>
              </a:rPr>
              <a:t>310</a:t>
            </a:r>
            <a:r>
              <a:rPr lang="en-US" sz="1600" dirty="0">
                <a:highlight>
                  <a:srgbClr val="FFFF00"/>
                </a:highlight>
              </a:rPr>
              <a:t>.</a:t>
            </a:r>
          </a:p>
          <a:p>
            <a:pPr marL="285750" indent="-285750">
              <a:buFont typeface="Arial" panose="020B0604020202020204" pitchFamily="34" charset="0"/>
              <a:buChar char="•"/>
            </a:pPr>
            <a:r>
              <a:rPr lang="en-US" sz="1600" dirty="0">
                <a:solidFill>
                  <a:srgbClr val="FF0000"/>
                </a:solidFill>
              </a:rPr>
              <a:t>Bucharest is the goal</a:t>
            </a:r>
            <a:r>
              <a:rPr lang="en-US" sz="1600" dirty="0"/>
              <a:t>, but the algorithm tests for goals only when it expands a node, not when it generates a node, so it has not yet detected that this is a path to the goal.</a:t>
            </a:r>
          </a:p>
          <a:p>
            <a:pPr marL="285750" indent="-285750">
              <a:buFont typeface="Arial" panose="020B0604020202020204" pitchFamily="34" charset="0"/>
              <a:buChar char="•"/>
            </a:pPr>
            <a:r>
              <a:rPr lang="en-US" sz="1600" dirty="0">
                <a:solidFill>
                  <a:srgbClr val="FF0000"/>
                </a:solidFill>
              </a:rPr>
              <a:t>The algorithm continues on</a:t>
            </a:r>
            <a:r>
              <a:rPr lang="en-US" sz="1600" dirty="0"/>
              <a:t>, choosing Pitesti for expansion next and adding a second path to Bucharest with cost </a:t>
            </a:r>
            <a:r>
              <a:rPr lang="en-US" sz="1600" dirty="0">
                <a:solidFill>
                  <a:srgbClr val="FF0000"/>
                </a:solidFill>
              </a:rPr>
              <a:t>80+97+101=</a:t>
            </a:r>
            <a:r>
              <a:rPr lang="en-US" sz="1600" dirty="0">
                <a:solidFill>
                  <a:srgbClr val="FF0000"/>
                </a:solidFill>
                <a:highlight>
                  <a:srgbClr val="FFFF00"/>
                </a:highlight>
              </a:rPr>
              <a:t>278</a:t>
            </a:r>
            <a:r>
              <a:rPr lang="en-US" sz="1600" dirty="0">
                <a:solidFill>
                  <a:srgbClr val="FF0000"/>
                </a:solidFill>
              </a:rPr>
              <a:t>. </a:t>
            </a:r>
          </a:p>
          <a:p>
            <a:pPr marL="285750" indent="-285750">
              <a:buFont typeface="Arial" panose="020B0604020202020204" pitchFamily="34" charset="0"/>
              <a:buChar char="•"/>
            </a:pPr>
            <a:r>
              <a:rPr lang="en-US" sz="1600" dirty="0">
                <a:solidFill>
                  <a:srgbClr val="FF0000"/>
                </a:solidFill>
              </a:rPr>
              <a:t>It has a lower cost</a:t>
            </a:r>
            <a:r>
              <a:rPr lang="en-US" sz="1600" dirty="0"/>
              <a:t>, so it replaces the previous path in reached and is added to the frontier.</a:t>
            </a:r>
          </a:p>
          <a:p>
            <a:pPr marL="285750" indent="-285750">
              <a:buFont typeface="Arial" panose="020B0604020202020204" pitchFamily="34" charset="0"/>
              <a:buChar char="•"/>
            </a:pPr>
            <a:r>
              <a:rPr lang="en-US" sz="1600" dirty="0"/>
              <a:t>Note that if we had checked for a goal upon generating a node rather than when expanding the lowest-cost node, then we would have returned a higher-cost path (the one through </a:t>
            </a:r>
            <a:r>
              <a:rPr lang="en-US" sz="1600" dirty="0" err="1"/>
              <a:t>Fagaras</a:t>
            </a:r>
            <a:r>
              <a:rPr lang="en-US" sz="1600" dirty="0"/>
              <a:t>).</a:t>
            </a:r>
          </a:p>
          <a:p>
            <a:pPr marL="285750" indent="-285750">
              <a:buFont typeface="Arial" panose="020B0604020202020204" pitchFamily="34" charset="0"/>
              <a:buChar char="•"/>
            </a:pPr>
            <a:endParaRPr lang="tr-TR" dirty="0"/>
          </a:p>
        </p:txBody>
      </p:sp>
      <p:pic>
        <p:nvPicPr>
          <p:cNvPr id="6" name="Picture 5">
            <a:extLst>
              <a:ext uri="{FF2B5EF4-FFF2-40B4-BE49-F238E27FC236}">
                <a16:creationId xmlns:a16="http://schemas.microsoft.com/office/drawing/2014/main" id="{47415FBE-D5C4-4806-892D-AC50C128D791}"/>
              </a:ext>
            </a:extLst>
          </p:cNvPr>
          <p:cNvPicPr>
            <a:picLocks noChangeAspect="1"/>
          </p:cNvPicPr>
          <p:nvPr/>
        </p:nvPicPr>
        <p:blipFill>
          <a:blip r:embed="rId2"/>
          <a:stretch>
            <a:fillRect/>
          </a:stretch>
        </p:blipFill>
        <p:spPr>
          <a:xfrm>
            <a:off x="6934200" y="2286000"/>
            <a:ext cx="5181600" cy="3363894"/>
          </a:xfrm>
          <a:prstGeom prst="rect">
            <a:avLst/>
          </a:prstGeom>
        </p:spPr>
      </p:pic>
    </p:spTree>
    <p:extLst>
      <p:ext uri="{BB962C8B-B14F-4D97-AF65-F5344CB8AC3E}">
        <p14:creationId xmlns:p14="http://schemas.microsoft.com/office/powerpoint/2010/main" val="3754127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1580" y="3408366"/>
            <a:ext cx="6716713" cy="3349625"/>
            <a:chOff x="657" y="2180"/>
            <a:chExt cx="4231" cy="2110"/>
          </a:xfrm>
        </p:grpSpPr>
        <p:sp>
          <p:nvSpPr>
            <p:cNvPr id="28823" name="Freeform 3"/>
            <p:cNvSpPr>
              <a:spLocks/>
            </p:cNvSpPr>
            <p:nvPr/>
          </p:nvSpPr>
          <p:spPr bwMode="auto">
            <a:xfrm>
              <a:off x="2261" y="2180"/>
              <a:ext cx="1938" cy="221"/>
            </a:xfrm>
            <a:custGeom>
              <a:avLst/>
              <a:gdLst>
                <a:gd name="T0" fmla="*/ 1938 w 1938"/>
                <a:gd name="T1" fmla="*/ 0 h 221"/>
                <a:gd name="T2" fmla="*/ 1066 w 1938"/>
                <a:gd name="T3" fmla="*/ 210 h 221"/>
                <a:gd name="T4" fmla="*/ 662 w 1938"/>
                <a:gd name="T5" fmla="*/ 221 h 221"/>
                <a:gd name="T6" fmla="*/ 0 w 1938"/>
                <a:gd name="T7" fmla="*/ 32 h 221"/>
                <a:gd name="T8" fmla="*/ 0 60000 65536"/>
                <a:gd name="T9" fmla="*/ 0 60000 65536"/>
                <a:gd name="T10" fmla="*/ 0 60000 65536"/>
                <a:gd name="T11" fmla="*/ 0 60000 65536"/>
                <a:gd name="T12" fmla="*/ 0 w 1938"/>
                <a:gd name="T13" fmla="*/ 0 h 221"/>
                <a:gd name="T14" fmla="*/ 1938 w 1938"/>
                <a:gd name="T15" fmla="*/ 221 h 221"/>
              </a:gdLst>
              <a:ahLst/>
              <a:cxnLst>
                <a:cxn ang="T8">
                  <a:pos x="T0" y="T1"/>
                </a:cxn>
                <a:cxn ang="T9">
                  <a:pos x="T2" y="T3"/>
                </a:cxn>
                <a:cxn ang="T10">
                  <a:pos x="T4" y="T5"/>
                </a:cxn>
                <a:cxn ang="T11">
                  <a:pos x="T6" y="T7"/>
                </a:cxn>
              </a:cxnLst>
              <a:rect l="T12" t="T13" r="T14" b="T15"/>
              <a:pathLst>
                <a:path w="1938" h="221">
                  <a:moveTo>
                    <a:pt x="1938" y="0"/>
                  </a:moveTo>
                  <a:lnTo>
                    <a:pt x="1066" y="210"/>
                  </a:lnTo>
                  <a:lnTo>
                    <a:pt x="662" y="221"/>
                  </a:lnTo>
                  <a:lnTo>
                    <a:pt x="0" y="32"/>
                  </a:lnTo>
                </a:path>
              </a:pathLst>
            </a:custGeom>
            <a:solidFill>
              <a:srgbClr val="FF3300">
                <a:alpha val="20000"/>
              </a:srgbClr>
            </a:solidFill>
            <a:ln w="9525">
              <a:noFill/>
              <a:round/>
              <a:headEnd/>
              <a:tailEnd/>
            </a:ln>
          </p:spPr>
          <p:txBody>
            <a:bodyPr/>
            <a:lstStyle/>
            <a:p>
              <a:endParaRPr lang="en-US"/>
            </a:p>
          </p:txBody>
        </p:sp>
        <p:sp>
          <p:nvSpPr>
            <p:cNvPr id="28824" name="Freeform 4"/>
            <p:cNvSpPr>
              <a:spLocks/>
            </p:cNvSpPr>
            <p:nvPr/>
          </p:nvSpPr>
          <p:spPr bwMode="auto">
            <a:xfrm>
              <a:off x="657" y="2180"/>
              <a:ext cx="4231" cy="1271"/>
            </a:xfrm>
            <a:custGeom>
              <a:avLst/>
              <a:gdLst>
                <a:gd name="T0" fmla="*/ 4231 w 4231"/>
                <a:gd name="T1" fmla="*/ 32 h 1271"/>
                <a:gd name="T2" fmla="*/ 4150 w 4231"/>
                <a:gd name="T3" fmla="*/ 479 h 1271"/>
                <a:gd name="T4" fmla="*/ 3510 w 4231"/>
                <a:gd name="T5" fmla="*/ 544 h 1271"/>
                <a:gd name="T6" fmla="*/ 2853 w 4231"/>
                <a:gd name="T7" fmla="*/ 232 h 1271"/>
                <a:gd name="T8" fmla="*/ 2212 w 4231"/>
                <a:gd name="T9" fmla="*/ 285 h 1271"/>
                <a:gd name="T10" fmla="*/ 1846 w 4231"/>
                <a:gd name="T11" fmla="*/ 818 h 1271"/>
                <a:gd name="T12" fmla="*/ 1405 w 4231"/>
                <a:gd name="T13" fmla="*/ 824 h 1271"/>
                <a:gd name="T14" fmla="*/ 1259 w 4231"/>
                <a:gd name="T15" fmla="*/ 608 h 1271"/>
                <a:gd name="T16" fmla="*/ 942 w 4231"/>
                <a:gd name="T17" fmla="*/ 598 h 1271"/>
                <a:gd name="T18" fmla="*/ 845 w 4231"/>
                <a:gd name="T19" fmla="*/ 1179 h 1271"/>
                <a:gd name="T20" fmla="*/ 350 w 4231"/>
                <a:gd name="T21" fmla="*/ 1271 h 1271"/>
                <a:gd name="T22" fmla="*/ 0 w 4231"/>
                <a:gd name="T23" fmla="*/ 189 h 1271"/>
                <a:gd name="T24" fmla="*/ 1604 w 4231"/>
                <a:gd name="T25" fmla="*/ 27 h 1271"/>
                <a:gd name="T26" fmla="*/ 2234 w 4231"/>
                <a:gd name="T27" fmla="*/ 210 h 1271"/>
                <a:gd name="T28" fmla="*/ 2654 w 4231"/>
                <a:gd name="T29" fmla="*/ 216 h 1271"/>
                <a:gd name="T30" fmla="*/ 3526 w 4231"/>
                <a:gd name="T31" fmla="*/ 0 h 1271"/>
                <a:gd name="T32" fmla="*/ 4226 w 4231"/>
                <a:gd name="T33" fmla="*/ 27 h 1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1"/>
                <a:gd name="T52" fmla="*/ 0 h 1271"/>
                <a:gd name="T53" fmla="*/ 4231 w 4231"/>
                <a:gd name="T54" fmla="*/ 1271 h 1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1" h="1271">
                  <a:moveTo>
                    <a:pt x="4231" y="32"/>
                  </a:moveTo>
                  <a:lnTo>
                    <a:pt x="4150" y="479"/>
                  </a:lnTo>
                  <a:lnTo>
                    <a:pt x="3510" y="544"/>
                  </a:lnTo>
                  <a:lnTo>
                    <a:pt x="2853" y="232"/>
                  </a:lnTo>
                  <a:lnTo>
                    <a:pt x="2212" y="285"/>
                  </a:lnTo>
                  <a:lnTo>
                    <a:pt x="1846" y="818"/>
                  </a:lnTo>
                  <a:lnTo>
                    <a:pt x="1405" y="824"/>
                  </a:lnTo>
                  <a:lnTo>
                    <a:pt x="1259" y="608"/>
                  </a:lnTo>
                  <a:lnTo>
                    <a:pt x="942" y="598"/>
                  </a:lnTo>
                  <a:lnTo>
                    <a:pt x="845" y="1179"/>
                  </a:lnTo>
                  <a:lnTo>
                    <a:pt x="350" y="1271"/>
                  </a:lnTo>
                  <a:lnTo>
                    <a:pt x="0" y="189"/>
                  </a:lnTo>
                  <a:lnTo>
                    <a:pt x="1604" y="27"/>
                  </a:lnTo>
                  <a:lnTo>
                    <a:pt x="2234" y="210"/>
                  </a:lnTo>
                  <a:lnTo>
                    <a:pt x="2654" y="216"/>
                  </a:lnTo>
                  <a:lnTo>
                    <a:pt x="3526" y="0"/>
                  </a:lnTo>
                  <a:lnTo>
                    <a:pt x="4226" y="27"/>
                  </a:lnTo>
                </a:path>
              </a:pathLst>
            </a:custGeom>
            <a:solidFill>
              <a:srgbClr val="FF9900">
                <a:alpha val="20000"/>
              </a:srgbClr>
            </a:solidFill>
            <a:ln w="9525">
              <a:noFill/>
              <a:round/>
              <a:headEnd/>
              <a:tailEnd/>
            </a:ln>
          </p:spPr>
          <p:txBody>
            <a:bodyPr/>
            <a:lstStyle/>
            <a:p>
              <a:endParaRPr lang="en-US"/>
            </a:p>
          </p:txBody>
        </p:sp>
        <p:sp>
          <p:nvSpPr>
            <p:cNvPr id="28825" name="Freeform 5"/>
            <p:cNvSpPr>
              <a:spLocks/>
            </p:cNvSpPr>
            <p:nvPr/>
          </p:nvSpPr>
          <p:spPr bwMode="auto">
            <a:xfrm>
              <a:off x="1007" y="2396"/>
              <a:ext cx="3789" cy="1313"/>
            </a:xfrm>
            <a:custGeom>
              <a:avLst/>
              <a:gdLst>
                <a:gd name="T0" fmla="*/ 3789 w 3789"/>
                <a:gd name="T1" fmla="*/ 269 h 1313"/>
                <a:gd name="T2" fmla="*/ 3784 w 3789"/>
                <a:gd name="T3" fmla="*/ 323 h 1313"/>
                <a:gd name="T4" fmla="*/ 3160 w 3789"/>
                <a:gd name="T5" fmla="*/ 387 h 1313"/>
                <a:gd name="T6" fmla="*/ 2072 w 3789"/>
                <a:gd name="T7" fmla="*/ 312 h 1313"/>
                <a:gd name="T8" fmla="*/ 1733 w 3789"/>
                <a:gd name="T9" fmla="*/ 635 h 1313"/>
                <a:gd name="T10" fmla="*/ 1668 w 3789"/>
                <a:gd name="T11" fmla="*/ 1302 h 1313"/>
                <a:gd name="T12" fmla="*/ 1270 w 3789"/>
                <a:gd name="T13" fmla="*/ 1313 h 1313"/>
                <a:gd name="T14" fmla="*/ 1152 w 3789"/>
                <a:gd name="T15" fmla="*/ 683 h 1313"/>
                <a:gd name="T16" fmla="*/ 920 w 3789"/>
                <a:gd name="T17" fmla="*/ 602 h 1313"/>
                <a:gd name="T18" fmla="*/ 818 w 3789"/>
                <a:gd name="T19" fmla="*/ 403 h 1313"/>
                <a:gd name="T20" fmla="*/ 608 w 3789"/>
                <a:gd name="T21" fmla="*/ 398 h 1313"/>
                <a:gd name="T22" fmla="*/ 516 w 3789"/>
                <a:gd name="T23" fmla="*/ 1012 h 1313"/>
                <a:gd name="T24" fmla="*/ 0 w 3789"/>
                <a:gd name="T25" fmla="*/ 1125 h 1313"/>
                <a:gd name="T26" fmla="*/ 0 w 3789"/>
                <a:gd name="T27" fmla="*/ 1049 h 1313"/>
                <a:gd name="T28" fmla="*/ 490 w 3789"/>
                <a:gd name="T29" fmla="*/ 958 h 1313"/>
                <a:gd name="T30" fmla="*/ 592 w 3789"/>
                <a:gd name="T31" fmla="*/ 376 h 1313"/>
                <a:gd name="T32" fmla="*/ 920 w 3789"/>
                <a:gd name="T33" fmla="*/ 387 h 1313"/>
                <a:gd name="T34" fmla="*/ 1049 w 3789"/>
                <a:gd name="T35" fmla="*/ 608 h 1313"/>
                <a:gd name="T36" fmla="*/ 1496 w 3789"/>
                <a:gd name="T37" fmla="*/ 597 h 1313"/>
                <a:gd name="T38" fmla="*/ 1857 w 3789"/>
                <a:gd name="T39" fmla="*/ 69 h 1313"/>
                <a:gd name="T40" fmla="*/ 2497 w 3789"/>
                <a:gd name="T41" fmla="*/ 0 h 1313"/>
                <a:gd name="T42" fmla="*/ 3170 w 3789"/>
                <a:gd name="T43" fmla="*/ 328 h 1313"/>
                <a:gd name="T44" fmla="*/ 3789 w 3789"/>
                <a:gd name="T45" fmla="*/ 269 h 1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89"/>
                <a:gd name="T70" fmla="*/ 0 h 1313"/>
                <a:gd name="T71" fmla="*/ 3789 w 3789"/>
                <a:gd name="T72" fmla="*/ 1313 h 13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89" h="1313">
                  <a:moveTo>
                    <a:pt x="3789" y="269"/>
                  </a:moveTo>
                  <a:lnTo>
                    <a:pt x="3784" y="323"/>
                  </a:lnTo>
                  <a:lnTo>
                    <a:pt x="3160" y="387"/>
                  </a:lnTo>
                  <a:lnTo>
                    <a:pt x="2072" y="312"/>
                  </a:lnTo>
                  <a:lnTo>
                    <a:pt x="1733" y="635"/>
                  </a:lnTo>
                  <a:lnTo>
                    <a:pt x="1668" y="1302"/>
                  </a:lnTo>
                  <a:lnTo>
                    <a:pt x="1270" y="1313"/>
                  </a:lnTo>
                  <a:lnTo>
                    <a:pt x="1152" y="683"/>
                  </a:lnTo>
                  <a:lnTo>
                    <a:pt x="920" y="602"/>
                  </a:lnTo>
                  <a:lnTo>
                    <a:pt x="818" y="403"/>
                  </a:lnTo>
                  <a:lnTo>
                    <a:pt x="608" y="398"/>
                  </a:lnTo>
                  <a:lnTo>
                    <a:pt x="516" y="1012"/>
                  </a:lnTo>
                  <a:lnTo>
                    <a:pt x="0" y="1125"/>
                  </a:lnTo>
                  <a:lnTo>
                    <a:pt x="0" y="1049"/>
                  </a:lnTo>
                  <a:lnTo>
                    <a:pt x="490" y="958"/>
                  </a:lnTo>
                  <a:lnTo>
                    <a:pt x="592" y="376"/>
                  </a:lnTo>
                  <a:lnTo>
                    <a:pt x="920" y="387"/>
                  </a:lnTo>
                  <a:lnTo>
                    <a:pt x="1049" y="608"/>
                  </a:lnTo>
                  <a:lnTo>
                    <a:pt x="1496" y="597"/>
                  </a:lnTo>
                  <a:lnTo>
                    <a:pt x="1857" y="69"/>
                  </a:lnTo>
                  <a:lnTo>
                    <a:pt x="2497" y="0"/>
                  </a:lnTo>
                  <a:lnTo>
                    <a:pt x="3170" y="328"/>
                  </a:lnTo>
                  <a:lnTo>
                    <a:pt x="3789" y="269"/>
                  </a:lnTo>
                  <a:close/>
                </a:path>
              </a:pathLst>
            </a:custGeom>
            <a:solidFill>
              <a:srgbClr val="008000">
                <a:alpha val="20000"/>
              </a:srgbClr>
            </a:solidFill>
            <a:ln w="9525">
              <a:noFill/>
              <a:round/>
              <a:headEnd/>
              <a:tailEnd/>
            </a:ln>
          </p:spPr>
          <p:txBody>
            <a:bodyPr/>
            <a:lstStyle/>
            <a:p>
              <a:endParaRPr lang="en-US"/>
            </a:p>
          </p:txBody>
        </p:sp>
        <p:sp>
          <p:nvSpPr>
            <p:cNvPr id="28826" name="Freeform 6"/>
            <p:cNvSpPr>
              <a:spLocks/>
            </p:cNvSpPr>
            <p:nvPr/>
          </p:nvSpPr>
          <p:spPr bwMode="auto">
            <a:xfrm>
              <a:off x="996" y="2697"/>
              <a:ext cx="3784" cy="1330"/>
            </a:xfrm>
            <a:custGeom>
              <a:avLst/>
              <a:gdLst>
                <a:gd name="T0" fmla="*/ 3784 w 3784"/>
                <a:gd name="T1" fmla="*/ 27 h 1330"/>
                <a:gd name="T2" fmla="*/ 3768 w 3784"/>
                <a:gd name="T3" fmla="*/ 75 h 1330"/>
                <a:gd name="T4" fmla="*/ 3208 w 3784"/>
                <a:gd name="T5" fmla="*/ 113 h 1330"/>
                <a:gd name="T6" fmla="*/ 2094 w 3784"/>
                <a:gd name="T7" fmla="*/ 43 h 1330"/>
                <a:gd name="T8" fmla="*/ 1787 w 3784"/>
                <a:gd name="T9" fmla="*/ 350 h 1330"/>
                <a:gd name="T10" fmla="*/ 1723 w 3784"/>
                <a:gd name="T11" fmla="*/ 1287 h 1330"/>
                <a:gd name="T12" fmla="*/ 1400 w 3784"/>
                <a:gd name="T13" fmla="*/ 1330 h 1330"/>
                <a:gd name="T14" fmla="*/ 1378 w 3784"/>
                <a:gd name="T15" fmla="*/ 1055 h 1330"/>
                <a:gd name="T16" fmla="*/ 1216 w 3784"/>
                <a:gd name="T17" fmla="*/ 1039 h 1330"/>
                <a:gd name="T18" fmla="*/ 1120 w 3784"/>
                <a:gd name="T19" fmla="*/ 393 h 1330"/>
                <a:gd name="T20" fmla="*/ 899 w 3784"/>
                <a:gd name="T21" fmla="*/ 323 h 1330"/>
                <a:gd name="T22" fmla="*/ 791 w 3784"/>
                <a:gd name="T23" fmla="*/ 102 h 1330"/>
                <a:gd name="T24" fmla="*/ 630 w 3784"/>
                <a:gd name="T25" fmla="*/ 118 h 1330"/>
                <a:gd name="T26" fmla="*/ 549 w 3784"/>
                <a:gd name="T27" fmla="*/ 770 h 1330"/>
                <a:gd name="T28" fmla="*/ 21 w 3784"/>
                <a:gd name="T29" fmla="*/ 883 h 1330"/>
                <a:gd name="T30" fmla="*/ 0 w 3784"/>
                <a:gd name="T31" fmla="*/ 813 h 1330"/>
                <a:gd name="T32" fmla="*/ 517 w 3784"/>
                <a:gd name="T33" fmla="*/ 711 h 1330"/>
                <a:gd name="T34" fmla="*/ 619 w 3784"/>
                <a:gd name="T35" fmla="*/ 75 h 1330"/>
                <a:gd name="T36" fmla="*/ 840 w 3784"/>
                <a:gd name="T37" fmla="*/ 102 h 1330"/>
                <a:gd name="T38" fmla="*/ 931 w 3784"/>
                <a:gd name="T39" fmla="*/ 307 h 1330"/>
                <a:gd name="T40" fmla="*/ 1157 w 3784"/>
                <a:gd name="T41" fmla="*/ 377 h 1330"/>
                <a:gd name="T42" fmla="*/ 1276 w 3784"/>
                <a:gd name="T43" fmla="*/ 1001 h 1330"/>
                <a:gd name="T44" fmla="*/ 1674 w 3784"/>
                <a:gd name="T45" fmla="*/ 996 h 1330"/>
                <a:gd name="T46" fmla="*/ 1749 w 3784"/>
                <a:gd name="T47" fmla="*/ 328 h 1330"/>
                <a:gd name="T48" fmla="*/ 2089 w 3784"/>
                <a:gd name="T49" fmla="*/ 0 h 1330"/>
                <a:gd name="T50" fmla="*/ 3181 w 3784"/>
                <a:gd name="T51" fmla="*/ 81 h 1330"/>
                <a:gd name="T52" fmla="*/ 3784 w 3784"/>
                <a:gd name="T53" fmla="*/ 27 h 13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4"/>
                <a:gd name="T82" fmla="*/ 0 h 1330"/>
                <a:gd name="T83" fmla="*/ 3784 w 3784"/>
                <a:gd name="T84" fmla="*/ 1330 h 13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4" h="1330">
                  <a:moveTo>
                    <a:pt x="3784" y="27"/>
                  </a:moveTo>
                  <a:lnTo>
                    <a:pt x="3768" y="75"/>
                  </a:lnTo>
                  <a:lnTo>
                    <a:pt x="3208" y="113"/>
                  </a:lnTo>
                  <a:lnTo>
                    <a:pt x="2094" y="43"/>
                  </a:lnTo>
                  <a:lnTo>
                    <a:pt x="1787" y="350"/>
                  </a:lnTo>
                  <a:lnTo>
                    <a:pt x="1723" y="1287"/>
                  </a:lnTo>
                  <a:lnTo>
                    <a:pt x="1400" y="1330"/>
                  </a:lnTo>
                  <a:lnTo>
                    <a:pt x="1378" y="1055"/>
                  </a:lnTo>
                  <a:lnTo>
                    <a:pt x="1216" y="1039"/>
                  </a:lnTo>
                  <a:lnTo>
                    <a:pt x="1120" y="393"/>
                  </a:lnTo>
                  <a:lnTo>
                    <a:pt x="899" y="323"/>
                  </a:lnTo>
                  <a:lnTo>
                    <a:pt x="791" y="102"/>
                  </a:lnTo>
                  <a:lnTo>
                    <a:pt x="630" y="118"/>
                  </a:lnTo>
                  <a:lnTo>
                    <a:pt x="549" y="770"/>
                  </a:lnTo>
                  <a:lnTo>
                    <a:pt x="21" y="883"/>
                  </a:lnTo>
                  <a:lnTo>
                    <a:pt x="0" y="813"/>
                  </a:lnTo>
                  <a:lnTo>
                    <a:pt x="517" y="711"/>
                  </a:lnTo>
                  <a:lnTo>
                    <a:pt x="619" y="75"/>
                  </a:lnTo>
                  <a:lnTo>
                    <a:pt x="840" y="102"/>
                  </a:lnTo>
                  <a:lnTo>
                    <a:pt x="931" y="307"/>
                  </a:lnTo>
                  <a:lnTo>
                    <a:pt x="1157" y="377"/>
                  </a:lnTo>
                  <a:lnTo>
                    <a:pt x="1276" y="1001"/>
                  </a:lnTo>
                  <a:lnTo>
                    <a:pt x="1674" y="996"/>
                  </a:lnTo>
                  <a:lnTo>
                    <a:pt x="1749" y="328"/>
                  </a:lnTo>
                  <a:lnTo>
                    <a:pt x="2089" y="0"/>
                  </a:lnTo>
                  <a:lnTo>
                    <a:pt x="3181" y="81"/>
                  </a:lnTo>
                  <a:lnTo>
                    <a:pt x="3784" y="27"/>
                  </a:lnTo>
                  <a:close/>
                </a:path>
              </a:pathLst>
            </a:custGeom>
            <a:solidFill>
              <a:srgbClr val="0000FF">
                <a:alpha val="20000"/>
              </a:srgbClr>
            </a:solidFill>
            <a:ln w="9525">
              <a:noFill/>
              <a:round/>
              <a:headEnd/>
              <a:tailEnd/>
            </a:ln>
          </p:spPr>
          <p:txBody>
            <a:bodyPr/>
            <a:lstStyle/>
            <a:p>
              <a:endParaRPr lang="en-US"/>
            </a:p>
          </p:txBody>
        </p:sp>
        <p:sp>
          <p:nvSpPr>
            <p:cNvPr id="28827" name="Freeform 7"/>
            <p:cNvSpPr>
              <a:spLocks/>
            </p:cNvSpPr>
            <p:nvPr/>
          </p:nvSpPr>
          <p:spPr bwMode="auto">
            <a:xfrm>
              <a:off x="1012" y="2735"/>
              <a:ext cx="3736" cy="1555"/>
            </a:xfrm>
            <a:custGeom>
              <a:avLst/>
              <a:gdLst>
                <a:gd name="T0" fmla="*/ 3736 w 3736"/>
                <a:gd name="T1" fmla="*/ 43 h 1555"/>
                <a:gd name="T2" fmla="*/ 3709 w 3736"/>
                <a:gd name="T3" fmla="*/ 350 h 1555"/>
                <a:gd name="T4" fmla="*/ 2460 w 3736"/>
                <a:gd name="T5" fmla="*/ 1410 h 1555"/>
                <a:gd name="T6" fmla="*/ 942 w 3736"/>
                <a:gd name="T7" fmla="*/ 1555 h 1555"/>
                <a:gd name="T8" fmla="*/ 70 w 3736"/>
                <a:gd name="T9" fmla="*/ 1405 h 1555"/>
                <a:gd name="T10" fmla="*/ 0 w 3736"/>
                <a:gd name="T11" fmla="*/ 845 h 1555"/>
                <a:gd name="T12" fmla="*/ 538 w 3736"/>
                <a:gd name="T13" fmla="*/ 732 h 1555"/>
                <a:gd name="T14" fmla="*/ 619 w 3736"/>
                <a:gd name="T15" fmla="*/ 59 h 1555"/>
                <a:gd name="T16" fmla="*/ 791 w 3736"/>
                <a:gd name="T17" fmla="*/ 70 h 1555"/>
                <a:gd name="T18" fmla="*/ 872 w 3736"/>
                <a:gd name="T19" fmla="*/ 290 h 1555"/>
                <a:gd name="T20" fmla="*/ 1109 w 3736"/>
                <a:gd name="T21" fmla="*/ 360 h 1555"/>
                <a:gd name="T22" fmla="*/ 1195 w 3736"/>
                <a:gd name="T23" fmla="*/ 990 h 1555"/>
                <a:gd name="T24" fmla="*/ 1362 w 3736"/>
                <a:gd name="T25" fmla="*/ 1017 h 1555"/>
                <a:gd name="T26" fmla="*/ 1389 w 3736"/>
                <a:gd name="T27" fmla="*/ 1275 h 1555"/>
                <a:gd name="T28" fmla="*/ 1696 w 3736"/>
                <a:gd name="T29" fmla="*/ 1259 h 1555"/>
                <a:gd name="T30" fmla="*/ 1776 w 3736"/>
                <a:gd name="T31" fmla="*/ 306 h 1555"/>
                <a:gd name="T32" fmla="*/ 2089 w 3736"/>
                <a:gd name="T33" fmla="*/ 0 h 1555"/>
                <a:gd name="T34" fmla="*/ 3208 w 3736"/>
                <a:gd name="T35" fmla="*/ 75 h 1555"/>
                <a:gd name="T36" fmla="*/ 3736 w 3736"/>
                <a:gd name="T37" fmla="*/ 43 h 15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6"/>
                <a:gd name="T58" fmla="*/ 0 h 1555"/>
                <a:gd name="T59" fmla="*/ 3736 w 3736"/>
                <a:gd name="T60" fmla="*/ 1555 h 15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6" h="1555">
                  <a:moveTo>
                    <a:pt x="3736" y="43"/>
                  </a:moveTo>
                  <a:lnTo>
                    <a:pt x="3709" y="350"/>
                  </a:lnTo>
                  <a:lnTo>
                    <a:pt x="2460" y="1410"/>
                  </a:lnTo>
                  <a:lnTo>
                    <a:pt x="942" y="1555"/>
                  </a:lnTo>
                  <a:lnTo>
                    <a:pt x="70" y="1405"/>
                  </a:lnTo>
                  <a:lnTo>
                    <a:pt x="0" y="845"/>
                  </a:lnTo>
                  <a:lnTo>
                    <a:pt x="538" y="732"/>
                  </a:lnTo>
                  <a:lnTo>
                    <a:pt x="619" y="59"/>
                  </a:lnTo>
                  <a:lnTo>
                    <a:pt x="791" y="70"/>
                  </a:lnTo>
                  <a:lnTo>
                    <a:pt x="872" y="290"/>
                  </a:lnTo>
                  <a:lnTo>
                    <a:pt x="1109" y="360"/>
                  </a:lnTo>
                  <a:lnTo>
                    <a:pt x="1195" y="990"/>
                  </a:lnTo>
                  <a:lnTo>
                    <a:pt x="1362" y="1017"/>
                  </a:lnTo>
                  <a:lnTo>
                    <a:pt x="1389" y="1275"/>
                  </a:lnTo>
                  <a:lnTo>
                    <a:pt x="1696" y="1259"/>
                  </a:lnTo>
                  <a:lnTo>
                    <a:pt x="1776" y="306"/>
                  </a:lnTo>
                  <a:lnTo>
                    <a:pt x="2089" y="0"/>
                  </a:lnTo>
                  <a:lnTo>
                    <a:pt x="3208" y="75"/>
                  </a:lnTo>
                  <a:lnTo>
                    <a:pt x="3736" y="43"/>
                  </a:lnTo>
                  <a:close/>
                </a:path>
              </a:pathLst>
            </a:custGeom>
            <a:solidFill>
              <a:schemeClr val="bg2">
                <a:alpha val="20000"/>
              </a:schemeClr>
            </a:solidFill>
            <a:ln w="9525">
              <a:noFill/>
              <a:round/>
              <a:headEnd/>
              <a:tailEnd/>
            </a:ln>
          </p:spPr>
          <p:txBody>
            <a:bodyPr/>
            <a:lstStyle/>
            <a:p>
              <a:endParaRPr lang="en-US"/>
            </a:p>
          </p:txBody>
        </p:sp>
      </p:grpSp>
      <p:sp>
        <p:nvSpPr>
          <p:cNvPr id="28675" name="Rectangle 8"/>
          <p:cNvSpPr>
            <a:spLocks noGrp="1" noChangeArrowheads="1"/>
          </p:cNvSpPr>
          <p:nvPr>
            <p:ph type="title"/>
          </p:nvPr>
        </p:nvSpPr>
        <p:spPr/>
        <p:txBody>
          <a:bodyPr/>
          <a:lstStyle/>
          <a:p>
            <a:pPr eaLnBrk="1" hangingPunct="1"/>
            <a:r>
              <a:rPr lang="en-US" dirty="0"/>
              <a:t>Uniform Cost Search</a:t>
            </a:r>
          </a:p>
        </p:txBody>
      </p:sp>
      <p:grpSp>
        <p:nvGrpSpPr>
          <p:cNvPr id="28676" name="Group 9"/>
          <p:cNvGrpSpPr>
            <a:grpSpLocks/>
          </p:cNvGrpSpPr>
          <p:nvPr/>
        </p:nvGrpSpPr>
        <p:grpSpPr bwMode="auto">
          <a:xfrm>
            <a:off x="3227388" y="3381373"/>
            <a:ext cx="5486400" cy="3355591"/>
            <a:chOff x="48" y="2332"/>
            <a:chExt cx="3456" cy="2406"/>
          </a:xfrm>
        </p:grpSpPr>
        <p:sp>
          <p:nvSpPr>
            <p:cNvPr id="28766" name="Text Box 10"/>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8767" name="Text Box 11"/>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68" name="Text Box 12"/>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8769" name="Text Box 13"/>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8770" name="Text Box 14"/>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71" name="Text Box 15"/>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72" name="Text Box 16"/>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8773" name="AutoShape 17"/>
            <p:cNvCxnSpPr>
              <a:cxnSpLocks noChangeShapeType="1"/>
              <a:stCxn id="28769" idx="2"/>
              <a:endCxn id="28768"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8774" name="AutoShape 18"/>
            <p:cNvCxnSpPr>
              <a:cxnSpLocks noChangeShapeType="1"/>
              <a:stCxn id="28769" idx="2"/>
              <a:endCxn id="28772" idx="0"/>
            </p:cNvCxnSpPr>
            <p:nvPr/>
          </p:nvCxnSpPr>
          <p:spPr bwMode="auto">
            <a:xfrm>
              <a:off x="504" y="2953"/>
              <a:ext cx="96" cy="80"/>
            </a:xfrm>
            <a:prstGeom prst="straightConnector1">
              <a:avLst/>
            </a:prstGeom>
            <a:noFill/>
            <a:ln w="9525">
              <a:solidFill>
                <a:schemeClr val="tx1"/>
              </a:solidFill>
              <a:round/>
              <a:headEnd/>
              <a:tailEnd/>
            </a:ln>
          </p:spPr>
        </p:cxnSp>
        <p:cxnSp>
          <p:nvCxnSpPr>
            <p:cNvPr id="28775" name="AutoShape 19"/>
            <p:cNvCxnSpPr>
              <a:cxnSpLocks noChangeShapeType="1"/>
              <a:stCxn id="28768" idx="2"/>
              <a:endCxn id="28767" idx="0"/>
            </p:cNvCxnSpPr>
            <p:nvPr/>
          </p:nvCxnSpPr>
          <p:spPr bwMode="auto">
            <a:xfrm>
              <a:off x="168" y="3298"/>
              <a:ext cx="0" cy="119"/>
            </a:xfrm>
            <a:prstGeom prst="straightConnector1">
              <a:avLst/>
            </a:prstGeom>
            <a:noFill/>
            <a:ln w="9525">
              <a:solidFill>
                <a:schemeClr val="tx1"/>
              </a:solidFill>
              <a:round/>
              <a:headEnd/>
              <a:tailEnd/>
            </a:ln>
          </p:spPr>
        </p:cxnSp>
        <p:cxnSp>
          <p:nvCxnSpPr>
            <p:cNvPr id="28776" name="AutoShape 20"/>
            <p:cNvCxnSpPr>
              <a:cxnSpLocks noChangeShapeType="1"/>
              <a:stCxn id="28772" idx="2"/>
              <a:endCxn id="28771" idx="0"/>
            </p:cNvCxnSpPr>
            <p:nvPr/>
          </p:nvCxnSpPr>
          <p:spPr bwMode="auto">
            <a:xfrm>
              <a:off x="600" y="3298"/>
              <a:ext cx="0" cy="119"/>
            </a:xfrm>
            <a:prstGeom prst="straightConnector1">
              <a:avLst/>
            </a:prstGeom>
            <a:noFill/>
            <a:ln w="9525">
              <a:solidFill>
                <a:schemeClr val="tx1"/>
              </a:solidFill>
              <a:round/>
              <a:headEnd/>
              <a:tailEnd/>
            </a:ln>
          </p:spPr>
        </p:cxnSp>
        <p:grpSp>
          <p:nvGrpSpPr>
            <p:cNvPr id="28777" name="Group 21"/>
            <p:cNvGrpSpPr>
              <a:grpSpLocks/>
            </p:cNvGrpSpPr>
            <p:nvPr/>
          </p:nvGrpSpPr>
          <p:grpSpPr bwMode="auto">
            <a:xfrm>
              <a:off x="1776" y="2640"/>
              <a:ext cx="1104" cy="1714"/>
              <a:chOff x="1152" y="2640"/>
              <a:chExt cx="1104" cy="1714"/>
            </a:xfrm>
          </p:grpSpPr>
          <p:sp>
            <p:nvSpPr>
              <p:cNvPr id="28804" name="Text Box 22"/>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805" name="Text Box 23"/>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806" name="Text Box 24"/>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807" name="Text Box 25"/>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808" name="Text Box 26"/>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809" name="Text Box 27"/>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0" name="Text Box 28"/>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1" name="Text Box 29"/>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812" name="Text Box 30"/>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813" name="Text Box 31"/>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814" name="AutoShape 32"/>
              <p:cNvCxnSpPr>
                <a:cxnSpLocks noChangeShapeType="1"/>
                <a:stCxn id="28804" idx="2"/>
                <a:endCxn id="28806"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815" name="AutoShape 33"/>
              <p:cNvCxnSpPr>
                <a:cxnSpLocks noChangeShapeType="1"/>
                <a:stCxn id="28804" idx="2"/>
                <a:endCxn id="28808" idx="0"/>
              </p:cNvCxnSpPr>
              <p:nvPr/>
            </p:nvCxnSpPr>
            <p:spPr bwMode="auto">
              <a:xfrm>
                <a:off x="1656" y="2905"/>
                <a:ext cx="192" cy="119"/>
              </a:xfrm>
              <a:prstGeom prst="straightConnector1">
                <a:avLst/>
              </a:prstGeom>
              <a:noFill/>
              <a:ln w="9525">
                <a:solidFill>
                  <a:schemeClr val="tx1"/>
                </a:solidFill>
                <a:round/>
                <a:headEnd/>
                <a:tailEnd/>
              </a:ln>
            </p:spPr>
          </p:cxnSp>
          <p:cxnSp>
            <p:nvCxnSpPr>
              <p:cNvPr id="28816" name="AutoShape 34"/>
              <p:cNvCxnSpPr>
                <a:cxnSpLocks noChangeShapeType="1"/>
                <a:stCxn id="28806" idx="2"/>
                <a:endCxn id="28805"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817" name="AutoShape 35"/>
              <p:cNvCxnSpPr>
                <a:cxnSpLocks noChangeShapeType="1"/>
                <a:stCxn id="28806" idx="2"/>
                <a:endCxn id="28809" idx="0"/>
              </p:cNvCxnSpPr>
              <p:nvPr/>
            </p:nvCxnSpPr>
            <p:spPr bwMode="auto">
              <a:xfrm>
                <a:off x="1416" y="3289"/>
                <a:ext cx="144" cy="119"/>
              </a:xfrm>
              <a:prstGeom prst="straightConnector1">
                <a:avLst/>
              </a:prstGeom>
              <a:noFill/>
              <a:ln w="9525">
                <a:solidFill>
                  <a:schemeClr val="tx1"/>
                </a:solidFill>
                <a:round/>
                <a:headEnd/>
                <a:tailEnd/>
              </a:ln>
            </p:spPr>
          </p:cxnSp>
          <p:cxnSp>
            <p:nvCxnSpPr>
              <p:cNvPr id="28818" name="AutoShape 36"/>
              <p:cNvCxnSpPr>
                <a:cxnSpLocks noChangeShapeType="1"/>
                <a:stCxn id="28808" idx="2"/>
                <a:endCxn id="28807" idx="0"/>
              </p:cNvCxnSpPr>
              <p:nvPr/>
            </p:nvCxnSpPr>
            <p:spPr bwMode="auto">
              <a:xfrm>
                <a:off x="1848" y="3289"/>
                <a:ext cx="0" cy="119"/>
              </a:xfrm>
              <a:prstGeom prst="straightConnector1">
                <a:avLst/>
              </a:prstGeom>
              <a:noFill/>
              <a:ln w="9525">
                <a:solidFill>
                  <a:schemeClr val="tx1"/>
                </a:solidFill>
                <a:round/>
                <a:headEnd/>
                <a:tailEnd/>
              </a:ln>
            </p:spPr>
          </p:cxnSp>
          <p:cxnSp>
            <p:nvCxnSpPr>
              <p:cNvPr id="28819" name="AutoShape 37"/>
              <p:cNvCxnSpPr>
                <a:cxnSpLocks noChangeShapeType="1"/>
                <a:stCxn id="28805" idx="2"/>
                <a:endCxn id="28810" idx="0"/>
              </p:cNvCxnSpPr>
              <p:nvPr/>
            </p:nvCxnSpPr>
            <p:spPr bwMode="auto">
              <a:xfrm>
                <a:off x="1272" y="3673"/>
                <a:ext cx="0" cy="80"/>
              </a:xfrm>
              <a:prstGeom prst="straightConnector1">
                <a:avLst/>
              </a:prstGeom>
              <a:noFill/>
              <a:ln w="9525">
                <a:solidFill>
                  <a:schemeClr val="tx1"/>
                </a:solidFill>
                <a:round/>
                <a:headEnd/>
                <a:tailEnd/>
              </a:ln>
            </p:spPr>
          </p:cxnSp>
          <p:cxnSp>
            <p:nvCxnSpPr>
              <p:cNvPr id="28820" name="AutoShape 38"/>
              <p:cNvCxnSpPr>
                <a:cxnSpLocks noChangeShapeType="1"/>
                <a:stCxn id="28807" idx="2"/>
                <a:endCxn id="28811"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21" name="AutoShape 39"/>
              <p:cNvCxnSpPr>
                <a:cxnSpLocks noChangeShapeType="1"/>
                <a:stCxn id="28807" idx="2"/>
                <a:endCxn id="28812" idx="0"/>
              </p:cNvCxnSpPr>
              <p:nvPr/>
            </p:nvCxnSpPr>
            <p:spPr bwMode="auto">
              <a:xfrm>
                <a:off x="1848" y="3673"/>
                <a:ext cx="168" cy="119"/>
              </a:xfrm>
              <a:prstGeom prst="straightConnector1">
                <a:avLst/>
              </a:prstGeom>
              <a:noFill/>
              <a:ln w="9525">
                <a:solidFill>
                  <a:schemeClr val="tx1"/>
                </a:solidFill>
                <a:round/>
                <a:headEnd/>
                <a:tailEnd/>
              </a:ln>
            </p:spPr>
          </p:cxnSp>
          <p:cxnSp>
            <p:nvCxnSpPr>
              <p:cNvPr id="28822" name="AutoShape 40"/>
              <p:cNvCxnSpPr>
                <a:cxnSpLocks noChangeShapeType="1"/>
                <a:stCxn id="28811" idx="2"/>
                <a:endCxn id="28813" idx="0"/>
              </p:cNvCxnSpPr>
              <p:nvPr/>
            </p:nvCxnSpPr>
            <p:spPr bwMode="auto">
              <a:xfrm>
                <a:off x="1704" y="4018"/>
                <a:ext cx="0" cy="71"/>
              </a:xfrm>
              <a:prstGeom prst="straightConnector1">
                <a:avLst/>
              </a:prstGeom>
              <a:noFill/>
              <a:ln w="9525">
                <a:solidFill>
                  <a:schemeClr val="tx1"/>
                </a:solidFill>
                <a:round/>
                <a:headEnd/>
                <a:tailEnd/>
              </a:ln>
            </p:spPr>
          </p:cxnSp>
        </p:grpSp>
        <p:sp>
          <p:nvSpPr>
            <p:cNvPr id="28778" name="Text Box 41"/>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8779" name="AutoShape 42"/>
            <p:cNvCxnSpPr>
              <a:cxnSpLocks noChangeShapeType="1"/>
              <a:stCxn id="28770" idx="2"/>
              <a:endCxn id="28778" idx="0"/>
            </p:cNvCxnSpPr>
            <p:nvPr/>
          </p:nvCxnSpPr>
          <p:spPr bwMode="auto">
            <a:xfrm>
              <a:off x="3384" y="2905"/>
              <a:ext cx="0" cy="89"/>
            </a:xfrm>
            <a:prstGeom prst="straightConnector1">
              <a:avLst/>
            </a:prstGeom>
            <a:noFill/>
            <a:ln w="9525">
              <a:solidFill>
                <a:schemeClr val="tx1"/>
              </a:solidFill>
              <a:round/>
              <a:headEnd/>
              <a:tailEnd/>
            </a:ln>
          </p:spPr>
        </p:cxnSp>
        <p:grpSp>
          <p:nvGrpSpPr>
            <p:cNvPr id="28780" name="Group 43"/>
            <p:cNvGrpSpPr>
              <a:grpSpLocks/>
            </p:cNvGrpSpPr>
            <p:nvPr/>
          </p:nvGrpSpPr>
          <p:grpSpPr bwMode="auto">
            <a:xfrm>
              <a:off x="624" y="3024"/>
              <a:ext cx="1104" cy="1714"/>
              <a:chOff x="1152" y="2640"/>
              <a:chExt cx="1104" cy="1714"/>
            </a:xfrm>
          </p:grpSpPr>
          <p:sp>
            <p:nvSpPr>
              <p:cNvPr id="28785" name="Text Box 44"/>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786" name="Text Box 45"/>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87" name="Text Box 46"/>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788" name="Text Box 47"/>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789" name="Text Box 48"/>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790" name="Text Box 49"/>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1" name="Text Box 50"/>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2" name="Text Box 51"/>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793" name="Text Box 52"/>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794" name="Text Box 53"/>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795" name="AutoShape 54"/>
              <p:cNvCxnSpPr>
                <a:cxnSpLocks noChangeShapeType="1"/>
                <a:stCxn id="28785" idx="2"/>
                <a:endCxn id="28787"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796" name="AutoShape 55"/>
              <p:cNvCxnSpPr>
                <a:cxnSpLocks noChangeShapeType="1"/>
                <a:stCxn id="28785" idx="2"/>
                <a:endCxn id="28789" idx="0"/>
              </p:cNvCxnSpPr>
              <p:nvPr/>
            </p:nvCxnSpPr>
            <p:spPr bwMode="auto">
              <a:xfrm>
                <a:off x="1656" y="2905"/>
                <a:ext cx="192" cy="119"/>
              </a:xfrm>
              <a:prstGeom prst="straightConnector1">
                <a:avLst/>
              </a:prstGeom>
              <a:noFill/>
              <a:ln w="9525">
                <a:solidFill>
                  <a:schemeClr val="tx1"/>
                </a:solidFill>
                <a:round/>
                <a:headEnd/>
                <a:tailEnd/>
              </a:ln>
            </p:spPr>
          </p:cxnSp>
          <p:cxnSp>
            <p:nvCxnSpPr>
              <p:cNvPr id="28797" name="AutoShape 56"/>
              <p:cNvCxnSpPr>
                <a:cxnSpLocks noChangeShapeType="1"/>
                <a:stCxn id="28787" idx="2"/>
                <a:endCxn id="28786"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798" name="AutoShape 57"/>
              <p:cNvCxnSpPr>
                <a:cxnSpLocks noChangeShapeType="1"/>
                <a:stCxn id="28787" idx="2"/>
                <a:endCxn id="28790" idx="0"/>
              </p:cNvCxnSpPr>
              <p:nvPr/>
            </p:nvCxnSpPr>
            <p:spPr bwMode="auto">
              <a:xfrm>
                <a:off x="1416" y="3289"/>
                <a:ext cx="144" cy="119"/>
              </a:xfrm>
              <a:prstGeom prst="straightConnector1">
                <a:avLst/>
              </a:prstGeom>
              <a:noFill/>
              <a:ln w="9525">
                <a:solidFill>
                  <a:schemeClr val="tx1"/>
                </a:solidFill>
                <a:round/>
                <a:headEnd/>
                <a:tailEnd/>
              </a:ln>
            </p:spPr>
          </p:cxnSp>
          <p:cxnSp>
            <p:nvCxnSpPr>
              <p:cNvPr id="28799" name="AutoShape 58"/>
              <p:cNvCxnSpPr>
                <a:cxnSpLocks noChangeShapeType="1"/>
                <a:stCxn id="28789" idx="2"/>
                <a:endCxn id="28788" idx="0"/>
              </p:cNvCxnSpPr>
              <p:nvPr/>
            </p:nvCxnSpPr>
            <p:spPr bwMode="auto">
              <a:xfrm>
                <a:off x="1848" y="3289"/>
                <a:ext cx="0" cy="119"/>
              </a:xfrm>
              <a:prstGeom prst="straightConnector1">
                <a:avLst/>
              </a:prstGeom>
              <a:noFill/>
              <a:ln w="9525">
                <a:solidFill>
                  <a:schemeClr val="tx1"/>
                </a:solidFill>
                <a:round/>
                <a:headEnd/>
                <a:tailEnd/>
              </a:ln>
            </p:spPr>
          </p:cxnSp>
          <p:cxnSp>
            <p:nvCxnSpPr>
              <p:cNvPr id="28800" name="AutoShape 59"/>
              <p:cNvCxnSpPr>
                <a:cxnSpLocks noChangeShapeType="1"/>
                <a:stCxn id="28786" idx="2"/>
                <a:endCxn id="28791" idx="0"/>
              </p:cNvCxnSpPr>
              <p:nvPr/>
            </p:nvCxnSpPr>
            <p:spPr bwMode="auto">
              <a:xfrm>
                <a:off x="1272" y="3673"/>
                <a:ext cx="0" cy="80"/>
              </a:xfrm>
              <a:prstGeom prst="straightConnector1">
                <a:avLst/>
              </a:prstGeom>
              <a:noFill/>
              <a:ln w="9525">
                <a:solidFill>
                  <a:schemeClr val="tx1"/>
                </a:solidFill>
                <a:round/>
                <a:headEnd/>
                <a:tailEnd/>
              </a:ln>
            </p:spPr>
          </p:cxnSp>
          <p:cxnSp>
            <p:nvCxnSpPr>
              <p:cNvPr id="28801" name="AutoShape 60"/>
              <p:cNvCxnSpPr>
                <a:cxnSpLocks noChangeShapeType="1"/>
                <a:stCxn id="28788" idx="2"/>
                <a:endCxn id="28792"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02" name="AutoShape 61"/>
              <p:cNvCxnSpPr>
                <a:cxnSpLocks noChangeShapeType="1"/>
                <a:stCxn id="28788" idx="2"/>
                <a:endCxn id="28793" idx="0"/>
              </p:cNvCxnSpPr>
              <p:nvPr/>
            </p:nvCxnSpPr>
            <p:spPr bwMode="auto">
              <a:xfrm>
                <a:off x="1848" y="3673"/>
                <a:ext cx="168" cy="119"/>
              </a:xfrm>
              <a:prstGeom prst="straightConnector1">
                <a:avLst/>
              </a:prstGeom>
              <a:noFill/>
              <a:ln w="9525">
                <a:solidFill>
                  <a:schemeClr val="tx1"/>
                </a:solidFill>
                <a:round/>
                <a:headEnd/>
                <a:tailEnd/>
              </a:ln>
            </p:spPr>
          </p:cxnSp>
          <p:cxnSp>
            <p:nvCxnSpPr>
              <p:cNvPr id="28803" name="AutoShape 62"/>
              <p:cNvCxnSpPr>
                <a:cxnSpLocks noChangeShapeType="1"/>
                <a:stCxn id="28792" idx="2"/>
                <a:endCxn id="28794"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8781" name="AutoShape 63"/>
            <p:cNvCxnSpPr>
              <a:cxnSpLocks noChangeShapeType="1"/>
              <a:stCxn id="28769" idx="2"/>
              <a:endCxn id="28785" idx="0"/>
            </p:cNvCxnSpPr>
            <p:nvPr/>
          </p:nvCxnSpPr>
          <p:spPr bwMode="auto">
            <a:xfrm>
              <a:off x="504" y="2953"/>
              <a:ext cx="624" cy="71"/>
            </a:xfrm>
            <a:prstGeom prst="straightConnector1">
              <a:avLst/>
            </a:prstGeom>
            <a:noFill/>
            <a:ln w="9525">
              <a:solidFill>
                <a:schemeClr val="tx1"/>
              </a:solidFill>
              <a:round/>
              <a:headEnd/>
              <a:tailEnd/>
            </a:ln>
          </p:spPr>
        </p:cxnSp>
        <p:cxnSp>
          <p:nvCxnSpPr>
            <p:cNvPr id="28782" name="AutoShape 64"/>
            <p:cNvCxnSpPr>
              <a:cxnSpLocks noChangeShapeType="1"/>
              <a:stCxn id="28766" idx="2"/>
              <a:endCxn id="28769"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8783" name="AutoShape 65"/>
            <p:cNvCxnSpPr>
              <a:cxnSpLocks noChangeShapeType="1"/>
              <a:stCxn id="28766" idx="2"/>
              <a:endCxn id="28804" idx="0"/>
            </p:cNvCxnSpPr>
            <p:nvPr/>
          </p:nvCxnSpPr>
          <p:spPr bwMode="auto">
            <a:xfrm>
              <a:off x="2040" y="2575"/>
              <a:ext cx="240" cy="65"/>
            </a:xfrm>
            <a:prstGeom prst="straightConnector1">
              <a:avLst/>
            </a:prstGeom>
            <a:noFill/>
            <a:ln w="9525">
              <a:solidFill>
                <a:schemeClr val="tx1"/>
              </a:solidFill>
              <a:round/>
              <a:headEnd/>
              <a:tailEnd/>
            </a:ln>
          </p:spPr>
        </p:cxnSp>
        <p:cxnSp>
          <p:nvCxnSpPr>
            <p:cNvPr id="28784" name="AutoShape 66"/>
            <p:cNvCxnSpPr>
              <a:cxnSpLocks noChangeShapeType="1"/>
              <a:stCxn id="28766" idx="2"/>
              <a:endCxn id="28770" idx="0"/>
            </p:cNvCxnSpPr>
            <p:nvPr/>
          </p:nvCxnSpPr>
          <p:spPr bwMode="auto">
            <a:xfrm>
              <a:off x="2040" y="2575"/>
              <a:ext cx="1344" cy="65"/>
            </a:xfrm>
            <a:prstGeom prst="straightConnector1">
              <a:avLst/>
            </a:prstGeom>
            <a:noFill/>
            <a:ln w="9525">
              <a:solidFill>
                <a:schemeClr val="tx1"/>
              </a:solidFill>
              <a:round/>
              <a:headEnd/>
              <a:tailEnd/>
            </a:ln>
          </p:spPr>
        </p:cxnSp>
      </p:grpSp>
      <p:sp>
        <p:nvSpPr>
          <p:cNvPr id="28677" name="Line 67"/>
          <p:cNvSpPr>
            <a:spLocks noChangeShapeType="1"/>
          </p:cNvSpPr>
          <p:nvPr/>
        </p:nvSpPr>
        <p:spPr bwMode="auto">
          <a:xfrm>
            <a:off x="3" y="3276600"/>
            <a:ext cx="12191999" cy="0"/>
          </a:xfrm>
          <a:prstGeom prst="line">
            <a:avLst/>
          </a:prstGeom>
          <a:noFill/>
          <a:ln w="9525">
            <a:solidFill>
              <a:schemeClr val="tx1"/>
            </a:solidFill>
            <a:round/>
            <a:headEnd/>
            <a:tailEnd/>
          </a:ln>
        </p:spPr>
        <p:txBody>
          <a:bodyPr lIns="91432" tIns="45718" rIns="91432" bIns="45718"/>
          <a:lstStyle/>
          <a:p>
            <a:endParaRPr lang="en-US"/>
          </a:p>
        </p:txBody>
      </p:sp>
      <p:sp>
        <p:nvSpPr>
          <p:cNvPr id="805956" name="Oval 68"/>
          <p:cNvSpPr>
            <a:spLocks noChangeArrowheads="1"/>
          </p:cNvSpPr>
          <p:nvPr/>
        </p:nvSpPr>
        <p:spPr bwMode="auto">
          <a:xfrm>
            <a:off x="6243639" y="342582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28679" name="Oval 69"/>
          <p:cNvSpPr>
            <a:spLocks noChangeArrowheads="1"/>
          </p:cNvSpPr>
          <p:nvPr/>
        </p:nvSpPr>
        <p:spPr bwMode="auto">
          <a:xfrm>
            <a:off x="6245230" y="342741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58" name="Oval 70"/>
          <p:cNvSpPr>
            <a:spLocks noChangeArrowheads="1"/>
          </p:cNvSpPr>
          <p:nvPr/>
        </p:nvSpPr>
        <p:spPr bwMode="auto">
          <a:xfrm>
            <a:off x="3833815" y="3921126"/>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59" name="Oval 71"/>
          <p:cNvSpPr>
            <a:spLocks noChangeArrowheads="1"/>
          </p:cNvSpPr>
          <p:nvPr/>
        </p:nvSpPr>
        <p:spPr bwMode="auto">
          <a:xfrm>
            <a:off x="6627815" y="3854451"/>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60" name="Oval 72"/>
          <p:cNvSpPr>
            <a:spLocks noChangeArrowheads="1"/>
          </p:cNvSpPr>
          <p:nvPr/>
        </p:nvSpPr>
        <p:spPr bwMode="auto">
          <a:xfrm>
            <a:off x="8372480" y="3870326"/>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28683" name="Text Box 73"/>
          <p:cNvSpPr txBox="1">
            <a:spLocks noChangeArrowheads="1"/>
          </p:cNvSpPr>
          <p:nvPr/>
        </p:nvSpPr>
        <p:spPr bwMode="auto">
          <a:xfrm>
            <a:off x="381002" y="1447800"/>
            <a:ext cx="2928937" cy="1338824"/>
          </a:xfrm>
          <a:prstGeom prst="rect">
            <a:avLst/>
          </a:prstGeom>
          <a:noFill/>
          <a:ln w="9525">
            <a:noFill/>
            <a:miter lim="800000"/>
            <a:headEnd/>
            <a:tailEnd/>
          </a:ln>
        </p:spPr>
        <p:txBody>
          <a:bodyPr wrap="square" lIns="91432" tIns="45718" rIns="91432" bIns="45718">
            <a:spAutoFit/>
          </a:bodyPr>
          <a:lstStyle/>
          <a:p>
            <a:pPr>
              <a:spcBef>
                <a:spcPct val="50000"/>
              </a:spcBef>
            </a:pPr>
            <a:r>
              <a:rPr lang="en-US" i="1" dirty="0"/>
              <a:t>Strategy: expand a cheapest node first:</a:t>
            </a:r>
          </a:p>
          <a:p>
            <a:pPr>
              <a:spcBef>
                <a:spcPct val="50000"/>
              </a:spcBef>
            </a:pPr>
            <a:r>
              <a:rPr lang="en-US" i="1" dirty="0"/>
              <a:t>Fringe is a priority queue (priority: cumulative cost)</a:t>
            </a:r>
          </a:p>
        </p:txBody>
      </p:sp>
      <p:grpSp>
        <p:nvGrpSpPr>
          <p:cNvPr id="28684" name="Group 74"/>
          <p:cNvGrpSpPr>
            <a:grpSpLocks/>
          </p:cNvGrpSpPr>
          <p:nvPr/>
        </p:nvGrpSpPr>
        <p:grpSpPr bwMode="auto">
          <a:xfrm>
            <a:off x="4572001" y="1270001"/>
            <a:ext cx="3205163" cy="1768475"/>
            <a:chOff x="816" y="1056"/>
            <a:chExt cx="4176" cy="2304"/>
          </a:xfrm>
        </p:grpSpPr>
        <p:grpSp>
          <p:nvGrpSpPr>
            <p:cNvPr id="28736" name="Group 75"/>
            <p:cNvGrpSpPr>
              <a:grpSpLocks/>
            </p:cNvGrpSpPr>
            <p:nvPr/>
          </p:nvGrpSpPr>
          <p:grpSpPr bwMode="auto">
            <a:xfrm>
              <a:off x="816" y="1056"/>
              <a:ext cx="4176" cy="2304"/>
              <a:chOff x="336" y="576"/>
              <a:chExt cx="4848" cy="2784"/>
            </a:xfrm>
          </p:grpSpPr>
          <p:sp>
            <p:nvSpPr>
              <p:cNvPr id="28738" name="AutoShape 7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28739" name="AutoShape 7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28740" name="AutoShape 7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28741" name="AutoShape 7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28742" name="AutoShape 8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28743" name="AutoShape 8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28744" name="AutoShape 8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28745" name="AutoShape 8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28746" name="AutoShape 8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28747" name="AutoShape 8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28748" name="AutoShape 8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28749" name="AutoShape 8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28750" name="AutoShape 88"/>
              <p:cNvCxnSpPr>
                <a:cxnSpLocks noChangeShapeType="1"/>
                <a:stCxn id="28738" idx="5"/>
                <a:endCxn id="28742"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8751" name="AutoShape 89"/>
              <p:cNvCxnSpPr>
                <a:cxnSpLocks noChangeShapeType="1"/>
                <a:stCxn id="28742" idx="5"/>
                <a:endCxn id="28743"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8752" name="AutoShape 90"/>
              <p:cNvCxnSpPr>
                <a:cxnSpLocks noChangeShapeType="1"/>
                <a:stCxn id="28746" idx="3"/>
                <a:endCxn id="28743"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8753" name="AutoShape 91"/>
              <p:cNvCxnSpPr>
                <a:cxnSpLocks noChangeShapeType="1"/>
                <a:stCxn id="28746" idx="2"/>
                <a:endCxn id="28742"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8754" name="AutoShape 92"/>
              <p:cNvCxnSpPr>
                <a:cxnSpLocks noChangeShapeType="1"/>
                <a:stCxn id="28745" idx="4"/>
                <a:endCxn id="28746"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8755" name="AutoShape 93"/>
              <p:cNvCxnSpPr>
                <a:cxnSpLocks noChangeShapeType="1"/>
                <a:stCxn id="28745" idx="5"/>
                <a:endCxn id="28749"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8756" name="AutoShape 94"/>
              <p:cNvCxnSpPr>
                <a:cxnSpLocks noChangeShapeType="1"/>
                <a:stCxn id="28749" idx="0"/>
                <a:endCxn id="28748"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8757" name="AutoShape 95"/>
              <p:cNvCxnSpPr>
                <a:cxnSpLocks noChangeShapeType="1"/>
                <a:stCxn id="28748" idx="0"/>
                <a:endCxn id="28739"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8758" name="AutoShape 96"/>
              <p:cNvCxnSpPr>
                <a:cxnSpLocks noChangeShapeType="1"/>
                <a:stCxn id="28738"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8759" name="AutoShape 97"/>
              <p:cNvCxnSpPr>
                <a:cxnSpLocks noChangeShapeType="1"/>
                <a:stCxn id="28740" idx="1"/>
                <a:endCxn id="28741"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8760" name="AutoShape 98"/>
              <p:cNvCxnSpPr>
                <a:cxnSpLocks noChangeShapeType="1"/>
                <a:endCxn id="28747"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8761" name="AutoShape 99"/>
              <p:cNvCxnSpPr>
                <a:cxnSpLocks noChangeShapeType="1"/>
                <a:stCxn id="28744" idx="2"/>
                <a:endCxn id="28747"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8762" name="AutoShape 100"/>
              <p:cNvCxnSpPr>
                <a:cxnSpLocks noChangeShapeType="1"/>
                <a:stCxn id="28740" idx="7"/>
                <a:endCxn id="28744"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8763" name="AutoShape 101"/>
              <p:cNvCxnSpPr>
                <a:cxnSpLocks noChangeShapeType="1"/>
                <a:stCxn id="28740" idx="6"/>
                <a:endCxn id="28745"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8764" name="AutoShape 102"/>
              <p:cNvCxnSpPr>
                <a:cxnSpLocks noChangeShapeType="1"/>
                <a:stCxn id="28748" idx="1"/>
                <a:endCxn id="28744"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8765" name="AutoShape 103"/>
              <p:cNvCxnSpPr>
                <a:cxnSpLocks noChangeShapeType="1"/>
                <a:stCxn id="28738" idx="6"/>
                <a:endCxn id="28745"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28737" name="AutoShape 104"/>
            <p:cNvCxnSpPr>
              <a:cxnSpLocks noChangeShapeType="1"/>
              <a:stCxn id="28743" idx="6"/>
              <a:endCxn id="28749"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805993" name="Text Box 105"/>
          <p:cNvSpPr txBox="1">
            <a:spLocks noChangeArrowheads="1"/>
          </p:cNvSpPr>
          <p:nvPr/>
        </p:nvSpPr>
        <p:spPr bwMode="auto">
          <a:xfrm>
            <a:off x="4267201" y="3868738"/>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3</a:t>
            </a:r>
          </a:p>
        </p:txBody>
      </p:sp>
      <p:sp>
        <p:nvSpPr>
          <p:cNvPr id="805994" name="Text Box 106"/>
          <p:cNvSpPr txBox="1">
            <a:spLocks noChangeArrowheads="1"/>
          </p:cNvSpPr>
          <p:nvPr/>
        </p:nvSpPr>
        <p:spPr bwMode="auto">
          <a:xfrm>
            <a:off x="7024689" y="3798887"/>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9</a:t>
            </a:r>
          </a:p>
        </p:txBody>
      </p:sp>
      <p:sp>
        <p:nvSpPr>
          <p:cNvPr id="805995" name="Text Box 107"/>
          <p:cNvSpPr txBox="1">
            <a:spLocks noChangeArrowheads="1"/>
          </p:cNvSpPr>
          <p:nvPr/>
        </p:nvSpPr>
        <p:spPr bwMode="auto">
          <a:xfrm>
            <a:off x="8734429" y="37957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805996" name="Oval 108"/>
          <p:cNvSpPr>
            <a:spLocks noChangeArrowheads="1"/>
          </p:cNvSpPr>
          <p:nvPr/>
        </p:nvSpPr>
        <p:spPr bwMode="auto">
          <a:xfrm>
            <a:off x="8370888" y="3868735"/>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5997" name="Oval 109"/>
          <p:cNvSpPr>
            <a:spLocks noChangeArrowheads="1"/>
          </p:cNvSpPr>
          <p:nvPr/>
        </p:nvSpPr>
        <p:spPr bwMode="auto">
          <a:xfrm>
            <a:off x="8388356" y="4381502"/>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5998" name="Text Box 110"/>
          <p:cNvSpPr txBox="1">
            <a:spLocks noChangeArrowheads="1"/>
          </p:cNvSpPr>
          <p:nvPr/>
        </p:nvSpPr>
        <p:spPr bwMode="auto">
          <a:xfrm>
            <a:off x="8759829" y="43037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16</a:t>
            </a:r>
          </a:p>
        </p:txBody>
      </p:sp>
      <p:sp>
        <p:nvSpPr>
          <p:cNvPr id="805999" name="Oval 111"/>
          <p:cNvSpPr>
            <a:spLocks noChangeArrowheads="1"/>
          </p:cNvSpPr>
          <p:nvPr/>
        </p:nvSpPr>
        <p:spPr bwMode="auto">
          <a:xfrm>
            <a:off x="3276606" y="43989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0" name="Oval 112"/>
          <p:cNvSpPr>
            <a:spLocks noChangeArrowheads="1"/>
          </p:cNvSpPr>
          <p:nvPr/>
        </p:nvSpPr>
        <p:spPr bwMode="auto">
          <a:xfrm>
            <a:off x="3960815" y="43973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1" name="Oval 113"/>
          <p:cNvSpPr>
            <a:spLocks noChangeArrowheads="1"/>
          </p:cNvSpPr>
          <p:nvPr/>
        </p:nvSpPr>
        <p:spPr bwMode="auto">
          <a:xfrm>
            <a:off x="4789488" y="4389435"/>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2" name="Text Box 114"/>
          <p:cNvSpPr txBox="1">
            <a:spLocks noChangeArrowheads="1"/>
          </p:cNvSpPr>
          <p:nvPr/>
        </p:nvSpPr>
        <p:spPr bwMode="auto">
          <a:xfrm>
            <a:off x="3565529" y="43545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4</a:t>
            </a:r>
          </a:p>
        </p:txBody>
      </p:sp>
      <p:sp>
        <p:nvSpPr>
          <p:cNvPr id="806003" name="Text Box 115"/>
          <p:cNvSpPr txBox="1">
            <a:spLocks noChangeArrowheads="1"/>
          </p:cNvSpPr>
          <p:nvPr/>
        </p:nvSpPr>
        <p:spPr bwMode="auto">
          <a:xfrm>
            <a:off x="4154489" y="45069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04" name="Text Box 116"/>
          <p:cNvSpPr txBox="1">
            <a:spLocks noChangeArrowheads="1"/>
          </p:cNvSpPr>
          <p:nvPr/>
        </p:nvSpPr>
        <p:spPr bwMode="auto">
          <a:xfrm>
            <a:off x="5084765" y="432752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5</a:t>
            </a:r>
          </a:p>
        </p:txBody>
      </p:sp>
      <p:sp>
        <p:nvSpPr>
          <p:cNvPr id="806005" name="Oval 117"/>
          <p:cNvSpPr>
            <a:spLocks noChangeArrowheads="1"/>
          </p:cNvSpPr>
          <p:nvPr/>
        </p:nvSpPr>
        <p:spPr bwMode="auto">
          <a:xfrm>
            <a:off x="3833815" y="3921126"/>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6" name="Oval 118"/>
          <p:cNvSpPr>
            <a:spLocks noChangeArrowheads="1"/>
          </p:cNvSpPr>
          <p:nvPr/>
        </p:nvSpPr>
        <p:spPr bwMode="auto">
          <a:xfrm>
            <a:off x="3276606" y="4398961"/>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7" name="Oval 119"/>
          <p:cNvSpPr>
            <a:spLocks noChangeArrowheads="1"/>
          </p:cNvSpPr>
          <p:nvPr/>
        </p:nvSpPr>
        <p:spPr bwMode="auto">
          <a:xfrm>
            <a:off x="3257556" y="49450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08" name="Oval 120"/>
          <p:cNvSpPr>
            <a:spLocks noChangeArrowheads="1"/>
          </p:cNvSpPr>
          <p:nvPr/>
        </p:nvSpPr>
        <p:spPr bwMode="auto">
          <a:xfrm>
            <a:off x="3259139" y="4945061"/>
            <a:ext cx="290512"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09" name="Oval 121"/>
          <p:cNvSpPr>
            <a:spLocks noChangeArrowheads="1"/>
          </p:cNvSpPr>
          <p:nvPr/>
        </p:nvSpPr>
        <p:spPr bwMode="auto">
          <a:xfrm>
            <a:off x="4787906" y="4391026"/>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0" name="Oval 122"/>
          <p:cNvSpPr>
            <a:spLocks noChangeArrowheads="1"/>
          </p:cNvSpPr>
          <p:nvPr/>
        </p:nvSpPr>
        <p:spPr bwMode="auto">
          <a:xfrm>
            <a:off x="4437063" y="49180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1" name="Oval 123"/>
          <p:cNvSpPr>
            <a:spLocks noChangeArrowheads="1"/>
          </p:cNvSpPr>
          <p:nvPr/>
        </p:nvSpPr>
        <p:spPr bwMode="auto">
          <a:xfrm>
            <a:off x="5113339" y="4926011"/>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2" name="Text Box 124"/>
          <p:cNvSpPr txBox="1">
            <a:spLocks noChangeArrowheads="1"/>
          </p:cNvSpPr>
          <p:nvPr/>
        </p:nvSpPr>
        <p:spPr bwMode="auto">
          <a:xfrm>
            <a:off x="5387977" y="48625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7</a:t>
            </a:r>
          </a:p>
        </p:txBody>
      </p:sp>
      <p:sp>
        <p:nvSpPr>
          <p:cNvPr id="806013" name="Text Box 125"/>
          <p:cNvSpPr txBox="1">
            <a:spLocks noChangeArrowheads="1"/>
          </p:cNvSpPr>
          <p:nvPr/>
        </p:nvSpPr>
        <p:spPr bwMode="auto">
          <a:xfrm>
            <a:off x="4686301" y="4868863"/>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13</a:t>
            </a:r>
          </a:p>
        </p:txBody>
      </p:sp>
      <p:sp>
        <p:nvSpPr>
          <p:cNvPr id="806014" name="Oval 126"/>
          <p:cNvSpPr>
            <a:spLocks noChangeArrowheads="1"/>
          </p:cNvSpPr>
          <p:nvPr/>
        </p:nvSpPr>
        <p:spPr bwMode="auto">
          <a:xfrm>
            <a:off x="5114930" y="4927602"/>
            <a:ext cx="290513"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5" name="Oval 127"/>
          <p:cNvSpPr>
            <a:spLocks noChangeArrowheads="1"/>
          </p:cNvSpPr>
          <p:nvPr/>
        </p:nvSpPr>
        <p:spPr bwMode="auto">
          <a:xfrm>
            <a:off x="5111756" y="5453061"/>
            <a:ext cx="290513"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6" name="Text Box 128"/>
          <p:cNvSpPr txBox="1">
            <a:spLocks noChangeArrowheads="1"/>
          </p:cNvSpPr>
          <p:nvPr/>
        </p:nvSpPr>
        <p:spPr bwMode="auto">
          <a:xfrm>
            <a:off x="5376865" y="53975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806017" name="Oval 129"/>
          <p:cNvSpPr>
            <a:spLocks noChangeArrowheads="1"/>
          </p:cNvSpPr>
          <p:nvPr/>
        </p:nvSpPr>
        <p:spPr bwMode="auto">
          <a:xfrm>
            <a:off x="5113339" y="5454653"/>
            <a:ext cx="290512" cy="265113"/>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18" name="Oval 130"/>
          <p:cNvSpPr>
            <a:spLocks noChangeArrowheads="1"/>
          </p:cNvSpPr>
          <p:nvPr/>
        </p:nvSpPr>
        <p:spPr bwMode="auto">
          <a:xfrm>
            <a:off x="5375280" y="5981702"/>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19" name="Text Box 131"/>
          <p:cNvSpPr txBox="1">
            <a:spLocks noChangeArrowheads="1"/>
          </p:cNvSpPr>
          <p:nvPr/>
        </p:nvSpPr>
        <p:spPr bwMode="auto">
          <a:xfrm>
            <a:off x="5641977" y="592455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10</a:t>
            </a:r>
          </a:p>
        </p:txBody>
      </p:sp>
      <p:sp>
        <p:nvSpPr>
          <p:cNvPr id="806020" name="Text Box 132"/>
          <p:cNvSpPr txBox="1">
            <a:spLocks noChangeArrowheads="1"/>
          </p:cNvSpPr>
          <p:nvPr/>
        </p:nvSpPr>
        <p:spPr bwMode="auto">
          <a:xfrm>
            <a:off x="4481513" y="592455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21" name="Oval 133"/>
          <p:cNvSpPr>
            <a:spLocks noChangeArrowheads="1"/>
          </p:cNvSpPr>
          <p:nvPr/>
        </p:nvSpPr>
        <p:spPr bwMode="auto">
          <a:xfrm>
            <a:off x="4860930" y="5962653"/>
            <a:ext cx="290513"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2" name="Oval 134"/>
          <p:cNvSpPr>
            <a:spLocks noChangeArrowheads="1"/>
          </p:cNvSpPr>
          <p:nvPr/>
        </p:nvSpPr>
        <p:spPr bwMode="auto">
          <a:xfrm>
            <a:off x="6623056" y="3856035"/>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806023" name="Oval 135"/>
          <p:cNvSpPr>
            <a:spLocks noChangeArrowheads="1"/>
          </p:cNvSpPr>
          <p:nvPr/>
        </p:nvSpPr>
        <p:spPr bwMode="auto">
          <a:xfrm>
            <a:off x="6954839" y="4384678"/>
            <a:ext cx="290512" cy="265113"/>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4" name="Oval 136"/>
          <p:cNvSpPr>
            <a:spLocks noChangeArrowheads="1"/>
          </p:cNvSpPr>
          <p:nvPr/>
        </p:nvSpPr>
        <p:spPr bwMode="auto">
          <a:xfrm>
            <a:off x="6253163" y="4383085"/>
            <a:ext cx="290512" cy="265112"/>
          </a:xfrm>
          <a:prstGeom prst="ellipse">
            <a:avLst/>
          </a:prstGeom>
          <a:noFill/>
          <a:ln w="9525">
            <a:solidFill>
              <a:schemeClr val="tx1"/>
            </a:solidFill>
            <a:round/>
            <a:headEnd/>
            <a:tailEnd/>
          </a:ln>
        </p:spPr>
        <p:txBody>
          <a:bodyPr wrap="none" lIns="91432" tIns="45718" rIns="91432" bIns="45718" anchor="ctr"/>
          <a:lstStyle/>
          <a:p>
            <a:endParaRPr lang="en-US"/>
          </a:p>
        </p:txBody>
      </p:sp>
      <p:sp>
        <p:nvSpPr>
          <p:cNvPr id="806025" name="Text Box 137"/>
          <p:cNvSpPr txBox="1">
            <a:spLocks noChangeArrowheads="1"/>
          </p:cNvSpPr>
          <p:nvPr/>
        </p:nvSpPr>
        <p:spPr bwMode="auto">
          <a:xfrm>
            <a:off x="6488113" y="432752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17</a:t>
            </a:r>
          </a:p>
        </p:txBody>
      </p:sp>
      <p:sp>
        <p:nvSpPr>
          <p:cNvPr id="806026" name="Text Box 138"/>
          <p:cNvSpPr txBox="1">
            <a:spLocks noChangeArrowheads="1"/>
          </p:cNvSpPr>
          <p:nvPr/>
        </p:nvSpPr>
        <p:spPr bwMode="auto">
          <a:xfrm>
            <a:off x="7204077" y="431641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11</a:t>
            </a:r>
          </a:p>
        </p:txBody>
      </p:sp>
      <p:sp>
        <p:nvSpPr>
          <p:cNvPr id="806027" name="Oval 139"/>
          <p:cNvSpPr>
            <a:spLocks noChangeArrowheads="1"/>
          </p:cNvSpPr>
          <p:nvPr/>
        </p:nvSpPr>
        <p:spPr bwMode="auto">
          <a:xfrm>
            <a:off x="5375280" y="5983285"/>
            <a:ext cx="290513" cy="265112"/>
          </a:xfrm>
          <a:prstGeom prst="ellipse">
            <a:avLst/>
          </a:prstGeom>
          <a:solidFill>
            <a:srgbClr val="FF3300">
              <a:alpha val="20000"/>
            </a:srgbClr>
          </a:solidFill>
          <a:ln w="9525">
            <a:solidFill>
              <a:schemeClr val="tx1"/>
            </a:solidFill>
            <a:round/>
            <a:headEnd/>
            <a:tailEnd/>
          </a:ln>
        </p:spPr>
        <p:txBody>
          <a:bodyPr wrap="none" lIns="91432" tIns="45718" rIns="91432" bIns="45718" anchor="ctr"/>
          <a:lstStyle/>
          <a:p>
            <a:endParaRPr lang="en-US"/>
          </a:p>
        </p:txBody>
      </p:sp>
      <p:sp>
        <p:nvSpPr>
          <p:cNvPr id="28720" name="Text Box 140"/>
          <p:cNvSpPr txBox="1">
            <a:spLocks noChangeArrowheads="1"/>
          </p:cNvSpPr>
          <p:nvPr/>
        </p:nvSpPr>
        <p:spPr bwMode="auto">
          <a:xfrm>
            <a:off x="6550029" y="33528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0</a:t>
            </a:r>
          </a:p>
        </p:txBody>
      </p:sp>
      <p:sp>
        <p:nvSpPr>
          <p:cNvPr id="806029" name="Text Box 141"/>
          <p:cNvSpPr txBox="1">
            <a:spLocks noChangeArrowheads="1"/>
          </p:cNvSpPr>
          <p:nvPr/>
        </p:nvSpPr>
        <p:spPr bwMode="auto">
          <a:xfrm>
            <a:off x="3554413" y="4867275"/>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6</a:t>
            </a:r>
          </a:p>
        </p:txBody>
      </p:sp>
      <p:sp>
        <p:nvSpPr>
          <p:cNvPr id="28722" name="Text Box 142"/>
          <p:cNvSpPr txBox="1">
            <a:spLocks noChangeArrowheads="1"/>
          </p:cNvSpPr>
          <p:nvPr/>
        </p:nvSpPr>
        <p:spPr bwMode="auto">
          <a:xfrm>
            <a:off x="4884737" y="19748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3</a:t>
            </a:r>
          </a:p>
        </p:txBody>
      </p:sp>
      <p:sp>
        <p:nvSpPr>
          <p:cNvPr id="28723" name="Text Box 143"/>
          <p:cNvSpPr txBox="1">
            <a:spLocks noChangeArrowheads="1"/>
          </p:cNvSpPr>
          <p:nvPr/>
        </p:nvSpPr>
        <p:spPr bwMode="auto">
          <a:xfrm>
            <a:off x="5878513" y="2128839"/>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9</a:t>
            </a:r>
          </a:p>
        </p:txBody>
      </p:sp>
      <p:sp>
        <p:nvSpPr>
          <p:cNvPr id="28724" name="Text Box 144"/>
          <p:cNvSpPr txBox="1">
            <a:spLocks noChangeArrowheads="1"/>
          </p:cNvSpPr>
          <p:nvPr/>
        </p:nvSpPr>
        <p:spPr bwMode="auto">
          <a:xfrm>
            <a:off x="4735513" y="26225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25" name="Text Box 145"/>
          <p:cNvSpPr txBox="1">
            <a:spLocks noChangeArrowheads="1"/>
          </p:cNvSpPr>
          <p:nvPr/>
        </p:nvSpPr>
        <p:spPr bwMode="auto">
          <a:xfrm>
            <a:off x="5224461" y="16573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26" name="Text Box 146"/>
          <p:cNvSpPr txBox="1">
            <a:spLocks noChangeArrowheads="1"/>
          </p:cNvSpPr>
          <p:nvPr/>
        </p:nvSpPr>
        <p:spPr bwMode="auto">
          <a:xfrm>
            <a:off x="5035549" y="1219202"/>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28727" name="Text Box 147"/>
          <p:cNvSpPr txBox="1">
            <a:spLocks noChangeArrowheads="1"/>
          </p:cNvSpPr>
          <p:nvPr/>
        </p:nvSpPr>
        <p:spPr bwMode="auto">
          <a:xfrm>
            <a:off x="5753101" y="1639890"/>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28728" name="Text Box 148"/>
          <p:cNvSpPr txBox="1">
            <a:spLocks noChangeArrowheads="1"/>
          </p:cNvSpPr>
          <p:nvPr/>
        </p:nvSpPr>
        <p:spPr bwMode="auto">
          <a:xfrm>
            <a:off x="6683377" y="225266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8</a:t>
            </a:r>
          </a:p>
        </p:txBody>
      </p:sp>
      <p:sp>
        <p:nvSpPr>
          <p:cNvPr id="28729" name="Text Box 149"/>
          <p:cNvSpPr txBox="1">
            <a:spLocks noChangeArrowheads="1"/>
          </p:cNvSpPr>
          <p:nvPr/>
        </p:nvSpPr>
        <p:spPr bwMode="auto">
          <a:xfrm>
            <a:off x="7013573" y="2125666"/>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28730" name="Text Box 150"/>
          <p:cNvSpPr txBox="1">
            <a:spLocks noChangeArrowheads="1"/>
          </p:cNvSpPr>
          <p:nvPr/>
        </p:nvSpPr>
        <p:spPr bwMode="auto">
          <a:xfrm>
            <a:off x="5467353" y="28511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15</a:t>
            </a:r>
          </a:p>
        </p:txBody>
      </p:sp>
      <p:sp>
        <p:nvSpPr>
          <p:cNvPr id="28731" name="Text Box 151"/>
          <p:cNvSpPr txBox="1">
            <a:spLocks noChangeArrowheads="1"/>
          </p:cNvSpPr>
          <p:nvPr/>
        </p:nvSpPr>
        <p:spPr bwMode="auto">
          <a:xfrm>
            <a:off x="7540625" y="2371727"/>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1</a:t>
            </a:r>
          </a:p>
        </p:txBody>
      </p:sp>
      <p:sp>
        <p:nvSpPr>
          <p:cNvPr id="28732" name="Text Box 152"/>
          <p:cNvSpPr txBox="1">
            <a:spLocks noChangeArrowheads="1"/>
          </p:cNvSpPr>
          <p:nvPr/>
        </p:nvSpPr>
        <p:spPr bwMode="auto">
          <a:xfrm>
            <a:off x="7556501" y="1720854"/>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
        <p:nvSpPr>
          <p:cNvPr id="806041" name="AutoShape 153"/>
          <p:cNvSpPr>
            <a:spLocks/>
          </p:cNvSpPr>
          <p:nvPr/>
        </p:nvSpPr>
        <p:spPr bwMode="auto">
          <a:xfrm>
            <a:off x="1909765" y="3613147"/>
            <a:ext cx="396875" cy="2986088"/>
          </a:xfrm>
          <a:prstGeom prst="leftBrace">
            <a:avLst>
              <a:gd name="adj1" fmla="val 62700"/>
              <a:gd name="adj2" fmla="val 50000"/>
            </a:avLst>
          </a:prstGeom>
          <a:noFill/>
          <a:ln w="9525">
            <a:solidFill>
              <a:schemeClr val="tx1"/>
            </a:solidFill>
            <a:round/>
            <a:headEnd/>
            <a:tailEnd/>
          </a:ln>
        </p:spPr>
        <p:txBody>
          <a:bodyPr wrap="none" lIns="91432" tIns="45718" rIns="91432" bIns="45718" anchor="ctr"/>
          <a:lstStyle/>
          <a:p>
            <a:endParaRPr lang="en-US"/>
          </a:p>
        </p:txBody>
      </p:sp>
      <p:sp>
        <p:nvSpPr>
          <p:cNvPr id="806042" name="Text Box 154"/>
          <p:cNvSpPr txBox="1">
            <a:spLocks noChangeArrowheads="1"/>
          </p:cNvSpPr>
          <p:nvPr/>
        </p:nvSpPr>
        <p:spPr bwMode="auto">
          <a:xfrm>
            <a:off x="914401" y="4827588"/>
            <a:ext cx="1158875" cy="646327"/>
          </a:xfrm>
          <a:prstGeom prst="rect">
            <a:avLst/>
          </a:prstGeom>
          <a:noFill/>
          <a:ln w="9525">
            <a:noFill/>
            <a:miter lim="800000"/>
            <a:headEnd/>
            <a:tailEnd/>
          </a:ln>
        </p:spPr>
        <p:txBody>
          <a:bodyPr lIns="91432" tIns="45718" rIns="91432" bIns="45718">
            <a:spAutoFit/>
          </a:bodyPr>
          <a:lstStyle/>
          <a:p>
            <a:pPr algn="ctr">
              <a:spcBef>
                <a:spcPct val="50000"/>
              </a:spcBef>
            </a:pPr>
            <a:r>
              <a:rPr lang="en-US"/>
              <a:t>Cost contours</a:t>
            </a:r>
          </a:p>
        </p:txBody>
      </p:sp>
      <p:sp>
        <p:nvSpPr>
          <p:cNvPr id="28735" name="Text Box 155"/>
          <p:cNvSpPr txBox="1">
            <a:spLocks noChangeArrowheads="1"/>
          </p:cNvSpPr>
          <p:nvPr/>
        </p:nvSpPr>
        <p:spPr bwMode="auto">
          <a:xfrm>
            <a:off x="6134101" y="1827215"/>
            <a:ext cx="538163" cy="369328"/>
          </a:xfrm>
          <a:prstGeom prst="rect">
            <a:avLst/>
          </a:prstGeom>
          <a:noFill/>
          <a:ln w="9525">
            <a:noFill/>
            <a:miter lim="800000"/>
            <a:headEnd/>
            <a:tailEnd/>
          </a:ln>
        </p:spPr>
        <p:txBody>
          <a:bodyPr lIns="91432" tIns="45718" rIns="91432" bIns="45718">
            <a:spAutoFit/>
          </a:bodyPr>
          <a:lstStyle/>
          <a:p>
            <a:pPr>
              <a:spcBef>
                <a:spcPct val="50000"/>
              </a:spcBef>
            </a:pPr>
            <a:r>
              <a:rPr lang="en-US"/>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59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59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59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59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59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59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59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59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59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60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59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60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60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60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60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60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60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60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60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60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60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60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60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60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600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60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060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60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60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60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60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602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60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060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60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060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060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060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060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060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06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56" grpId="0" animBg="1"/>
      <p:bldP spid="805958" grpId="0" animBg="1"/>
      <p:bldP spid="805959" grpId="0" animBg="1"/>
      <p:bldP spid="805960" grpId="0" animBg="1"/>
      <p:bldP spid="805993" grpId="0"/>
      <p:bldP spid="805994" grpId="0"/>
      <p:bldP spid="805995" grpId="0"/>
      <p:bldP spid="805996" grpId="0" animBg="1"/>
      <p:bldP spid="805997" grpId="0" animBg="1"/>
      <p:bldP spid="805998" grpId="0"/>
      <p:bldP spid="805999" grpId="0" animBg="1"/>
      <p:bldP spid="806000" grpId="0" animBg="1"/>
      <p:bldP spid="806001" grpId="0" animBg="1"/>
      <p:bldP spid="806002" grpId="0"/>
      <p:bldP spid="806003" grpId="0"/>
      <p:bldP spid="806004" grpId="0"/>
      <p:bldP spid="806005" grpId="0" animBg="1"/>
      <p:bldP spid="806006" grpId="0" animBg="1"/>
      <p:bldP spid="806007" grpId="0" animBg="1"/>
      <p:bldP spid="806008" grpId="0" animBg="1"/>
      <p:bldP spid="806009" grpId="0" animBg="1"/>
      <p:bldP spid="806010" grpId="0" animBg="1"/>
      <p:bldP spid="806011" grpId="0" animBg="1"/>
      <p:bldP spid="806012" grpId="0"/>
      <p:bldP spid="806013" grpId="0"/>
      <p:bldP spid="806014" grpId="0" animBg="1"/>
      <p:bldP spid="806015" grpId="0" animBg="1"/>
      <p:bldP spid="806016" grpId="0"/>
      <p:bldP spid="806017" grpId="0" animBg="1"/>
      <p:bldP spid="806018" grpId="0" animBg="1"/>
      <p:bldP spid="806019" grpId="0"/>
      <p:bldP spid="806020" grpId="0"/>
      <p:bldP spid="806021" grpId="0" animBg="1"/>
      <p:bldP spid="806022" grpId="0" animBg="1"/>
      <p:bldP spid="806023" grpId="0" animBg="1"/>
      <p:bldP spid="806024" grpId="0" animBg="1"/>
      <p:bldP spid="806025" grpId="0"/>
      <p:bldP spid="806026" grpId="0"/>
      <p:bldP spid="806027" grpId="0" animBg="1"/>
      <p:bldP spid="806029" grpId="0"/>
      <p:bldP spid="806041" grpId="0" animBg="1"/>
      <p:bldP spid="80604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DD6015-C2E4-4B08-AFB0-26AA7F9D2E76}"/>
              </a:ext>
            </a:extLst>
          </p:cNvPr>
          <p:cNvSpPr>
            <a:spLocks noGrp="1"/>
          </p:cNvSpPr>
          <p:nvPr>
            <p:ph type="title"/>
          </p:nvPr>
        </p:nvSpPr>
        <p:spPr/>
        <p:txBody>
          <a:bodyPr/>
          <a:lstStyle/>
          <a:p>
            <a:r>
              <a:rPr lang="en-US" dirty="0"/>
              <a:t>U</a:t>
            </a:r>
            <a:r>
              <a:rPr lang="tr-TR" dirty="0" err="1"/>
              <a:t>niform-cost</a:t>
            </a:r>
            <a:r>
              <a:rPr lang="tr-TR" dirty="0"/>
              <a:t> </a:t>
            </a:r>
            <a:r>
              <a:rPr lang="tr-TR" dirty="0" err="1"/>
              <a:t>search</a:t>
            </a:r>
            <a:r>
              <a:rPr lang="en-US" dirty="0"/>
              <a:t> implementation</a:t>
            </a:r>
            <a:endParaRPr lang="tr-TR" dirty="0"/>
          </a:p>
        </p:txBody>
      </p:sp>
      <p:sp>
        <p:nvSpPr>
          <p:cNvPr id="4" name="Content Placeholder 3">
            <a:extLst>
              <a:ext uri="{FF2B5EF4-FFF2-40B4-BE49-F238E27FC236}">
                <a16:creationId xmlns:a16="http://schemas.microsoft.com/office/drawing/2014/main" id="{B86D01E8-C3E3-46BD-B3A7-19398A1B174A}"/>
              </a:ext>
            </a:extLst>
          </p:cNvPr>
          <p:cNvSpPr>
            <a:spLocks noGrp="1"/>
          </p:cNvSpPr>
          <p:nvPr>
            <p:ph idx="1"/>
          </p:nvPr>
        </p:nvSpPr>
        <p:spPr>
          <a:xfrm>
            <a:off x="228600" y="1905000"/>
            <a:ext cx="11557000" cy="2514600"/>
          </a:xfrm>
        </p:spPr>
        <p:txBody>
          <a:bodyPr>
            <a:normAutofit lnSpcReduction="10000"/>
          </a:bodyPr>
          <a:lstStyle/>
          <a:p>
            <a:r>
              <a:rPr lang="en-US" dirty="0"/>
              <a:t>The idea is that while breadth-first search spreads out in waves of uniform depth—first depth 1, then depth 2, and so on</a:t>
            </a:r>
          </a:p>
          <a:p>
            <a:r>
              <a:rPr lang="en-US" dirty="0"/>
              <a:t>uniform-cost search spreads out </a:t>
            </a:r>
            <a:r>
              <a:rPr lang="en-US" dirty="0">
                <a:solidFill>
                  <a:srgbClr val="FF0000"/>
                </a:solidFill>
              </a:rPr>
              <a:t>in waves of uniform path-cost</a:t>
            </a:r>
            <a:r>
              <a:rPr lang="en-US" dirty="0"/>
              <a:t>. The algorithm can be implemented as a </a:t>
            </a:r>
            <a:r>
              <a:rPr lang="en-US" dirty="0">
                <a:solidFill>
                  <a:srgbClr val="FF0000"/>
                </a:solidFill>
              </a:rPr>
              <a:t>call to BEST-FIRST-SEARCH with PATH-COST</a:t>
            </a:r>
            <a:r>
              <a:rPr lang="en-US" dirty="0"/>
              <a:t> as the evaluation function, </a:t>
            </a:r>
            <a:endParaRPr lang="tr-TR" dirty="0"/>
          </a:p>
        </p:txBody>
      </p:sp>
      <p:pic>
        <p:nvPicPr>
          <p:cNvPr id="8" name="Picture 7">
            <a:extLst>
              <a:ext uri="{FF2B5EF4-FFF2-40B4-BE49-F238E27FC236}">
                <a16:creationId xmlns:a16="http://schemas.microsoft.com/office/drawing/2014/main" id="{900E9FF9-BDD6-49E7-913A-EA6436A3B843}"/>
              </a:ext>
            </a:extLst>
          </p:cNvPr>
          <p:cNvPicPr>
            <a:picLocks noChangeAspect="1"/>
          </p:cNvPicPr>
          <p:nvPr/>
        </p:nvPicPr>
        <p:blipFill>
          <a:blip r:embed="rId2"/>
          <a:stretch>
            <a:fillRect/>
          </a:stretch>
        </p:blipFill>
        <p:spPr>
          <a:xfrm>
            <a:off x="1143000" y="4712960"/>
            <a:ext cx="9372600" cy="988080"/>
          </a:xfrm>
          <a:prstGeom prst="rect">
            <a:avLst/>
          </a:prstGeom>
        </p:spPr>
      </p:pic>
    </p:spTree>
    <p:extLst>
      <p:ext uri="{BB962C8B-B14F-4D97-AF65-F5344CB8AC3E}">
        <p14:creationId xmlns:p14="http://schemas.microsoft.com/office/powerpoint/2010/main" val="1432715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7"/>
          <p:cNvSpPr>
            <a:spLocks/>
          </p:cNvSpPr>
          <p:nvPr/>
        </p:nvSpPr>
        <p:spPr bwMode="auto">
          <a:xfrm>
            <a:off x="9144001" y="1828801"/>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26" name="Freeform 67"/>
          <p:cNvSpPr>
            <a:spLocks/>
          </p:cNvSpPr>
          <p:nvPr/>
        </p:nvSpPr>
        <p:spPr bwMode="auto">
          <a:xfrm>
            <a:off x="9296401" y="1828802"/>
            <a:ext cx="1371600" cy="19048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24618" name="Text Box 42"/>
          <p:cNvSpPr txBox="1">
            <a:spLocks noChangeArrowheads="1"/>
          </p:cNvSpPr>
          <p:nvPr/>
        </p:nvSpPr>
        <p:spPr bwMode="auto">
          <a:xfrm>
            <a:off x="9907589" y="2208214"/>
            <a:ext cx="274639"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a:t>
            </a:r>
          </a:p>
        </p:txBody>
      </p:sp>
      <p:sp>
        <p:nvSpPr>
          <p:cNvPr id="24579" name="Rectangle 3"/>
          <p:cNvSpPr>
            <a:spLocks noGrp="1" noChangeArrowheads="1"/>
          </p:cNvSpPr>
          <p:nvPr>
            <p:ph type="title"/>
          </p:nvPr>
        </p:nvSpPr>
        <p:spPr/>
        <p:txBody>
          <a:bodyPr/>
          <a:lstStyle/>
          <a:p>
            <a:pPr eaLnBrk="1" hangingPunct="1"/>
            <a:r>
              <a:rPr lang="en-US" dirty="0"/>
              <a:t>Uniform Cost Search (UCS) Properties</a:t>
            </a:r>
          </a:p>
        </p:txBody>
      </p:sp>
      <p:sp>
        <p:nvSpPr>
          <p:cNvPr id="38" name="Content Placeholder 37"/>
          <p:cNvSpPr>
            <a:spLocks noGrp="1"/>
          </p:cNvSpPr>
          <p:nvPr>
            <p:ph idx="1"/>
          </p:nvPr>
        </p:nvSpPr>
        <p:spPr>
          <a:xfrm>
            <a:off x="406400" y="1366838"/>
            <a:ext cx="7366000" cy="4729164"/>
          </a:xfrm>
        </p:spPr>
        <p:txBody>
          <a:bodyPr/>
          <a:lstStyle/>
          <a:p>
            <a:r>
              <a:rPr lang="en-US" sz="2400" dirty="0"/>
              <a:t>What nodes </a:t>
            </a:r>
            <a:r>
              <a:rPr lang="en-US" sz="2400"/>
              <a:t>does UCS </a:t>
            </a:r>
            <a:r>
              <a:rPr lang="en-US" sz="2400" dirty="0"/>
              <a:t>expand?</a:t>
            </a:r>
          </a:p>
          <a:p>
            <a:pPr lvl="1"/>
            <a:r>
              <a:rPr lang="en-US" sz="2000" dirty="0"/>
              <a:t>Processes all nodes with cost less than cheapest solution!</a:t>
            </a:r>
          </a:p>
          <a:p>
            <a:pPr lvl="1"/>
            <a:r>
              <a:rPr lang="en-US" sz="2000" dirty="0"/>
              <a:t>If that solution costs </a:t>
            </a:r>
            <a:r>
              <a:rPr lang="en-US" sz="2000" i="1" dirty="0">
                <a:latin typeface="Times New Roman" pitchFamily="18" charset="0"/>
              </a:rPr>
              <a:t>C* </a:t>
            </a:r>
            <a:r>
              <a:rPr lang="en-US" sz="2000" dirty="0"/>
              <a:t>and arcs cost at least </a:t>
            </a:r>
            <a:r>
              <a:rPr lang="en-US" sz="2000" i="1" dirty="0">
                <a:latin typeface="Times New Roman" pitchFamily="18" charset="0"/>
                <a:sym typeface="Symbol" pitchFamily="18" charset="2"/>
              </a:rPr>
              <a:t> </a:t>
            </a:r>
            <a:r>
              <a:rPr lang="en-US" sz="2000" i="1" dirty="0">
                <a:sym typeface="Symbol" pitchFamily="18" charset="2"/>
              </a:rPr>
              <a:t>,</a:t>
            </a:r>
            <a:r>
              <a:rPr lang="en-US" sz="2000" i="1" dirty="0">
                <a:latin typeface="Times New Roman" pitchFamily="18" charset="0"/>
                <a:sym typeface="Symbol" pitchFamily="18" charset="2"/>
              </a:rPr>
              <a:t> </a:t>
            </a:r>
            <a:r>
              <a:rPr lang="en-US" sz="2000" dirty="0">
                <a:sym typeface="Symbol" pitchFamily="18" charset="2"/>
              </a:rPr>
              <a:t>then the “effective depth” is roughly </a:t>
            </a:r>
            <a:r>
              <a:rPr lang="en-US" sz="2000" i="1" dirty="0">
                <a:latin typeface="Times New Roman" pitchFamily="18" charset="0"/>
              </a:rPr>
              <a:t>C*/</a:t>
            </a:r>
            <a:r>
              <a:rPr lang="en-US" sz="2000" i="1" dirty="0">
                <a:latin typeface="Times New Roman" pitchFamily="18" charset="0"/>
                <a:sym typeface="Symbol" pitchFamily="18" charset="2"/>
              </a:rPr>
              <a:t></a:t>
            </a:r>
            <a:endParaRPr lang="en-US" sz="2000" dirty="0"/>
          </a:p>
          <a:p>
            <a:pPr lvl="1"/>
            <a:r>
              <a:rPr lang="en-US" sz="2000" dirty="0"/>
              <a:t>Takes time O(</a:t>
            </a:r>
            <a:r>
              <a:rPr lang="en-US" sz="2000" dirty="0" err="1"/>
              <a:t>b</a:t>
            </a:r>
            <a:r>
              <a:rPr lang="en-US" sz="2000" i="1" baseline="30000" dirty="0" err="1">
                <a:latin typeface="Times New Roman" pitchFamily="18" charset="0"/>
              </a:rPr>
              <a:t>C</a:t>
            </a:r>
            <a:r>
              <a:rPr lang="en-US" sz="2000" i="1" baseline="30000" dirty="0">
                <a:latin typeface="Times New Roman" pitchFamily="18" charset="0"/>
              </a:rPr>
              <a:t>*/</a:t>
            </a:r>
            <a:r>
              <a:rPr lang="en-US" sz="2000" i="1" baseline="30000" dirty="0">
                <a:latin typeface="Times New Roman" pitchFamily="18" charset="0"/>
                <a:sym typeface="Symbol" pitchFamily="18" charset="2"/>
              </a:rPr>
              <a:t></a:t>
            </a:r>
            <a:r>
              <a:rPr lang="en-US" sz="2000" dirty="0"/>
              <a:t>) (exponential in effective depth)</a:t>
            </a:r>
          </a:p>
          <a:p>
            <a:pPr lvl="3"/>
            <a:endParaRPr lang="en-US" sz="1200" dirty="0"/>
          </a:p>
          <a:p>
            <a:r>
              <a:rPr lang="en-US" sz="2400" dirty="0"/>
              <a:t>How much space does the fringe take?</a:t>
            </a:r>
          </a:p>
          <a:p>
            <a:pPr lvl="1"/>
            <a:r>
              <a:rPr lang="en-US" sz="2000" dirty="0"/>
              <a:t>Has roughly the last tier, so O(</a:t>
            </a:r>
            <a:r>
              <a:rPr lang="en-US" sz="2000" dirty="0" err="1"/>
              <a:t>b</a:t>
            </a:r>
            <a:r>
              <a:rPr lang="en-US" sz="2000" i="1" baseline="30000" dirty="0" err="1">
                <a:latin typeface="Times New Roman" pitchFamily="18" charset="0"/>
              </a:rPr>
              <a:t>C</a:t>
            </a:r>
            <a:r>
              <a:rPr lang="en-US" sz="2000" i="1" baseline="30000" dirty="0">
                <a:latin typeface="Times New Roman" pitchFamily="18" charset="0"/>
              </a:rPr>
              <a:t>*/</a:t>
            </a:r>
            <a:r>
              <a:rPr lang="en-US" sz="2000" i="1" baseline="30000" dirty="0">
                <a:latin typeface="Times New Roman" pitchFamily="18" charset="0"/>
                <a:sym typeface="Symbol" pitchFamily="18" charset="2"/>
              </a:rPr>
              <a:t></a:t>
            </a:r>
            <a:r>
              <a:rPr lang="en-US" sz="2000" dirty="0"/>
              <a:t>)</a:t>
            </a:r>
          </a:p>
          <a:p>
            <a:pPr lvl="3"/>
            <a:endParaRPr lang="en-US" sz="1200" dirty="0"/>
          </a:p>
          <a:p>
            <a:r>
              <a:rPr lang="en-US" sz="2400" dirty="0"/>
              <a:t>Is it complete?</a:t>
            </a:r>
          </a:p>
          <a:p>
            <a:pPr lvl="1"/>
            <a:r>
              <a:rPr lang="en-US" sz="2000" dirty="0"/>
              <a:t>Assuming best solution has a finite cost and minimum arc cost is positive, yes!</a:t>
            </a:r>
          </a:p>
          <a:p>
            <a:pPr lvl="2"/>
            <a:endParaRPr lang="en-US" sz="800" dirty="0"/>
          </a:p>
          <a:p>
            <a:r>
              <a:rPr lang="en-US" sz="2400" dirty="0"/>
              <a:t>Is it optimal?</a:t>
            </a:r>
          </a:p>
          <a:p>
            <a:pPr lvl="1"/>
            <a:r>
              <a:rPr lang="en-US" sz="2000" dirty="0"/>
              <a:t>Yes!  (Proof next lecture via A*)</a:t>
            </a:r>
          </a:p>
          <a:p>
            <a:endParaRPr lang="en-US" dirty="0"/>
          </a:p>
        </p:txBody>
      </p:sp>
      <p:sp>
        <p:nvSpPr>
          <p:cNvPr id="24614" name="Freeform 38"/>
          <p:cNvSpPr>
            <a:spLocks/>
          </p:cNvSpPr>
          <p:nvPr/>
        </p:nvSpPr>
        <p:spPr bwMode="auto">
          <a:xfrm>
            <a:off x="8655051" y="2001835"/>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2" tIns="45718" rIns="91432" bIns="45718"/>
          <a:lstStyle/>
          <a:p>
            <a:endParaRPr lang="en-US"/>
          </a:p>
        </p:txBody>
      </p:sp>
      <p:sp>
        <p:nvSpPr>
          <p:cNvPr id="24615" name="Oval 39"/>
          <p:cNvSpPr>
            <a:spLocks noChangeArrowheads="1"/>
          </p:cNvSpPr>
          <p:nvPr/>
        </p:nvSpPr>
        <p:spPr bwMode="auto">
          <a:xfrm>
            <a:off x="10009187" y="1931987"/>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24616" name="Oval 40"/>
          <p:cNvSpPr>
            <a:spLocks noChangeArrowheads="1"/>
          </p:cNvSpPr>
          <p:nvPr/>
        </p:nvSpPr>
        <p:spPr bwMode="auto">
          <a:xfrm>
            <a:off x="9777411" y="2357438"/>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24617" name="Oval 41"/>
          <p:cNvSpPr>
            <a:spLocks noChangeArrowheads="1"/>
          </p:cNvSpPr>
          <p:nvPr/>
        </p:nvSpPr>
        <p:spPr bwMode="auto">
          <a:xfrm>
            <a:off x="10253663" y="2347911"/>
            <a:ext cx="179388" cy="179388"/>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24619" name="Freeform 43"/>
          <p:cNvSpPr>
            <a:spLocks/>
          </p:cNvSpPr>
          <p:nvPr/>
        </p:nvSpPr>
        <p:spPr bwMode="auto">
          <a:xfrm>
            <a:off x="9890123" y="2162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32" tIns="45718" rIns="91432" bIns="45718"/>
          <a:lstStyle/>
          <a:p>
            <a:endParaRPr lang="en-US"/>
          </a:p>
        </p:txBody>
      </p:sp>
      <p:sp>
        <p:nvSpPr>
          <p:cNvPr id="24620" name="Text Box 44"/>
          <p:cNvSpPr txBox="1">
            <a:spLocks noChangeArrowheads="1"/>
          </p:cNvSpPr>
          <p:nvPr/>
        </p:nvSpPr>
        <p:spPr bwMode="auto">
          <a:xfrm>
            <a:off x="9601201" y="1981202"/>
            <a:ext cx="298451"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b</a:t>
            </a:r>
          </a:p>
        </p:txBody>
      </p:sp>
      <p:sp>
        <p:nvSpPr>
          <p:cNvPr id="24625" name="Oval 49"/>
          <p:cNvSpPr>
            <a:spLocks noChangeArrowheads="1"/>
          </p:cNvSpPr>
          <p:nvPr/>
        </p:nvSpPr>
        <p:spPr bwMode="auto">
          <a:xfrm>
            <a:off x="9448801" y="4473576"/>
            <a:ext cx="179387" cy="179387"/>
          </a:xfrm>
          <a:prstGeom prst="ellipse">
            <a:avLst/>
          </a:prstGeom>
          <a:solidFill>
            <a:schemeClr val="accent1"/>
          </a:solidFill>
          <a:ln w="9525">
            <a:solidFill>
              <a:schemeClr val="tx1"/>
            </a:solidFill>
            <a:round/>
            <a:headEnd/>
            <a:tailEnd/>
          </a:ln>
        </p:spPr>
        <p:txBody>
          <a:bodyPr wrap="none" lIns="91432" tIns="45718" rIns="91432" bIns="45718" anchor="ctr"/>
          <a:lstStyle/>
          <a:p>
            <a:endParaRPr lang="en-US"/>
          </a:p>
        </p:txBody>
      </p:sp>
      <p:sp>
        <p:nvSpPr>
          <p:cNvPr id="24626" name="Oval 50"/>
          <p:cNvSpPr>
            <a:spLocks noChangeArrowheads="1"/>
          </p:cNvSpPr>
          <p:nvPr/>
        </p:nvSpPr>
        <p:spPr bwMode="auto">
          <a:xfrm>
            <a:off x="10501311" y="3397249"/>
            <a:ext cx="179388" cy="179387"/>
          </a:xfrm>
          <a:prstGeom prst="ellipse">
            <a:avLst/>
          </a:prstGeom>
          <a:solidFill>
            <a:srgbClr val="FF9999"/>
          </a:solidFill>
          <a:ln w="9525">
            <a:solidFill>
              <a:schemeClr val="tx1"/>
            </a:solidFill>
            <a:round/>
            <a:headEnd/>
            <a:tailEnd/>
          </a:ln>
        </p:spPr>
        <p:txBody>
          <a:bodyPr wrap="none" lIns="91432" tIns="45718" rIns="91432" bIns="45718" anchor="ctr"/>
          <a:lstStyle/>
          <a:p>
            <a:endParaRPr lang="en-US"/>
          </a:p>
        </p:txBody>
      </p:sp>
      <p:sp>
        <p:nvSpPr>
          <p:cNvPr id="24627" name="Oval 51"/>
          <p:cNvSpPr>
            <a:spLocks noChangeArrowheads="1"/>
          </p:cNvSpPr>
          <p:nvPr/>
        </p:nvSpPr>
        <p:spPr bwMode="auto">
          <a:xfrm>
            <a:off x="10021887" y="3952876"/>
            <a:ext cx="179388" cy="179387"/>
          </a:xfrm>
          <a:prstGeom prst="ellipse">
            <a:avLst/>
          </a:prstGeom>
          <a:solidFill>
            <a:srgbClr val="FF9999"/>
          </a:solidFill>
          <a:ln w="9525">
            <a:solidFill>
              <a:schemeClr val="tx1"/>
            </a:solidFill>
            <a:round/>
            <a:headEnd/>
            <a:tailEnd/>
          </a:ln>
        </p:spPr>
        <p:txBody>
          <a:bodyPr wrap="none" lIns="91432" tIns="45718" rIns="91432" bIns="45718" anchor="ctr"/>
          <a:lstStyle/>
          <a:p>
            <a:endParaRPr lang="en-US"/>
          </a:p>
        </p:txBody>
      </p:sp>
      <p:sp>
        <p:nvSpPr>
          <p:cNvPr id="24631" name="AutoShape 55"/>
          <p:cNvSpPr>
            <a:spLocks/>
          </p:cNvSpPr>
          <p:nvPr/>
        </p:nvSpPr>
        <p:spPr bwMode="auto">
          <a:xfrm>
            <a:off x="8534400" y="1828800"/>
            <a:ext cx="265112" cy="1981200"/>
          </a:xfrm>
          <a:prstGeom prst="leftBrace">
            <a:avLst>
              <a:gd name="adj1" fmla="val 52944"/>
              <a:gd name="adj2" fmla="val 50000"/>
            </a:avLst>
          </a:prstGeom>
          <a:noFill/>
          <a:ln w="9525">
            <a:solidFill>
              <a:schemeClr val="tx1"/>
            </a:solidFill>
            <a:round/>
            <a:headEnd/>
            <a:tailEnd/>
          </a:ln>
        </p:spPr>
        <p:txBody>
          <a:bodyPr wrap="none" lIns="91432" tIns="45718" rIns="91432" bIns="45718" anchor="ctr"/>
          <a:lstStyle/>
          <a:p>
            <a:endParaRPr lang="en-US"/>
          </a:p>
        </p:txBody>
      </p:sp>
      <p:sp>
        <p:nvSpPr>
          <p:cNvPr id="24632" name="Text Box 56"/>
          <p:cNvSpPr txBox="1">
            <a:spLocks noChangeArrowheads="1"/>
          </p:cNvSpPr>
          <p:nvPr/>
        </p:nvSpPr>
        <p:spPr bwMode="auto">
          <a:xfrm>
            <a:off x="7239000" y="2602472"/>
            <a:ext cx="1447800" cy="369328"/>
          </a:xfrm>
          <a:prstGeom prst="rect">
            <a:avLst/>
          </a:prstGeom>
          <a:noFill/>
          <a:ln w="9525">
            <a:noFill/>
            <a:miter lim="800000"/>
            <a:headEnd/>
            <a:tailEnd/>
          </a:ln>
        </p:spPr>
        <p:txBody>
          <a:bodyPr wrap="square" lIns="91432" tIns="45718" rIns="91432" bIns="45718">
            <a:spAutoFit/>
          </a:bodyPr>
          <a:lstStyle/>
          <a:p>
            <a:pPr>
              <a:spcBef>
                <a:spcPct val="50000"/>
              </a:spcBef>
            </a:pPr>
            <a:r>
              <a:rPr lang="en-US" i="1" dirty="0">
                <a:latin typeface="Times New Roman" pitchFamily="18" charset="0"/>
              </a:rPr>
              <a:t>C*/</a:t>
            </a:r>
            <a:r>
              <a:rPr lang="en-US" i="1" dirty="0">
                <a:latin typeface="Times New Roman" pitchFamily="18" charset="0"/>
                <a:sym typeface="Symbol" pitchFamily="18" charset="2"/>
              </a:rPr>
              <a:t></a:t>
            </a:r>
            <a:r>
              <a:rPr lang="en-US" dirty="0"/>
              <a:t>  “tiers”</a:t>
            </a:r>
          </a:p>
        </p:txBody>
      </p:sp>
      <p:sp>
        <p:nvSpPr>
          <p:cNvPr id="27" name="Freeform 67"/>
          <p:cNvSpPr>
            <a:spLocks/>
          </p:cNvSpPr>
          <p:nvPr/>
        </p:nvSpPr>
        <p:spPr bwMode="auto">
          <a:xfrm>
            <a:off x="9601200" y="1905162"/>
            <a:ext cx="838200" cy="12190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32" tIns="45718" rIns="91432" bIns="45718"/>
          <a:lstStyle/>
          <a:p>
            <a:endParaRPr lang="en-US"/>
          </a:p>
        </p:txBody>
      </p:sp>
      <p:sp>
        <p:nvSpPr>
          <p:cNvPr id="29" name="Text Box 22"/>
          <p:cNvSpPr txBox="1">
            <a:spLocks noChangeArrowheads="1"/>
          </p:cNvSpPr>
          <p:nvPr/>
        </p:nvSpPr>
        <p:spPr bwMode="auto">
          <a:xfrm>
            <a:off x="10995027" y="2865436"/>
            <a:ext cx="825500" cy="369328"/>
          </a:xfrm>
          <a:prstGeom prst="rect">
            <a:avLst/>
          </a:prstGeom>
          <a:noFill/>
          <a:ln w="9525">
            <a:noFill/>
            <a:miter lim="800000"/>
            <a:headEnd/>
            <a:tailEnd/>
          </a:ln>
        </p:spPr>
        <p:txBody>
          <a:bodyPr lIns="91432" tIns="45718" rIns="91432" bIns="45718">
            <a:spAutoFit/>
          </a:bodyPr>
          <a:lstStyle/>
          <a:p>
            <a:pPr>
              <a:spcBef>
                <a:spcPct val="50000"/>
              </a:spcBef>
            </a:pPr>
            <a:r>
              <a:rPr lang="en-US"/>
              <a:t>c </a:t>
            </a:r>
            <a:r>
              <a:rPr lang="en-US">
                <a:sym typeface="Symbol" pitchFamily="18" charset="2"/>
              </a:rPr>
              <a:t> 3</a:t>
            </a:r>
          </a:p>
        </p:txBody>
      </p:sp>
      <p:sp>
        <p:nvSpPr>
          <p:cNvPr id="30" name="Text Box 23"/>
          <p:cNvSpPr txBox="1">
            <a:spLocks noChangeArrowheads="1"/>
          </p:cNvSpPr>
          <p:nvPr/>
        </p:nvSpPr>
        <p:spPr bwMode="auto">
          <a:xfrm>
            <a:off x="10820402" y="2470148"/>
            <a:ext cx="825500"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c </a:t>
            </a:r>
            <a:r>
              <a:rPr lang="en-US" dirty="0">
                <a:sym typeface="Symbol" pitchFamily="18" charset="2"/>
              </a:rPr>
              <a:t> 2</a:t>
            </a:r>
          </a:p>
        </p:txBody>
      </p:sp>
      <p:sp>
        <p:nvSpPr>
          <p:cNvPr id="31" name="Text Box 24"/>
          <p:cNvSpPr txBox="1">
            <a:spLocks noChangeArrowheads="1"/>
          </p:cNvSpPr>
          <p:nvPr/>
        </p:nvSpPr>
        <p:spPr bwMode="auto">
          <a:xfrm>
            <a:off x="10604502" y="2092324"/>
            <a:ext cx="825500" cy="369328"/>
          </a:xfrm>
          <a:prstGeom prst="rect">
            <a:avLst/>
          </a:prstGeom>
          <a:noFill/>
          <a:ln w="9525">
            <a:noFill/>
            <a:miter lim="800000"/>
            <a:headEnd/>
            <a:tailEnd/>
          </a:ln>
        </p:spPr>
        <p:txBody>
          <a:bodyPr lIns="91432" tIns="45718" rIns="91432" bIns="45718">
            <a:spAutoFit/>
          </a:bodyPr>
          <a:lstStyle/>
          <a:p>
            <a:pPr>
              <a:spcBef>
                <a:spcPct val="50000"/>
              </a:spcBef>
            </a:pPr>
            <a:r>
              <a:rPr lang="en-US" dirty="0"/>
              <a:t>c </a:t>
            </a:r>
            <a:r>
              <a:rPr lang="en-US" dirty="0">
                <a:sym typeface="Symbol" pitchFamily="18" charset="2"/>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7" grpId="0" animBg="1"/>
      <p:bldP spid="27"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8472494" y="4114800"/>
            <a:ext cx="1912937" cy="1771651"/>
          </a:xfrm>
          <a:prstGeom prst="ellipse">
            <a:avLst/>
          </a:prstGeom>
          <a:solidFill>
            <a:srgbClr val="C0C0C0"/>
          </a:solidFill>
          <a:ln w="9525">
            <a:solidFill>
              <a:schemeClr val="tx1"/>
            </a:solidFill>
            <a:round/>
            <a:headEnd/>
            <a:tailEnd/>
          </a:ln>
        </p:spPr>
        <p:txBody>
          <a:bodyPr wrap="none" lIns="91432" tIns="45718" rIns="91432" bIns="45718" anchor="ctr"/>
          <a:lstStyle/>
          <a:p>
            <a:endParaRPr lang="en-US"/>
          </a:p>
        </p:txBody>
      </p:sp>
      <p:sp>
        <p:nvSpPr>
          <p:cNvPr id="31748" name="Rectangle 4"/>
          <p:cNvSpPr>
            <a:spLocks noGrp="1" noChangeArrowheads="1"/>
          </p:cNvSpPr>
          <p:nvPr>
            <p:ph type="title"/>
          </p:nvPr>
        </p:nvSpPr>
        <p:spPr/>
        <p:txBody>
          <a:bodyPr/>
          <a:lstStyle/>
          <a:p>
            <a:pPr eaLnBrk="1" hangingPunct="1"/>
            <a:r>
              <a:rPr lang="en-US"/>
              <a:t>Uniform Cost Issues</a:t>
            </a:r>
          </a:p>
        </p:txBody>
      </p:sp>
      <p:sp>
        <p:nvSpPr>
          <p:cNvPr id="31749" name="Rectangle 5"/>
          <p:cNvSpPr>
            <a:spLocks noGrp="1" noChangeArrowheads="1"/>
          </p:cNvSpPr>
          <p:nvPr>
            <p:ph idx="1"/>
          </p:nvPr>
        </p:nvSpPr>
        <p:spPr>
          <a:xfrm>
            <a:off x="457203" y="1447801"/>
            <a:ext cx="6476999" cy="5105399"/>
          </a:xfrm>
        </p:spPr>
        <p:txBody>
          <a:bodyPr>
            <a:normAutofit fontScale="92500" lnSpcReduction="10000"/>
          </a:bodyPr>
          <a:lstStyle/>
          <a:p>
            <a:pPr eaLnBrk="1" hangingPunct="1">
              <a:lnSpc>
                <a:spcPct val="80000"/>
              </a:lnSpc>
            </a:pPr>
            <a:r>
              <a:rPr lang="en-US" sz="2800" dirty="0"/>
              <a:t>Remember: UCS explores increasing cost contours</a:t>
            </a:r>
          </a:p>
          <a:p>
            <a:pPr lvl="1">
              <a:lnSpc>
                <a:spcPct val="80000"/>
              </a:lnSpc>
            </a:pPr>
            <a:endParaRPr lang="en-US" sz="2400" dirty="0"/>
          </a:p>
          <a:p>
            <a:pPr lvl="1">
              <a:lnSpc>
                <a:spcPct val="80000"/>
              </a:lnSpc>
            </a:pPr>
            <a:endParaRPr lang="en-US" sz="2400" dirty="0"/>
          </a:p>
          <a:p>
            <a:pPr>
              <a:lnSpc>
                <a:spcPct val="80000"/>
              </a:lnSpc>
            </a:pPr>
            <a:r>
              <a:rPr lang="en-US" sz="2800" dirty="0"/>
              <a:t>The good: UCS is complete and optimal! </a:t>
            </a:r>
            <a:r>
              <a:rPr lang="en-US" sz="2800" dirty="0">
                <a:solidFill>
                  <a:schemeClr val="tx1"/>
                </a:solidFill>
              </a:rPr>
              <a:t>because the first solution it finds will have a cost that is at least as low as the cost of any other node in the frontier. </a:t>
            </a:r>
            <a:r>
              <a:rPr lang="en-US" sz="2800" dirty="0" err="1">
                <a:solidFill>
                  <a:schemeClr val="tx1"/>
                </a:solidFill>
              </a:rPr>
              <a:t>Uniformcost</a:t>
            </a:r>
            <a:r>
              <a:rPr lang="en-US" sz="2800" dirty="0">
                <a:solidFill>
                  <a:schemeClr val="tx1"/>
                </a:solidFill>
              </a:rPr>
              <a:t> search considers all paths systematically in order of increasing cost, never getting caught going down a single infinite path.</a:t>
            </a:r>
          </a:p>
          <a:p>
            <a:pPr lvl="1">
              <a:lnSpc>
                <a:spcPct val="80000"/>
              </a:lnSpc>
            </a:pPr>
            <a:endParaRPr lang="en-US" sz="2400" dirty="0"/>
          </a:p>
          <a:p>
            <a:pPr lvl="1">
              <a:lnSpc>
                <a:spcPct val="80000"/>
              </a:lnSpc>
            </a:pPr>
            <a:endParaRPr lang="en-US" sz="2400" dirty="0"/>
          </a:p>
          <a:p>
            <a:pPr eaLnBrk="1" hangingPunct="1">
              <a:lnSpc>
                <a:spcPct val="80000"/>
              </a:lnSpc>
            </a:pPr>
            <a:r>
              <a:rPr lang="en-US" sz="2800" dirty="0"/>
              <a:t>The bad:</a:t>
            </a:r>
          </a:p>
          <a:p>
            <a:pPr lvl="1" eaLnBrk="1" hangingPunct="1">
              <a:lnSpc>
                <a:spcPct val="80000"/>
              </a:lnSpc>
            </a:pPr>
            <a:r>
              <a:rPr lang="en-US" sz="2400" dirty="0"/>
              <a:t>Explores options in every “direction”</a:t>
            </a:r>
          </a:p>
          <a:p>
            <a:pPr lvl="1" eaLnBrk="1" hangingPunct="1">
              <a:lnSpc>
                <a:spcPct val="80000"/>
              </a:lnSpc>
            </a:pPr>
            <a:r>
              <a:rPr lang="en-US" sz="2400" dirty="0"/>
              <a:t>No information about goal location</a:t>
            </a:r>
          </a:p>
          <a:p>
            <a:pPr lvl="1" eaLnBrk="1" hangingPunct="1">
              <a:lnSpc>
                <a:spcPct val="80000"/>
              </a:lnSpc>
            </a:pPr>
            <a:endParaRPr lang="en-US" sz="2400" dirty="0"/>
          </a:p>
          <a:p>
            <a:pPr lvl="1" eaLnBrk="1" hangingPunct="1">
              <a:lnSpc>
                <a:spcPct val="80000"/>
              </a:lnSpc>
            </a:pPr>
            <a:endParaRPr lang="en-US" sz="2400" dirty="0"/>
          </a:p>
          <a:p>
            <a:pPr eaLnBrk="1" hangingPunct="1">
              <a:lnSpc>
                <a:spcPct val="80000"/>
              </a:lnSpc>
            </a:pPr>
            <a:endParaRPr lang="en-US" sz="2800" dirty="0"/>
          </a:p>
        </p:txBody>
      </p:sp>
      <p:sp>
        <p:nvSpPr>
          <p:cNvPr id="31750" name="Oval 6"/>
          <p:cNvSpPr>
            <a:spLocks noChangeArrowheads="1"/>
          </p:cNvSpPr>
          <p:nvPr/>
        </p:nvSpPr>
        <p:spPr bwMode="auto">
          <a:xfrm>
            <a:off x="9375780" y="4891091"/>
            <a:ext cx="163513" cy="153988"/>
          </a:xfrm>
          <a:prstGeom prst="ellipse">
            <a:avLst/>
          </a:prstGeom>
          <a:solidFill>
            <a:srgbClr val="008000"/>
          </a:solidFill>
          <a:ln w="9525">
            <a:solidFill>
              <a:schemeClr val="tx1"/>
            </a:solidFill>
            <a:round/>
            <a:headEnd/>
            <a:tailEnd/>
          </a:ln>
        </p:spPr>
        <p:txBody>
          <a:bodyPr wrap="none" lIns="91432" tIns="45718" rIns="91432" bIns="45718" anchor="ctr"/>
          <a:lstStyle/>
          <a:p>
            <a:endParaRPr lang="en-US"/>
          </a:p>
        </p:txBody>
      </p:sp>
      <p:sp>
        <p:nvSpPr>
          <p:cNvPr id="31751" name="Text Box 7"/>
          <p:cNvSpPr txBox="1">
            <a:spLocks noChangeArrowheads="1"/>
          </p:cNvSpPr>
          <p:nvPr/>
        </p:nvSpPr>
        <p:spPr bwMode="auto">
          <a:xfrm>
            <a:off x="9113839" y="5006979"/>
            <a:ext cx="914400" cy="369328"/>
          </a:xfrm>
          <a:prstGeom prst="rect">
            <a:avLst/>
          </a:prstGeom>
          <a:noFill/>
          <a:ln w="9525">
            <a:noFill/>
            <a:miter lim="800000"/>
            <a:headEnd/>
            <a:tailEnd/>
          </a:ln>
        </p:spPr>
        <p:txBody>
          <a:bodyPr lIns="91432" tIns="45718" rIns="91432" bIns="45718">
            <a:spAutoFit/>
          </a:bodyPr>
          <a:lstStyle/>
          <a:p>
            <a:pPr>
              <a:spcBef>
                <a:spcPct val="50000"/>
              </a:spcBef>
            </a:pPr>
            <a:r>
              <a:rPr lang="en-US"/>
              <a:t>Start</a:t>
            </a:r>
          </a:p>
        </p:txBody>
      </p:sp>
      <p:sp>
        <p:nvSpPr>
          <p:cNvPr id="31752" name="Oval 8"/>
          <p:cNvSpPr>
            <a:spLocks noChangeArrowheads="1"/>
          </p:cNvSpPr>
          <p:nvPr/>
        </p:nvSpPr>
        <p:spPr bwMode="auto">
          <a:xfrm>
            <a:off x="10302880" y="4913315"/>
            <a:ext cx="163513" cy="153988"/>
          </a:xfrm>
          <a:prstGeom prst="ellipse">
            <a:avLst/>
          </a:prstGeom>
          <a:solidFill>
            <a:srgbClr val="FF3300"/>
          </a:solidFill>
          <a:ln w="9525">
            <a:solidFill>
              <a:schemeClr val="tx1"/>
            </a:solidFill>
            <a:round/>
            <a:headEnd/>
            <a:tailEnd/>
          </a:ln>
        </p:spPr>
        <p:txBody>
          <a:bodyPr wrap="none" lIns="91432" tIns="45718" rIns="91432" bIns="45718" anchor="ctr"/>
          <a:lstStyle/>
          <a:p>
            <a:endParaRPr lang="en-US"/>
          </a:p>
        </p:txBody>
      </p:sp>
      <p:sp>
        <p:nvSpPr>
          <p:cNvPr id="31753" name="Text Box 9"/>
          <p:cNvSpPr txBox="1">
            <a:spLocks noChangeArrowheads="1"/>
          </p:cNvSpPr>
          <p:nvPr/>
        </p:nvSpPr>
        <p:spPr bwMode="auto">
          <a:xfrm>
            <a:off x="10363200" y="5030791"/>
            <a:ext cx="914400" cy="369328"/>
          </a:xfrm>
          <a:prstGeom prst="rect">
            <a:avLst/>
          </a:prstGeom>
          <a:noFill/>
          <a:ln w="9525">
            <a:noFill/>
            <a:miter lim="800000"/>
            <a:headEnd/>
            <a:tailEnd/>
          </a:ln>
        </p:spPr>
        <p:txBody>
          <a:bodyPr lIns="91432" tIns="45718" rIns="91432" bIns="45718">
            <a:spAutoFit/>
          </a:bodyPr>
          <a:lstStyle/>
          <a:p>
            <a:pPr>
              <a:spcBef>
                <a:spcPct val="50000"/>
              </a:spcBef>
            </a:pPr>
            <a:r>
              <a:rPr lang="en-US"/>
              <a:t>Goal</a:t>
            </a:r>
          </a:p>
        </p:txBody>
      </p:sp>
      <p:sp>
        <p:nvSpPr>
          <p:cNvPr id="31765" name="Oval 21"/>
          <p:cNvSpPr>
            <a:spLocks noChangeArrowheads="1"/>
          </p:cNvSpPr>
          <p:nvPr/>
        </p:nvSpPr>
        <p:spPr bwMode="auto">
          <a:xfrm>
            <a:off x="9007479" y="4549779"/>
            <a:ext cx="869951" cy="869951"/>
          </a:xfrm>
          <a:prstGeom prst="ellipse">
            <a:avLst/>
          </a:prstGeom>
          <a:noFill/>
          <a:ln w="9525">
            <a:solidFill>
              <a:schemeClr val="tx1"/>
            </a:solidFill>
            <a:round/>
            <a:headEnd/>
            <a:tailEnd/>
          </a:ln>
        </p:spPr>
        <p:txBody>
          <a:bodyPr wrap="none" lIns="91432" tIns="45718" rIns="91432" bIns="45718" anchor="ctr"/>
          <a:lstStyle/>
          <a:p>
            <a:endParaRPr lang="en-US"/>
          </a:p>
        </p:txBody>
      </p:sp>
      <p:grpSp>
        <p:nvGrpSpPr>
          <p:cNvPr id="26" name="Group 25"/>
          <p:cNvGrpSpPr/>
          <p:nvPr/>
        </p:nvGrpSpPr>
        <p:grpSpPr>
          <a:xfrm>
            <a:off x="8243320" y="1371602"/>
            <a:ext cx="2577080" cy="2244724"/>
            <a:chOff x="8023224" y="1412876"/>
            <a:chExt cx="3101976" cy="2701926"/>
          </a:xfrm>
        </p:grpSpPr>
        <p:sp>
          <p:nvSpPr>
            <p:cNvPr id="31747" name="Freeform 3"/>
            <p:cNvSpPr>
              <a:spLocks/>
            </p:cNvSpPr>
            <p:nvPr/>
          </p:nvSpPr>
          <p:spPr bwMode="auto">
            <a:xfrm>
              <a:off x="8516935" y="1412876"/>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rgbClr val="C0C0C0"/>
            </a:solidFill>
            <a:ln w="9525">
              <a:solidFill>
                <a:schemeClr val="tx1"/>
              </a:solidFill>
              <a:round/>
              <a:headEnd/>
              <a:tailEnd/>
            </a:ln>
          </p:spPr>
          <p:txBody>
            <a:bodyPr lIns="91436" tIns="45718" rIns="91436" bIns="45718"/>
            <a:lstStyle/>
            <a:p>
              <a:endParaRPr lang="en-US"/>
            </a:p>
          </p:txBody>
        </p:sp>
        <p:sp>
          <p:nvSpPr>
            <p:cNvPr id="31754" name="Freeform 10"/>
            <p:cNvSpPr>
              <a:spLocks/>
            </p:cNvSpPr>
            <p:nvPr/>
          </p:nvSpPr>
          <p:spPr bwMode="auto">
            <a:xfrm>
              <a:off x="8023224" y="1560515"/>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6" tIns="45718" rIns="91436" bIns="45718"/>
            <a:lstStyle/>
            <a:p>
              <a:endParaRPr lang="en-US"/>
            </a:p>
          </p:txBody>
        </p:sp>
        <p:sp>
          <p:nvSpPr>
            <p:cNvPr id="31755" name="Oval 11"/>
            <p:cNvSpPr>
              <a:spLocks noChangeArrowheads="1"/>
            </p:cNvSpPr>
            <p:nvPr/>
          </p:nvSpPr>
          <p:spPr bwMode="auto">
            <a:xfrm>
              <a:off x="9145585" y="1916113"/>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56" name="Oval 12"/>
            <p:cNvSpPr>
              <a:spLocks noChangeArrowheads="1"/>
            </p:cNvSpPr>
            <p:nvPr/>
          </p:nvSpPr>
          <p:spPr bwMode="auto">
            <a:xfrm>
              <a:off x="9621837" y="1906589"/>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57" name="Text Box 13"/>
            <p:cNvSpPr txBox="1">
              <a:spLocks noChangeArrowheads="1"/>
            </p:cNvSpPr>
            <p:nvPr/>
          </p:nvSpPr>
          <p:spPr bwMode="auto">
            <a:xfrm>
              <a:off x="9275761" y="1766891"/>
              <a:ext cx="274639" cy="444552"/>
            </a:xfrm>
            <a:prstGeom prst="rect">
              <a:avLst/>
            </a:prstGeom>
            <a:noFill/>
            <a:ln w="9525">
              <a:noFill/>
              <a:miter lim="800000"/>
              <a:headEnd/>
              <a:tailEnd/>
            </a:ln>
          </p:spPr>
          <p:txBody>
            <a:bodyPr lIns="91436" tIns="45718" rIns="91436" bIns="45718">
              <a:spAutoFit/>
            </a:bodyPr>
            <a:lstStyle/>
            <a:p>
              <a:pPr>
                <a:spcBef>
                  <a:spcPct val="50000"/>
                </a:spcBef>
              </a:pPr>
              <a:r>
                <a:rPr lang="en-US"/>
                <a:t>…</a:t>
              </a:r>
            </a:p>
          </p:txBody>
        </p:sp>
        <p:sp>
          <p:nvSpPr>
            <p:cNvPr id="31758" name="Oval 14"/>
            <p:cNvSpPr>
              <a:spLocks noChangeArrowheads="1"/>
            </p:cNvSpPr>
            <p:nvPr/>
          </p:nvSpPr>
          <p:spPr bwMode="auto">
            <a:xfrm>
              <a:off x="9869485" y="2955927"/>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31759" name="Oval 15"/>
            <p:cNvSpPr>
              <a:spLocks noChangeArrowheads="1"/>
            </p:cNvSpPr>
            <p:nvPr/>
          </p:nvSpPr>
          <p:spPr bwMode="auto">
            <a:xfrm>
              <a:off x="9390061" y="3511550"/>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31762" name="Oval 18"/>
            <p:cNvSpPr>
              <a:spLocks noChangeArrowheads="1"/>
            </p:cNvSpPr>
            <p:nvPr/>
          </p:nvSpPr>
          <p:spPr bwMode="auto">
            <a:xfrm>
              <a:off x="9377361" y="1490665"/>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63" name="Freeform 19"/>
            <p:cNvSpPr>
              <a:spLocks/>
            </p:cNvSpPr>
            <p:nvPr/>
          </p:nvSpPr>
          <p:spPr bwMode="auto">
            <a:xfrm>
              <a:off x="8805861" y="2395539"/>
              <a:ext cx="1181100" cy="557212"/>
            </a:xfrm>
            <a:custGeom>
              <a:avLst/>
              <a:gdLst>
                <a:gd name="T0" fmla="*/ 2147483647 w 744"/>
                <a:gd name="T1" fmla="*/ 0 h 351"/>
                <a:gd name="T2" fmla="*/ 2147483647 w 744"/>
                <a:gd name="T3" fmla="*/ 2147483647 h 351"/>
                <a:gd name="T4" fmla="*/ 2147483647 w 744"/>
                <a:gd name="T5" fmla="*/ 2147483647 h 351"/>
                <a:gd name="T6" fmla="*/ 2147483647 w 744"/>
                <a:gd name="T7" fmla="*/ 2147483647 h 351"/>
                <a:gd name="T8" fmla="*/ 0 w 744"/>
                <a:gd name="T9" fmla="*/ 2147483647 h 351"/>
                <a:gd name="T10" fmla="*/ 0 60000 65536"/>
                <a:gd name="T11" fmla="*/ 0 60000 65536"/>
                <a:gd name="T12" fmla="*/ 0 60000 65536"/>
                <a:gd name="T13" fmla="*/ 0 60000 65536"/>
                <a:gd name="T14" fmla="*/ 0 60000 65536"/>
                <a:gd name="T15" fmla="*/ 0 w 744"/>
                <a:gd name="T16" fmla="*/ 0 h 351"/>
                <a:gd name="T17" fmla="*/ 744 w 744"/>
                <a:gd name="T18" fmla="*/ 351 h 351"/>
              </a:gdLst>
              <a:ahLst/>
              <a:cxnLst>
                <a:cxn ang="T10">
                  <a:pos x="T0" y="T1"/>
                </a:cxn>
                <a:cxn ang="T11">
                  <a:pos x="T2" y="T3"/>
                </a:cxn>
                <a:cxn ang="T12">
                  <a:pos x="T4" y="T5"/>
                </a:cxn>
                <a:cxn ang="T13">
                  <a:pos x="T6" y="T7"/>
                </a:cxn>
                <a:cxn ang="T14">
                  <a:pos x="T8" y="T9"/>
                </a:cxn>
              </a:cxnLst>
              <a:rect l="T15" t="T16" r="T17" b="T18"/>
              <a:pathLst>
                <a:path w="744" h="351">
                  <a:moveTo>
                    <a:pt x="744" y="0"/>
                  </a:moveTo>
                  <a:cubicBezTo>
                    <a:pt x="672" y="25"/>
                    <a:pt x="600" y="51"/>
                    <a:pt x="547" y="105"/>
                  </a:cubicBezTo>
                  <a:cubicBezTo>
                    <a:pt x="494" y="159"/>
                    <a:pt x="485" y="295"/>
                    <a:pt x="428" y="323"/>
                  </a:cubicBezTo>
                  <a:cubicBezTo>
                    <a:pt x="371" y="351"/>
                    <a:pt x="274" y="293"/>
                    <a:pt x="203" y="274"/>
                  </a:cubicBezTo>
                  <a:cubicBezTo>
                    <a:pt x="132" y="255"/>
                    <a:pt x="66" y="233"/>
                    <a:pt x="0" y="211"/>
                  </a:cubicBezTo>
                </a:path>
              </a:pathLst>
            </a:custGeom>
            <a:noFill/>
            <a:ln w="9525">
              <a:solidFill>
                <a:schemeClr val="tx1"/>
              </a:solidFill>
              <a:round/>
              <a:headEnd/>
              <a:tailEnd/>
            </a:ln>
          </p:spPr>
          <p:txBody>
            <a:bodyPr lIns="91436" tIns="45718" rIns="91436" bIns="45718"/>
            <a:lstStyle/>
            <a:p>
              <a:endParaRPr lang="en-US"/>
            </a:p>
          </p:txBody>
        </p:sp>
        <p:sp>
          <p:nvSpPr>
            <p:cNvPr id="31764" name="Freeform 20"/>
            <p:cNvSpPr>
              <a:spLocks/>
            </p:cNvSpPr>
            <p:nvPr/>
          </p:nvSpPr>
          <p:spPr bwMode="auto">
            <a:xfrm>
              <a:off x="9061449" y="2127251"/>
              <a:ext cx="747712" cy="293688"/>
            </a:xfrm>
            <a:custGeom>
              <a:avLst/>
              <a:gdLst>
                <a:gd name="T0" fmla="*/ 2147483647 w 471"/>
                <a:gd name="T1" fmla="*/ 0 h 185"/>
                <a:gd name="T2" fmla="*/ 2147483647 w 471"/>
                <a:gd name="T3" fmla="*/ 2147483647 h 185"/>
                <a:gd name="T4" fmla="*/ 0 w 471"/>
                <a:gd name="T5" fmla="*/ 2147483647 h 185"/>
                <a:gd name="T6" fmla="*/ 0 60000 65536"/>
                <a:gd name="T7" fmla="*/ 0 60000 65536"/>
                <a:gd name="T8" fmla="*/ 0 60000 65536"/>
                <a:gd name="T9" fmla="*/ 0 w 471"/>
                <a:gd name="T10" fmla="*/ 0 h 185"/>
                <a:gd name="T11" fmla="*/ 471 w 471"/>
                <a:gd name="T12" fmla="*/ 185 h 185"/>
              </a:gdLst>
              <a:ahLst/>
              <a:cxnLst>
                <a:cxn ang="T6">
                  <a:pos x="T0" y="T1"/>
                </a:cxn>
                <a:cxn ang="T7">
                  <a:pos x="T2" y="T3"/>
                </a:cxn>
                <a:cxn ang="T8">
                  <a:pos x="T4" y="T5"/>
                </a:cxn>
              </a:cxnLst>
              <a:rect l="T9" t="T10" r="T11" b="T12"/>
              <a:pathLst>
                <a:path w="471" h="185">
                  <a:moveTo>
                    <a:pt x="471" y="0"/>
                  </a:moveTo>
                  <a:cubicBezTo>
                    <a:pt x="394" y="76"/>
                    <a:pt x="317" y="153"/>
                    <a:pt x="239" y="169"/>
                  </a:cubicBezTo>
                  <a:cubicBezTo>
                    <a:pt x="161" y="185"/>
                    <a:pt x="80" y="142"/>
                    <a:pt x="0" y="99"/>
                  </a:cubicBezTo>
                </a:path>
              </a:pathLst>
            </a:custGeom>
            <a:noFill/>
            <a:ln w="9525">
              <a:solidFill>
                <a:schemeClr val="tx1"/>
              </a:solidFill>
              <a:round/>
              <a:headEnd/>
              <a:tailEnd/>
            </a:ln>
          </p:spPr>
          <p:txBody>
            <a:bodyPr lIns="91436" tIns="45718" rIns="91436" bIns="45718"/>
            <a:lstStyle/>
            <a:p>
              <a:endParaRPr lang="en-US"/>
            </a:p>
          </p:txBody>
        </p:sp>
        <p:sp>
          <p:nvSpPr>
            <p:cNvPr id="31766" name="Text Box 22"/>
            <p:cNvSpPr txBox="1">
              <a:spLocks noChangeArrowheads="1"/>
            </p:cNvSpPr>
            <p:nvPr/>
          </p:nvSpPr>
          <p:spPr bwMode="auto">
            <a:xfrm>
              <a:off x="10299700" y="2495551"/>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3</a:t>
              </a:r>
            </a:p>
          </p:txBody>
        </p:sp>
        <p:sp>
          <p:nvSpPr>
            <p:cNvPr id="31767" name="Text Box 23"/>
            <p:cNvSpPr txBox="1">
              <a:spLocks noChangeArrowheads="1"/>
            </p:cNvSpPr>
            <p:nvPr/>
          </p:nvSpPr>
          <p:spPr bwMode="auto">
            <a:xfrm>
              <a:off x="10172700" y="2100263"/>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2</a:t>
              </a:r>
            </a:p>
          </p:txBody>
        </p:sp>
        <p:sp>
          <p:nvSpPr>
            <p:cNvPr id="31768" name="Text Box 24"/>
            <p:cNvSpPr txBox="1">
              <a:spLocks noChangeArrowheads="1"/>
            </p:cNvSpPr>
            <p:nvPr/>
          </p:nvSpPr>
          <p:spPr bwMode="auto">
            <a:xfrm>
              <a:off x="9972673" y="1722440"/>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1</a:t>
              </a:r>
            </a:p>
          </p:txBody>
        </p:sp>
      </p:grpSp>
      <p:sp>
        <p:nvSpPr>
          <p:cNvPr id="31769" name="TextBox 26"/>
          <p:cNvSpPr txBox="1">
            <a:spLocks noChangeArrowheads="1"/>
          </p:cNvSpPr>
          <p:nvPr/>
        </p:nvSpPr>
        <p:spPr bwMode="auto">
          <a:xfrm>
            <a:off x="8467725" y="5943600"/>
            <a:ext cx="3724275" cy="923326"/>
          </a:xfrm>
          <a:prstGeom prst="rect">
            <a:avLst/>
          </a:prstGeom>
          <a:noFill/>
          <a:ln w="9525">
            <a:noFill/>
            <a:miter lim="800000"/>
            <a:headEnd/>
            <a:tailEnd/>
          </a:ln>
        </p:spPr>
        <p:txBody>
          <a:bodyPr wrap="square" lIns="91432" tIns="45718" rIns="91432" bIns="45718">
            <a:spAutoFit/>
          </a:bodyPr>
          <a:lstStyle/>
          <a:p>
            <a:r>
              <a:rPr lang="en-US" dirty="0">
                <a:solidFill>
                  <a:srgbClr val="C00000"/>
                </a:solidFill>
              </a:rPr>
              <a:t>[Demo: empty grid UCS (L2D5)]</a:t>
            </a:r>
          </a:p>
          <a:p>
            <a:r>
              <a:rPr lang="en-US" dirty="0">
                <a:solidFill>
                  <a:srgbClr val="C00000"/>
                </a:solidFill>
              </a:rPr>
              <a:t>[Demo: maze with deep/shallow water DFS/BFS/UCS (L2D7)]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50" grpId="0" animBg="1"/>
      <p:bldP spid="31751" grpId="0"/>
      <p:bldP spid="31752" grpId="0" animBg="1"/>
      <p:bldP spid="31753" grpId="0"/>
      <p:bldP spid="3176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Empty UCS</a:t>
            </a:r>
          </a:p>
        </p:txBody>
      </p:sp>
      <p:pic>
        <p:nvPicPr>
          <p:cNvPr id="3" name="Empty-UC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20286" y="1143001"/>
            <a:ext cx="6351429" cy="5324699"/>
          </a:xfrm>
          <a:prstGeom prst="rect">
            <a:avLst/>
          </a:prstGeom>
        </p:spPr>
      </p:pic>
    </p:spTree>
    <p:extLst>
      <p:ext uri="{BB962C8B-B14F-4D97-AF65-F5344CB8AC3E}">
        <p14:creationId xmlns:p14="http://schemas.microsoft.com/office/powerpoint/2010/main" val="33308258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Video of Demo Maze with Deep/Shallow Water --- DFS, BFS, or UCS? (part 1)</a:t>
            </a:r>
          </a:p>
        </p:txBody>
      </p:sp>
      <p:pic>
        <p:nvPicPr>
          <p:cNvPr id="3" name="MazeShallowDeep-BF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493857" y="1151450"/>
            <a:ext cx="7204286" cy="5325550"/>
          </a:xfrm>
          <a:prstGeom prst="rect">
            <a:avLst/>
          </a:prstGeom>
        </p:spPr>
      </p:pic>
      <p:sp>
        <p:nvSpPr>
          <p:cNvPr id="5" name="TextBox 4">
            <a:extLst>
              <a:ext uri="{FF2B5EF4-FFF2-40B4-BE49-F238E27FC236}">
                <a16:creationId xmlns:a16="http://schemas.microsoft.com/office/drawing/2014/main" id="{1C18AC13-1BF9-F86A-9586-46580CCC937E}"/>
              </a:ext>
            </a:extLst>
          </p:cNvPr>
          <p:cNvSpPr txBox="1"/>
          <p:nvPr/>
        </p:nvSpPr>
        <p:spPr>
          <a:xfrm>
            <a:off x="329531" y="3276600"/>
            <a:ext cx="1727869" cy="369332"/>
          </a:xfrm>
          <a:prstGeom prst="rect">
            <a:avLst/>
          </a:prstGeom>
          <a:noFill/>
        </p:spPr>
        <p:txBody>
          <a:bodyPr wrap="square">
            <a:spAutoFit/>
          </a:bodyPr>
          <a:lstStyle/>
          <a:p>
            <a:r>
              <a:rPr lang="tr-TR" dirty="0"/>
              <a:t>(</a:t>
            </a:r>
            <a:r>
              <a:rPr lang="tr-TR" dirty="0" err="1"/>
              <a:t>This</a:t>
            </a:r>
            <a:r>
              <a:rPr lang="tr-TR" dirty="0"/>
              <a:t> is BFS.)</a:t>
            </a:r>
          </a:p>
        </p:txBody>
      </p:sp>
    </p:spTree>
    <p:extLst>
      <p:ext uri="{BB962C8B-B14F-4D97-AF65-F5344CB8AC3E}">
        <p14:creationId xmlns:p14="http://schemas.microsoft.com/office/powerpoint/2010/main" val="2982944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3990-9098-43E3-88A3-6BEEEB63CBD2}"/>
              </a:ext>
            </a:extLst>
          </p:cNvPr>
          <p:cNvSpPr>
            <a:spLocks noGrp="1"/>
          </p:cNvSpPr>
          <p:nvPr>
            <p:ph type="title"/>
          </p:nvPr>
        </p:nvSpPr>
        <p:spPr/>
        <p:txBody>
          <a:bodyPr/>
          <a:lstStyle/>
          <a:p>
            <a:r>
              <a:rPr lang="en-US" dirty="0"/>
              <a:t>Search problems and solutions</a:t>
            </a:r>
          </a:p>
        </p:txBody>
      </p:sp>
      <p:sp>
        <p:nvSpPr>
          <p:cNvPr id="3" name="Content Placeholder 2">
            <a:extLst>
              <a:ext uri="{FF2B5EF4-FFF2-40B4-BE49-F238E27FC236}">
                <a16:creationId xmlns:a16="http://schemas.microsoft.com/office/drawing/2014/main" id="{FF30B426-502F-484D-B5A3-1420EC1DC57D}"/>
              </a:ext>
            </a:extLst>
          </p:cNvPr>
          <p:cNvSpPr>
            <a:spLocks noGrp="1"/>
          </p:cNvSpPr>
          <p:nvPr>
            <p:ph idx="1"/>
          </p:nvPr>
        </p:nvSpPr>
        <p:spPr>
          <a:xfrm>
            <a:off x="76200" y="1397002"/>
            <a:ext cx="10566400" cy="5384798"/>
          </a:xfrm>
        </p:spPr>
        <p:txBody>
          <a:bodyPr>
            <a:normAutofit fontScale="85000" lnSpcReduction="20000"/>
          </a:bodyPr>
          <a:lstStyle/>
          <a:p>
            <a:r>
              <a:rPr lang="en-US" sz="2400" dirty="0"/>
              <a:t>A search problem can be defined formally as follows:</a:t>
            </a:r>
            <a:endParaRPr lang="tr-TR" sz="2400" dirty="0"/>
          </a:p>
          <a:p>
            <a:pPr lvl="1"/>
            <a:r>
              <a:rPr lang="en-US" sz="1900" dirty="0"/>
              <a:t>A set of possible </a:t>
            </a:r>
            <a:r>
              <a:rPr lang="en-US" sz="1900" dirty="0">
                <a:solidFill>
                  <a:srgbClr val="FF0000"/>
                </a:solidFill>
              </a:rPr>
              <a:t>states</a:t>
            </a:r>
            <a:r>
              <a:rPr lang="en-US" sz="1900" dirty="0"/>
              <a:t> that the environment can be in. We call this the </a:t>
            </a:r>
            <a:r>
              <a:rPr lang="en-US" sz="1900" dirty="0">
                <a:solidFill>
                  <a:srgbClr val="FF0000"/>
                </a:solidFill>
              </a:rPr>
              <a:t>state space</a:t>
            </a:r>
            <a:r>
              <a:rPr lang="en-US" sz="1900" dirty="0"/>
              <a:t>.</a:t>
            </a:r>
            <a:endParaRPr lang="tr-TR" sz="1900" dirty="0"/>
          </a:p>
          <a:p>
            <a:pPr lvl="1"/>
            <a:r>
              <a:rPr lang="en-US" sz="1900" dirty="0"/>
              <a:t>A set of one or more </a:t>
            </a:r>
            <a:r>
              <a:rPr lang="en-US" sz="1900" dirty="0">
                <a:solidFill>
                  <a:srgbClr val="FF0000"/>
                </a:solidFill>
              </a:rPr>
              <a:t>goal states</a:t>
            </a:r>
            <a:r>
              <a:rPr lang="en-US" sz="1900" dirty="0"/>
              <a:t>. Sometimes there is one goal state (e.g., Bucharest), goal states sometimes, there is a small set of alternative goal states, and sometimes the goal is defined by a property that applies to many states</a:t>
            </a:r>
            <a:r>
              <a:rPr lang="tr-TR" sz="1900" dirty="0"/>
              <a:t>.</a:t>
            </a:r>
          </a:p>
          <a:p>
            <a:pPr lvl="1"/>
            <a:r>
              <a:rPr lang="en-US" sz="1900" dirty="0"/>
              <a:t>The </a:t>
            </a:r>
            <a:r>
              <a:rPr lang="en-US" sz="1900" dirty="0">
                <a:solidFill>
                  <a:srgbClr val="FF0000"/>
                </a:solidFill>
              </a:rPr>
              <a:t>actions</a:t>
            </a:r>
            <a:r>
              <a:rPr lang="en-US" sz="1900" dirty="0"/>
              <a:t> available to the agent. Given a state s, ACTIONS(s) returns a finite set of Action actions that can be executed in s. We say that each of these actions is applicable in s. An example: </a:t>
            </a:r>
          </a:p>
          <a:p>
            <a:pPr marL="457140" lvl="1" indent="0">
              <a:buNone/>
            </a:pPr>
            <a:endParaRPr lang="tr-TR" sz="1900" dirty="0"/>
          </a:p>
          <a:p>
            <a:pPr marL="857141" lvl="2" indent="0">
              <a:buNone/>
            </a:pPr>
            <a:r>
              <a:rPr lang="tr-TR" sz="1600" dirty="0"/>
              <a:t>                  </a:t>
            </a:r>
            <a:r>
              <a:rPr lang="en-US" sz="1600" dirty="0"/>
              <a:t>ACTIONS(Arad) = {</a:t>
            </a:r>
            <a:r>
              <a:rPr lang="en-US" sz="1600" dirty="0" err="1"/>
              <a:t>ToSibiu,ToTimisoara,ToZerind</a:t>
            </a:r>
            <a:r>
              <a:rPr lang="en-US" sz="1600" dirty="0"/>
              <a:t>}.</a:t>
            </a:r>
          </a:p>
          <a:p>
            <a:pPr marL="857141" lvl="2" indent="0">
              <a:buNone/>
            </a:pPr>
            <a:endParaRPr lang="tr-TR" sz="1600" dirty="0"/>
          </a:p>
          <a:p>
            <a:pPr marL="800040" lvl="1" indent="-342900"/>
            <a:r>
              <a:rPr lang="en-US" sz="1900" dirty="0"/>
              <a:t>A </a:t>
            </a:r>
            <a:r>
              <a:rPr lang="en-US" sz="1900" dirty="0">
                <a:solidFill>
                  <a:srgbClr val="FF0000"/>
                </a:solidFill>
              </a:rPr>
              <a:t>transition model</a:t>
            </a:r>
            <a:r>
              <a:rPr lang="en-US" sz="1900" dirty="0"/>
              <a:t>, which describes what each action does. RESULT(s, a) returns the Transition model</a:t>
            </a:r>
            <a:r>
              <a:rPr lang="tr-TR" sz="1900" dirty="0"/>
              <a:t> </a:t>
            </a:r>
            <a:r>
              <a:rPr lang="en-US" sz="1900" dirty="0"/>
              <a:t>state that results from doing action a in state s. For example,</a:t>
            </a:r>
          </a:p>
          <a:p>
            <a:pPr marL="800040" lvl="1" indent="-342900"/>
            <a:endParaRPr lang="en-US" sz="1900" dirty="0"/>
          </a:p>
          <a:p>
            <a:pPr marL="857141" lvl="2" indent="0">
              <a:buNone/>
            </a:pPr>
            <a:r>
              <a:rPr lang="tr-TR" sz="1600" dirty="0"/>
              <a:t>                 </a:t>
            </a:r>
            <a:r>
              <a:rPr lang="en-US" sz="1600" dirty="0"/>
              <a:t>RESULT(Arad, </a:t>
            </a:r>
            <a:r>
              <a:rPr lang="en-US" sz="1600" dirty="0" err="1"/>
              <a:t>ToZerind</a:t>
            </a:r>
            <a:r>
              <a:rPr lang="en-US" sz="1600" dirty="0"/>
              <a:t>) = </a:t>
            </a:r>
            <a:r>
              <a:rPr lang="en-US" sz="1600" dirty="0" err="1"/>
              <a:t>Zerind</a:t>
            </a:r>
            <a:r>
              <a:rPr lang="en-US" sz="1600" dirty="0"/>
              <a:t> </a:t>
            </a:r>
          </a:p>
          <a:p>
            <a:pPr marL="857141" lvl="2" indent="0">
              <a:buNone/>
            </a:pPr>
            <a:endParaRPr lang="tr-TR" sz="1600" dirty="0"/>
          </a:p>
          <a:p>
            <a:pPr lvl="1"/>
            <a:r>
              <a:rPr lang="en-US" sz="1900" dirty="0"/>
              <a:t>An </a:t>
            </a:r>
            <a:r>
              <a:rPr lang="en-US" sz="1900" dirty="0">
                <a:solidFill>
                  <a:srgbClr val="FF0000"/>
                </a:solidFill>
              </a:rPr>
              <a:t>action cost function</a:t>
            </a:r>
            <a:r>
              <a:rPr lang="en-US" sz="1900" dirty="0"/>
              <a:t>, denoted by ACTION-COST(</a:t>
            </a:r>
            <a:r>
              <a:rPr lang="en-US" sz="1900" dirty="0" err="1"/>
              <a:t>s,a,s</a:t>
            </a:r>
            <a:r>
              <a:rPr lang="tr-TR" sz="1900" dirty="0"/>
              <a:t>’) </a:t>
            </a:r>
            <a:r>
              <a:rPr lang="en-US" sz="1900" dirty="0"/>
              <a:t>when we are programming</a:t>
            </a:r>
            <a:r>
              <a:rPr lang="tr-TR" sz="1900" dirty="0"/>
              <a:t> </a:t>
            </a:r>
            <a:r>
              <a:rPr lang="en-US" sz="1900" dirty="0"/>
              <a:t>or c(</a:t>
            </a:r>
            <a:r>
              <a:rPr lang="en-US" sz="1900" dirty="0" err="1"/>
              <a:t>s,a,s</a:t>
            </a:r>
            <a:r>
              <a:rPr lang="tr-TR" sz="1900" dirty="0"/>
              <a:t>’</a:t>
            </a:r>
            <a:r>
              <a:rPr lang="en-US" sz="1900" dirty="0"/>
              <a:t>) when we are doing math, that gives the numeric cost of applying action a in state s to reach state s</a:t>
            </a:r>
            <a:r>
              <a:rPr lang="tr-TR" sz="1900" dirty="0"/>
              <a:t>’.</a:t>
            </a:r>
            <a:r>
              <a:rPr lang="en-US" sz="1900" dirty="0"/>
              <a:t> . A problem-solving agent should use a cost function that reflects its own performance measure; for example, for route-finding agents, the cost of an action might be the length in miles (as seen in Figure 3.1), or it might be the time it takes to complete the action</a:t>
            </a:r>
            <a:r>
              <a:rPr lang="tr-TR" sz="1900" dirty="0"/>
              <a:t>.</a:t>
            </a:r>
          </a:p>
          <a:p>
            <a:r>
              <a:rPr lang="en-US" sz="2000" dirty="0"/>
              <a:t>A sequence of actions forms a </a:t>
            </a:r>
            <a:r>
              <a:rPr lang="en-US" sz="2000" dirty="0">
                <a:solidFill>
                  <a:srgbClr val="FF0000"/>
                </a:solidFill>
              </a:rPr>
              <a:t>path</a:t>
            </a:r>
            <a:r>
              <a:rPr lang="en-US" sz="2000" dirty="0"/>
              <a:t>, and </a:t>
            </a:r>
            <a:r>
              <a:rPr lang="en-US" sz="2000" dirty="0">
                <a:solidFill>
                  <a:srgbClr val="FF0000"/>
                </a:solidFill>
              </a:rPr>
              <a:t>a </a:t>
            </a:r>
            <a:r>
              <a:rPr lang="en-US" sz="2800" dirty="0">
                <a:solidFill>
                  <a:srgbClr val="FF0000"/>
                </a:solidFill>
              </a:rPr>
              <a:t>solution</a:t>
            </a:r>
            <a:r>
              <a:rPr lang="en-US" sz="2000" dirty="0">
                <a:solidFill>
                  <a:srgbClr val="FF0000"/>
                </a:solidFill>
              </a:rPr>
              <a:t> </a:t>
            </a:r>
            <a:r>
              <a:rPr lang="en-US" sz="2000" dirty="0"/>
              <a:t>is a path from the initial state to a goal state. We assume that action costs are additive; that is, the total cost of a path is the sum of the</a:t>
            </a:r>
            <a:r>
              <a:rPr lang="tr-TR" sz="2000" dirty="0"/>
              <a:t> </a:t>
            </a:r>
            <a:r>
              <a:rPr lang="en-US" sz="2000" dirty="0"/>
              <a:t>individual action costs. </a:t>
            </a:r>
          </a:p>
          <a:p>
            <a:r>
              <a:rPr lang="en-US" sz="2000" dirty="0"/>
              <a:t>An </a:t>
            </a:r>
            <a:r>
              <a:rPr lang="en-US" sz="2000" dirty="0">
                <a:solidFill>
                  <a:srgbClr val="FF0000"/>
                </a:solidFill>
              </a:rPr>
              <a:t>optimal solution </a:t>
            </a:r>
            <a:r>
              <a:rPr lang="en-US" sz="2000" dirty="0"/>
              <a:t>has the lowest path cost among all solutions.</a:t>
            </a:r>
            <a:endParaRPr lang="tr-TR" sz="2000" dirty="0"/>
          </a:p>
          <a:p>
            <a:r>
              <a:rPr lang="en-US" sz="2000" dirty="0"/>
              <a:t>The state space can be represented as a </a:t>
            </a:r>
            <a:r>
              <a:rPr lang="en-US" sz="2000" dirty="0">
                <a:solidFill>
                  <a:srgbClr val="FF0000"/>
                </a:solidFill>
              </a:rPr>
              <a:t>graph</a:t>
            </a:r>
            <a:r>
              <a:rPr lang="en-US" sz="2000" dirty="0"/>
              <a:t> in which the vertices are states and the directed edges between them are actions.</a:t>
            </a:r>
          </a:p>
        </p:txBody>
      </p:sp>
      <p:pic>
        <p:nvPicPr>
          <p:cNvPr id="5" name="Picture 4" descr="A diagram of a person's hand&#10;&#10;Description automatically generated">
            <a:extLst>
              <a:ext uri="{FF2B5EF4-FFF2-40B4-BE49-F238E27FC236}">
                <a16:creationId xmlns:a16="http://schemas.microsoft.com/office/drawing/2014/main" id="{F7B5E885-BF19-5D75-5C4E-DFEF61CEB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3676" y="2438400"/>
            <a:ext cx="1838324" cy="1066800"/>
          </a:xfrm>
          <a:prstGeom prst="rect">
            <a:avLst/>
          </a:prstGeom>
        </p:spPr>
      </p:pic>
    </p:spTree>
    <p:extLst>
      <p:ext uri="{BB962C8B-B14F-4D97-AF65-F5344CB8AC3E}">
        <p14:creationId xmlns:p14="http://schemas.microsoft.com/office/powerpoint/2010/main" val="3760852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5400"/>
            <a:ext cx="12192000" cy="1143000"/>
          </a:xfrm>
        </p:spPr>
        <p:txBody>
          <a:bodyPr/>
          <a:lstStyle/>
          <a:p>
            <a:r>
              <a:rPr lang="en-US" sz="2800" dirty="0"/>
              <a:t>Video of Demo Maze with Deep/Shallow Water --- DFS, BFS, or UCS? (part 2)</a:t>
            </a:r>
          </a:p>
        </p:txBody>
      </p:sp>
      <p:pic>
        <p:nvPicPr>
          <p:cNvPr id="2" name="MazeShallowDeep-UC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488143" y="1143001"/>
            <a:ext cx="7215715" cy="5333999"/>
          </a:xfrm>
          <a:prstGeom prst="rect">
            <a:avLst/>
          </a:prstGeom>
        </p:spPr>
      </p:pic>
      <p:sp>
        <p:nvSpPr>
          <p:cNvPr id="4" name="TextBox 3">
            <a:extLst>
              <a:ext uri="{FF2B5EF4-FFF2-40B4-BE49-F238E27FC236}">
                <a16:creationId xmlns:a16="http://schemas.microsoft.com/office/drawing/2014/main" id="{C5F08A6D-E153-0663-F709-45A231C8C920}"/>
              </a:ext>
            </a:extLst>
          </p:cNvPr>
          <p:cNvSpPr txBox="1"/>
          <p:nvPr/>
        </p:nvSpPr>
        <p:spPr>
          <a:xfrm>
            <a:off x="457200" y="3059668"/>
            <a:ext cx="1828800" cy="369332"/>
          </a:xfrm>
          <a:prstGeom prst="rect">
            <a:avLst/>
          </a:prstGeom>
          <a:noFill/>
        </p:spPr>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t>
            </a:r>
            <a:r>
              <a:rPr lang="en-US" dirty="0"/>
              <a:t>This is UCS.)</a:t>
            </a:r>
          </a:p>
        </p:txBody>
      </p:sp>
    </p:spTree>
    <p:extLst>
      <p:ext uri="{BB962C8B-B14F-4D97-AF65-F5344CB8AC3E}">
        <p14:creationId xmlns:p14="http://schemas.microsoft.com/office/powerpoint/2010/main" val="2982944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5400"/>
            <a:ext cx="12192000" cy="1143000"/>
          </a:xfrm>
        </p:spPr>
        <p:txBody>
          <a:bodyPr/>
          <a:lstStyle/>
          <a:p>
            <a:r>
              <a:rPr lang="en-US" sz="2800" dirty="0"/>
              <a:t>Video of Demo Maze with Deep/Shallow Water --- DFS, BFS, or UCS? (part 3)</a:t>
            </a:r>
          </a:p>
        </p:txBody>
      </p:sp>
      <p:pic>
        <p:nvPicPr>
          <p:cNvPr id="2" name="MazeShallowDeep-DF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488142" y="1143001"/>
            <a:ext cx="7215716" cy="5334000"/>
          </a:xfrm>
          <a:prstGeom prst="rect">
            <a:avLst/>
          </a:prstGeom>
        </p:spPr>
      </p:pic>
      <p:sp>
        <p:nvSpPr>
          <p:cNvPr id="4" name="TextBox 3">
            <a:extLst>
              <a:ext uri="{FF2B5EF4-FFF2-40B4-BE49-F238E27FC236}">
                <a16:creationId xmlns:a16="http://schemas.microsoft.com/office/drawing/2014/main" id="{838F144A-06F6-30CD-DB8F-A388CCFF8322}"/>
              </a:ext>
            </a:extLst>
          </p:cNvPr>
          <p:cNvSpPr txBox="1"/>
          <p:nvPr/>
        </p:nvSpPr>
        <p:spPr>
          <a:xfrm>
            <a:off x="457200" y="3625335"/>
            <a:ext cx="1828800" cy="369332"/>
          </a:xfrm>
          <a:prstGeom prst="rect">
            <a:avLst/>
          </a:prstGeom>
          <a:noFill/>
        </p:spPr>
        <p:txBody>
          <a:bodyPr wrap="square">
            <a:spAutoFit/>
          </a:bodyPr>
          <a:lstStyle/>
          <a:p>
            <a:r>
              <a:rPr lang="en-US" dirty="0"/>
              <a:t>This is DFS</a:t>
            </a:r>
            <a:endParaRPr lang="tr-TR" dirty="0"/>
          </a:p>
        </p:txBody>
      </p:sp>
    </p:spTree>
    <p:extLst>
      <p:ext uri="{BB962C8B-B14F-4D97-AF65-F5344CB8AC3E}">
        <p14:creationId xmlns:p14="http://schemas.microsoft.com/office/powerpoint/2010/main" val="2982944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620C-6115-48B8-A62D-8B7CA89F5BC7}"/>
              </a:ext>
            </a:extLst>
          </p:cNvPr>
          <p:cNvSpPr>
            <a:spLocks noGrp="1"/>
          </p:cNvSpPr>
          <p:nvPr>
            <p:ph type="title"/>
          </p:nvPr>
        </p:nvSpPr>
        <p:spPr/>
        <p:txBody>
          <a:bodyPr/>
          <a:lstStyle/>
          <a:p>
            <a:r>
              <a:rPr lang="tr-TR" dirty="0" err="1"/>
              <a:t>Bidirectional</a:t>
            </a:r>
            <a:r>
              <a:rPr lang="tr-TR" dirty="0"/>
              <a:t> </a:t>
            </a:r>
            <a:r>
              <a:rPr lang="tr-TR" dirty="0" err="1"/>
              <a:t>search</a:t>
            </a:r>
            <a:endParaRPr lang="tr-TR" dirty="0"/>
          </a:p>
        </p:txBody>
      </p:sp>
      <p:sp>
        <p:nvSpPr>
          <p:cNvPr id="3" name="Content Placeholder 2">
            <a:extLst>
              <a:ext uri="{FF2B5EF4-FFF2-40B4-BE49-F238E27FC236}">
                <a16:creationId xmlns:a16="http://schemas.microsoft.com/office/drawing/2014/main" id="{B2E4D808-0992-41CE-A906-463476637B36}"/>
              </a:ext>
            </a:extLst>
          </p:cNvPr>
          <p:cNvSpPr>
            <a:spLocks noGrp="1"/>
          </p:cNvSpPr>
          <p:nvPr>
            <p:ph idx="1"/>
          </p:nvPr>
        </p:nvSpPr>
        <p:spPr>
          <a:xfrm>
            <a:off x="9296400" y="2057400"/>
            <a:ext cx="2514600" cy="3962400"/>
          </a:xfrm>
        </p:spPr>
        <p:txBody>
          <a:bodyPr>
            <a:normAutofit fontScale="55000" lnSpcReduction="20000"/>
          </a:bodyPr>
          <a:lstStyle/>
          <a:p>
            <a:r>
              <a:rPr lang="en-US" dirty="0"/>
              <a:t>The algorithms we have covered so far </a:t>
            </a:r>
            <a:r>
              <a:rPr lang="en-US" dirty="0">
                <a:solidFill>
                  <a:srgbClr val="FF0000"/>
                </a:solidFill>
              </a:rPr>
              <a:t>start at an initial state </a:t>
            </a:r>
            <a:r>
              <a:rPr lang="en-US" dirty="0"/>
              <a:t>and can reach any one of multiple possible goal states.</a:t>
            </a:r>
          </a:p>
          <a:p>
            <a:r>
              <a:rPr lang="en-US" dirty="0"/>
              <a:t>An alternative approach called </a:t>
            </a:r>
            <a:r>
              <a:rPr lang="en-US" dirty="0">
                <a:highlight>
                  <a:srgbClr val="FFFF00"/>
                </a:highlight>
              </a:rPr>
              <a:t>bidirectional search </a:t>
            </a:r>
            <a:r>
              <a:rPr lang="en-US" dirty="0"/>
              <a:t>simultaneously </a:t>
            </a:r>
            <a:r>
              <a:rPr lang="en-US" dirty="0">
                <a:solidFill>
                  <a:srgbClr val="FF0000"/>
                </a:solidFill>
              </a:rPr>
              <a:t>searches </a:t>
            </a:r>
            <a:r>
              <a:rPr lang="en-US" dirty="0">
                <a:solidFill>
                  <a:srgbClr val="FF0000"/>
                </a:solidFill>
                <a:highlight>
                  <a:srgbClr val="FFFF00"/>
                </a:highlight>
              </a:rPr>
              <a:t>forward</a:t>
            </a:r>
            <a:r>
              <a:rPr lang="en-US" dirty="0">
                <a:solidFill>
                  <a:srgbClr val="FF0000"/>
                </a:solidFill>
              </a:rPr>
              <a:t> from the initial state and </a:t>
            </a:r>
            <a:r>
              <a:rPr lang="en-US" dirty="0">
                <a:solidFill>
                  <a:srgbClr val="FF0000"/>
                </a:solidFill>
                <a:highlight>
                  <a:srgbClr val="FFFF00"/>
                </a:highlight>
              </a:rPr>
              <a:t>backwards</a:t>
            </a:r>
            <a:r>
              <a:rPr lang="en-US" dirty="0">
                <a:solidFill>
                  <a:srgbClr val="FF0000"/>
                </a:solidFill>
              </a:rPr>
              <a:t> from the goal state(s), </a:t>
            </a:r>
            <a:r>
              <a:rPr lang="en-US" dirty="0"/>
              <a:t>hoping that the two searches will meet.</a:t>
            </a:r>
            <a:endParaRPr lang="tr-TR" dirty="0"/>
          </a:p>
        </p:txBody>
      </p:sp>
      <p:pic>
        <p:nvPicPr>
          <p:cNvPr id="5" name="Picture 4">
            <a:extLst>
              <a:ext uri="{FF2B5EF4-FFF2-40B4-BE49-F238E27FC236}">
                <a16:creationId xmlns:a16="http://schemas.microsoft.com/office/drawing/2014/main" id="{62F26735-7198-43E1-BC80-9D3FE73B1E6D}"/>
              </a:ext>
            </a:extLst>
          </p:cNvPr>
          <p:cNvPicPr>
            <a:picLocks noChangeAspect="1"/>
          </p:cNvPicPr>
          <p:nvPr/>
        </p:nvPicPr>
        <p:blipFill>
          <a:blip r:embed="rId2"/>
          <a:stretch>
            <a:fillRect/>
          </a:stretch>
        </p:blipFill>
        <p:spPr>
          <a:xfrm>
            <a:off x="228600" y="1219200"/>
            <a:ext cx="8763000" cy="5334000"/>
          </a:xfrm>
          <a:prstGeom prst="rect">
            <a:avLst/>
          </a:prstGeom>
        </p:spPr>
      </p:pic>
    </p:spTree>
    <p:extLst>
      <p:ext uri="{BB962C8B-B14F-4D97-AF65-F5344CB8AC3E}">
        <p14:creationId xmlns:p14="http://schemas.microsoft.com/office/powerpoint/2010/main" val="350029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7B0E-88A9-4A46-86E0-5DD44AF60A5C}"/>
              </a:ext>
            </a:extLst>
          </p:cNvPr>
          <p:cNvSpPr>
            <a:spLocks noGrp="1"/>
          </p:cNvSpPr>
          <p:nvPr>
            <p:ph type="title"/>
          </p:nvPr>
        </p:nvSpPr>
        <p:spPr/>
        <p:txBody>
          <a:bodyPr/>
          <a:lstStyle/>
          <a:p>
            <a:r>
              <a:rPr lang="tr-TR" dirty="0" err="1"/>
              <a:t>Comparing</a:t>
            </a:r>
            <a:r>
              <a:rPr lang="tr-TR" dirty="0"/>
              <a:t> </a:t>
            </a:r>
            <a:r>
              <a:rPr lang="tr-TR" dirty="0" err="1"/>
              <a:t>uninformed</a:t>
            </a:r>
            <a:r>
              <a:rPr lang="tr-TR" dirty="0"/>
              <a:t> </a:t>
            </a:r>
            <a:r>
              <a:rPr lang="tr-TR" dirty="0" err="1"/>
              <a:t>search</a:t>
            </a:r>
            <a:r>
              <a:rPr lang="tr-TR" dirty="0"/>
              <a:t> </a:t>
            </a:r>
            <a:r>
              <a:rPr lang="tr-TR" dirty="0" err="1"/>
              <a:t>algorithms</a:t>
            </a:r>
            <a:endParaRPr lang="tr-TR" dirty="0"/>
          </a:p>
        </p:txBody>
      </p:sp>
      <p:pic>
        <p:nvPicPr>
          <p:cNvPr id="5" name="Picture 4">
            <a:extLst>
              <a:ext uri="{FF2B5EF4-FFF2-40B4-BE49-F238E27FC236}">
                <a16:creationId xmlns:a16="http://schemas.microsoft.com/office/drawing/2014/main" id="{E02BFFFF-E078-4999-8FC9-8BB0152D4BAB}"/>
              </a:ext>
            </a:extLst>
          </p:cNvPr>
          <p:cNvPicPr>
            <a:picLocks noChangeAspect="1"/>
          </p:cNvPicPr>
          <p:nvPr/>
        </p:nvPicPr>
        <p:blipFill>
          <a:blip r:embed="rId2"/>
          <a:stretch>
            <a:fillRect/>
          </a:stretch>
        </p:blipFill>
        <p:spPr>
          <a:xfrm>
            <a:off x="174732" y="1281045"/>
            <a:ext cx="11808926" cy="5272155"/>
          </a:xfrm>
          <a:prstGeom prst="rect">
            <a:avLst/>
          </a:prstGeom>
        </p:spPr>
      </p:pic>
    </p:spTree>
    <p:extLst>
      <p:ext uri="{BB962C8B-B14F-4D97-AF65-F5344CB8AC3E}">
        <p14:creationId xmlns:p14="http://schemas.microsoft.com/office/powerpoint/2010/main" val="2436783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33E3-8452-3449-ACF1-50FF0F804452}"/>
              </a:ext>
            </a:extLst>
          </p:cNvPr>
          <p:cNvSpPr>
            <a:spLocks noGrp="1"/>
          </p:cNvSpPr>
          <p:nvPr>
            <p:ph type="title"/>
          </p:nvPr>
        </p:nvSpPr>
        <p:spPr/>
        <p:txBody>
          <a:bodyPr/>
          <a:lstStyle/>
          <a:p>
            <a:r>
              <a:rPr lang="en-US" dirty="0"/>
              <a:t>Repeated states </a:t>
            </a:r>
            <a:br>
              <a:rPr lang="en-US" dirty="0"/>
            </a:br>
            <a:endParaRPr lang="en-US" dirty="0"/>
          </a:p>
        </p:txBody>
      </p:sp>
      <p:sp>
        <p:nvSpPr>
          <p:cNvPr id="3" name="Content Placeholder 2">
            <a:extLst>
              <a:ext uri="{FF2B5EF4-FFF2-40B4-BE49-F238E27FC236}">
                <a16:creationId xmlns:a16="http://schemas.microsoft.com/office/drawing/2014/main" id="{B4400715-D2D0-6840-86C4-4148A8CAC094}"/>
              </a:ext>
            </a:extLst>
          </p:cNvPr>
          <p:cNvSpPr>
            <a:spLocks noGrp="1"/>
          </p:cNvSpPr>
          <p:nvPr>
            <p:ph idx="1"/>
          </p:nvPr>
        </p:nvSpPr>
        <p:spPr/>
        <p:txBody>
          <a:bodyPr/>
          <a:lstStyle/>
          <a:p>
            <a:r>
              <a:rPr lang="en-US" dirty="0"/>
              <a:t>Failure to detect repeated states can turn a linear problem into an exponential one! </a:t>
            </a:r>
          </a:p>
          <a:p>
            <a:pPr marL="0" indent="0">
              <a:buNone/>
            </a:pPr>
            <a:endParaRPr lang="en-US" dirty="0"/>
          </a:p>
        </p:txBody>
      </p:sp>
      <p:sp>
        <p:nvSpPr>
          <p:cNvPr id="4" name="Slide Number Placeholder 3">
            <a:extLst>
              <a:ext uri="{FF2B5EF4-FFF2-40B4-BE49-F238E27FC236}">
                <a16:creationId xmlns:a16="http://schemas.microsoft.com/office/drawing/2014/main" id="{02F8EF02-B30E-2F42-BA62-0A0E3D1F0A1A}"/>
              </a:ext>
            </a:extLst>
          </p:cNvPr>
          <p:cNvSpPr>
            <a:spLocks noGrp="1"/>
          </p:cNvSpPr>
          <p:nvPr>
            <p:ph type="sldNum" sz="quarter" idx="12"/>
          </p:nvPr>
        </p:nvSpPr>
        <p:spPr/>
        <p:txBody>
          <a:bodyPr/>
          <a:lstStyle/>
          <a:p>
            <a:fld id="{6D22F896-40B5-4ADD-8801-0D06FADFA095}" type="slidenum">
              <a:rPr lang="en-US" smtClean="0"/>
              <a:pPr/>
              <a:t>74</a:t>
            </a:fld>
            <a:endParaRPr lang="en-US" dirty="0"/>
          </a:p>
        </p:txBody>
      </p:sp>
      <p:pic>
        <p:nvPicPr>
          <p:cNvPr id="6" name="Picture 5">
            <a:extLst>
              <a:ext uri="{FF2B5EF4-FFF2-40B4-BE49-F238E27FC236}">
                <a16:creationId xmlns:a16="http://schemas.microsoft.com/office/drawing/2014/main" id="{AD024D9C-393A-174F-88E1-E913D077F59E}"/>
              </a:ext>
            </a:extLst>
          </p:cNvPr>
          <p:cNvPicPr>
            <a:picLocks noChangeAspect="1"/>
          </p:cNvPicPr>
          <p:nvPr/>
        </p:nvPicPr>
        <p:blipFill>
          <a:blip r:embed="rId2"/>
          <a:stretch>
            <a:fillRect/>
          </a:stretch>
        </p:blipFill>
        <p:spPr>
          <a:xfrm>
            <a:off x="1371600" y="2638993"/>
            <a:ext cx="8864600" cy="3479800"/>
          </a:xfrm>
          <a:prstGeom prst="rect">
            <a:avLst/>
          </a:prstGeom>
        </p:spPr>
      </p:pic>
      <p:cxnSp>
        <p:nvCxnSpPr>
          <p:cNvPr id="7" name="Straight Arrow Connector 6">
            <a:extLst>
              <a:ext uri="{FF2B5EF4-FFF2-40B4-BE49-F238E27FC236}">
                <a16:creationId xmlns:a16="http://schemas.microsoft.com/office/drawing/2014/main" id="{1A0749D6-A351-ABC2-EEE2-12780AAA5BC5}"/>
              </a:ext>
            </a:extLst>
          </p:cNvPr>
          <p:cNvCxnSpPr/>
          <p:nvPr/>
        </p:nvCxnSpPr>
        <p:spPr>
          <a:xfrm>
            <a:off x="1752600" y="3352800"/>
            <a:ext cx="0" cy="3048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8" name="Picture 7">
            <a:extLst>
              <a:ext uri="{FF2B5EF4-FFF2-40B4-BE49-F238E27FC236}">
                <a16:creationId xmlns:a16="http://schemas.microsoft.com/office/drawing/2014/main" id="{43D15923-4516-2501-C235-6ECF7D2C48D9}"/>
              </a:ext>
            </a:extLst>
          </p:cNvPr>
          <p:cNvPicPr>
            <a:picLocks noChangeAspect="1"/>
          </p:cNvPicPr>
          <p:nvPr/>
        </p:nvPicPr>
        <p:blipFill>
          <a:blip r:embed="rId3"/>
          <a:stretch>
            <a:fillRect/>
          </a:stretch>
        </p:blipFill>
        <p:spPr>
          <a:xfrm>
            <a:off x="1630668" y="4136690"/>
            <a:ext cx="243861" cy="469433"/>
          </a:xfrm>
          <a:prstGeom prst="rect">
            <a:avLst/>
          </a:prstGeom>
        </p:spPr>
      </p:pic>
      <p:pic>
        <p:nvPicPr>
          <p:cNvPr id="9" name="Picture 8">
            <a:extLst>
              <a:ext uri="{FF2B5EF4-FFF2-40B4-BE49-F238E27FC236}">
                <a16:creationId xmlns:a16="http://schemas.microsoft.com/office/drawing/2014/main" id="{5EF55663-631E-B9AC-AEA0-20005CDB91BC}"/>
              </a:ext>
            </a:extLst>
          </p:cNvPr>
          <p:cNvPicPr>
            <a:picLocks noChangeAspect="1"/>
          </p:cNvPicPr>
          <p:nvPr/>
        </p:nvPicPr>
        <p:blipFill>
          <a:blip r:embed="rId3"/>
          <a:stretch>
            <a:fillRect/>
          </a:stretch>
        </p:blipFill>
        <p:spPr>
          <a:xfrm>
            <a:off x="1630669" y="4894674"/>
            <a:ext cx="243861" cy="469433"/>
          </a:xfrm>
          <a:prstGeom prst="rect">
            <a:avLst/>
          </a:prstGeom>
        </p:spPr>
      </p:pic>
    </p:spTree>
    <p:extLst>
      <p:ext uri="{BB962C8B-B14F-4D97-AF65-F5344CB8AC3E}">
        <p14:creationId xmlns:p14="http://schemas.microsoft.com/office/powerpoint/2010/main" val="31796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pPr eaLnBrk="1" hangingPunct="1"/>
            <a:r>
              <a:rPr lang="en-US" dirty="0"/>
              <a:t>The One Queue</a:t>
            </a:r>
          </a:p>
        </p:txBody>
      </p:sp>
      <p:sp>
        <p:nvSpPr>
          <p:cNvPr id="29711" name="Rectangle 15"/>
          <p:cNvSpPr>
            <a:spLocks noGrp="1" noChangeArrowheads="1"/>
          </p:cNvSpPr>
          <p:nvPr>
            <p:ph idx="1"/>
          </p:nvPr>
        </p:nvSpPr>
        <p:spPr>
          <a:xfrm>
            <a:off x="381000" y="1443036"/>
            <a:ext cx="5842000" cy="4729164"/>
          </a:xfrm>
        </p:spPr>
        <p:txBody>
          <a:bodyPr/>
          <a:lstStyle/>
          <a:p>
            <a:pPr eaLnBrk="1" hangingPunct="1"/>
            <a:r>
              <a:rPr lang="en-US" sz="2800" dirty="0"/>
              <a:t>All these search algorithms are the same except for </a:t>
            </a:r>
            <a:r>
              <a:rPr lang="en-US" sz="2800" dirty="0">
                <a:highlight>
                  <a:srgbClr val="FFFF00"/>
                </a:highlight>
              </a:rPr>
              <a:t>fringe strategies</a:t>
            </a:r>
          </a:p>
          <a:p>
            <a:pPr lvl="1"/>
            <a:r>
              <a:rPr lang="en-US" sz="2400" dirty="0"/>
              <a:t>Conceptually, all fringes are </a:t>
            </a:r>
            <a:r>
              <a:rPr lang="en-US" sz="2400" dirty="0">
                <a:highlight>
                  <a:srgbClr val="FFFF00"/>
                </a:highlight>
              </a:rPr>
              <a:t>priority queues </a:t>
            </a:r>
            <a:r>
              <a:rPr lang="en-US" sz="2400" dirty="0"/>
              <a:t>(i.e. collections of nodes with attached priorities)</a:t>
            </a:r>
          </a:p>
          <a:p>
            <a:pPr lvl="1"/>
            <a:r>
              <a:rPr lang="en-US" sz="2400" dirty="0"/>
              <a:t>Practically, for DFS and BFS, you can </a:t>
            </a:r>
            <a:r>
              <a:rPr lang="en-US" sz="2400" dirty="0">
                <a:solidFill>
                  <a:srgbClr val="FF0000"/>
                </a:solidFill>
                <a:highlight>
                  <a:srgbClr val="FFFF00"/>
                </a:highlight>
              </a:rPr>
              <a:t>avoid the log(n) </a:t>
            </a:r>
            <a:r>
              <a:rPr lang="en-US" sz="2400" dirty="0">
                <a:highlight>
                  <a:srgbClr val="FFFF00"/>
                </a:highlight>
              </a:rPr>
              <a:t>overhead from an actual priority queue, by </a:t>
            </a:r>
            <a:r>
              <a:rPr lang="en-US" sz="2400" dirty="0">
                <a:solidFill>
                  <a:srgbClr val="FF0000"/>
                </a:solidFill>
                <a:highlight>
                  <a:srgbClr val="FFFF00"/>
                </a:highlight>
              </a:rPr>
              <a:t>using stacks and queues</a:t>
            </a:r>
          </a:p>
          <a:p>
            <a:pPr lvl="1"/>
            <a:r>
              <a:rPr lang="en-US" sz="2400" dirty="0"/>
              <a:t>Can even code one implementation that takes a variable queuing object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57900" y="1296458"/>
            <a:ext cx="5753099" cy="4474632"/>
          </a:xfrm>
          <a:prstGeom prst="rect">
            <a:avLst/>
          </a:prstGeom>
          <a:noFill/>
        </p:spPr>
      </p:pic>
    </p:spTree>
    <p:extLst>
      <p:ext uri="{BB962C8B-B14F-4D97-AF65-F5344CB8AC3E}">
        <p14:creationId xmlns:p14="http://schemas.microsoft.com/office/powerpoint/2010/main" val="1456603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Search and Models</a:t>
            </a:r>
          </a:p>
        </p:txBody>
      </p:sp>
      <p:sp>
        <p:nvSpPr>
          <p:cNvPr id="6" name="Content Placeholder 5"/>
          <p:cNvSpPr>
            <a:spLocks noGrp="1"/>
          </p:cNvSpPr>
          <p:nvPr>
            <p:ph idx="1"/>
          </p:nvPr>
        </p:nvSpPr>
        <p:spPr>
          <a:xfrm>
            <a:off x="406400" y="1524000"/>
            <a:ext cx="4699000" cy="4729164"/>
          </a:xfrm>
        </p:spPr>
        <p:txBody>
          <a:bodyPr/>
          <a:lstStyle/>
          <a:p>
            <a:r>
              <a:rPr lang="en-US" dirty="0"/>
              <a:t>Search </a:t>
            </a:r>
            <a:r>
              <a:rPr lang="en-US" dirty="0">
                <a:solidFill>
                  <a:srgbClr val="FF0000"/>
                </a:solidFill>
              </a:rPr>
              <a:t>operates over models of the world</a:t>
            </a:r>
          </a:p>
          <a:p>
            <a:pPr lvl="1"/>
            <a:r>
              <a:rPr lang="en-US" dirty="0"/>
              <a:t>The agent doesn’t actually try all the plans out in the real world!</a:t>
            </a:r>
          </a:p>
          <a:p>
            <a:pPr lvl="1"/>
            <a:r>
              <a:rPr lang="en-US" dirty="0"/>
              <a:t>Planning is all “in simulation”</a:t>
            </a:r>
          </a:p>
          <a:p>
            <a:pPr lvl="1"/>
            <a:r>
              <a:rPr lang="en-US" dirty="0"/>
              <a:t>Your </a:t>
            </a:r>
            <a:r>
              <a:rPr lang="en-US" dirty="0">
                <a:solidFill>
                  <a:srgbClr val="FF0000"/>
                </a:solidFill>
              </a:rPr>
              <a:t>search is only as good as your models</a:t>
            </a:r>
            <a:r>
              <a:rPr lang="en-US" dirty="0"/>
              <a:t>…</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65391" y="1532614"/>
            <a:ext cx="6552150" cy="45547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Search Gone Wrong?</a:t>
            </a:r>
          </a:p>
        </p:txBody>
      </p:sp>
      <p:sp>
        <p:nvSpPr>
          <p:cNvPr id="36867" name="Rectangle 3"/>
          <p:cNvSpPr>
            <a:spLocks noGrp="1" noChangeArrowheads="1"/>
          </p:cNvSpPr>
          <p:nvPr>
            <p:ph idx="1"/>
          </p:nvPr>
        </p:nvSpPr>
        <p:spPr/>
        <p:txBody>
          <a:bodyPr/>
          <a:lstStyle/>
          <a:p>
            <a:pPr eaLnBrk="1" hangingPunct="1"/>
            <a:endParaRPr lang="en-US"/>
          </a:p>
        </p:txBody>
      </p:sp>
      <p:pic>
        <p:nvPicPr>
          <p:cNvPr id="814084" name="Picture 4" descr="A Dead End"/>
          <p:cNvPicPr>
            <a:picLocks noChangeAspect="1" noChangeArrowheads="1"/>
          </p:cNvPicPr>
          <p:nvPr/>
        </p:nvPicPr>
        <p:blipFill>
          <a:blip r:embed="rId2" cstate="print"/>
          <a:srcRect/>
          <a:stretch>
            <a:fillRect/>
          </a:stretch>
        </p:blipFill>
        <p:spPr bwMode="auto">
          <a:xfrm>
            <a:off x="685800" y="1676400"/>
            <a:ext cx="4800600" cy="3839696"/>
          </a:xfrm>
          <a:prstGeom prst="rect">
            <a:avLst/>
          </a:prstGeom>
          <a:noFill/>
          <a:ln w="9525">
            <a:noFill/>
            <a:miter lim="800000"/>
            <a:headEnd/>
            <a:tailEnd/>
          </a:ln>
        </p:spPr>
      </p:pic>
      <p:pic>
        <p:nvPicPr>
          <p:cNvPr id="814085" name="Picture 5" descr="msn-navigation-trondheim-haugesund"/>
          <p:cNvPicPr>
            <a:picLocks noChangeAspect="1" noChangeArrowheads="1"/>
          </p:cNvPicPr>
          <p:nvPr/>
        </p:nvPicPr>
        <p:blipFill>
          <a:blip r:embed="rId3" cstate="print"/>
          <a:srcRect t="53906"/>
          <a:stretch>
            <a:fillRect/>
          </a:stretch>
        </p:blipFill>
        <p:spPr bwMode="auto">
          <a:xfrm>
            <a:off x="6934200" y="1371600"/>
            <a:ext cx="4381500" cy="4495800"/>
          </a:xfrm>
          <a:prstGeom prst="rect">
            <a:avLst/>
          </a:prstGeom>
          <a:noFill/>
          <a:ln w="9525">
            <a:noFill/>
            <a:miter lim="800000"/>
            <a:headEnd/>
            <a:tailEnd/>
          </a:ln>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96997" y="2134187"/>
            <a:ext cx="6474205" cy="27115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4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40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70B4-CF7A-4F6D-84AA-1A6815415DF3}"/>
              </a:ext>
            </a:extLst>
          </p:cNvPr>
          <p:cNvSpPr>
            <a:spLocks noGrp="1"/>
          </p:cNvSpPr>
          <p:nvPr>
            <p:ph type="title"/>
          </p:nvPr>
        </p:nvSpPr>
        <p:spPr/>
        <p:txBody>
          <a:bodyPr/>
          <a:lstStyle/>
          <a:p>
            <a:r>
              <a:rPr lang="tr-TR" dirty="0" err="1"/>
              <a:t>Formal</a:t>
            </a:r>
            <a:r>
              <a:rPr lang="tr-TR" dirty="0"/>
              <a:t> Definition</a:t>
            </a:r>
          </a:p>
        </p:txBody>
      </p:sp>
      <p:pic>
        <p:nvPicPr>
          <p:cNvPr id="5" name="Picture 4">
            <a:extLst>
              <a:ext uri="{FF2B5EF4-FFF2-40B4-BE49-F238E27FC236}">
                <a16:creationId xmlns:a16="http://schemas.microsoft.com/office/drawing/2014/main" id="{6D4FB693-F4FE-4639-BDD1-CF67399B245F}"/>
              </a:ext>
            </a:extLst>
          </p:cNvPr>
          <p:cNvPicPr>
            <a:picLocks noChangeAspect="1"/>
          </p:cNvPicPr>
          <p:nvPr/>
        </p:nvPicPr>
        <p:blipFill>
          <a:blip r:embed="rId2"/>
          <a:stretch>
            <a:fillRect/>
          </a:stretch>
        </p:blipFill>
        <p:spPr>
          <a:xfrm>
            <a:off x="304800" y="1269459"/>
            <a:ext cx="11765199" cy="5445609"/>
          </a:xfrm>
          <a:prstGeom prst="rect">
            <a:avLst/>
          </a:prstGeom>
        </p:spPr>
      </p:pic>
    </p:spTree>
    <p:extLst>
      <p:ext uri="{BB962C8B-B14F-4D97-AF65-F5344CB8AC3E}">
        <p14:creationId xmlns:p14="http://schemas.microsoft.com/office/powerpoint/2010/main" val="298047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B0E02-043C-411F-868E-6F9731AF0DC6}"/>
              </a:ext>
            </a:extLst>
          </p:cNvPr>
          <p:cNvSpPr>
            <a:spLocks noGrp="1"/>
          </p:cNvSpPr>
          <p:nvPr>
            <p:ph type="title"/>
          </p:nvPr>
        </p:nvSpPr>
        <p:spPr/>
        <p:txBody>
          <a:bodyPr/>
          <a:lstStyle/>
          <a:p>
            <a:r>
              <a:rPr lang="en-US" dirty="0"/>
              <a:t> Abstraction: Formulating problems</a:t>
            </a:r>
          </a:p>
        </p:txBody>
      </p:sp>
      <p:sp>
        <p:nvSpPr>
          <p:cNvPr id="3" name="Content Placeholder 2">
            <a:extLst>
              <a:ext uri="{FF2B5EF4-FFF2-40B4-BE49-F238E27FC236}">
                <a16:creationId xmlns:a16="http://schemas.microsoft.com/office/drawing/2014/main" id="{363ABA22-7AD5-4DE5-89FB-CA47B991FCCC}"/>
              </a:ext>
            </a:extLst>
          </p:cNvPr>
          <p:cNvSpPr>
            <a:spLocks noGrp="1"/>
          </p:cNvSpPr>
          <p:nvPr>
            <p:ph idx="1"/>
          </p:nvPr>
        </p:nvSpPr>
        <p:spPr/>
        <p:txBody>
          <a:bodyPr>
            <a:normAutofit fontScale="77500" lnSpcReduction="20000"/>
          </a:bodyPr>
          <a:lstStyle/>
          <a:p>
            <a:r>
              <a:rPr lang="en-US" dirty="0"/>
              <a:t>Our formulation of the problem of getting to Bucharest is a model—</a:t>
            </a:r>
            <a:r>
              <a:rPr lang="en-US" dirty="0">
                <a:solidFill>
                  <a:srgbClr val="FF0000"/>
                </a:solidFill>
              </a:rPr>
              <a:t>an </a:t>
            </a:r>
            <a:r>
              <a:rPr lang="en-US" dirty="0">
                <a:solidFill>
                  <a:srgbClr val="FF0000"/>
                </a:solidFill>
                <a:highlight>
                  <a:srgbClr val="FFFF00"/>
                </a:highlight>
              </a:rPr>
              <a:t>abstract</a:t>
            </a:r>
            <a:r>
              <a:rPr lang="en-US" dirty="0">
                <a:solidFill>
                  <a:srgbClr val="FF0000"/>
                </a:solidFill>
              </a:rPr>
              <a:t> mathematical description</a:t>
            </a:r>
            <a:r>
              <a:rPr lang="en-US" dirty="0"/>
              <a:t>—and </a:t>
            </a:r>
            <a:r>
              <a:rPr lang="en-US" dirty="0">
                <a:highlight>
                  <a:srgbClr val="FFFF00"/>
                </a:highlight>
              </a:rPr>
              <a:t>not the real thing</a:t>
            </a:r>
            <a:r>
              <a:rPr lang="en-US" dirty="0"/>
              <a:t>. Compare the simple atomic state description Arad to an actual cross-country trip, where the state of the </a:t>
            </a:r>
            <a:r>
              <a:rPr lang="en-US" dirty="0">
                <a:solidFill>
                  <a:srgbClr val="FF0000"/>
                </a:solidFill>
              </a:rPr>
              <a:t>world includes so many things</a:t>
            </a:r>
            <a:r>
              <a:rPr lang="en-US" dirty="0"/>
              <a:t>: the traveling companions, the current radio program, the scenery out of the window, the proximity of law enforcement officers, the distance to the next rest stop, the condition of the road, the weather, the traffic, and so on. </a:t>
            </a:r>
            <a:endParaRPr lang="tr-TR" dirty="0"/>
          </a:p>
          <a:p>
            <a:r>
              <a:rPr lang="en-US" dirty="0"/>
              <a:t>All these considerations are </a:t>
            </a:r>
            <a:r>
              <a:rPr lang="en-US" dirty="0">
                <a:solidFill>
                  <a:srgbClr val="FF0000"/>
                </a:solidFill>
              </a:rPr>
              <a:t>left out of our model </a:t>
            </a:r>
            <a:r>
              <a:rPr lang="en-US" dirty="0"/>
              <a:t>because they are irrelevant to the problem of finding a route to Bucharest</a:t>
            </a:r>
            <a:r>
              <a:rPr lang="tr-TR" dirty="0"/>
              <a:t>.</a:t>
            </a:r>
          </a:p>
          <a:p>
            <a:r>
              <a:rPr lang="en-US" dirty="0"/>
              <a:t>The </a:t>
            </a:r>
            <a:r>
              <a:rPr lang="en-US" dirty="0">
                <a:solidFill>
                  <a:srgbClr val="FF0000"/>
                </a:solidFill>
                <a:highlight>
                  <a:srgbClr val="FFFF00"/>
                </a:highlight>
              </a:rPr>
              <a:t>process of removing detail </a:t>
            </a:r>
            <a:r>
              <a:rPr lang="en-US" dirty="0"/>
              <a:t>from a representation is called </a:t>
            </a:r>
            <a:r>
              <a:rPr lang="en-US" dirty="0">
                <a:solidFill>
                  <a:srgbClr val="FF0000"/>
                </a:solidFill>
              </a:rPr>
              <a:t>abstraction</a:t>
            </a:r>
            <a:r>
              <a:rPr lang="en-US" dirty="0"/>
              <a:t>.</a:t>
            </a:r>
            <a:endParaRPr lang="tr-TR" dirty="0"/>
          </a:p>
          <a:p>
            <a:r>
              <a:rPr lang="en-US" dirty="0"/>
              <a:t>The abstraction is valid if we can elaborate any abstract solution into a solution in the</a:t>
            </a:r>
            <a:r>
              <a:rPr lang="tr-TR" dirty="0"/>
              <a:t> </a:t>
            </a:r>
            <a:r>
              <a:rPr lang="en-US" dirty="0"/>
              <a:t>more detailed </a:t>
            </a:r>
            <a:r>
              <a:rPr lang="tr-TR" dirty="0"/>
              <a:t>w</a:t>
            </a:r>
            <a:r>
              <a:rPr lang="en-US" dirty="0" err="1"/>
              <a:t>orld</a:t>
            </a:r>
            <a:r>
              <a:rPr lang="tr-TR" dirty="0"/>
              <a:t>. </a:t>
            </a:r>
            <a:r>
              <a:rPr lang="en-US" dirty="0"/>
              <a:t>The choice of a </a:t>
            </a:r>
            <a:r>
              <a:rPr lang="en-US" dirty="0">
                <a:solidFill>
                  <a:srgbClr val="FF0000"/>
                </a:solidFill>
              </a:rPr>
              <a:t>good abstraction </a:t>
            </a:r>
            <a:r>
              <a:rPr lang="en-US" dirty="0"/>
              <a:t>thus involves removing as much</a:t>
            </a:r>
            <a:r>
              <a:rPr lang="tr-TR" dirty="0"/>
              <a:t> </a:t>
            </a:r>
            <a:r>
              <a:rPr lang="en-US" dirty="0"/>
              <a:t>detail as possible while retaining validity and ensuring that the abstract actions are easy to</a:t>
            </a:r>
            <a:r>
              <a:rPr lang="tr-TR" dirty="0"/>
              <a:t> c</a:t>
            </a:r>
            <a:r>
              <a:rPr lang="en-US" dirty="0" err="1"/>
              <a:t>arry</a:t>
            </a:r>
            <a:r>
              <a:rPr lang="en-US" dirty="0"/>
              <a:t> out.</a:t>
            </a:r>
            <a:endParaRPr lang="tr-TR" dirty="0"/>
          </a:p>
          <a:p>
            <a:endParaRPr lang="en-US" dirty="0"/>
          </a:p>
        </p:txBody>
      </p:sp>
    </p:spTree>
    <p:extLst>
      <p:ext uri="{BB962C8B-B14F-4D97-AF65-F5344CB8AC3E}">
        <p14:creationId xmlns:p14="http://schemas.microsoft.com/office/powerpoint/2010/main" val="1505206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infty  template TPT1  env TPENV1  fore 0  back 16777215  eqnno 1"/>
  <p:tag name="FILENAME" val="TP_tmp"/>
  <p:tag name="ORIGWIDTH" val="10"/>
  <p:tag name="PICTUREFILESIZE" val="1058"/>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1 -- introduction</Template>
  <TotalTime>39621</TotalTime>
  <Words>5866</Words>
  <Application>Microsoft Office PowerPoint</Application>
  <PresentationFormat>Widescreen</PresentationFormat>
  <Paragraphs>807</Paragraphs>
  <Slides>77</Slides>
  <Notes>16</Notes>
  <HiddenSlides>0</HiddenSlides>
  <MMClips>6</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77</vt:i4>
      </vt:variant>
    </vt:vector>
  </HeadingPairs>
  <TitlesOfParts>
    <vt:vector size="96" baseType="lpstr">
      <vt:lpstr>-apple-system</vt:lpstr>
      <vt:lpstr>Arial</vt:lpstr>
      <vt:lpstr>Arial-ItalicMT</vt:lpstr>
      <vt:lpstr>ArialMT</vt:lpstr>
      <vt:lpstr>Calibri</vt:lpstr>
      <vt:lpstr>CMR10</vt:lpstr>
      <vt:lpstr>CMSSBX10</vt:lpstr>
      <vt:lpstr>High Tower Text</vt:lpstr>
      <vt:lpstr>NimbusRomNo9L-Medi</vt:lpstr>
      <vt:lpstr>NimbusRomNo9L-Regu</vt:lpstr>
      <vt:lpstr>NimbusRomNo9L-ReguItal</vt:lpstr>
      <vt:lpstr>OpenSans-Bold</vt:lpstr>
      <vt:lpstr>OpenSans-Italic</vt:lpstr>
      <vt:lpstr>OpenSans-Regular</vt:lpstr>
      <vt:lpstr>Soleil</vt:lpstr>
      <vt:lpstr>Times New Roman</vt:lpstr>
      <vt:lpstr>Tw Cen MT</vt:lpstr>
      <vt:lpstr>Wingdings</vt:lpstr>
      <vt:lpstr>dan-berkeley-nlp-v1</vt:lpstr>
      <vt:lpstr>COE 4213564  Introduction to Artificial Intelligence </vt:lpstr>
      <vt:lpstr>Problem solving agents and uninformed search methods </vt:lpstr>
      <vt:lpstr>Search Problems</vt:lpstr>
      <vt:lpstr>Example search problem: Holiday in Romania</vt:lpstr>
      <vt:lpstr>Problem-Solving Agent follow four-phase problem-solving process</vt:lpstr>
      <vt:lpstr>Search problems and solutions</vt:lpstr>
      <vt:lpstr>Search problems and solutions</vt:lpstr>
      <vt:lpstr>Formal Definition</vt:lpstr>
      <vt:lpstr> Abstraction: Formulating problems</vt:lpstr>
      <vt:lpstr>Art: Formulating a Search Problem</vt:lpstr>
      <vt:lpstr>Example: Traveling in Romania</vt:lpstr>
      <vt:lpstr>Example:  Pac-Man Game</vt:lpstr>
      <vt:lpstr>Another example: vacuum world</vt:lpstr>
      <vt:lpstr>Example search problem: 8-puzzle</vt:lpstr>
      <vt:lpstr>Other search problems</vt:lpstr>
      <vt:lpstr>Search Problems Are (Absract) Models</vt:lpstr>
      <vt:lpstr>What’s in a State Space?</vt:lpstr>
      <vt:lpstr>State Space Sizes?</vt:lpstr>
      <vt:lpstr>State Space Graphs and Search Trees</vt:lpstr>
      <vt:lpstr>State Space Graphs</vt:lpstr>
      <vt:lpstr>State Space Graphs</vt:lpstr>
      <vt:lpstr>Search Trees</vt:lpstr>
      <vt:lpstr>State Space Graphs vs. Search Trees</vt:lpstr>
      <vt:lpstr>State Space Graphs vs. Search Trees</vt:lpstr>
      <vt:lpstr>Quiz: State Space Graphs vs. Search Trees</vt:lpstr>
      <vt:lpstr>Tree Search</vt:lpstr>
      <vt:lpstr>Search Example: Romania</vt:lpstr>
      <vt:lpstr>Three partial search trees for finding a route from Arad to Bucharest</vt:lpstr>
      <vt:lpstr>Searching with a Search Tree</vt:lpstr>
      <vt:lpstr>States vs. Nodes</vt:lpstr>
      <vt:lpstr>General Tree Search</vt:lpstr>
      <vt:lpstr>Search Strategies</vt:lpstr>
      <vt:lpstr>Best-first search</vt:lpstr>
      <vt:lpstr>Search data structures</vt:lpstr>
      <vt:lpstr>Uninformed Search Strategies</vt:lpstr>
      <vt:lpstr>Example: Tree Search</vt:lpstr>
      <vt:lpstr>Breadth-First Search</vt:lpstr>
      <vt:lpstr>Breadth-first search on a simple binary tree</vt:lpstr>
      <vt:lpstr>Breadth-First Search</vt:lpstr>
      <vt:lpstr>Breadth-First Search (BFS) Properties</vt:lpstr>
      <vt:lpstr>Exponential time and space</vt:lpstr>
      <vt:lpstr>Breadth-first search algorithm</vt:lpstr>
      <vt:lpstr>Depth-First Search</vt:lpstr>
      <vt:lpstr>Depth-first search on a binary tree</vt:lpstr>
      <vt:lpstr>Depth-First Search</vt:lpstr>
      <vt:lpstr>Depth-first search implementation</vt:lpstr>
      <vt:lpstr>Search Algorithm Properties</vt:lpstr>
      <vt:lpstr>Search Algorithm Properties</vt:lpstr>
      <vt:lpstr>Depth-First Search (DFS) Properties</vt:lpstr>
      <vt:lpstr>Quiz: DFS vs BFS</vt:lpstr>
      <vt:lpstr>Quiz: DFS vs BFS</vt:lpstr>
      <vt:lpstr>Video of Demo Maze Water DFS/BFS (part 1)</vt:lpstr>
      <vt:lpstr>Video of Demo Maze Water DFS/BFS (part 2)</vt:lpstr>
      <vt:lpstr>Combining BFS and DFS?</vt:lpstr>
      <vt:lpstr>Depth-limited search</vt:lpstr>
      <vt:lpstr>Iterative Deepening</vt:lpstr>
      <vt:lpstr>Four iterations of iterative deepening search for goal M on a binary tree</vt:lpstr>
      <vt:lpstr>Iterative deepening and depth-limited tree-like search</vt:lpstr>
      <vt:lpstr>Properties of iterative deepening search  </vt:lpstr>
      <vt:lpstr>Properties of iterative deepening search (cont.)  </vt:lpstr>
      <vt:lpstr>Cost-Sensitive Search</vt:lpstr>
      <vt:lpstr>Uniform Cost Search (Dijkstra's algorithm)</vt:lpstr>
      <vt:lpstr>Part of the Romania state space, selected to illustrate uniform-cost search.</vt:lpstr>
      <vt:lpstr>Uniform Cost Search</vt:lpstr>
      <vt:lpstr>Uniform-cost search implementation</vt:lpstr>
      <vt:lpstr>Uniform Cost Search (UCS) Properties</vt:lpstr>
      <vt:lpstr>Uniform Cost Issues</vt:lpstr>
      <vt:lpstr>Video of Demo Empty UCS</vt:lpstr>
      <vt:lpstr>Video of Demo Maze with Deep/Shallow Water --- DFS, BFS, or UCS? (part 1)</vt:lpstr>
      <vt:lpstr>Video of Demo Maze with Deep/Shallow Water --- DFS, BFS, or UCS? (part 2)</vt:lpstr>
      <vt:lpstr>Video of Demo Maze with Deep/Shallow Water --- DFS, BFS, or UCS? (part 3)</vt:lpstr>
      <vt:lpstr>Bidirectional search</vt:lpstr>
      <vt:lpstr>Comparing uninformed search algorithms</vt:lpstr>
      <vt:lpstr>Repeated states  </vt:lpstr>
      <vt:lpstr>The One Queue</vt:lpstr>
      <vt:lpstr>Search and Models</vt:lpstr>
      <vt:lpstr>Search Gone Wrong?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Selim AKYOKUŞ</cp:lastModifiedBy>
  <cp:revision>2027</cp:revision>
  <cp:lastPrinted>2014-01-23T07:59:40Z</cp:lastPrinted>
  <dcterms:created xsi:type="dcterms:W3CDTF">2004-08-27T04:16:05Z</dcterms:created>
  <dcterms:modified xsi:type="dcterms:W3CDTF">2023-10-15T10:32:38Z</dcterms:modified>
</cp:coreProperties>
</file>