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6.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5" r:id="rId1"/>
  </p:sldMasterIdLst>
  <p:notesMasterIdLst>
    <p:notesMasterId r:id="rId160"/>
  </p:notesMasterIdLst>
  <p:handoutMasterIdLst>
    <p:handoutMasterId r:id="rId161"/>
  </p:handoutMasterIdLst>
  <p:sldIdLst>
    <p:sldId id="538" r:id="rId2"/>
    <p:sldId id="256" r:id="rId3"/>
    <p:sldId id="632" r:id="rId4"/>
    <p:sldId id="633" r:id="rId5"/>
    <p:sldId id="634" r:id="rId6"/>
    <p:sldId id="635" r:id="rId7"/>
    <p:sldId id="636" r:id="rId8"/>
    <p:sldId id="641" r:id="rId9"/>
    <p:sldId id="570" r:id="rId10"/>
    <p:sldId id="639" r:id="rId11"/>
    <p:sldId id="594" r:id="rId12"/>
    <p:sldId id="638" r:id="rId13"/>
    <p:sldId id="640" r:id="rId14"/>
    <p:sldId id="593" r:id="rId15"/>
    <p:sldId id="642" r:id="rId16"/>
    <p:sldId id="648" r:id="rId17"/>
    <p:sldId id="645" r:id="rId18"/>
    <p:sldId id="267" r:id="rId19"/>
    <p:sldId id="269" r:id="rId20"/>
    <p:sldId id="466" r:id="rId21"/>
    <p:sldId id="467" r:id="rId22"/>
    <p:sldId id="468" r:id="rId23"/>
    <p:sldId id="469" r:id="rId24"/>
    <p:sldId id="470" r:id="rId25"/>
    <p:sldId id="471" r:id="rId26"/>
    <p:sldId id="643" r:id="rId27"/>
    <p:sldId id="595" r:id="rId28"/>
    <p:sldId id="596" r:id="rId29"/>
    <p:sldId id="644" r:id="rId30"/>
    <p:sldId id="317" r:id="rId31"/>
    <p:sldId id="303" r:id="rId32"/>
    <p:sldId id="680" r:id="rId33"/>
    <p:sldId id="449" r:id="rId34"/>
    <p:sldId id="450" r:id="rId35"/>
    <p:sldId id="304" r:id="rId36"/>
    <p:sldId id="649" r:id="rId37"/>
    <p:sldId id="410" r:id="rId38"/>
    <p:sldId id="651" r:id="rId39"/>
    <p:sldId id="472" r:id="rId40"/>
    <p:sldId id="473" r:id="rId41"/>
    <p:sldId id="474" r:id="rId42"/>
    <p:sldId id="475" r:id="rId43"/>
    <p:sldId id="476" r:id="rId44"/>
    <p:sldId id="477" r:id="rId45"/>
    <p:sldId id="478" r:id="rId46"/>
    <p:sldId id="479" r:id="rId47"/>
    <p:sldId id="480" r:id="rId48"/>
    <p:sldId id="481" r:id="rId49"/>
    <p:sldId id="482" r:id="rId50"/>
    <p:sldId id="483" r:id="rId51"/>
    <p:sldId id="484" r:id="rId52"/>
    <p:sldId id="485" r:id="rId53"/>
    <p:sldId id="486" r:id="rId54"/>
    <p:sldId id="487" r:id="rId55"/>
    <p:sldId id="488" r:id="rId56"/>
    <p:sldId id="489" r:id="rId57"/>
    <p:sldId id="490" r:id="rId58"/>
    <p:sldId id="491" r:id="rId59"/>
    <p:sldId id="492" r:id="rId60"/>
    <p:sldId id="493" r:id="rId61"/>
    <p:sldId id="494" r:id="rId62"/>
    <p:sldId id="650" r:id="rId63"/>
    <p:sldId id="292" r:id="rId64"/>
    <p:sldId id="293" r:id="rId65"/>
    <p:sldId id="598" r:id="rId66"/>
    <p:sldId id="573" r:id="rId67"/>
    <p:sldId id="631" r:id="rId68"/>
    <p:sldId id="599" r:id="rId69"/>
    <p:sldId id="652" r:id="rId70"/>
    <p:sldId id="455" r:id="rId71"/>
    <p:sldId id="401" r:id="rId72"/>
    <p:sldId id="402" r:id="rId73"/>
    <p:sldId id="403" r:id="rId74"/>
    <p:sldId id="408" r:id="rId75"/>
    <p:sldId id="404" r:id="rId76"/>
    <p:sldId id="409" r:id="rId77"/>
    <p:sldId id="405" r:id="rId78"/>
    <p:sldId id="653" r:id="rId79"/>
    <p:sldId id="411" r:id="rId80"/>
    <p:sldId id="413" r:id="rId81"/>
    <p:sldId id="412" r:id="rId82"/>
    <p:sldId id="414" r:id="rId83"/>
    <p:sldId id="416" r:id="rId84"/>
    <p:sldId id="415" r:id="rId85"/>
    <p:sldId id="417" r:id="rId86"/>
    <p:sldId id="418" r:id="rId87"/>
    <p:sldId id="654" r:id="rId88"/>
    <p:sldId id="442" r:id="rId89"/>
    <p:sldId id="443" r:id="rId90"/>
    <p:sldId id="444" r:id="rId91"/>
    <p:sldId id="445" r:id="rId92"/>
    <p:sldId id="446" r:id="rId93"/>
    <p:sldId id="447" r:id="rId94"/>
    <p:sldId id="448" r:id="rId95"/>
    <p:sldId id="656" r:id="rId96"/>
    <p:sldId id="657" r:id="rId97"/>
    <p:sldId id="451" r:id="rId98"/>
    <p:sldId id="452" r:id="rId99"/>
    <p:sldId id="453" r:id="rId100"/>
    <p:sldId id="454" r:id="rId101"/>
    <p:sldId id="658" r:id="rId102"/>
    <p:sldId id="456" r:id="rId103"/>
    <p:sldId id="458" r:id="rId104"/>
    <p:sldId id="459" r:id="rId105"/>
    <p:sldId id="460" r:id="rId106"/>
    <p:sldId id="461" r:id="rId107"/>
    <p:sldId id="462" r:id="rId108"/>
    <p:sldId id="463" r:id="rId109"/>
    <p:sldId id="464" r:id="rId110"/>
    <p:sldId id="465" r:id="rId111"/>
    <p:sldId id="655" r:id="rId112"/>
    <p:sldId id="660" r:id="rId113"/>
    <p:sldId id="659" r:id="rId114"/>
    <p:sldId id="661" r:id="rId115"/>
    <p:sldId id="663" r:id="rId116"/>
    <p:sldId id="662" r:id="rId117"/>
    <p:sldId id="665" r:id="rId118"/>
    <p:sldId id="664" r:id="rId119"/>
    <p:sldId id="666" r:id="rId120"/>
    <p:sldId id="667" r:id="rId121"/>
    <p:sldId id="668" r:id="rId122"/>
    <p:sldId id="669" r:id="rId123"/>
    <p:sldId id="670" r:id="rId124"/>
    <p:sldId id="626" r:id="rId125"/>
    <p:sldId id="671" r:id="rId126"/>
    <p:sldId id="576" r:id="rId127"/>
    <p:sldId id="423" r:id="rId128"/>
    <p:sldId id="424" r:id="rId129"/>
    <p:sldId id="425" r:id="rId130"/>
    <p:sldId id="426" r:id="rId131"/>
    <p:sldId id="428" r:id="rId132"/>
    <p:sldId id="427" r:id="rId133"/>
    <p:sldId id="429" r:id="rId134"/>
    <p:sldId id="430" r:id="rId135"/>
    <p:sldId id="431" r:id="rId136"/>
    <p:sldId id="432" r:id="rId137"/>
    <p:sldId id="433" r:id="rId138"/>
    <p:sldId id="434" r:id="rId139"/>
    <p:sldId id="435" r:id="rId140"/>
    <p:sldId id="436" r:id="rId141"/>
    <p:sldId id="437" r:id="rId142"/>
    <p:sldId id="438" r:id="rId143"/>
    <p:sldId id="439" r:id="rId144"/>
    <p:sldId id="440" r:id="rId145"/>
    <p:sldId id="441" r:id="rId146"/>
    <p:sldId id="672" r:id="rId147"/>
    <p:sldId id="673" r:id="rId148"/>
    <p:sldId id="674" r:id="rId149"/>
    <p:sldId id="675" r:id="rId150"/>
    <p:sldId id="677" r:id="rId151"/>
    <p:sldId id="676" r:id="rId152"/>
    <p:sldId id="600" r:id="rId153"/>
    <p:sldId id="678" r:id="rId154"/>
    <p:sldId id="628" r:id="rId155"/>
    <p:sldId id="679" r:id="rId156"/>
    <p:sldId id="629" r:id="rId157"/>
    <p:sldId id="630" r:id="rId158"/>
    <p:sldId id="614" r:id="rId159"/>
  </p:sldIdLst>
  <p:sldSz cx="12192000" cy="6858000"/>
  <p:notesSz cx="7315200" cy="9601200"/>
  <p:custDataLst>
    <p:tags r:id="rId162"/>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189" algn="l" rtl="0" fontAlgn="base">
      <a:spcBef>
        <a:spcPct val="0"/>
      </a:spcBef>
      <a:spcAft>
        <a:spcPct val="0"/>
      </a:spcAft>
      <a:defRPr kern="1200">
        <a:solidFill>
          <a:schemeClr val="tx1"/>
        </a:solidFill>
        <a:latin typeface="Arial" charset="0"/>
        <a:ea typeface="+mn-ea"/>
        <a:cs typeface="+mn-cs"/>
      </a:defRPr>
    </a:lvl2pPr>
    <a:lvl3pPr marL="914377" algn="l" rtl="0" fontAlgn="base">
      <a:spcBef>
        <a:spcPct val="0"/>
      </a:spcBef>
      <a:spcAft>
        <a:spcPct val="0"/>
      </a:spcAft>
      <a:defRPr kern="1200">
        <a:solidFill>
          <a:schemeClr val="tx1"/>
        </a:solidFill>
        <a:latin typeface="Arial" charset="0"/>
        <a:ea typeface="+mn-ea"/>
        <a:cs typeface="+mn-cs"/>
      </a:defRPr>
    </a:lvl3pPr>
    <a:lvl4pPr marL="1371566" algn="l" rtl="0" fontAlgn="base">
      <a:spcBef>
        <a:spcPct val="0"/>
      </a:spcBef>
      <a:spcAft>
        <a:spcPct val="0"/>
      </a:spcAft>
      <a:defRPr kern="1200">
        <a:solidFill>
          <a:schemeClr val="tx1"/>
        </a:solidFill>
        <a:latin typeface="Arial" charset="0"/>
        <a:ea typeface="+mn-ea"/>
        <a:cs typeface="+mn-cs"/>
      </a:defRPr>
    </a:lvl4pPr>
    <a:lvl5pPr marL="1828754" algn="l" rtl="0" fontAlgn="base">
      <a:spcBef>
        <a:spcPct val="0"/>
      </a:spcBef>
      <a:spcAft>
        <a:spcPct val="0"/>
      </a:spcAft>
      <a:defRPr kern="1200">
        <a:solidFill>
          <a:schemeClr val="tx1"/>
        </a:solidFill>
        <a:latin typeface="Arial" charset="0"/>
        <a:ea typeface="+mn-ea"/>
        <a:cs typeface="+mn-cs"/>
      </a:defRPr>
    </a:lvl5pPr>
    <a:lvl6pPr marL="2285943" algn="l" defTabSz="914377" rtl="0" eaLnBrk="1" latinLnBrk="0" hangingPunct="1">
      <a:defRPr kern="1200">
        <a:solidFill>
          <a:schemeClr val="tx1"/>
        </a:solidFill>
        <a:latin typeface="Arial" charset="0"/>
        <a:ea typeface="+mn-ea"/>
        <a:cs typeface="+mn-cs"/>
      </a:defRPr>
    </a:lvl6pPr>
    <a:lvl7pPr marL="2743131" algn="l" defTabSz="914377" rtl="0" eaLnBrk="1" latinLnBrk="0" hangingPunct="1">
      <a:defRPr kern="1200">
        <a:solidFill>
          <a:schemeClr val="tx1"/>
        </a:solidFill>
        <a:latin typeface="Arial" charset="0"/>
        <a:ea typeface="+mn-ea"/>
        <a:cs typeface="+mn-cs"/>
      </a:defRPr>
    </a:lvl7pPr>
    <a:lvl8pPr marL="3200320" algn="l" defTabSz="914377" rtl="0" eaLnBrk="1" latinLnBrk="0" hangingPunct="1">
      <a:defRPr kern="1200">
        <a:solidFill>
          <a:schemeClr val="tx1"/>
        </a:solidFill>
        <a:latin typeface="Arial" charset="0"/>
        <a:ea typeface="+mn-ea"/>
        <a:cs typeface="+mn-cs"/>
      </a:defRPr>
    </a:lvl8pPr>
    <a:lvl9pPr marL="3657509" algn="l" defTabSz="914377"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2D8A"/>
    <a:srgbClr val="008000"/>
    <a:srgbClr val="FFFFCC"/>
    <a:srgbClr val="CCFFCC"/>
    <a:srgbClr val="FFCCFF"/>
    <a:srgbClr val="FFCC99"/>
    <a:srgbClr val="99CCFF"/>
    <a:srgbClr val="CC6600"/>
    <a:srgbClr val="9966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93" autoAdjust="0"/>
    <p:restoredTop sz="80567" autoAdjust="0"/>
  </p:normalViewPr>
  <p:slideViewPr>
    <p:cSldViewPr>
      <p:cViewPr varScale="1">
        <p:scale>
          <a:sx n="98" d="100"/>
          <a:sy n="98" d="100"/>
        </p:scale>
        <p:origin x="1738" y="86"/>
      </p:cViewPr>
      <p:guideLst>
        <p:guide orient="horz" pos="2160"/>
        <p:guide pos="2880"/>
      </p:guideLst>
    </p:cSldViewPr>
  </p:slideViewPr>
  <p:outlineViewPr>
    <p:cViewPr>
      <p:scale>
        <a:sx n="33" d="100"/>
        <a:sy n="33" d="100"/>
      </p:scale>
      <p:origin x="48" y="43932"/>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notesMaster" Target="notesMasters/notesMaster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handoutMaster" Target="handoutMasters/handoutMaster1.xml"/><Relationship Id="rId16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tags" Target="tags/tag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theme" Target="theme/theme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2"/>
          <p:cNvSpPr>
            <a:spLocks noGrp="1" noChangeArrowheads="1"/>
          </p:cNvSpPr>
          <p:nvPr>
            <p:ph type="hdr" sz="quarter"/>
          </p:nvPr>
        </p:nvSpPr>
        <p:spPr bwMode="auto">
          <a:xfrm>
            <a:off x="1" y="0"/>
            <a:ext cx="3170138" cy="479539"/>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pitchFamily="34" charset="0"/>
              </a:defRPr>
            </a:lvl1pPr>
          </a:lstStyle>
          <a:p>
            <a:pPr>
              <a:defRPr/>
            </a:pPr>
            <a:endParaRPr lang="en-US"/>
          </a:p>
        </p:txBody>
      </p:sp>
      <p:sp>
        <p:nvSpPr>
          <p:cNvPr id="229379" name="Rectangle 3"/>
          <p:cNvSpPr>
            <a:spLocks noGrp="1" noChangeArrowheads="1"/>
          </p:cNvSpPr>
          <p:nvPr>
            <p:ph type="dt" sz="quarter" idx="1"/>
          </p:nvPr>
        </p:nvSpPr>
        <p:spPr bwMode="auto">
          <a:xfrm>
            <a:off x="4143427" y="0"/>
            <a:ext cx="3170138" cy="479539"/>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pitchFamily="34" charset="0"/>
              </a:defRPr>
            </a:lvl1pPr>
          </a:lstStyle>
          <a:p>
            <a:pPr>
              <a:defRPr/>
            </a:pPr>
            <a:endParaRPr lang="en-US"/>
          </a:p>
        </p:txBody>
      </p:sp>
      <p:sp>
        <p:nvSpPr>
          <p:cNvPr id="229380" name="Rectangle 4"/>
          <p:cNvSpPr>
            <a:spLocks noGrp="1" noChangeArrowheads="1"/>
          </p:cNvSpPr>
          <p:nvPr>
            <p:ph type="ftr" sz="quarter" idx="2"/>
          </p:nvPr>
        </p:nvSpPr>
        <p:spPr bwMode="auto">
          <a:xfrm>
            <a:off x="1" y="9120172"/>
            <a:ext cx="3170138" cy="479539"/>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pitchFamily="34" charset="0"/>
              </a:defRPr>
            </a:lvl1pPr>
          </a:lstStyle>
          <a:p>
            <a:pPr>
              <a:defRPr/>
            </a:pPr>
            <a:endParaRPr lang="en-US"/>
          </a:p>
        </p:txBody>
      </p:sp>
      <p:sp>
        <p:nvSpPr>
          <p:cNvPr id="229381" name="Rectangle 5"/>
          <p:cNvSpPr>
            <a:spLocks noGrp="1" noChangeArrowheads="1"/>
          </p:cNvSpPr>
          <p:nvPr>
            <p:ph type="sldNum" sz="quarter" idx="3"/>
          </p:nvPr>
        </p:nvSpPr>
        <p:spPr bwMode="auto">
          <a:xfrm>
            <a:off x="4143427" y="9120172"/>
            <a:ext cx="3170138" cy="479539"/>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Arial" pitchFamily="34" charset="0"/>
              </a:defRPr>
            </a:lvl1pPr>
          </a:lstStyle>
          <a:p>
            <a:pPr>
              <a:defRPr/>
            </a:pPr>
            <a:fld id="{F38672AD-12AE-4354-8ADE-1E86BC48CC2B}" type="slidenum">
              <a:rPr lang="en-US"/>
              <a:pPr>
                <a:defRPr/>
              </a:pPr>
              <a:t>‹#›</a:t>
            </a:fld>
            <a:endParaRPr lang="en-US"/>
          </a:p>
        </p:txBody>
      </p:sp>
    </p:spTree>
    <p:extLst>
      <p:ext uri="{BB962C8B-B14F-4D97-AF65-F5344CB8AC3E}">
        <p14:creationId xmlns:p14="http://schemas.microsoft.com/office/powerpoint/2010/main" val="3734022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hdr" sz="quarter"/>
          </p:nvPr>
        </p:nvSpPr>
        <p:spPr bwMode="auto">
          <a:xfrm>
            <a:off x="1" y="0"/>
            <a:ext cx="3170138" cy="479539"/>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pitchFamily="34" charset="0"/>
              </a:defRPr>
            </a:lvl1pPr>
          </a:lstStyle>
          <a:p>
            <a:pPr>
              <a:defRPr/>
            </a:pPr>
            <a:endParaRPr lang="en-US"/>
          </a:p>
        </p:txBody>
      </p:sp>
      <p:sp>
        <p:nvSpPr>
          <p:cNvPr id="173059" name="Rectangle 3"/>
          <p:cNvSpPr>
            <a:spLocks noGrp="1" noChangeArrowheads="1"/>
          </p:cNvSpPr>
          <p:nvPr>
            <p:ph type="dt" idx="1"/>
          </p:nvPr>
        </p:nvSpPr>
        <p:spPr bwMode="auto">
          <a:xfrm>
            <a:off x="4143427" y="0"/>
            <a:ext cx="3170138" cy="479539"/>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pitchFamily="34" charset="0"/>
              </a:defRPr>
            </a:lvl1pPr>
          </a:lstStyle>
          <a:p>
            <a:pPr>
              <a:defRPr/>
            </a:pPr>
            <a:endParaRPr lang="en-US"/>
          </a:p>
        </p:txBody>
      </p:sp>
      <p:sp>
        <p:nvSpPr>
          <p:cNvPr id="45060" name="Rectangle 4"/>
          <p:cNvSpPr>
            <a:spLocks noGrp="1" noRot="1" noChangeAspect="1" noChangeArrowheads="1" noTextEdit="1"/>
          </p:cNvSpPr>
          <p:nvPr>
            <p:ph type="sldImg" idx="2"/>
          </p:nvPr>
        </p:nvSpPr>
        <p:spPr bwMode="auto">
          <a:xfrm>
            <a:off x="457200" y="720725"/>
            <a:ext cx="6400800" cy="3600450"/>
          </a:xfrm>
          <a:prstGeom prst="rect">
            <a:avLst/>
          </a:prstGeom>
          <a:noFill/>
          <a:ln w="9525">
            <a:solidFill>
              <a:srgbClr val="000000"/>
            </a:solidFill>
            <a:miter lim="800000"/>
            <a:headEnd/>
            <a:tailEnd/>
          </a:ln>
        </p:spPr>
      </p:sp>
      <p:sp>
        <p:nvSpPr>
          <p:cNvPr id="173061" name="Rectangle 5"/>
          <p:cNvSpPr>
            <a:spLocks noGrp="1" noChangeArrowheads="1"/>
          </p:cNvSpPr>
          <p:nvPr>
            <p:ph type="body" sz="quarter" idx="3"/>
          </p:nvPr>
        </p:nvSpPr>
        <p:spPr bwMode="auto">
          <a:xfrm>
            <a:off x="731194" y="4561576"/>
            <a:ext cx="5852814" cy="431882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3062" name="Rectangle 6"/>
          <p:cNvSpPr>
            <a:spLocks noGrp="1" noChangeArrowheads="1"/>
          </p:cNvSpPr>
          <p:nvPr>
            <p:ph type="ftr" sz="quarter" idx="4"/>
          </p:nvPr>
        </p:nvSpPr>
        <p:spPr bwMode="auto">
          <a:xfrm>
            <a:off x="1" y="9120172"/>
            <a:ext cx="3170138" cy="479539"/>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pitchFamily="34" charset="0"/>
              </a:defRPr>
            </a:lvl1pPr>
          </a:lstStyle>
          <a:p>
            <a:pPr>
              <a:defRPr/>
            </a:pPr>
            <a:endParaRPr lang="en-US"/>
          </a:p>
        </p:txBody>
      </p:sp>
      <p:sp>
        <p:nvSpPr>
          <p:cNvPr id="173063" name="Rectangle 7"/>
          <p:cNvSpPr>
            <a:spLocks noGrp="1" noChangeArrowheads="1"/>
          </p:cNvSpPr>
          <p:nvPr>
            <p:ph type="sldNum" sz="quarter" idx="5"/>
          </p:nvPr>
        </p:nvSpPr>
        <p:spPr bwMode="auto">
          <a:xfrm>
            <a:off x="4143427" y="9120172"/>
            <a:ext cx="3170138" cy="479539"/>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Arial" pitchFamily="34" charset="0"/>
              </a:defRPr>
            </a:lvl1pPr>
          </a:lstStyle>
          <a:p>
            <a:pPr>
              <a:defRPr/>
            </a:pPr>
            <a:fld id="{684C7023-1648-4F51-874D-1B6680E39D27}" type="slidenum">
              <a:rPr lang="en-US"/>
              <a:pPr>
                <a:defRPr/>
              </a:pPr>
              <a:t>‹#›</a:t>
            </a:fld>
            <a:endParaRPr lang="en-US"/>
          </a:p>
        </p:txBody>
      </p:sp>
    </p:spTree>
    <p:extLst>
      <p:ext uri="{BB962C8B-B14F-4D97-AF65-F5344CB8AC3E}">
        <p14:creationId xmlns:p14="http://schemas.microsoft.com/office/powerpoint/2010/main" val="29718392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189"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377"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566"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754"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Please retain proper</a:t>
            </a:r>
            <a:r>
              <a:rPr lang="en-US" baseline="0" dirty="0"/>
              <a:t> attribution, including the reference to </a:t>
            </a:r>
            <a:r>
              <a:rPr lang="en-US" baseline="0" dirty="0" err="1"/>
              <a:t>ai.berkeley.edu</a:t>
            </a:r>
            <a:r>
              <a:rPr lang="en-US" baseline="0" dirty="0"/>
              <a:t>.  </a:t>
            </a:r>
            <a:r>
              <a:rPr lang="en-US" baseline="0"/>
              <a:t>Thanks!</a:t>
            </a:r>
            <a:endParaRPr lang="en-US" sz="1200">
              <a:latin typeface="Calibri"/>
              <a:cs typeface="Calibri"/>
            </a:endParaRPr>
          </a:p>
          <a:p>
            <a:endParaRPr lang="en-US" dirty="0"/>
          </a:p>
        </p:txBody>
      </p:sp>
      <p:sp>
        <p:nvSpPr>
          <p:cNvPr id="4" name="Slide Number Placeholder 3"/>
          <p:cNvSpPr>
            <a:spLocks noGrp="1"/>
          </p:cNvSpPr>
          <p:nvPr>
            <p:ph type="sldNum" sz="quarter" idx="10"/>
          </p:nvPr>
        </p:nvSpPr>
        <p:spPr/>
        <p:txBody>
          <a:bodyPr/>
          <a:lstStyle/>
          <a:p>
            <a:pPr>
              <a:defRPr/>
            </a:pPr>
            <a:fld id="{684C7023-1648-4F51-874D-1B6680E39D27}" type="slidenum">
              <a:rPr lang="en-US" smtClean="0"/>
              <a:pPr>
                <a:defRPr/>
              </a:pPr>
              <a:t>1</a:t>
            </a:fld>
            <a:endParaRPr lang="en-US"/>
          </a:p>
        </p:txBody>
      </p:sp>
    </p:spTree>
    <p:extLst>
      <p:ext uri="{BB962C8B-B14F-4D97-AF65-F5344CB8AC3E}">
        <p14:creationId xmlns:p14="http://schemas.microsoft.com/office/powerpoint/2010/main" val="1197332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pPr>
              <a:defRPr/>
            </a:pPr>
            <a:fld id="{684C7023-1648-4F51-874D-1B6680E39D27}" type="slidenum">
              <a:rPr lang="en-US" smtClean="0"/>
              <a:pPr>
                <a:defRPr/>
              </a:pPr>
              <a:t>28</a:t>
            </a:fld>
            <a:endParaRPr lang="en-US"/>
          </a:p>
        </p:txBody>
      </p:sp>
    </p:spTree>
    <p:extLst>
      <p:ext uri="{BB962C8B-B14F-4D97-AF65-F5344CB8AC3E}">
        <p14:creationId xmlns:p14="http://schemas.microsoft.com/office/powerpoint/2010/main" val="3131065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pPr>
              <a:defRPr/>
            </a:pPr>
            <a:fld id="{684C7023-1648-4F51-874D-1B6680E39D27}" type="slidenum">
              <a:rPr lang="en-US" smtClean="0"/>
              <a:pPr>
                <a:defRPr/>
              </a:pPr>
              <a:t>29</a:t>
            </a:fld>
            <a:endParaRPr lang="en-US"/>
          </a:p>
        </p:txBody>
      </p:sp>
    </p:spTree>
    <p:extLst>
      <p:ext uri="{BB962C8B-B14F-4D97-AF65-F5344CB8AC3E}">
        <p14:creationId xmlns:p14="http://schemas.microsoft.com/office/powerpoint/2010/main" val="1978378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C5B5F109-1F85-5B49-A62E-FABDFF3FB857}" type="slidenum">
              <a:rPr lang="en-US" sz="1300"/>
              <a:pPr/>
              <a:t>31</a:t>
            </a:fld>
            <a:endParaRPr lang="en-US" sz="130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297A9BF1-9800-4BC9-8178-557A651D2207}"/>
              </a:ext>
            </a:extLst>
          </p:cNvPr>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3" tIns="43247" rIns="86493" bIns="43247"/>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742950" indent="-285750" eaLnBrk="0" hangingPunct="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eaLnBrk="1" hangingPunct="1">
              <a:spcBef>
                <a:spcPct val="0"/>
              </a:spcBef>
            </a:pPr>
            <a:fld id="{1C747961-EC71-41B2-AE16-F437342F72AD}" type="slidenum">
              <a:rPr lang="en-US" altLang="en-US" sz="2400">
                <a:latin typeface="Arial" panose="020B0604020202020204" pitchFamily="34" charset="0"/>
              </a:rPr>
              <a:pPr eaLnBrk="1" hangingPunct="1">
                <a:spcBef>
                  <a:spcPct val="0"/>
                </a:spcBef>
              </a:pPr>
              <a:t>33</a:t>
            </a:fld>
            <a:endParaRPr lang="en-US" altLang="en-US" sz="2400">
              <a:latin typeface="Arial" panose="020B0604020202020204" pitchFamily="34" charset="0"/>
            </a:endParaRPr>
          </a:p>
        </p:txBody>
      </p:sp>
      <p:sp>
        <p:nvSpPr>
          <p:cNvPr id="58371" name="Rectangle 2">
            <a:extLst>
              <a:ext uri="{FF2B5EF4-FFF2-40B4-BE49-F238E27FC236}">
                <a16:creationId xmlns:a16="http://schemas.microsoft.com/office/drawing/2014/main" id="{CF7BDE80-2F47-4484-A8B6-3076EC21D58B}"/>
              </a:ext>
            </a:extLst>
          </p:cNvPr>
          <p:cNvSpPr>
            <a:spLocks noGrp="1" noRot="1" noChangeAspect="1" noChangeArrowheads="1" noTextEdit="1"/>
          </p:cNvSpPr>
          <p:nvPr>
            <p:ph type="sldImg"/>
          </p:nvPr>
        </p:nvSpPr>
        <p:spPr>
          <a:xfrm>
            <a:off x="393700" y="692150"/>
            <a:ext cx="6070600" cy="3416300"/>
          </a:xfrm>
          <a:ln/>
        </p:spPr>
      </p:sp>
      <p:sp>
        <p:nvSpPr>
          <p:cNvPr id="58372" name="Rectangle 3">
            <a:extLst>
              <a:ext uri="{FF2B5EF4-FFF2-40B4-BE49-F238E27FC236}">
                <a16:creationId xmlns:a16="http://schemas.microsoft.com/office/drawing/2014/main" id="{38994ACA-EDAD-49D5-9C03-E3BCE92392E5}"/>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C76A378A-C707-BC45-BFF7-79610DCABC89}" type="slidenum">
              <a:rPr lang="en-US" sz="1300"/>
              <a:pPr/>
              <a:t>35</a:t>
            </a:fld>
            <a:endParaRPr lang="en-US" sz="130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pPr>
              <a:defRPr/>
            </a:pPr>
            <a:fld id="{684C7023-1648-4F51-874D-1B6680E39D27}" type="slidenum">
              <a:rPr lang="en-US" smtClean="0"/>
              <a:pPr>
                <a:defRPr/>
              </a:pPr>
              <a:t>36</a:t>
            </a:fld>
            <a:endParaRPr lang="en-US"/>
          </a:p>
        </p:txBody>
      </p:sp>
    </p:spTree>
    <p:extLst>
      <p:ext uri="{BB962C8B-B14F-4D97-AF65-F5344CB8AC3E}">
        <p14:creationId xmlns:p14="http://schemas.microsoft.com/office/powerpoint/2010/main" val="3744899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FBBF89BA-9091-D643-A8D9-A578E74A09BE}" type="slidenum">
              <a:rPr lang="en-US" sz="1300"/>
              <a:pPr/>
              <a:t>63</a:t>
            </a:fld>
            <a:endParaRPr lang="en-US" sz="1300"/>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4FFAA8FC-9169-5144-920E-C1A43D92176C}" type="slidenum">
              <a:rPr lang="en-US" sz="1300"/>
              <a:pPr/>
              <a:t>64</a:t>
            </a:fld>
            <a:endParaRPr lang="en-US" sz="130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P(x)P(x-&gt;y) = P(y)P(y-&gt;x)</a:t>
            </a:r>
          </a:p>
          <a:p>
            <a:r>
              <a:rPr lang="en-US" dirty="0"/>
              <a:t>P(x)/D = P(y)exp((E(x)-E(y))/T)/D</a:t>
            </a:r>
          </a:p>
          <a:p>
            <a:r>
              <a:rPr lang="en-US" dirty="0"/>
              <a:t>P(x)/P(y) = exp(E(x)/T) / exp(E(y)/T)</a:t>
            </a:r>
          </a:p>
        </p:txBody>
      </p:sp>
      <p:sp>
        <p:nvSpPr>
          <p:cNvPr id="4" name="Slide Number Placeholder 3"/>
          <p:cNvSpPr>
            <a:spLocks noGrp="1"/>
          </p:cNvSpPr>
          <p:nvPr>
            <p:ph type="sldNum" sz="quarter" idx="5"/>
          </p:nvPr>
        </p:nvSpPr>
        <p:spPr/>
        <p:txBody>
          <a:bodyPr/>
          <a:lstStyle/>
          <a:p>
            <a:pPr>
              <a:defRPr/>
            </a:pPr>
            <a:fld id="{684C7023-1648-4F51-874D-1B6680E39D27}" type="slidenum">
              <a:rPr lang="en-US" smtClean="0"/>
              <a:pPr>
                <a:defRPr/>
              </a:pPr>
              <a:t>66</a:t>
            </a:fld>
            <a:endParaRPr lang="en-US"/>
          </a:p>
        </p:txBody>
      </p:sp>
    </p:spTree>
    <p:extLst>
      <p:ext uri="{BB962C8B-B14F-4D97-AF65-F5344CB8AC3E}">
        <p14:creationId xmlns:p14="http://schemas.microsoft.com/office/powerpoint/2010/main" val="41929884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pPr>
              <a:defRPr/>
            </a:pPr>
            <a:fld id="{684C7023-1648-4F51-874D-1B6680E39D27}" type="slidenum">
              <a:rPr lang="en-US" smtClean="0"/>
              <a:pPr>
                <a:defRPr/>
              </a:pPr>
              <a:t>68</a:t>
            </a:fld>
            <a:endParaRPr lang="en-US"/>
          </a:p>
        </p:txBody>
      </p:sp>
    </p:spTree>
    <p:extLst>
      <p:ext uri="{BB962C8B-B14F-4D97-AF65-F5344CB8AC3E}">
        <p14:creationId xmlns:p14="http://schemas.microsoft.com/office/powerpoint/2010/main" val="2222506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pPr>
              <a:defRPr/>
            </a:pPr>
            <a:fld id="{684C7023-1648-4F51-874D-1B6680E39D27}" type="slidenum">
              <a:rPr lang="en-US" smtClean="0"/>
              <a:pPr>
                <a:defRPr/>
              </a:pPr>
              <a:t>4</a:t>
            </a:fld>
            <a:endParaRPr lang="en-US"/>
          </a:p>
        </p:txBody>
      </p:sp>
    </p:spTree>
    <p:extLst>
      <p:ext uri="{BB962C8B-B14F-4D97-AF65-F5344CB8AC3E}">
        <p14:creationId xmlns:p14="http://schemas.microsoft.com/office/powerpoint/2010/main" val="23485749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pPr>
              <a:defRPr/>
            </a:pPr>
            <a:fld id="{684C7023-1648-4F51-874D-1B6680E39D27}" type="slidenum">
              <a:rPr lang="en-US" smtClean="0"/>
              <a:pPr>
                <a:defRPr/>
              </a:pPr>
              <a:t>124</a:t>
            </a:fld>
            <a:endParaRPr lang="en-US"/>
          </a:p>
        </p:txBody>
      </p:sp>
    </p:spTree>
    <p:extLst>
      <p:ext uri="{BB962C8B-B14F-4D97-AF65-F5344CB8AC3E}">
        <p14:creationId xmlns:p14="http://schemas.microsoft.com/office/powerpoint/2010/main" val="42806674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84C7023-1648-4F51-874D-1B6680E39D27}" type="slidenum">
              <a:rPr lang="en-US" smtClean="0"/>
              <a:pPr>
                <a:defRPr/>
              </a:pPr>
              <a:t>152</a:t>
            </a:fld>
            <a:endParaRPr lang="en-US"/>
          </a:p>
        </p:txBody>
      </p:sp>
    </p:spTree>
    <p:extLst>
      <p:ext uri="{BB962C8B-B14F-4D97-AF65-F5344CB8AC3E}">
        <p14:creationId xmlns:p14="http://schemas.microsoft.com/office/powerpoint/2010/main" val="516809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pPr>
              <a:defRPr/>
            </a:pPr>
            <a:fld id="{684C7023-1648-4F51-874D-1B6680E39D27}" type="slidenum">
              <a:rPr lang="en-US" smtClean="0"/>
              <a:pPr>
                <a:defRPr/>
              </a:pPr>
              <a:t>7</a:t>
            </a:fld>
            <a:endParaRPr lang="en-US"/>
          </a:p>
        </p:txBody>
      </p:sp>
    </p:spTree>
    <p:extLst>
      <p:ext uri="{BB962C8B-B14F-4D97-AF65-F5344CB8AC3E}">
        <p14:creationId xmlns:p14="http://schemas.microsoft.com/office/powerpoint/2010/main" val="298318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pPr>
              <a:defRPr/>
            </a:pPr>
            <a:fld id="{684C7023-1648-4F51-874D-1B6680E39D27}" type="slidenum">
              <a:rPr lang="en-US" smtClean="0"/>
              <a:pPr>
                <a:defRPr/>
              </a:pPr>
              <a:t>12</a:t>
            </a:fld>
            <a:endParaRPr lang="en-US"/>
          </a:p>
        </p:txBody>
      </p:sp>
    </p:spTree>
    <p:extLst>
      <p:ext uri="{BB962C8B-B14F-4D97-AF65-F5344CB8AC3E}">
        <p14:creationId xmlns:p14="http://schemas.microsoft.com/office/powerpoint/2010/main" val="119699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pPr>
              <a:defRPr/>
            </a:pPr>
            <a:fld id="{684C7023-1648-4F51-874D-1B6680E39D27}" type="slidenum">
              <a:rPr lang="en-US" smtClean="0"/>
              <a:pPr>
                <a:defRPr/>
              </a:pPr>
              <a:t>13</a:t>
            </a:fld>
            <a:endParaRPr lang="en-US"/>
          </a:p>
        </p:txBody>
      </p:sp>
    </p:spTree>
    <p:extLst>
      <p:ext uri="{BB962C8B-B14F-4D97-AF65-F5344CB8AC3E}">
        <p14:creationId xmlns:p14="http://schemas.microsoft.com/office/powerpoint/2010/main" val="788975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pPr>
              <a:defRPr/>
            </a:pPr>
            <a:fld id="{684C7023-1648-4F51-874D-1B6680E39D27}" type="slidenum">
              <a:rPr lang="en-US" smtClean="0"/>
              <a:pPr>
                <a:defRPr/>
              </a:pPr>
              <a:t>14</a:t>
            </a:fld>
            <a:endParaRPr lang="en-US"/>
          </a:p>
        </p:txBody>
      </p:sp>
    </p:spTree>
    <p:extLst>
      <p:ext uri="{BB962C8B-B14F-4D97-AF65-F5344CB8AC3E}">
        <p14:creationId xmlns:p14="http://schemas.microsoft.com/office/powerpoint/2010/main" val="2492778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Diagonal ridges is about each move only changes one element of state vector, while the path to the hill requires all elements be changed in a move. </a:t>
            </a:r>
          </a:p>
        </p:txBody>
      </p:sp>
      <p:sp>
        <p:nvSpPr>
          <p:cNvPr id="4" name="Slide Number Placeholder 3"/>
          <p:cNvSpPr>
            <a:spLocks noGrp="1"/>
          </p:cNvSpPr>
          <p:nvPr>
            <p:ph type="sldNum" sz="quarter" idx="5"/>
          </p:nvPr>
        </p:nvSpPr>
        <p:spPr/>
        <p:txBody>
          <a:bodyPr/>
          <a:lstStyle/>
          <a:p>
            <a:fld id="{0F7DE980-E9BE-054A-A1C9-3C311D150F7D}" type="slidenum">
              <a:rPr lang="en-US" smtClean="0"/>
              <a:t>18</a:t>
            </a:fld>
            <a:endParaRPr lang="en-US"/>
          </a:p>
        </p:txBody>
      </p:sp>
    </p:spTree>
    <p:extLst>
      <p:ext uri="{BB962C8B-B14F-4D97-AF65-F5344CB8AC3E}">
        <p14:creationId xmlns:p14="http://schemas.microsoft.com/office/powerpoint/2010/main" val="795766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pPr>
              <a:defRPr/>
            </a:pPr>
            <a:fld id="{684C7023-1648-4F51-874D-1B6680E39D27}" type="slidenum">
              <a:rPr lang="en-US" smtClean="0"/>
              <a:pPr>
                <a:defRPr/>
              </a:pPr>
              <a:t>26</a:t>
            </a:fld>
            <a:endParaRPr lang="en-US"/>
          </a:p>
        </p:txBody>
      </p:sp>
    </p:spTree>
    <p:extLst>
      <p:ext uri="{BB962C8B-B14F-4D97-AF65-F5344CB8AC3E}">
        <p14:creationId xmlns:p14="http://schemas.microsoft.com/office/powerpoint/2010/main" val="2176523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pPr>
              <a:defRPr/>
            </a:pPr>
            <a:fld id="{684C7023-1648-4F51-874D-1B6680E39D27}" type="slidenum">
              <a:rPr lang="en-US" smtClean="0"/>
              <a:pPr>
                <a:defRPr/>
              </a:pPr>
              <a:t>27</a:t>
            </a:fld>
            <a:endParaRPr lang="en-US"/>
          </a:p>
        </p:txBody>
      </p:sp>
    </p:spTree>
    <p:extLst>
      <p:ext uri="{BB962C8B-B14F-4D97-AF65-F5344CB8AC3E}">
        <p14:creationId xmlns:p14="http://schemas.microsoft.com/office/powerpoint/2010/main" val="3912945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0" y="1044578"/>
            <a:ext cx="12192000" cy="1470025"/>
          </a:xfrm>
        </p:spPr>
        <p:txBody>
          <a:bodyPr/>
          <a:lstStyle>
            <a:lvl1pPr>
              <a:defRPr>
                <a:solidFill>
                  <a:schemeClr val="accent2"/>
                </a:solidFill>
              </a:defRPr>
            </a:lvl1pPr>
          </a:lstStyle>
          <a:p>
            <a:r>
              <a:rPr lang="en-US"/>
              <a:t>Click to edit Master title style</a:t>
            </a:r>
          </a:p>
        </p:txBody>
      </p:sp>
      <p:sp>
        <p:nvSpPr>
          <p:cNvPr id="5123" name="Rectangle 3"/>
          <p:cNvSpPr>
            <a:spLocks noGrp="1" noChangeArrowheads="1"/>
          </p:cNvSpPr>
          <p:nvPr>
            <p:ph type="subTitle" idx="1"/>
          </p:nvPr>
        </p:nvSpPr>
        <p:spPr>
          <a:xfrm>
            <a:off x="0" y="3657600"/>
            <a:ext cx="12192000" cy="1524000"/>
          </a:xfrm>
        </p:spPr>
        <p:txBody>
          <a:bodyPr/>
          <a:lstStyle>
            <a:lvl1pPr marL="0" indent="0" algn="ctr">
              <a:buFont typeface="Wingdings" pitchFamily="2" charset="2"/>
              <a:buNone/>
              <a:defRPr>
                <a:solidFill>
                  <a:schemeClr val="tx1"/>
                </a:solidFill>
              </a:defRPr>
            </a:lvl1pPr>
          </a:lstStyle>
          <a:p>
            <a:r>
              <a:rPr lang="en-US"/>
              <a:t>Click to edit Master subtitle style</a:t>
            </a:r>
            <a:endParaRPr lang="en-US" dirty="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8ADA559F-2ED3-42FB-97D7-7C336CEBC91E}"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28D4-0D48-40B4-A2B4-AA16B583E8A8}"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6581A5-8CD7-46EA-B6E3-B84F6F7DE5EF}"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613726" y="2004532"/>
            <a:ext cx="4964545" cy="332720"/>
          </a:xfrm>
          <a:prstGeom prst="rect">
            <a:avLst/>
          </a:prstGeom>
        </p:spPr>
        <p:txBody>
          <a:bodyPr wrap="square" lIns="0" tIns="0" rIns="0" bIns="0">
            <a:spAutoFit/>
          </a:bodyPr>
          <a:lstStyle>
            <a:lvl1pPr>
              <a:defRPr sz="2162" b="0" i="0">
                <a:solidFill>
                  <a:schemeClr val="tx1"/>
                </a:solidFill>
                <a:latin typeface="Bookman Old Style"/>
                <a:cs typeface="Bookman Old Style"/>
              </a:defRPr>
            </a:lvl1pPr>
          </a:lstStyle>
          <a:p>
            <a:endParaRPr/>
          </a:p>
        </p:txBody>
      </p:sp>
      <p:sp>
        <p:nvSpPr>
          <p:cNvPr id="3" name="Holder 3"/>
          <p:cNvSpPr>
            <a:spLocks noGrp="1"/>
          </p:cNvSpPr>
          <p:nvPr>
            <p:ph type="subTitle" idx="4"/>
          </p:nvPr>
        </p:nvSpPr>
        <p:spPr>
          <a:xfrm>
            <a:off x="1828800" y="3840480"/>
            <a:ext cx="8534400" cy="492443"/>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9045478" y="6184105"/>
            <a:ext cx="1381606" cy="101838"/>
          </a:xfrm>
        </p:spPr>
        <p:txBody>
          <a:bodyPr lIns="0" tIns="0" rIns="0" bIns="0"/>
          <a:lstStyle>
            <a:lvl1pPr>
              <a:defRPr sz="706" b="0" i="0">
                <a:solidFill>
                  <a:schemeClr val="tx1"/>
                </a:solidFill>
                <a:latin typeface="Palatino Linotype"/>
                <a:cs typeface="Palatino Linotype"/>
              </a:defRPr>
            </a:lvl1pPr>
          </a:lstStyle>
          <a:p>
            <a:pPr marL="11206" algn="r">
              <a:lnSpc>
                <a:spcPts val="759"/>
              </a:lnSpc>
            </a:pPr>
            <a:r>
              <a:rPr lang="en-MY" spc="13"/>
              <a:t>Chapter</a:t>
            </a:r>
            <a:r>
              <a:rPr lang="en-MY" spc="49"/>
              <a:t> </a:t>
            </a:r>
            <a:r>
              <a:rPr lang="en-MY" spc="22"/>
              <a:t>4</a:t>
            </a:r>
            <a:endParaRPr lang="en-MY" spc="13"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10/28/2023</a:t>
            </a:fld>
            <a:endParaRPr lang="en-US"/>
          </a:p>
        </p:txBody>
      </p:sp>
      <p:sp>
        <p:nvSpPr>
          <p:cNvPr id="6" name="Holder 6"/>
          <p:cNvSpPr>
            <a:spLocks noGrp="1"/>
          </p:cNvSpPr>
          <p:nvPr>
            <p:ph type="sldNum" sz="quarter" idx="7"/>
          </p:nvPr>
        </p:nvSpPr>
        <p:spPr/>
        <p:txBody>
          <a:bodyPr lIns="0" tIns="0" rIns="0" bIns="0"/>
          <a:lstStyle>
            <a:lvl1pPr>
              <a:defRPr sz="706" b="0" i="0">
                <a:solidFill>
                  <a:schemeClr val="tx1"/>
                </a:solidFill>
                <a:latin typeface="Palatino Linotype"/>
                <a:cs typeface="Palatino Linotype"/>
              </a:defRPr>
            </a:lvl1pPr>
          </a:lstStyle>
          <a:p>
            <a:pPr marL="33619">
              <a:lnSpc>
                <a:spcPts val="759"/>
              </a:lnSpc>
            </a:pPr>
            <a:fld id="{81D60167-4931-47E6-BA6A-407CBD079E47}" type="slidenum">
              <a:rPr lang="tr-TR" spc="18" smtClean="0"/>
              <a:pPr marL="33619">
                <a:lnSpc>
                  <a:spcPts val="759"/>
                </a:lnSpc>
              </a:pPr>
              <a:t>‹#›</a:t>
            </a:fld>
            <a:endParaRPr lang="tr-TR" spc="18" dirty="0"/>
          </a:p>
        </p:txBody>
      </p:sp>
    </p:spTree>
    <p:extLst>
      <p:ext uri="{BB962C8B-B14F-4D97-AF65-F5344CB8AC3E}">
        <p14:creationId xmlns:p14="http://schemas.microsoft.com/office/powerpoint/2010/main" val="4086554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lvl1pPr>
              <a:defRPr cap="none"/>
            </a:lvl1pPr>
          </a:lstStyle>
          <a:p>
            <a:r>
              <a:rPr lang="en-US" dirty="0"/>
              <a:t>Click To Edit Master Title Style</a:t>
            </a:r>
          </a:p>
        </p:txBody>
      </p:sp>
      <p:sp>
        <p:nvSpPr>
          <p:cNvPr id="12" name="Content Placeholder 2"/>
          <p:cNvSpPr>
            <a:spLocks noGrp="1"/>
          </p:cNvSpPr>
          <p:nvPr>
            <p:ph sz="quarter" idx="13" hasCustomPrompt="1"/>
          </p:nvPr>
        </p:nvSpPr>
        <p:spPr>
          <a:xfrm>
            <a:off x="913774" y="2367092"/>
            <a:ext cx="10363826" cy="3424107"/>
          </a:xfrm>
        </p:spPr>
        <p:txBody>
          <a:bodyPr/>
          <a:lstStyle>
            <a:lvl1pPr>
              <a:defRPr sz="2500" cap="none"/>
            </a:lvl1pPr>
            <a:lvl2pPr>
              <a:defRPr sz="2200" cap="none"/>
            </a:lvl2pPr>
            <a:lvl3pPr>
              <a:defRPr sz="2000" cap="none"/>
            </a:lvl3pPr>
            <a:lvl4pPr>
              <a:defRPr cap="none"/>
            </a:lvl4pPr>
            <a:lvl5pPr>
              <a:defRPr cap="none"/>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9F48194-0375-0249-BEF9-CA1423EBE175}" type="datetime1">
              <a:rPr lang="en-US" smtClean="0"/>
              <a:t>10/28/2023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sz="1400"/>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08599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A7DD5-6F2A-4EA4-9ACF-245A18C5CA23}"/>
              </a:ext>
            </a:extLst>
          </p:cNvPr>
          <p:cNvSpPr>
            <a:spLocks noGrp="1"/>
          </p:cNvSpPr>
          <p:nvPr>
            <p:ph type="title"/>
          </p:nvPr>
        </p:nvSpPr>
        <p:spPr>
          <a:xfrm>
            <a:off x="626533" y="228600"/>
            <a:ext cx="10871200" cy="685800"/>
          </a:xfrm>
        </p:spPr>
        <p:txBody>
          <a:bodyPr/>
          <a:lstStyle/>
          <a:p>
            <a:r>
              <a:rPr lang="en-US"/>
              <a:t>Click to edit Master title style</a:t>
            </a:r>
            <a:endParaRPr lang="tr-TR"/>
          </a:p>
        </p:txBody>
      </p:sp>
      <p:sp>
        <p:nvSpPr>
          <p:cNvPr id="3" name="Text Placeholder 2">
            <a:extLst>
              <a:ext uri="{FF2B5EF4-FFF2-40B4-BE49-F238E27FC236}">
                <a16:creationId xmlns:a16="http://schemas.microsoft.com/office/drawing/2014/main" id="{8564982B-55D2-486D-B588-31246549EF74}"/>
              </a:ext>
            </a:extLst>
          </p:cNvPr>
          <p:cNvSpPr>
            <a:spLocks noGrp="1"/>
          </p:cNvSpPr>
          <p:nvPr>
            <p:ph type="body" sz="half" idx="1"/>
          </p:nvPr>
        </p:nvSpPr>
        <p:spPr>
          <a:xfrm>
            <a:off x="609600" y="1295400"/>
            <a:ext cx="5350933" cy="4762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a:extLst>
              <a:ext uri="{FF2B5EF4-FFF2-40B4-BE49-F238E27FC236}">
                <a16:creationId xmlns:a16="http://schemas.microsoft.com/office/drawing/2014/main" id="{A762BC6C-AA6C-47A0-8AB7-B050A72892F4}"/>
              </a:ext>
            </a:extLst>
          </p:cNvPr>
          <p:cNvSpPr>
            <a:spLocks noGrp="1"/>
          </p:cNvSpPr>
          <p:nvPr>
            <p:ph sz="quarter" idx="2"/>
          </p:nvPr>
        </p:nvSpPr>
        <p:spPr>
          <a:xfrm>
            <a:off x="6163734" y="1295400"/>
            <a:ext cx="5350933" cy="2305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Content Placeholder 4">
            <a:extLst>
              <a:ext uri="{FF2B5EF4-FFF2-40B4-BE49-F238E27FC236}">
                <a16:creationId xmlns:a16="http://schemas.microsoft.com/office/drawing/2014/main" id="{EB09C828-E8AA-41A3-B26D-E820906B6DD4}"/>
              </a:ext>
            </a:extLst>
          </p:cNvPr>
          <p:cNvSpPr>
            <a:spLocks noGrp="1"/>
          </p:cNvSpPr>
          <p:nvPr>
            <p:ph sz="quarter" idx="3"/>
          </p:nvPr>
        </p:nvSpPr>
        <p:spPr>
          <a:xfrm>
            <a:off x="6163734" y="3752850"/>
            <a:ext cx="5350933" cy="2305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Date Placeholder 5">
            <a:extLst>
              <a:ext uri="{FF2B5EF4-FFF2-40B4-BE49-F238E27FC236}">
                <a16:creationId xmlns:a16="http://schemas.microsoft.com/office/drawing/2014/main" id="{E25073DE-E723-43E3-9930-279052F69155}"/>
              </a:ext>
            </a:extLst>
          </p:cNvPr>
          <p:cNvSpPr>
            <a:spLocks noGrp="1"/>
          </p:cNvSpPr>
          <p:nvPr>
            <p:ph type="dt" sz="half" idx="10"/>
          </p:nvPr>
        </p:nvSpPr>
        <p:spPr>
          <a:xfrm>
            <a:off x="575733" y="6229350"/>
            <a:ext cx="2540000" cy="457200"/>
          </a:xfrm>
        </p:spPr>
        <p:txBody>
          <a:bodyPr/>
          <a:lstStyle>
            <a:lvl1pPr>
              <a:defRPr/>
            </a:lvl1pPr>
          </a:lstStyle>
          <a:p>
            <a:endParaRPr lang="en-US" altLang="tr-TR"/>
          </a:p>
        </p:txBody>
      </p:sp>
      <p:sp>
        <p:nvSpPr>
          <p:cNvPr id="7" name="Footer Placeholder 6">
            <a:extLst>
              <a:ext uri="{FF2B5EF4-FFF2-40B4-BE49-F238E27FC236}">
                <a16:creationId xmlns:a16="http://schemas.microsoft.com/office/drawing/2014/main" id="{EBB92CEB-FF7E-40DE-9FF7-C09BC12B1FED}"/>
              </a:ext>
            </a:extLst>
          </p:cNvPr>
          <p:cNvSpPr>
            <a:spLocks noGrp="1"/>
          </p:cNvSpPr>
          <p:nvPr>
            <p:ph type="ftr" sz="quarter" idx="11"/>
          </p:nvPr>
        </p:nvSpPr>
        <p:spPr>
          <a:xfrm>
            <a:off x="4165600" y="6229350"/>
            <a:ext cx="3860800" cy="457200"/>
          </a:xfrm>
        </p:spPr>
        <p:txBody>
          <a:bodyPr/>
          <a:lstStyle>
            <a:lvl1pPr>
              <a:defRPr/>
            </a:lvl1pPr>
          </a:lstStyle>
          <a:p>
            <a:r>
              <a:rPr lang="en-US" altLang="tr-TR"/>
              <a:t>CS 561,  Session 7</a:t>
            </a:r>
          </a:p>
        </p:txBody>
      </p:sp>
      <p:sp>
        <p:nvSpPr>
          <p:cNvPr id="8" name="Slide Number Placeholder 7">
            <a:extLst>
              <a:ext uri="{FF2B5EF4-FFF2-40B4-BE49-F238E27FC236}">
                <a16:creationId xmlns:a16="http://schemas.microsoft.com/office/drawing/2014/main" id="{5A2261CF-2950-4370-8488-A693EED55892}"/>
              </a:ext>
            </a:extLst>
          </p:cNvPr>
          <p:cNvSpPr>
            <a:spLocks noGrp="1"/>
          </p:cNvSpPr>
          <p:nvPr>
            <p:ph type="sldNum" sz="quarter" idx="12"/>
          </p:nvPr>
        </p:nvSpPr>
        <p:spPr>
          <a:xfrm>
            <a:off x="8940800" y="6248400"/>
            <a:ext cx="2540000" cy="457200"/>
          </a:xfrm>
        </p:spPr>
        <p:txBody>
          <a:bodyPr/>
          <a:lstStyle>
            <a:lvl1pPr>
              <a:defRPr/>
            </a:lvl1pPr>
          </a:lstStyle>
          <a:p>
            <a:fld id="{C83019D6-F8C2-43E2-9E0A-45FFE6003CF8}" type="slidenum">
              <a:rPr lang="en-US" altLang="tr-TR"/>
              <a:pPr/>
              <a:t>‹#›</a:t>
            </a:fld>
            <a:endParaRPr lang="en-US" altLang="tr-TR"/>
          </a:p>
        </p:txBody>
      </p:sp>
    </p:spTree>
    <p:extLst>
      <p:ext uri="{BB962C8B-B14F-4D97-AF65-F5344CB8AC3E}">
        <p14:creationId xmlns:p14="http://schemas.microsoft.com/office/powerpoint/2010/main" val="594174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0AE4EA-EF72-4592-B966-0919EDBC0ADC}"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78" indent="0">
              <a:buNone/>
              <a:defRPr sz="1900"/>
            </a:lvl2pPr>
            <a:lvl3pPr marL="914354" indent="0">
              <a:buNone/>
              <a:defRPr sz="1600"/>
            </a:lvl3pPr>
            <a:lvl4pPr marL="1371532" indent="0">
              <a:buNone/>
              <a:defRPr sz="1500"/>
            </a:lvl4pPr>
            <a:lvl5pPr marL="1828709" indent="0">
              <a:buNone/>
              <a:defRPr sz="1500"/>
            </a:lvl5pPr>
            <a:lvl6pPr marL="2285886" indent="0">
              <a:buNone/>
              <a:defRPr sz="1500"/>
            </a:lvl6pPr>
            <a:lvl7pPr marL="2743062" indent="0">
              <a:buNone/>
              <a:defRPr sz="1500"/>
            </a:lvl7pPr>
            <a:lvl8pPr marL="3200240" indent="0">
              <a:buNone/>
              <a:defRPr sz="1500"/>
            </a:lvl8pPr>
            <a:lvl9pPr marL="3657418" indent="0">
              <a:buNone/>
              <a:defRPr sz="15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4D84D3-0B6F-43E9-96DD-B384A1346F0B}"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E84CD15-A186-434C-A76C-E16FE73CAB10}"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3"/>
            <a:ext cx="4040188" cy="639763"/>
          </a:xfrm>
        </p:spPr>
        <p:txBody>
          <a:bodyPr anchor="b"/>
          <a:lstStyle>
            <a:lvl1pPr marL="0" indent="0">
              <a:buNone/>
              <a:defRPr sz="2400" b="1"/>
            </a:lvl1pPr>
            <a:lvl2pPr marL="457178" indent="0">
              <a:buNone/>
              <a:defRPr sz="2000" b="1"/>
            </a:lvl2pPr>
            <a:lvl3pPr marL="914354" indent="0">
              <a:buNone/>
              <a:defRPr sz="19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178" indent="0">
              <a:buNone/>
              <a:defRPr sz="2000" b="1"/>
            </a:lvl2pPr>
            <a:lvl3pPr marL="914354" indent="0">
              <a:buNone/>
              <a:defRPr sz="19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B3F1A73-48D6-4B22-86A8-533683877D98}"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B8BE99A-4DC5-4CD3-AA5A-F0648462A663}"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17EAA6-40E0-4638-8426-274C359A2A1E}"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500"/>
            </a:lvl1pPr>
            <a:lvl2pPr marL="457178" indent="0">
              <a:buNone/>
              <a:defRPr sz="1200"/>
            </a:lvl2pPr>
            <a:lvl3pPr marL="914354" indent="0">
              <a:buNone/>
              <a:defRPr sz="11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B18C8E3-8727-4A80-8860-67A2C5A4D493}"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500"/>
            </a:lvl1pPr>
            <a:lvl2pPr marL="457178" indent="0">
              <a:buNone/>
              <a:defRPr sz="1200"/>
            </a:lvl2pPr>
            <a:lvl3pPr marL="914354" indent="0">
              <a:buNone/>
              <a:defRPr sz="11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800F85-53AA-4CB9-B5F3-E0A7D91F1348}"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0" y="-25400"/>
            <a:ext cx="12192000" cy="1143000"/>
          </a:xfrm>
          <a:prstGeom prst="rect">
            <a:avLst/>
          </a:prstGeom>
          <a:noFill/>
          <a:ln w="9525">
            <a:noFill/>
            <a:miter lim="800000"/>
            <a:headEnd/>
            <a:tailEnd/>
          </a:ln>
        </p:spPr>
        <p:txBody>
          <a:bodyPr vert="horz" wrap="square" lIns="91436" tIns="45718" rIns="91436" bIns="45718" numCol="1" anchor="ctr" anchorCtr="0" compatLnSpc="1">
            <a:prstTxWarp prst="textNoShape">
              <a:avLst/>
            </a:prstTxWarp>
          </a:bodyPr>
          <a:lstStyle/>
          <a:p>
            <a:pPr lvl="0"/>
            <a:r>
              <a:rPr lang="en-US"/>
              <a:t>Click to edit Master title style</a:t>
            </a:r>
            <a:endParaRPr lang="en-US" dirty="0"/>
          </a:p>
        </p:txBody>
      </p:sp>
      <p:sp>
        <p:nvSpPr>
          <p:cNvPr id="3075" name="Rectangle 3"/>
          <p:cNvSpPr>
            <a:spLocks noGrp="1" noChangeArrowheads="1"/>
          </p:cNvSpPr>
          <p:nvPr>
            <p:ph type="body" idx="1"/>
          </p:nvPr>
        </p:nvSpPr>
        <p:spPr bwMode="auto">
          <a:xfrm>
            <a:off x="406400" y="1397001"/>
            <a:ext cx="11379200" cy="4729164"/>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100" name="Rectangle 4"/>
          <p:cNvSpPr>
            <a:spLocks noGrp="1" noChangeArrowheads="1"/>
          </p:cNvSpPr>
          <p:nvPr>
            <p:ph type="dt" sz="half" idx="2"/>
          </p:nvPr>
        </p:nvSpPr>
        <p:spPr bwMode="auto">
          <a:xfrm>
            <a:off x="457200" y="6245225"/>
            <a:ext cx="2133600" cy="476251"/>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defRPr sz="1500"/>
            </a:lvl1pPr>
          </a:lstStyle>
          <a:p>
            <a:pPr>
              <a:defRPr/>
            </a:pPr>
            <a:endParaRPr lang="en-US"/>
          </a:p>
        </p:txBody>
      </p:sp>
      <p:sp>
        <p:nvSpPr>
          <p:cNvPr id="4101" name="Rectangle 5"/>
          <p:cNvSpPr>
            <a:spLocks noGrp="1" noChangeArrowheads="1"/>
          </p:cNvSpPr>
          <p:nvPr>
            <p:ph type="ftr" sz="quarter" idx="3"/>
          </p:nvPr>
        </p:nvSpPr>
        <p:spPr bwMode="auto">
          <a:xfrm>
            <a:off x="3124200" y="6245225"/>
            <a:ext cx="2895600" cy="476251"/>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a:defRPr sz="1500"/>
            </a:lvl1pPr>
          </a:lstStyle>
          <a:p>
            <a:pPr>
              <a:defRPr/>
            </a:pPr>
            <a:endParaRPr lang="en-US"/>
          </a:p>
        </p:txBody>
      </p:sp>
      <p:sp>
        <p:nvSpPr>
          <p:cNvPr id="4102" name="Rectangle 6"/>
          <p:cNvSpPr>
            <a:spLocks noGrp="1" noChangeArrowheads="1"/>
          </p:cNvSpPr>
          <p:nvPr>
            <p:ph type="sldNum" sz="quarter" idx="4"/>
          </p:nvPr>
        </p:nvSpPr>
        <p:spPr bwMode="auto">
          <a:xfrm>
            <a:off x="6553200" y="6245225"/>
            <a:ext cx="2133600" cy="476251"/>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a:defRPr sz="1500"/>
            </a:lvl1pPr>
          </a:lstStyle>
          <a:p>
            <a:pPr>
              <a:defRPr/>
            </a:pPr>
            <a:fld id="{7BFCCC65-4CBD-445E-A057-E1EE8E879751}" type="slidenum">
              <a:rPr lang="en-US" smtClean="0"/>
              <a:pPr>
                <a:defRPr/>
              </a:pPr>
              <a:t>‹#›</a:t>
            </a:fld>
            <a:endParaRPr lang="en-US"/>
          </a:p>
        </p:txBody>
      </p:sp>
      <p:sp>
        <p:nvSpPr>
          <p:cNvPr id="4103" name="Rectangle 7"/>
          <p:cNvSpPr>
            <a:spLocks noChangeArrowheads="1"/>
          </p:cNvSpPr>
          <p:nvPr/>
        </p:nvSpPr>
        <p:spPr bwMode="auto">
          <a:xfrm>
            <a:off x="0" y="1031242"/>
            <a:ext cx="12192000" cy="60959"/>
          </a:xfrm>
          <a:prstGeom prst="rect">
            <a:avLst/>
          </a:prstGeom>
          <a:gradFill rotWithShape="1">
            <a:gsLst>
              <a:gs pos="0">
                <a:srgbClr val="0000CC"/>
              </a:gs>
              <a:gs pos="100000">
                <a:schemeClr val="tx1"/>
              </a:gs>
            </a:gsLst>
            <a:lin ang="0" scaled="1"/>
          </a:gradFill>
          <a:ln w="9525">
            <a:solidFill>
              <a:schemeClr val="tx1"/>
            </a:solidFill>
            <a:miter lim="800000"/>
            <a:headEnd/>
            <a:tailEnd/>
          </a:ln>
          <a:effectLst/>
        </p:spPr>
        <p:txBody>
          <a:bodyPr wrap="none" lIns="91436" tIns="45718" rIns="91436" bIns="45718"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Lst>
  <p:txStyles>
    <p:titleStyle>
      <a:lvl1pPr algn="ctr" rtl="0" eaLnBrk="1" fontAlgn="base" hangingPunct="1">
        <a:spcBef>
          <a:spcPct val="0"/>
        </a:spcBef>
        <a:spcAft>
          <a:spcPct val="0"/>
        </a:spcAft>
        <a:defRPr sz="4400">
          <a:solidFill>
            <a:schemeClr val="tx2"/>
          </a:solidFill>
          <a:latin typeface="Calibri" pitchFamily="34" charset="0"/>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178" algn="ctr" rtl="0" eaLnBrk="1" fontAlgn="base" hangingPunct="1">
        <a:spcBef>
          <a:spcPct val="0"/>
        </a:spcBef>
        <a:spcAft>
          <a:spcPct val="0"/>
        </a:spcAft>
        <a:defRPr sz="4400">
          <a:solidFill>
            <a:schemeClr val="tx2"/>
          </a:solidFill>
          <a:latin typeface="Arial" charset="0"/>
        </a:defRPr>
      </a:lvl6pPr>
      <a:lvl7pPr marL="914354" algn="ctr" rtl="0" eaLnBrk="1" fontAlgn="base" hangingPunct="1">
        <a:spcBef>
          <a:spcPct val="0"/>
        </a:spcBef>
        <a:spcAft>
          <a:spcPct val="0"/>
        </a:spcAft>
        <a:defRPr sz="4400">
          <a:solidFill>
            <a:schemeClr val="tx2"/>
          </a:solidFill>
          <a:latin typeface="Arial" charset="0"/>
        </a:defRPr>
      </a:lvl7pPr>
      <a:lvl8pPr marL="1371532" algn="ctr" rtl="0" eaLnBrk="1" fontAlgn="base" hangingPunct="1">
        <a:spcBef>
          <a:spcPct val="0"/>
        </a:spcBef>
        <a:spcAft>
          <a:spcPct val="0"/>
        </a:spcAft>
        <a:defRPr sz="4400">
          <a:solidFill>
            <a:schemeClr val="tx2"/>
          </a:solidFill>
          <a:latin typeface="Arial" charset="0"/>
        </a:defRPr>
      </a:lvl8pPr>
      <a:lvl9pPr marL="1828709" algn="ctr" rtl="0" eaLnBrk="1" fontAlgn="base" hangingPunct="1">
        <a:spcBef>
          <a:spcPct val="0"/>
        </a:spcBef>
        <a:spcAft>
          <a:spcPct val="0"/>
        </a:spcAft>
        <a:defRPr sz="4400">
          <a:solidFill>
            <a:schemeClr val="tx2"/>
          </a:solidFill>
          <a:latin typeface="Arial" charset="0"/>
        </a:defRPr>
      </a:lvl9pPr>
    </p:titleStyle>
    <p:body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354" rtl="0" eaLnBrk="1" latinLnBrk="0" hangingPunct="1">
        <a:defRPr sz="1900" kern="1200">
          <a:solidFill>
            <a:schemeClr val="tx1"/>
          </a:solidFill>
          <a:latin typeface="+mn-lt"/>
          <a:ea typeface="+mn-ea"/>
          <a:cs typeface="+mn-cs"/>
        </a:defRPr>
      </a:lvl1pPr>
      <a:lvl2pPr marL="457178" algn="l" defTabSz="914354" rtl="0" eaLnBrk="1" latinLnBrk="0" hangingPunct="1">
        <a:defRPr sz="1900" kern="1200">
          <a:solidFill>
            <a:schemeClr val="tx1"/>
          </a:solidFill>
          <a:latin typeface="+mn-lt"/>
          <a:ea typeface="+mn-ea"/>
          <a:cs typeface="+mn-cs"/>
        </a:defRPr>
      </a:lvl2pPr>
      <a:lvl3pPr marL="914354" algn="l" defTabSz="914354" rtl="0" eaLnBrk="1" latinLnBrk="0" hangingPunct="1">
        <a:defRPr sz="1900" kern="1200">
          <a:solidFill>
            <a:schemeClr val="tx1"/>
          </a:solidFill>
          <a:latin typeface="+mn-lt"/>
          <a:ea typeface="+mn-ea"/>
          <a:cs typeface="+mn-cs"/>
        </a:defRPr>
      </a:lvl3pPr>
      <a:lvl4pPr marL="1371532" algn="l" defTabSz="914354" rtl="0" eaLnBrk="1" latinLnBrk="0" hangingPunct="1">
        <a:defRPr sz="1900" kern="1200">
          <a:solidFill>
            <a:schemeClr val="tx1"/>
          </a:solidFill>
          <a:latin typeface="+mn-lt"/>
          <a:ea typeface="+mn-ea"/>
          <a:cs typeface="+mn-cs"/>
        </a:defRPr>
      </a:lvl4pPr>
      <a:lvl5pPr marL="1828709" algn="l" defTabSz="914354" rtl="0" eaLnBrk="1" latinLnBrk="0" hangingPunct="1">
        <a:defRPr sz="1900" kern="1200">
          <a:solidFill>
            <a:schemeClr val="tx1"/>
          </a:solidFill>
          <a:latin typeface="+mn-lt"/>
          <a:ea typeface="+mn-ea"/>
          <a:cs typeface="+mn-cs"/>
        </a:defRPr>
      </a:lvl5pPr>
      <a:lvl6pPr marL="2285886" algn="l" defTabSz="914354" rtl="0" eaLnBrk="1" latinLnBrk="0" hangingPunct="1">
        <a:defRPr sz="1900" kern="1200">
          <a:solidFill>
            <a:schemeClr val="tx1"/>
          </a:solidFill>
          <a:latin typeface="+mn-lt"/>
          <a:ea typeface="+mn-ea"/>
          <a:cs typeface="+mn-cs"/>
        </a:defRPr>
      </a:lvl6pPr>
      <a:lvl7pPr marL="2743062" algn="l" defTabSz="914354" rtl="0" eaLnBrk="1" latinLnBrk="0" hangingPunct="1">
        <a:defRPr sz="1900" kern="1200">
          <a:solidFill>
            <a:schemeClr val="tx1"/>
          </a:solidFill>
          <a:latin typeface="+mn-lt"/>
          <a:ea typeface="+mn-ea"/>
          <a:cs typeface="+mn-cs"/>
        </a:defRPr>
      </a:lvl7pPr>
      <a:lvl8pPr marL="3200240" algn="l" defTabSz="914354" rtl="0" eaLnBrk="1" latinLnBrk="0" hangingPunct="1">
        <a:defRPr sz="1900" kern="1200">
          <a:solidFill>
            <a:schemeClr val="tx1"/>
          </a:solidFill>
          <a:latin typeface="+mn-lt"/>
          <a:ea typeface="+mn-ea"/>
          <a:cs typeface="+mn-cs"/>
        </a:defRPr>
      </a:lvl8pPr>
      <a:lvl9pPr marL="3657418" algn="l" defTabSz="91435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hyperlink" Target="https://en.wikipedia.org/wiki/Algorithm" TargetMode="External"/><Relationship Id="rId7" Type="http://schemas.openxmlformats.org/officeDocument/2006/relationships/hyperlink" Target="https://en.wikipedia.org/wiki/Soft_computing" TargetMode="External"/><Relationship Id="rId2" Type="http://schemas.openxmlformats.org/officeDocument/2006/relationships/hyperlink" Target="https://en.wikipedia.org/wiki/Computer_science" TargetMode="External"/><Relationship Id="rId1" Type="http://schemas.openxmlformats.org/officeDocument/2006/relationships/slideLayout" Target="../slideLayouts/slideLayout2.xml"/><Relationship Id="rId6" Type="http://schemas.openxmlformats.org/officeDocument/2006/relationships/hyperlink" Target="https://en.wikipedia.org/wiki/Artificial_intelligence" TargetMode="External"/><Relationship Id="rId5" Type="http://schemas.openxmlformats.org/officeDocument/2006/relationships/hyperlink" Target="https://en.wikipedia.org/wiki/Biological_evolution" TargetMode="External"/><Relationship Id="rId4" Type="http://schemas.openxmlformats.org/officeDocument/2006/relationships/hyperlink" Target="https://en.wikipedia.org/wiki/Global_optimization" TargetMode="Externa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8" Type="http://schemas.openxmlformats.org/officeDocument/2006/relationships/hyperlink" Target="https://en.wikipedia.org/wiki/Selection_(genetic_algorithm)#Tournament_Selection" TargetMode="External"/><Relationship Id="rId3" Type="http://schemas.openxmlformats.org/officeDocument/2006/relationships/hyperlink" Target="https://en.wikipedia.org/wiki/Crossover_(genetic_algorithm)" TargetMode="External"/><Relationship Id="rId7" Type="http://schemas.openxmlformats.org/officeDocument/2006/relationships/hyperlink" Target="https://en.wikipedia.org/wiki/Selection_(genetic_algorithm)#Steady_State_Selection" TargetMode="External"/><Relationship Id="rId2" Type="http://schemas.openxmlformats.org/officeDocument/2006/relationships/hyperlink" Target="https://en.wikipedia.org/wiki/Genetic_algorithm" TargetMode="External"/><Relationship Id="rId1" Type="http://schemas.openxmlformats.org/officeDocument/2006/relationships/slideLayout" Target="../slideLayouts/slideLayout2.xml"/><Relationship Id="rId6" Type="http://schemas.openxmlformats.org/officeDocument/2006/relationships/hyperlink" Target="https://en.wikipedia.org/wiki/Selection_(genetic_algorithm)#Rank_Selection" TargetMode="External"/><Relationship Id="rId5" Type="http://schemas.openxmlformats.org/officeDocument/2006/relationships/hyperlink" Target="https://en.wikipedia.org/wiki/Selection_(genetic_algorithm)#Roulette_Wheel_Selection" TargetMode="External"/><Relationship Id="rId10" Type="http://schemas.openxmlformats.org/officeDocument/2006/relationships/hyperlink" Target="https://en.wikipedia.org/wiki/Selection_(genetic_algorithm)#Boltzmann_Selection" TargetMode="External"/><Relationship Id="rId4" Type="http://schemas.openxmlformats.org/officeDocument/2006/relationships/hyperlink" Target="https://en.wikipedia.org/wiki/Selection_(genetic_algorithm)#Methods_of_Selection_(Genetic_Algorithm)" TargetMode="External"/><Relationship Id="rId9" Type="http://schemas.openxmlformats.org/officeDocument/2006/relationships/hyperlink" Target="https://en.wikipedia.org/wiki/Selection_(genetic_algorithm)#Elitism_Selection"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s://en.wikipedia.org/wiki/Fitness_proportionate_selection" TargetMode="Externa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125.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en.wikipedia.org/wiki/Arg_max"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hyperlink" Target="https://en.wikipedia.org/wiki/Gradient_descent" TargetMode="Externa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6.png"/><Relationship Id="rId3" Type="http://schemas.openxmlformats.org/officeDocument/2006/relationships/tags" Target="../tags/tag4.xml"/><Relationship Id="rId7" Type="http://schemas.openxmlformats.org/officeDocument/2006/relationships/image" Target="../media/image31.png"/><Relationship Id="rId12" Type="http://schemas.openxmlformats.org/officeDocument/2006/relationships/image" Target="../media/image35.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13.xml"/><Relationship Id="rId11" Type="http://schemas.openxmlformats.org/officeDocument/2006/relationships/image" Target="../media/image34.png"/><Relationship Id="rId5" Type="http://schemas.openxmlformats.org/officeDocument/2006/relationships/slideLayout" Target="../slideLayouts/slideLayout2.xml"/><Relationship Id="rId10" Type="http://schemas.openxmlformats.org/officeDocument/2006/relationships/image" Target="../media/image33.png"/><Relationship Id="rId4" Type="http://schemas.openxmlformats.org/officeDocument/2006/relationships/tags" Target="../tags/tag5.xml"/><Relationship Id="rId9" Type="http://schemas.openxmlformats.org/officeDocument/2006/relationships/hyperlink" Target="http://upload.wikimedia.org/wikipedia/commons/d/db/Gradient_ascent_(contour).png"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en.wikipedia.org/wiki/Gradient_descent"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s://en.wikipedia.org/wiki/Random_walk"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44.png"/><Relationship Id="rId4" Type="http://schemas.openxmlformats.org/officeDocument/2006/relationships/image" Target="../media/image45.png"/></Relationships>
</file>

<file path=ppt/slides/_rels/slide6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ctrTitle"/>
          </p:nvPr>
        </p:nvSpPr>
        <p:spPr>
          <a:xfrm>
            <a:off x="0" y="279403"/>
            <a:ext cx="12192000" cy="1470025"/>
          </a:xfrm>
        </p:spPr>
        <p:txBody>
          <a:bodyPr/>
          <a:lstStyle/>
          <a:p>
            <a:pPr eaLnBrk="1" hangingPunct="1"/>
            <a:r>
              <a:rPr lang="en-US" dirty="0"/>
              <a:t>COE 4213564</a:t>
            </a:r>
            <a:br>
              <a:rPr lang="en-US" dirty="0"/>
            </a:br>
            <a:r>
              <a:rPr lang="en-US" dirty="0"/>
              <a:t>Introduction to Artificial Intelligence</a:t>
            </a:r>
            <a:br>
              <a:rPr lang="en-US" dirty="0"/>
            </a:br>
            <a:endParaRPr lang="en-US" sz="3600" dirty="0"/>
          </a:p>
        </p:txBody>
      </p:sp>
      <p:sp>
        <p:nvSpPr>
          <p:cNvPr id="5123" name="Rectangle 6"/>
          <p:cNvSpPr>
            <a:spLocks noGrp="1" noChangeArrowheads="1"/>
          </p:cNvSpPr>
          <p:nvPr>
            <p:ph type="subTitle" idx="1"/>
          </p:nvPr>
        </p:nvSpPr>
        <p:spPr>
          <a:xfrm>
            <a:off x="0" y="1295400"/>
            <a:ext cx="12192000" cy="1524000"/>
          </a:xfrm>
        </p:spPr>
        <p:txBody>
          <a:bodyPr/>
          <a:lstStyle/>
          <a:p>
            <a:pPr eaLnBrk="1" hangingPunct="1"/>
            <a:r>
              <a:rPr lang="en-MY" sz="4000" spc="245" dirty="0"/>
              <a:t>Search in Complex Environments</a:t>
            </a:r>
            <a:endParaRPr lang="en-US" sz="4300" dirty="0"/>
          </a:p>
        </p:txBody>
      </p:sp>
      <p:sp>
        <p:nvSpPr>
          <p:cNvPr id="5124" name="Text Box 7"/>
          <p:cNvSpPr txBox="1">
            <a:spLocks noChangeArrowheads="1"/>
          </p:cNvSpPr>
          <p:nvPr/>
        </p:nvSpPr>
        <p:spPr bwMode="auto">
          <a:xfrm>
            <a:off x="1524000" y="6248403"/>
            <a:ext cx="5867400" cy="369328"/>
          </a:xfrm>
          <a:prstGeom prst="rect">
            <a:avLst/>
          </a:prstGeom>
          <a:noFill/>
          <a:ln w="9525">
            <a:noFill/>
            <a:miter lim="800000"/>
            <a:headEnd/>
            <a:tailEnd/>
          </a:ln>
        </p:spPr>
        <p:txBody>
          <a:bodyPr lIns="91432" tIns="45718" rIns="91432" bIns="45718">
            <a:spAutoFit/>
          </a:bodyPr>
          <a:lstStyle/>
          <a:p>
            <a:pPr>
              <a:spcBef>
                <a:spcPct val="50000"/>
              </a:spcBef>
            </a:pPr>
            <a:endParaRPr lang="en-US"/>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584704" y="1974760"/>
            <a:ext cx="7010399" cy="3511382"/>
          </a:xfrm>
          <a:prstGeom prst="rect">
            <a:avLst/>
          </a:prstGeom>
          <a:noFill/>
        </p:spPr>
      </p:pic>
      <p:sp>
        <p:nvSpPr>
          <p:cNvPr id="8" name="TextBox 7">
            <a:extLst>
              <a:ext uri="{FF2B5EF4-FFF2-40B4-BE49-F238E27FC236}">
                <a16:creationId xmlns:a16="http://schemas.microsoft.com/office/drawing/2014/main" id="{DD745A80-FA1D-407D-B316-BB91A47B4901}"/>
              </a:ext>
            </a:extLst>
          </p:cNvPr>
          <p:cNvSpPr txBox="1"/>
          <p:nvPr/>
        </p:nvSpPr>
        <p:spPr bwMode="auto">
          <a:xfrm>
            <a:off x="1674306" y="5471042"/>
            <a:ext cx="9755694" cy="707886"/>
          </a:xfrm>
          <a:prstGeom prst="rect">
            <a:avLst/>
          </a:prstGeom>
          <a:noFill/>
          <a:ln w="9525">
            <a:noFill/>
            <a:miter lim="800000"/>
            <a:headEnd/>
            <a:tailEnd/>
          </a:ln>
        </p:spPr>
        <p:txBody>
          <a:bodyPr wrap="square">
            <a:spAutoFit/>
          </a:bodyPr>
          <a:lstStyle/>
          <a:p>
            <a:pPr algn="l"/>
            <a:endParaRPr lang="tr-TR" sz="2000" b="0" i="0" u="none" strike="noStrike" baseline="0" dirty="0">
              <a:solidFill>
                <a:srgbClr val="000000"/>
              </a:solidFill>
              <a:latin typeface="Calibri" panose="020F0502020204030204" pitchFamily="34" charset="0"/>
            </a:endParaRPr>
          </a:p>
          <a:p>
            <a:r>
              <a:rPr lang="en-US" sz="2000" b="0" i="0" u="none" strike="noStrike" baseline="0" dirty="0">
                <a:solidFill>
                  <a:srgbClr val="000000"/>
                </a:solidFill>
                <a:latin typeface="Calibri" panose="020F0502020204030204" pitchFamily="34" charset="0"/>
              </a:rPr>
              <a:t> </a:t>
            </a:r>
            <a:r>
              <a:rPr lang="en-US" sz="1800" b="0" i="0" u="none" strike="noStrike" baseline="0" dirty="0">
                <a:solidFill>
                  <a:srgbClr val="000000"/>
                </a:solidFill>
                <a:latin typeface="Calibri" panose="020F0502020204030204" pitchFamily="34" charset="0"/>
              </a:rPr>
              <a:t>Many slides are adapted from  CS 188 (http://ai.berkeley.edu), CIS 521, CS 221, CS182</a:t>
            </a:r>
            <a:r>
              <a:rPr lang="tr-TR" sz="1800" b="0" i="0" u="none" strike="noStrike" baseline="0" dirty="0">
                <a:solidFill>
                  <a:srgbClr val="000000"/>
                </a:solidFill>
                <a:latin typeface="Calibri" panose="020F0502020204030204" pitchFamily="34" charset="0"/>
              </a:rPr>
              <a:t>, CS4420</a:t>
            </a:r>
            <a:r>
              <a:rPr lang="en-US" sz="1800" b="0" i="0" u="none" strike="noStrike" baseline="0" dirty="0">
                <a:solidFill>
                  <a:srgbClr val="000000"/>
                </a:solidFill>
                <a:latin typeface="Calibri" panose="020F0502020204030204" pitchFamily="34" charset="0"/>
              </a:rPr>
              <a:t>.</a:t>
            </a:r>
            <a:endParaRPr lang="tr-T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E122C-E8B3-4935-A0A0-405E77610DDC}"/>
              </a:ext>
            </a:extLst>
          </p:cNvPr>
          <p:cNvSpPr>
            <a:spLocks noGrp="1"/>
          </p:cNvSpPr>
          <p:nvPr>
            <p:ph type="title"/>
          </p:nvPr>
        </p:nvSpPr>
        <p:spPr/>
        <p:txBody>
          <a:bodyPr/>
          <a:lstStyle/>
          <a:p>
            <a:r>
              <a:rPr lang="tr-TR" dirty="0" err="1"/>
              <a:t>Hill-climbing</a:t>
            </a:r>
            <a:r>
              <a:rPr lang="tr-TR" dirty="0"/>
              <a:t> </a:t>
            </a:r>
            <a:r>
              <a:rPr lang="tr-TR" dirty="0" err="1"/>
              <a:t>search</a:t>
            </a:r>
            <a:endParaRPr lang="tr-TR" dirty="0"/>
          </a:p>
        </p:txBody>
      </p:sp>
      <p:pic>
        <p:nvPicPr>
          <p:cNvPr id="5" name="Picture 4">
            <a:extLst>
              <a:ext uri="{FF2B5EF4-FFF2-40B4-BE49-F238E27FC236}">
                <a16:creationId xmlns:a16="http://schemas.microsoft.com/office/drawing/2014/main" id="{33EA117A-E582-4F35-8C09-A8316064206C}"/>
              </a:ext>
            </a:extLst>
          </p:cNvPr>
          <p:cNvPicPr>
            <a:picLocks noChangeAspect="1"/>
          </p:cNvPicPr>
          <p:nvPr/>
        </p:nvPicPr>
        <p:blipFill>
          <a:blip r:embed="rId2"/>
          <a:stretch>
            <a:fillRect/>
          </a:stretch>
        </p:blipFill>
        <p:spPr>
          <a:xfrm>
            <a:off x="228600" y="1219200"/>
            <a:ext cx="11762832" cy="5486400"/>
          </a:xfrm>
          <a:prstGeom prst="rect">
            <a:avLst/>
          </a:prstGeom>
        </p:spPr>
      </p:pic>
    </p:spTree>
    <p:extLst>
      <p:ext uri="{BB962C8B-B14F-4D97-AF65-F5344CB8AC3E}">
        <p14:creationId xmlns:p14="http://schemas.microsoft.com/office/powerpoint/2010/main" val="170142906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عنصر نائب لرقم الشريحة 5">
            <a:extLst>
              <a:ext uri="{FF2B5EF4-FFF2-40B4-BE49-F238E27FC236}">
                <a16:creationId xmlns:a16="http://schemas.microsoft.com/office/drawing/2014/main" id="{C04FB11A-7193-457A-8B8C-99643F19C2B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CE51134A-94E7-431E-B2DE-699CE804F6D9}" type="slidenum">
              <a:rPr lang="ar-SA" altLang="tr-TR"/>
              <a:pPr eaLnBrk="1" hangingPunct="1"/>
              <a:t>100</a:t>
            </a:fld>
            <a:endParaRPr lang="en-GB" altLang="tr-TR"/>
          </a:p>
        </p:txBody>
      </p:sp>
      <p:sp>
        <p:nvSpPr>
          <p:cNvPr id="75779" name="Rectangle 2">
            <a:extLst>
              <a:ext uri="{FF2B5EF4-FFF2-40B4-BE49-F238E27FC236}">
                <a16:creationId xmlns:a16="http://schemas.microsoft.com/office/drawing/2014/main" id="{4A1A0321-1FE4-424C-9F68-E473B95DA1F2}"/>
              </a:ext>
            </a:extLst>
          </p:cNvPr>
          <p:cNvSpPr>
            <a:spLocks noGrp="1" noChangeArrowheads="1"/>
          </p:cNvSpPr>
          <p:nvPr>
            <p:ph type="title"/>
          </p:nvPr>
        </p:nvSpPr>
        <p:spPr>
          <a:xfrm>
            <a:off x="2743200" y="857250"/>
            <a:ext cx="7793038" cy="819150"/>
          </a:xfrm>
        </p:spPr>
        <p:txBody>
          <a:bodyPr/>
          <a:lstStyle/>
          <a:p>
            <a:pPr eaLnBrk="1" hangingPunct="1"/>
            <a:r>
              <a:rPr lang="fr-FR" altLang="tr-TR"/>
              <a:t>Tabu Search: TS</a:t>
            </a:r>
            <a:endParaRPr lang="en-US" altLang="tr-TR"/>
          </a:p>
        </p:txBody>
      </p:sp>
      <p:sp>
        <p:nvSpPr>
          <p:cNvPr id="75780" name="Line 3">
            <a:extLst>
              <a:ext uri="{FF2B5EF4-FFF2-40B4-BE49-F238E27FC236}">
                <a16:creationId xmlns:a16="http://schemas.microsoft.com/office/drawing/2014/main" id="{9B8D7748-151D-42AD-8262-B9D16B1460E3}"/>
              </a:ext>
            </a:extLst>
          </p:cNvPr>
          <p:cNvSpPr>
            <a:spLocks noChangeShapeType="1"/>
          </p:cNvSpPr>
          <p:nvPr/>
        </p:nvSpPr>
        <p:spPr bwMode="auto">
          <a:xfrm>
            <a:off x="3657600" y="2133600"/>
            <a:ext cx="0" cy="37338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tr-TR"/>
          </a:p>
        </p:txBody>
      </p:sp>
      <p:sp>
        <p:nvSpPr>
          <p:cNvPr id="75781" name="Line 4">
            <a:extLst>
              <a:ext uri="{FF2B5EF4-FFF2-40B4-BE49-F238E27FC236}">
                <a16:creationId xmlns:a16="http://schemas.microsoft.com/office/drawing/2014/main" id="{CE1BEF3A-28D2-480C-B72B-A14FB28A093B}"/>
              </a:ext>
            </a:extLst>
          </p:cNvPr>
          <p:cNvSpPr>
            <a:spLocks noChangeShapeType="1"/>
          </p:cNvSpPr>
          <p:nvPr/>
        </p:nvSpPr>
        <p:spPr bwMode="auto">
          <a:xfrm>
            <a:off x="3657600" y="5867400"/>
            <a:ext cx="609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75782" name="Freeform 5">
            <a:extLst>
              <a:ext uri="{FF2B5EF4-FFF2-40B4-BE49-F238E27FC236}">
                <a16:creationId xmlns:a16="http://schemas.microsoft.com/office/drawing/2014/main" id="{82729698-14A6-456F-A375-47D9B2857DD6}"/>
              </a:ext>
            </a:extLst>
          </p:cNvPr>
          <p:cNvSpPr>
            <a:spLocks/>
          </p:cNvSpPr>
          <p:nvPr/>
        </p:nvSpPr>
        <p:spPr bwMode="auto">
          <a:xfrm>
            <a:off x="4114800" y="2057400"/>
            <a:ext cx="4191000" cy="3416300"/>
          </a:xfrm>
          <a:custGeom>
            <a:avLst/>
            <a:gdLst>
              <a:gd name="T0" fmla="*/ 0 w 2640"/>
              <a:gd name="T1" fmla="*/ 384 h 2152"/>
              <a:gd name="T2" fmla="*/ 384 w 2640"/>
              <a:gd name="T3" fmla="*/ 1536 h 2152"/>
              <a:gd name="T4" fmla="*/ 960 w 2640"/>
              <a:gd name="T5" fmla="*/ 960 h 2152"/>
              <a:gd name="T6" fmla="*/ 1344 w 2640"/>
              <a:gd name="T7" fmla="*/ 2064 h 2152"/>
              <a:gd name="T8" fmla="*/ 1776 w 2640"/>
              <a:gd name="T9" fmla="*/ 432 h 2152"/>
              <a:gd name="T10" fmla="*/ 2160 w 2640"/>
              <a:gd name="T11" fmla="*/ 1008 h 2152"/>
              <a:gd name="T12" fmla="*/ 2640 w 2640"/>
              <a:gd name="T13" fmla="*/ 0 h 2152"/>
              <a:gd name="T14" fmla="*/ 0 60000 65536"/>
              <a:gd name="T15" fmla="*/ 0 60000 65536"/>
              <a:gd name="T16" fmla="*/ 0 60000 65536"/>
              <a:gd name="T17" fmla="*/ 0 60000 65536"/>
              <a:gd name="T18" fmla="*/ 0 60000 65536"/>
              <a:gd name="T19" fmla="*/ 0 60000 65536"/>
              <a:gd name="T20" fmla="*/ 0 60000 65536"/>
              <a:gd name="T21" fmla="*/ 0 w 2640"/>
              <a:gd name="T22" fmla="*/ 0 h 2152"/>
              <a:gd name="T23" fmla="*/ 2640 w 2640"/>
              <a:gd name="T24" fmla="*/ 2152 h 2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0" h="2152">
                <a:moveTo>
                  <a:pt x="0" y="384"/>
                </a:moveTo>
                <a:cubicBezTo>
                  <a:pt x="112" y="912"/>
                  <a:pt x="224" y="1440"/>
                  <a:pt x="384" y="1536"/>
                </a:cubicBezTo>
                <a:cubicBezTo>
                  <a:pt x="544" y="1632"/>
                  <a:pt x="800" y="872"/>
                  <a:pt x="960" y="960"/>
                </a:cubicBezTo>
                <a:cubicBezTo>
                  <a:pt x="1120" y="1048"/>
                  <a:pt x="1208" y="2152"/>
                  <a:pt x="1344" y="2064"/>
                </a:cubicBezTo>
                <a:cubicBezTo>
                  <a:pt x="1480" y="1976"/>
                  <a:pt x="1640" y="608"/>
                  <a:pt x="1776" y="432"/>
                </a:cubicBezTo>
                <a:cubicBezTo>
                  <a:pt x="1912" y="256"/>
                  <a:pt x="2016" y="1080"/>
                  <a:pt x="2160" y="1008"/>
                </a:cubicBezTo>
                <a:cubicBezTo>
                  <a:pt x="2304" y="936"/>
                  <a:pt x="2560" y="168"/>
                  <a:pt x="264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75783" name="Oval 6">
            <a:extLst>
              <a:ext uri="{FF2B5EF4-FFF2-40B4-BE49-F238E27FC236}">
                <a16:creationId xmlns:a16="http://schemas.microsoft.com/office/drawing/2014/main" id="{A5E26203-93BE-4080-9BE2-7D6577B88014}"/>
              </a:ext>
            </a:extLst>
          </p:cNvPr>
          <p:cNvSpPr>
            <a:spLocks noChangeArrowheads="1"/>
          </p:cNvSpPr>
          <p:nvPr/>
        </p:nvSpPr>
        <p:spPr bwMode="auto">
          <a:xfrm>
            <a:off x="6324600" y="4572000"/>
            <a:ext cx="152400" cy="228600"/>
          </a:xfrm>
          <a:prstGeom prst="ellipse">
            <a:avLst/>
          </a:prstGeom>
          <a:solidFill>
            <a:schemeClr val="hlink"/>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75784" name="Text Box 7">
            <a:extLst>
              <a:ext uri="{FF2B5EF4-FFF2-40B4-BE49-F238E27FC236}">
                <a16:creationId xmlns:a16="http://schemas.microsoft.com/office/drawing/2014/main" id="{539368E1-9512-4F95-8A1C-4CE17FB71C01}"/>
              </a:ext>
            </a:extLst>
          </p:cNvPr>
          <p:cNvSpPr txBox="1">
            <a:spLocks noChangeArrowheads="1"/>
          </p:cNvSpPr>
          <p:nvPr/>
        </p:nvSpPr>
        <p:spPr bwMode="auto">
          <a:xfrm>
            <a:off x="5181600" y="1828801"/>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Best</a:t>
            </a:r>
            <a:endParaRPr lang="en-GB" altLang="tr-TR"/>
          </a:p>
        </p:txBody>
      </p:sp>
      <p:sp>
        <p:nvSpPr>
          <p:cNvPr id="75785" name="Line 8">
            <a:extLst>
              <a:ext uri="{FF2B5EF4-FFF2-40B4-BE49-F238E27FC236}">
                <a16:creationId xmlns:a16="http://schemas.microsoft.com/office/drawing/2014/main" id="{9EBD0850-0EBB-4CFB-ACF4-ED716EBF751F}"/>
              </a:ext>
            </a:extLst>
          </p:cNvPr>
          <p:cNvSpPr>
            <a:spLocks noChangeShapeType="1"/>
          </p:cNvSpPr>
          <p:nvPr/>
        </p:nvSpPr>
        <p:spPr bwMode="auto">
          <a:xfrm>
            <a:off x="5410200" y="2362200"/>
            <a:ext cx="762000" cy="2743200"/>
          </a:xfrm>
          <a:prstGeom prst="line">
            <a:avLst/>
          </a:prstGeom>
          <a:noFill/>
          <a:ln w="2857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75786" name="Oval 9">
            <a:extLst>
              <a:ext uri="{FF2B5EF4-FFF2-40B4-BE49-F238E27FC236}">
                <a16:creationId xmlns:a16="http://schemas.microsoft.com/office/drawing/2014/main" id="{C7AA05F5-D060-4442-A8A6-C179DC0F1C55}"/>
              </a:ext>
            </a:extLst>
          </p:cNvPr>
          <p:cNvSpPr>
            <a:spLocks noChangeArrowheads="1"/>
          </p:cNvSpPr>
          <p:nvPr/>
        </p:nvSpPr>
        <p:spPr bwMode="auto">
          <a:xfrm>
            <a:off x="6172200" y="5105400"/>
            <a:ext cx="1524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عنصر نائب لرقم الشريحة 5">
            <a:extLst>
              <a:ext uri="{FF2B5EF4-FFF2-40B4-BE49-F238E27FC236}">
                <a16:creationId xmlns:a16="http://schemas.microsoft.com/office/drawing/2014/main" id="{8741FE68-B851-413B-B852-D57F5CBC821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131010A2-4E99-4F3A-A5C3-C841F69AAA39}" type="slidenum">
              <a:rPr lang="ar-SA" altLang="tr-TR"/>
              <a:pPr eaLnBrk="1" hangingPunct="1"/>
              <a:t>101</a:t>
            </a:fld>
            <a:endParaRPr lang="en-GB" altLang="tr-TR"/>
          </a:p>
        </p:txBody>
      </p:sp>
      <p:sp>
        <p:nvSpPr>
          <p:cNvPr id="76803" name="Rectangle 2">
            <a:extLst>
              <a:ext uri="{FF2B5EF4-FFF2-40B4-BE49-F238E27FC236}">
                <a16:creationId xmlns:a16="http://schemas.microsoft.com/office/drawing/2014/main" id="{3AAE7B25-D4CB-4E38-A5CE-AB2608511624}"/>
              </a:ext>
            </a:extLst>
          </p:cNvPr>
          <p:cNvSpPr>
            <a:spLocks noGrp="1" noChangeArrowheads="1"/>
          </p:cNvSpPr>
          <p:nvPr>
            <p:ph type="title"/>
          </p:nvPr>
        </p:nvSpPr>
        <p:spPr>
          <a:xfrm>
            <a:off x="2743200" y="857250"/>
            <a:ext cx="7793038" cy="819150"/>
          </a:xfrm>
        </p:spPr>
        <p:txBody>
          <a:bodyPr/>
          <a:lstStyle/>
          <a:p>
            <a:pPr eaLnBrk="1" hangingPunct="1"/>
            <a:r>
              <a:rPr lang="fr-FR" altLang="tr-TR"/>
              <a:t>Tabu Search: TS</a:t>
            </a:r>
            <a:endParaRPr lang="en-US" altLang="tr-TR"/>
          </a:p>
        </p:txBody>
      </p:sp>
      <p:sp>
        <p:nvSpPr>
          <p:cNvPr id="76804" name="Line 3">
            <a:extLst>
              <a:ext uri="{FF2B5EF4-FFF2-40B4-BE49-F238E27FC236}">
                <a16:creationId xmlns:a16="http://schemas.microsoft.com/office/drawing/2014/main" id="{6B6D36A5-8B03-4EEB-9A22-C149B9C3B834}"/>
              </a:ext>
            </a:extLst>
          </p:cNvPr>
          <p:cNvSpPr>
            <a:spLocks noChangeShapeType="1"/>
          </p:cNvSpPr>
          <p:nvPr/>
        </p:nvSpPr>
        <p:spPr bwMode="auto">
          <a:xfrm>
            <a:off x="3657600" y="2133600"/>
            <a:ext cx="0" cy="37338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tr-TR"/>
          </a:p>
        </p:txBody>
      </p:sp>
      <p:sp>
        <p:nvSpPr>
          <p:cNvPr id="76805" name="Line 4">
            <a:extLst>
              <a:ext uri="{FF2B5EF4-FFF2-40B4-BE49-F238E27FC236}">
                <a16:creationId xmlns:a16="http://schemas.microsoft.com/office/drawing/2014/main" id="{264BDE8E-7A2E-453A-8597-1286491A0747}"/>
              </a:ext>
            </a:extLst>
          </p:cNvPr>
          <p:cNvSpPr>
            <a:spLocks noChangeShapeType="1"/>
          </p:cNvSpPr>
          <p:nvPr/>
        </p:nvSpPr>
        <p:spPr bwMode="auto">
          <a:xfrm>
            <a:off x="3657600" y="5867400"/>
            <a:ext cx="609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76806" name="Freeform 5">
            <a:extLst>
              <a:ext uri="{FF2B5EF4-FFF2-40B4-BE49-F238E27FC236}">
                <a16:creationId xmlns:a16="http://schemas.microsoft.com/office/drawing/2014/main" id="{22C88E4D-4174-4B1A-88FB-BF68C607BD42}"/>
              </a:ext>
            </a:extLst>
          </p:cNvPr>
          <p:cNvSpPr>
            <a:spLocks/>
          </p:cNvSpPr>
          <p:nvPr/>
        </p:nvSpPr>
        <p:spPr bwMode="auto">
          <a:xfrm>
            <a:off x="4114800" y="2057400"/>
            <a:ext cx="4191000" cy="3416300"/>
          </a:xfrm>
          <a:custGeom>
            <a:avLst/>
            <a:gdLst>
              <a:gd name="T0" fmla="*/ 0 w 2640"/>
              <a:gd name="T1" fmla="*/ 384 h 2152"/>
              <a:gd name="T2" fmla="*/ 384 w 2640"/>
              <a:gd name="T3" fmla="*/ 1536 h 2152"/>
              <a:gd name="T4" fmla="*/ 960 w 2640"/>
              <a:gd name="T5" fmla="*/ 960 h 2152"/>
              <a:gd name="T6" fmla="*/ 1344 w 2640"/>
              <a:gd name="T7" fmla="*/ 2064 h 2152"/>
              <a:gd name="T8" fmla="*/ 1776 w 2640"/>
              <a:gd name="T9" fmla="*/ 432 h 2152"/>
              <a:gd name="T10" fmla="*/ 2160 w 2640"/>
              <a:gd name="T11" fmla="*/ 1008 h 2152"/>
              <a:gd name="T12" fmla="*/ 2640 w 2640"/>
              <a:gd name="T13" fmla="*/ 0 h 2152"/>
              <a:gd name="T14" fmla="*/ 0 60000 65536"/>
              <a:gd name="T15" fmla="*/ 0 60000 65536"/>
              <a:gd name="T16" fmla="*/ 0 60000 65536"/>
              <a:gd name="T17" fmla="*/ 0 60000 65536"/>
              <a:gd name="T18" fmla="*/ 0 60000 65536"/>
              <a:gd name="T19" fmla="*/ 0 60000 65536"/>
              <a:gd name="T20" fmla="*/ 0 60000 65536"/>
              <a:gd name="T21" fmla="*/ 0 w 2640"/>
              <a:gd name="T22" fmla="*/ 0 h 2152"/>
              <a:gd name="T23" fmla="*/ 2640 w 2640"/>
              <a:gd name="T24" fmla="*/ 2152 h 2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0" h="2152">
                <a:moveTo>
                  <a:pt x="0" y="384"/>
                </a:moveTo>
                <a:cubicBezTo>
                  <a:pt x="112" y="912"/>
                  <a:pt x="224" y="1440"/>
                  <a:pt x="384" y="1536"/>
                </a:cubicBezTo>
                <a:cubicBezTo>
                  <a:pt x="544" y="1632"/>
                  <a:pt x="800" y="872"/>
                  <a:pt x="960" y="960"/>
                </a:cubicBezTo>
                <a:cubicBezTo>
                  <a:pt x="1120" y="1048"/>
                  <a:pt x="1208" y="2152"/>
                  <a:pt x="1344" y="2064"/>
                </a:cubicBezTo>
                <a:cubicBezTo>
                  <a:pt x="1480" y="1976"/>
                  <a:pt x="1640" y="608"/>
                  <a:pt x="1776" y="432"/>
                </a:cubicBezTo>
                <a:cubicBezTo>
                  <a:pt x="1912" y="256"/>
                  <a:pt x="2016" y="1080"/>
                  <a:pt x="2160" y="1008"/>
                </a:cubicBezTo>
                <a:cubicBezTo>
                  <a:pt x="2304" y="936"/>
                  <a:pt x="2560" y="168"/>
                  <a:pt x="264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76807" name="Oval 6">
            <a:extLst>
              <a:ext uri="{FF2B5EF4-FFF2-40B4-BE49-F238E27FC236}">
                <a16:creationId xmlns:a16="http://schemas.microsoft.com/office/drawing/2014/main" id="{20721020-D8A1-448D-AE3F-CC67135E4D58}"/>
              </a:ext>
            </a:extLst>
          </p:cNvPr>
          <p:cNvSpPr>
            <a:spLocks noChangeArrowheads="1"/>
          </p:cNvSpPr>
          <p:nvPr/>
        </p:nvSpPr>
        <p:spPr bwMode="auto">
          <a:xfrm>
            <a:off x="6324600" y="4572000"/>
            <a:ext cx="1524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76808" name="Text Box 7">
            <a:extLst>
              <a:ext uri="{FF2B5EF4-FFF2-40B4-BE49-F238E27FC236}">
                <a16:creationId xmlns:a16="http://schemas.microsoft.com/office/drawing/2014/main" id="{22048699-DEA4-4AE6-A8DC-00CB8B5A981D}"/>
              </a:ext>
            </a:extLst>
          </p:cNvPr>
          <p:cNvSpPr txBox="1">
            <a:spLocks noChangeArrowheads="1"/>
          </p:cNvSpPr>
          <p:nvPr/>
        </p:nvSpPr>
        <p:spPr bwMode="auto">
          <a:xfrm>
            <a:off x="5181600" y="1828801"/>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Best</a:t>
            </a:r>
            <a:endParaRPr lang="en-GB" altLang="tr-TR"/>
          </a:p>
        </p:txBody>
      </p:sp>
      <p:sp>
        <p:nvSpPr>
          <p:cNvPr id="76809" name="Line 8">
            <a:extLst>
              <a:ext uri="{FF2B5EF4-FFF2-40B4-BE49-F238E27FC236}">
                <a16:creationId xmlns:a16="http://schemas.microsoft.com/office/drawing/2014/main" id="{2E7F4B39-21EE-4D32-AD65-A0EC4F844668}"/>
              </a:ext>
            </a:extLst>
          </p:cNvPr>
          <p:cNvSpPr>
            <a:spLocks noChangeShapeType="1"/>
          </p:cNvSpPr>
          <p:nvPr/>
        </p:nvSpPr>
        <p:spPr bwMode="auto">
          <a:xfrm>
            <a:off x="5410200" y="2362200"/>
            <a:ext cx="762000" cy="2743200"/>
          </a:xfrm>
          <a:prstGeom prst="line">
            <a:avLst/>
          </a:prstGeom>
          <a:noFill/>
          <a:ln w="2857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76810" name="Oval 9">
            <a:extLst>
              <a:ext uri="{FF2B5EF4-FFF2-40B4-BE49-F238E27FC236}">
                <a16:creationId xmlns:a16="http://schemas.microsoft.com/office/drawing/2014/main" id="{BDBA96E9-7166-406B-B6DE-4B9093DC5A62}"/>
              </a:ext>
            </a:extLst>
          </p:cNvPr>
          <p:cNvSpPr>
            <a:spLocks noChangeArrowheads="1"/>
          </p:cNvSpPr>
          <p:nvPr/>
        </p:nvSpPr>
        <p:spPr bwMode="auto">
          <a:xfrm>
            <a:off x="6400800" y="4038600"/>
            <a:ext cx="152400" cy="228600"/>
          </a:xfrm>
          <a:prstGeom prst="ellipse">
            <a:avLst/>
          </a:prstGeom>
          <a:solidFill>
            <a:schemeClr val="hlink"/>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عنصر نائب لرقم الشريحة 5">
            <a:extLst>
              <a:ext uri="{FF2B5EF4-FFF2-40B4-BE49-F238E27FC236}">
                <a16:creationId xmlns:a16="http://schemas.microsoft.com/office/drawing/2014/main" id="{06685EA8-1E9D-4375-9403-37635DA12D2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049BE1B2-0379-4304-843F-87E0110105FB}" type="slidenum">
              <a:rPr lang="ar-SA" altLang="tr-TR"/>
              <a:pPr eaLnBrk="1" hangingPunct="1"/>
              <a:t>102</a:t>
            </a:fld>
            <a:endParaRPr lang="en-GB" altLang="tr-TR"/>
          </a:p>
        </p:txBody>
      </p:sp>
      <p:sp>
        <p:nvSpPr>
          <p:cNvPr id="77827" name="Rectangle 2">
            <a:extLst>
              <a:ext uri="{FF2B5EF4-FFF2-40B4-BE49-F238E27FC236}">
                <a16:creationId xmlns:a16="http://schemas.microsoft.com/office/drawing/2014/main" id="{C2BCC5EC-D75C-44D6-950A-C23E6384A12B}"/>
              </a:ext>
            </a:extLst>
          </p:cNvPr>
          <p:cNvSpPr>
            <a:spLocks noGrp="1" noChangeArrowheads="1"/>
          </p:cNvSpPr>
          <p:nvPr>
            <p:ph type="title"/>
          </p:nvPr>
        </p:nvSpPr>
        <p:spPr>
          <a:xfrm>
            <a:off x="2743200" y="857250"/>
            <a:ext cx="7793038" cy="819150"/>
          </a:xfrm>
        </p:spPr>
        <p:txBody>
          <a:bodyPr/>
          <a:lstStyle/>
          <a:p>
            <a:pPr eaLnBrk="1" hangingPunct="1"/>
            <a:r>
              <a:rPr lang="fr-FR" altLang="tr-TR"/>
              <a:t>Tabu Search: TS</a:t>
            </a:r>
            <a:endParaRPr lang="en-US" altLang="tr-TR"/>
          </a:p>
        </p:txBody>
      </p:sp>
      <p:sp>
        <p:nvSpPr>
          <p:cNvPr id="77828" name="Line 3">
            <a:extLst>
              <a:ext uri="{FF2B5EF4-FFF2-40B4-BE49-F238E27FC236}">
                <a16:creationId xmlns:a16="http://schemas.microsoft.com/office/drawing/2014/main" id="{B5B2DD76-5196-4344-89AA-4F0E51D9C1FD}"/>
              </a:ext>
            </a:extLst>
          </p:cNvPr>
          <p:cNvSpPr>
            <a:spLocks noChangeShapeType="1"/>
          </p:cNvSpPr>
          <p:nvPr/>
        </p:nvSpPr>
        <p:spPr bwMode="auto">
          <a:xfrm>
            <a:off x="3657600" y="2133600"/>
            <a:ext cx="0" cy="37338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tr-TR"/>
          </a:p>
        </p:txBody>
      </p:sp>
      <p:sp>
        <p:nvSpPr>
          <p:cNvPr id="77829" name="Line 4">
            <a:extLst>
              <a:ext uri="{FF2B5EF4-FFF2-40B4-BE49-F238E27FC236}">
                <a16:creationId xmlns:a16="http://schemas.microsoft.com/office/drawing/2014/main" id="{F9B1B96B-FA57-42BB-BBB7-3317B92257BE}"/>
              </a:ext>
            </a:extLst>
          </p:cNvPr>
          <p:cNvSpPr>
            <a:spLocks noChangeShapeType="1"/>
          </p:cNvSpPr>
          <p:nvPr/>
        </p:nvSpPr>
        <p:spPr bwMode="auto">
          <a:xfrm>
            <a:off x="3657600" y="5867400"/>
            <a:ext cx="609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77830" name="Freeform 5">
            <a:extLst>
              <a:ext uri="{FF2B5EF4-FFF2-40B4-BE49-F238E27FC236}">
                <a16:creationId xmlns:a16="http://schemas.microsoft.com/office/drawing/2014/main" id="{1546587F-2709-4F83-93AE-053A024CB9E2}"/>
              </a:ext>
            </a:extLst>
          </p:cNvPr>
          <p:cNvSpPr>
            <a:spLocks/>
          </p:cNvSpPr>
          <p:nvPr/>
        </p:nvSpPr>
        <p:spPr bwMode="auto">
          <a:xfrm>
            <a:off x="4114800" y="2057400"/>
            <a:ext cx="4191000" cy="3416300"/>
          </a:xfrm>
          <a:custGeom>
            <a:avLst/>
            <a:gdLst>
              <a:gd name="T0" fmla="*/ 0 w 2640"/>
              <a:gd name="T1" fmla="*/ 384 h 2152"/>
              <a:gd name="T2" fmla="*/ 384 w 2640"/>
              <a:gd name="T3" fmla="*/ 1536 h 2152"/>
              <a:gd name="T4" fmla="*/ 960 w 2640"/>
              <a:gd name="T5" fmla="*/ 960 h 2152"/>
              <a:gd name="T6" fmla="*/ 1344 w 2640"/>
              <a:gd name="T7" fmla="*/ 2064 h 2152"/>
              <a:gd name="T8" fmla="*/ 1776 w 2640"/>
              <a:gd name="T9" fmla="*/ 432 h 2152"/>
              <a:gd name="T10" fmla="*/ 2160 w 2640"/>
              <a:gd name="T11" fmla="*/ 1008 h 2152"/>
              <a:gd name="T12" fmla="*/ 2640 w 2640"/>
              <a:gd name="T13" fmla="*/ 0 h 2152"/>
              <a:gd name="T14" fmla="*/ 0 60000 65536"/>
              <a:gd name="T15" fmla="*/ 0 60000 65536"/>
              <a:gd name="T16" fmla="*/ 0 60000 65536"/>
              <a:gd name="T17" fmla="*/ 0 60000 65536"/>
              <a:gd name="T18" fmla="*/ 0 60000 65536"/>
              <a:gd name="T19" fmla="*/ 0 60000 65536"/>
              <a:gd name="T20" fmla="*/ 0 60000 65536"/>
              <a:gd name="T21" fmla="*/ 0 w 2640"/>
              <a:gd name="T22" fmla="*/ 0 h 2152"/>
              <a:gd name="T23" fmla="*/ 2640 w 2640"/>
              <a:gd name="T24" fmla="*/ 2152 h 2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0" h="2152">
                <a:moveTo>
                  <a:pt x="0" y="384"/>
                </a:moveTo>
                <a:cubicBezTo>
                  <a:pt x="112" y="912"/>
                  <a:pt x="224" y="1440"/>
                  <a:pt x="384" y="1536"/>
                </a:cubicBezTo>
                <a:cubicBezTo>
                  <a:pt x="544" y="1632"/>
                  <a:pt x="800" y="872"/>
                  <a:pt x="960" y="960"/>
                </a:cubicBezTo>
                <a:cubicBezTo>
                  <a:pt x="1120" y="1048"/>
                  <a:pt x="1208" y="2152"/>
                  <a:pt x="1344" y="2064"/>
                </a:cubicBezTo>
                <a:cubicBezTo>
                  <a:pt x="1480" y="1976"/>
                  <a:pt x="1640" y="608"/>
                  <a:pt x="1776" y="432"/>
                </a:cubicBezTo>
                <a:cubicBezTo>
                  <a:pt x="1912" y="256"/>
                  <a:pt x="2016" y="1080"/>
                  <a:pt x="2160" y="1008"/>
                </a:cubicBezTo>
                <a:cubicBezTo>
                  <a:pt x="2304" y="936"/>
                  <a:pt x="2560" y="168"/>
                  <a:pt x="264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77831" name="Oval 6">
            <a:extLst>
              <a:ext uri="{FF2B5EF4-FFF2-40B4-BE49-F238E27FC236}">
                <a16:creationId xmlns:a16="http://schemas.microsoft.com/office/drawing/2014/main" id="{16395CE2-1E74-4B20-B948-74366A5E7E63}"/>
              </a:ext>
            </a:extLst>
          </p:cNvPr>
          <p:cNvSpPr>
            <a:spLocks noChangeArrowheads="1"/>
          </p:cNvSpPr>
          <p:nvPr/>
        </p:nvSpPr>
        <p:spPr bwMode="auto">
          <a:xfrm>
            <a:off x="6553200" y="3505200"/>
            <a:ext cx="152400" cy="228600"/>
          </a:xfrm>
          <a:prstGeom prst="ellipse">
            <a:avLst/>
          </a:prstGeom>
          <a:solidFill>
            <a:schemeClr val="hlink"/>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77832" name="Text Box 7">
            <a:extLst>
              <a:ext uri="{FF2B5EF4-FFF2-40B4-BE49-F238E27FC236}">
                <a16:creationId xmlns:a16="http://schemas.microsoft.com/office/drawing/2014/main" id="{28637BBE-6F92-45D1-9B93-19B2A6148048}"/>
              </a:ext>
            </a:extLst>
          </p:cNvPr>
          <p:cNvSpPr txBox="1">
            <a:spLocks noChangeArrowheads="1"/>
          </p:cNvSpPr>
          <p:nvPr/>
        </p:nvSpPr>
        <p:spPr bwMode="auto">
          <a:xfrm>
            <a:off x="5181600" y="1828801"/>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Best</a:t>
            </a:r>
            <a:endParaRPr lang="en-GB" altLang="tr-TR"/>
          </a:p>
        </p:txBody>
      </p:sp>
      <p:sp>
        <p:nvSpPr>
          <p:cNvPr id="77833" name="Line 8">
            <a:extLst>
              <a:ext uri="{FF2B5EF4-FFF2-40B4-BE49-F238E27FC236}">
                <a16:creationId xmlns:a16="http://schemas.microsoft.com/office/drawing/2014/main" id="{625A1EC5-0002-43F5-9CFC-BDA92D6130EC}"/>
              </a:ext>
            </a:extLst>
          </p:cNvPr>
          <p:cNvSpPr>
            <a:spLocks noChangeShapeType="1"/>
          </p:cNvSpPr>
          <p:nvPr/>
        </p:nvSpPr>
        <p:spPr bwMode="auto">
          <a:xfrm>
            <a:off x="5410200" y="2362200"/>
            <a:ext cx="762000" cy="2743200"/>
          </a:xfrm>
          <a:prstGeom prst="line">
            <a:avLst/>
          </a:prstGeom>
          <a:noFill/>
          <a:ln w="2857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77834" name="Oval 9">
            <a:extLst>
              <a:ext uri="{FF2B5EF4-FFF2-40B4-BE49-F238E27FC236}">
                <a16:creationId xmlns:a16="http://schemas.microsoft.com/office/drawing/2014/main" id="{E01217F2-4860-4DE8-AFD1-AA5F89D9664F}"/>
              </a:ext>
            </a:extLst>
          </p:cNvPr>
          <p:cNvSpPr>
            <a:spLocks noChangeArrowheads="1"/>
          </p:cNvSpPr>
          <p:nvPr/>
        </p:nvSpPr>
        <p:spPr bwMode="auto">
          <a:xfrm>
            <a:off x="6400800" y="4038600"/>
            <a:ext cx="1524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عنصر نائب لرقم الشريحة 5">
            <a:extLst>
              <a:ext uri="{FF2B5EF4-FFF2-40B4-BE49-F238E27FC236}">
                <a16:creationId xmlns:a16="http://schemas.microsoft.com/office/drawing/2014/main" id="{27C52B45-57FB-47D0-8C75-820CE16A47A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E666525F-BF27-49FD-98B1-31CE2AF459CF}" type="slidenum">
              <a:rPr lang="ar-SA" altLang="tr-TR"/>
              <a:pPr eaLnBrk="1" hangingPunct="1"/>
              <a:t>103</a:t>
            </a:fld>
            <a:endParaRPr lang="en-GB" altLang="tr-TR"/>
          </a:p>
        </p:txBody>
      </p:sp>
      <p:sp>
        <p:nvSpPr>
          <p:cNvPr id="78851" name="Rectangle 2">
            <a:extLst>
              <a:ext uri="{FF2B5EF4-FFF2-40B4-BE49-F238E27FC236}">
                <a16:creationId xmlns:a16="http://schemas.microsoft.com/office/drawing/2014/main" id="{C9031383-9D6C-438B-ABC9-EF68B1BF83E1}"/>
              </a:ext>
            </a:extLst>
          </p:cNvPr>
          <p:cNvSpPr>
            <a:spLocks noGrp="1" noChangeArrowheads="1"/>
          </p:cNvSpPr>
          <p:nvPr>
            <p:ph type="title"/>
          </p:nvPr>
        </p:nvSpPr>
        <p:spPr>
          <a:xfrm>
            <a:off x="2743200" y="857250"/>
            <a:ext cx="7793038" cy="819150"/>
          </a:xfrm>
        </p:spPr>
        <p:txBody>
          <a:bodyPr/>
          <a:lstStyle/>
          <a:p>
            <a:pPr eaLnBrk="1" hangingPunct="1"/>
            <a:r>
              <a:rPr lang="fr-FR" altLang="tr-TR"/>
              <a:t>Tabu Search: TS</a:t>
            </a:r>
            <a:endParaRPr lang="en-US" altLang="tr-TR"/>
          </a:p>
        </p:txBody>
      </p:sp>
      <p:sp>
        <p:nvSpPr>
          <p:cNvPr id="78852" name="Line 3">
            <a:extLst>
              <a:ext uri="{FF2B5EF4-FFF2-40B4-BE49-F238E27FC236}">
                <a16:creationId xmlns:a16="http://schemas.microsoft.com/office/drawing/2014/main" id="{1646DC3F-AC0F-4A49-8A63-CD9F03B031CA}"/>
              </a:ext>
            </a:extLst>
          </p:cNvPr>
          <p:cNvSpPr>
            <a:spLocks noChangeShapeType="1"/>
          </p:cNvSpPr>
          <p:nvPr/>
        </p:nvSpPr>
        <p:spPr bwMode="auto">
          <a:xfrm>
            <a:off x="3657600" y="2133600"/>
            <a:ext cx="0" cy="37338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tr-TR"/>
          </a:p>
        </p:txBody>
      </p:sp>
      <p:sp>
        <p:nvSpPr>
          <p:cNvPr id="78853" name="Line 4">
            <a:extLst>
              <a:ext uri="{FF2B5EF4-FFF2-40B4-BE49-F238E27FC236}">
                <a16:creationId xmlns:a16="http://schemas.microsoft.com/office/drawing/2014/main" id="{B3F91840-37F1-47F0-B31E-88174A97A606}"/>
              </a:ext>
            </a:extLst>
          </p:cNvPr>
          <p:cNvSpPr>
            <a:spLocks noChangeShapeType="1"/>
          </p:cNvSpPr>
          <p:nvPr/>
        </p:nvSpPr>
        <p:spPr bwMode="auto">
          <a:xfrm>
            <a:off x="3657600" y="5867400"/>
            <a:ext cx="609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78854" name="Freeform 5">
            <a:extLst>
              <a:ext uri="{FF2B5EF4-FFF2-40B4-BE49-F238E27FC236}">
                <a16:creationId xmlns:a16="http://schemas.microsoft.com/office/drawing/2014/main" id="{9F3FCFA4-CCFD-4292-991B-0AA76AEE20A0}"/>
              </a:ext>
            </a:extLst>
          </p:cNvPr>
          <p:cNvSpPr>
            <a:spLocks/>
          </p:cNvSpPr>
          <p:nvPr/>
        </p:nvSpPr>
        <p:spPr bwMode="auto">
          <a:xfrm>
            <a:off x="4114800" y="2057400"/>
            <a:ext cx="4191000" cy="3416300"/>
          </a:xfrm>
          <a:custGeom>
            <a:avLst/>
            <a:gdLst>
              <a:gd name="T0" fmla="*/ 0 w 2640"/>
              <a:gd name="T1" fmla="*/ 384 h 2152"/>
              <a:gd name="T2" fmla="*/ 384 w 2640"/>
              <a:gd name="T3" fmla="*/ 1536 h 2152"/>
              <a:gd name="T4" fmla="*/ 960 w 2640"/>
              <a:gd name="T5" fmla="*/ 960 h 2152"/>
              <a:gd name="T6" fmla="*/ 1344 w 2640"/>
              <a:gd name="T7" fmla="*/ 2064 h 2152"/>
              <a:gd name="T8" fmla="*/ 1776 w 2640"/>
              <a:gd name="T9" fmla="*/ 432 h 2152"/>
              <a:gd name="T10" fmla="*/ 2160 w 2640"/>
              <a:gd name="T11" fmla="*/ 1008 h 2152"/>
              <a:gd name="T12" fmla="*/ 2640 w 2640"/>
              <a:gd name="T13" fmla="*/ 0 h 2152"/>
              <a:gd name="T14" fmla="*/ 0 60000 65536"/>
              <a:gd name="T15" fmla="*/ 0 60000 65536"/>
              <a:gd name="T16" fmla="*/ 0 60000 65536"/>
              <a:gd name="T17" fmla="*/ 0 60000 65536"/>
              <a:gd name="T18" fmla="*/ 0 60000 65536"/>
              <a:gd name="T19" fmla="*/ 0 60000 65536"/>
              <a:gd name="T20" fmla="*/ 0 60000 65536"/>
              <a:gd name="T21" fmla="*/ 0 w 2640"/>
              <a:gd name="T22" fmla="*/ 0 h 2152"/>
              <a:gd name="T23" fmla="*/ 2640 w 2640"/>
              <a:gd name="T24" fmla="*/ 2152 h 2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0" h="2152">
                <a:moveTo>
                  <a:pt x="0" y="384"/>
                </a:moveTo>
                <a:cubicBezTo>
                  <a:pt x="112" y="912"/>
                  <a:pt x="224" y="1440"/>
                  <a:pt x="384" y="1536"/>
                </a:cubicBezTo>
                <a:cubicBezTo>
                  <a:pt x="544" y="1632"/>
                  <a:pt x="800" y="872"/>
                  <a:pt x="960" y="960"/>
                </a:cubicBezTo>
                <a:cubicBezTo>
                  <a:pt x="1120" y="1048"/>
                  <a:pt x="1208" y="2152"/>
                  <a:pt x="1344" y="2064"/>
                </a:cubicBezTo>
                <a:cubicBezTo>
                  <a:pt x="1480" y="1976"/>
                  <a:pt x="1640" y="608"/>
                  <a:pt x="1776" y="432"/>
                </a:cubicBezTo>
                <a:cubicBezTo>
                  <a:pt x="1912" y="256"/>
                  <a:pt x="2016" y="1080"/>
                  <a:pt x="2160" y="1008"/>
                </a:cubicBezTo>
                <a:cubicBezTo>
                  <a:pt x="2304" y="936"/>
                  <a:pt x="2560" y="168"/>
                  <a:pt x="264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78855" name="Oval 6">
            <a:extLst>
              <a:ext uri="{FF2B5EF4-FFF2-40B4-BE49-F238E27FC236}">
                <a16:creationId xmlns:a16="http://schemas.microsoft.com/office/drawing/2014/main" id="{1AB40745-D717-431B-B5E2-97B15F7D3429}"/>
              </a:ext>
            </a:extLst>
          </p:cNvPr>
          <p:cNvSpPr>
            <a:spLocks noChangeArrowheads="1"/>
          </p:cNvSpPr>
          <p:nvPr/>
        </p:nvSpPr>
        <p:spPr bwMode="auto">
          <a:xfrm>
            <a:off x="6553200" y="3505200"/>
            <a:ext cx="1524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78856" name="Text Box 7">
            <a:extLst>
              <a:ext uri="{FF2B5EF4-FFF2-40B4-BE49-F238E27FC236}">
                <a16:creationId xmlns:a16="http://schemas.microsoft.com/office/drawing/2014/main" id="{61F7CCD0-78B7-4054-99E7-BBA52EEA2B8C}"/>
              </a:ext>
            </a:extLst>
          </p:cNvPr>
          <p:cNvSpPr txBox="1">
            <a:spLocks noChangeArrowheads="1"/>
          </p:cNvSpPr>
          <p:nvPr/>
        </p:nvSpPr>
        <p:spPr bwMode="auto">
          <a:xfrm>
            <a:off x="5181600" y="1828801"/>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Best</a:t>
            </a:r>
            <a:endParaRPr lang="en-GB" altLang="tr-TR"/>
          </a:p>
        </p:txBody>
      </p:sp>
      <p:sp>
        <p:nvSpPr>
          <p:cNvPr id="78857" name="Line 8">
            <a:extLst>
              <a:ext uri="{FF2B5EF4-FFF2-40B4-BE49-F238E27FC236}">
                <a16:creationId xmlns:a16="http://schemas.microsoft.com/office/drawing/2014/main" id="{786E80F0-4EEB-4165-AD2F-6427377064B1}"/>
              </a:ext>
            </a:extLst>
          </p:cNvPr>
          <p:cNvSpPr>
            <a:spLocks noChangeShapeType="1"/>
          </p:cNvSpPr>
          <p:nvPr/>
        </p:nvSpPr>
        <p:spPr bwMode="auto">
          <a:xfrm>
            <a:off x="5410200" y="2362200"/>
            <a:ext cx="762000" cy="2743200"/>
          </a:xfrm>
          <a:prstGeom prst="line">
            <a:avLst/>
          </a:prstGeom>
          <a:noFill/>
          <a:ln w="2857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78858" name="Oval 9">
            <a:extLst>
              <a:ext uri="{FF2B5EF4-FFF2-40B4-BE49-F238E27FC236}">
                <a16:creationId xmlns:a16="http://schemas.microsoft.com/office/drawing/2014/main" id="{9DF1ACA7-F3FC-408D-8326-C87D94A2A8FA}"/>
              </a:ext>
            </a:extLst>
          </p:cNvPr>
          <p:cNvSpPr>
            <a:spLocks noChangeArrowheads="1"/>
          </p:cNvSpPr>
          <p:nvPr/>
        </p:nvSpPr>
        <p:spPr bwMode="auto">
          <a:xfrm>
            <a:off x="6705600" y="2971800"/>
            <a:ext cx="152400" cy="228600"/>
          </a:xfrm>
          <a:prstGeom prst="ellipse">
            <a:avLst/>
          </a:prstGeom>
          <a:solidFill>
            <a:schemeClr val="hlink"/>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عنصر نائب لرقم الشريحة 5">
            <a:extLst>
              <a:ext uri="{FF2B5EF4-FFF2-40B4-BE49-F238E27FC236}">
                <a16:creationId xmlns:a16="http://schemas.microsoft.com/office/drawing/2014/main" id="{4924CB7A-F0F8-4AA7-9D7B-C725D7964A2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1B14AC18-BA95-4A5D-BAD6-392F7E5C9DE3}" type="slidenum">
              <a:rPr lang="ar-SA" altLang="tr-TR"/>
              <a:pPr eaLnBrk="1" hangingPunct="1"/>
              <a:t>104</a:t>
            </a:fld>
            <a:endParaRPr lang="en-GB" altLang="tr-TR"/>
          </a:p>
        </p:txBody>
      </p:sp>
      <p:sp>
        <p:nvSpPr>
          <p:cNvPr id="79875" name="Rectangle 2">
            <a:extLst>
              <a:ext uri="{FF2B5EF4-FFF2-40B4-BE49-F238E27FC236}">
                <a16:creationId xmlns:a16="http://schemas.microsoft.com/office/drawing/2014/main" id="{74AAECF0-106E-419D-AEFC-6020AA14E517}"/>
              </a:ext>
            </a:extLst>
          </p:cNvPr>
          <p:cNvSpPr>
            <a:spLocks noGrp="1" noChangeArrowheads="1"/>
          </p:cNvSpPr>
          <p:nvPr>
            <p:ph type="title"/>
          </p:nvPr>
        </p:nvSpPr>
        <p:spPr>
          <a:xfrm>
            <a:off x="2743200" y="857250"/>
            <a:ext cx="7793038" cy="819150"/>
          </a:xfrm>
        </p:spPr>
        <p:txBody>
          <a:bodyPr/>
          <a:lstStyle/>
          <a:p>
            <a:pPr eaLnBrk="1" hangingPunct="1"/>
            <a:r>
              <a:rPr lang="fr-FR" altLang="tr-TR"/>
              <a:t>Tabu Search: TS</a:t>
            </a:r>
            <a:endParaRPr lang="en-US" altLang="tr-TR"/>
          </a:p>
        </p:txBody>
      </p:sp>
      <p:sp>
        <p:nvSpPr>
          <p:cNvPr id="79876" name="Line 3">
            <a:extLst>
              <a:ext uri="{FF2B5EF4-FFF2-40B4-BE49-F238E27FC236}">
                <a16:creationId xmlns:a16="http://schemas.microsoft.com/office/drawing/2014/main" id="{A8D81F23-F305-4867-97D9-B7622FED0D1B}"/>
              </a:ext>
            </a:extLst>
          </p:cNvPr>
          <p:cNvSpPr>
            <a:spLocks noChangeShapeType="1"/>
          </p:cNvSpPr>
          <p:nvPr/>
        </p:nvSpPr>
        <p:spPr bwMode="auto">
          <a:xfrm>
            <a:off x="3657600" y="2133600"/>
            <a:ext cx="0" cy="37338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tr-TR"/>
          </a:p>
        </p:txBody>
      </p:sp>
      <p:sp>
        <p:nvSpPr>
          <p:cNvPr id="79877" name="Line 4">
            <a:extLst>
              <a:ext uri="{FF2B5EF4-FFF2-40B4-BE49-F238E27FC236}">
                <a16:creationId xmlns:a16="http://schemas.microsoft.com/office/drawing/2014/main" id="{809B1D4F-44DF-4A70-9813-69DD0157580B}"/>
              </a:ext>
            </a:extLst>
          </p:cNvPr>
          <p:cNvSpPr>
            <a:spLocks noChangeShapeType="1"/>
          </p:cNvSpPr>
          <p:nvPr/>
        </p:nvSpPr>
        <p:spPr bwMode="auto">
          <a:xfrm>
            <a:off x="3657600" y="5867400"/>
            <a:ext cx="609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79878" name="Freeform 5">
            <a:extLst>
              <a:ext uri="{FF2B5EF4-FFF2-40B4-BE49-F238E27FC236}">
                <a16:creationId xmlns:a16="http://schemas.microsoft.com/office/drawing/2014/main" id="{82AD24A4-ACF5-4389-A9E5-5C6D8F4AB9F0}"/>
              </a:ext>
            </a:extLst>
          </p:cNvPr>
          <p:cNvSpPr>
            <a:spLocks/>
          </p:cNvSpPr>
          <p:nvPr/>
        </p:nvSpPr>
        <p:spPr bwMode="auto">
          <a:xfrm>
            <a:off x="4114800" y="2057400"/>
            <a:ext cx="4191000" cy="3416300"/>
          </a:xfrm>
          <a:custGeom>
            <a:avLst/>
            <a:gdLst>
              <a:gd name="T0" fmla="*/ 0 w 2640"/>
              <a:gd name="T1" fmla="*/ 384 h 2152"/>
              <a:gd name="T2" fmla="*/ 384 w 2640"/>
              <a:gd name="T3" fmla="*/ 1536 h 2152"/>
              <a:gd name="T4" fmla="*/ 960 w 2640"/>
              <a:gd name="T5" fmla="*/ 960 h 2152"/>
              <a:gd name="T6" fmla="*/ 1344 w 2640"/>
              <a:gd name="T7" fmla="*/ 2064 h 2152"/>
              <a:gd name="T8" fmla="*/ 1776 w 2640"/>
              <a:gd name="T9" fmla="*/ 432 h 2152"/>
              <a:gd name="T10" fmla="*/ 2160 w 2640"/>
              <a:gd name="T11" fmla="*/ 1008 h 2152"/>
              <a:gd name="T12" fmla="*/ 2640 w 2640"/>
              <a:gd name="T13" fmla="*/ 0 h 2152"/>
              <a:gd name="T14" fmla="*/ 0 60000 65536"/>
              <a:gd name="T15" fmla="*/ 0 60000 65536"/>
              <a:gd name="T16" fmla="*/ 0 60000 65536"/>
              <a:gd name="T17" fmla="*/ 0 60000 65536"/>
              <a:gd name="T18" fmla="*/ 0 60000 65536"/>
              <a:gd name="T19" fmla="*/ 0 60000 65536"/>
              <a:gd name="T20" fmla="*/ 0 60000 65536"/>
              <a:gd name="T21" fmla="*/ 0 w 2640"/>
              <a:gd name="T22" fmla="*/ 0 h 2152"/>
              <a:gd name="T23" fmla="*/ 2640 w 2640"/>
              <a:gd name="T24" fmla="*/ 2152 h 2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0" h="2152">
                <a:moveTo>
                  <a:pt x="0" y="384"/>
                </a:moveTo>
                <a:cubicBezTo>
                  <a:pt x="112" y="912"/>
                  <a:pt x="224" y="1440"/>
                  <a:pt x="384" y="1536"/>
                </a:cubicBezTo>
                <a:cubicBezTo>
                  <a:pt x="544" y="1632"/>
                  <a:pt x="800" y="872"/>
                  <a:pt x="960" y="960"/>
                </a:cubicBezTo>
                <a:cubicBezTo>
                  <a:pt x="1120" y="1048"/>
                  <a:pt x="1208" y="2152"/>
                  <a:pt x="1344" y="2064"/>
                </a:cubicBezTo>
                <a:cubicBezTo>
                  <a:pt x="1480" y="1976"/>
                  <a:pt x="1640" y="608"/>
                  <a:pt x="1776" y="432"/>
                </a:cubicBezTo>
                <a:cubicBezTo>
                  <a:pt x="1912" y="256"/>
                  <a:pt x="2016" y="1080"/>
                  <a:pt x="2160" y="1008"/>
                </a:cubicBezTo>
                <a:cubicBezTo>
                  <a:pt x="2304" y="936"/>
                  <a:pt x="2560" y="168"/>
                  <a:pt x="264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79879" name="Oval 6">
            <a:extLst>
              <a:ext uri="{FF2B5EF4-FFF2-40B4-BE49-F238E27FC236}">
                <a16:creationId xmlns:a16="http://schemas.microsoft.com/office/drawing/2014/main" id="{05EC8698-6EAE-4434-990E-76014CCF64C5}"/>
              </a:ext>
            </a:extLst>
          </p:cNvPr>
          <p:cNvSpPr>
            <a:spLocks noChangeArrowheads="1"/>
          </p:cNvSpPr>
          <p:nvPr/>
        </p:nvSpPr>
        <p:spPr bwMode="auto">
          <a:xfrm>
            <a:off x="7086600" y="2590800"/>
            <a:ext cx="152400" cy="228600"/>
          </a:xfrm>
          <a:prstGeom prst="ellipse">
            <a:avLst/>
          </a:prstGeom>
          <a:solidFill>
            <a:schemeClr val="hlink"/>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79880" name="Text Box 7">
            <a:extLst>
              <a:ext uri="{FF2B5EF4-FFF2-40B4-BE49-F238E27FC236}">
                <a16:creationId xmlns:a16="http://schemas.microsoft.com/office/drawing/2014/main" id="{351F5BED-AE45-4E64-A167-9C52C3598B7C}"/>
              </a:ext>
            </a:extLst>
          </p:cNvPr>
          <p:cNvSpPr txBox="1">
            <a:spLocks noChangeArrowheads="1"/>
          </p:cNvSpPr>
          <p:nvPr/>
        </p:nvSpPr>
        <p:spPr bwMode="auto">
          <a:xfrm>
            <a:off x="5181600" y="1828801"/>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Best</a:t>
            </a:r>
            <a:endParaRPr lang="en-GB" altLang="tr-TR"/>
          </a:p>
        </p:txBody>
      </p:sp>
      <p:sp>
        <p:nvSpPr>
          <p:cNvPr id="79881" name="Line 8">
            <a:extLst>
              <a:ext uri="{FF2B5EF4-FFF2-40B4-BE49-F238E27FC236}">
                <a16:creationId xmlns:a16="http://schemas.microsoft.com/office/drawing/2014/main" id="{C014B1DB-16A2-45A7-BA18-36C0EDD942E5}"/>
              </a:ext>
            </a:extLst>
          </p:cNvPr>
          <p:cNvSpPr>
            <a:spLocks noChangeShapeType="1"/>
          </p:cNvSpPr>
          <p:nvPr/>
        </p:nvSpPr>
        <p:spPr bwMode="auto">
          <a:xfrm>
            <a:off x="5410200" y="2362200"/>
            <a:ext cx="762000" cy="2743200"/>
          </a:xfrm>
          <a:prstGeom prst="line">
            <a:avLst/>
          </a:prstGeom>
          <a:noFill/>
          <a:ln w="2857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79882" name="Oval 9">
            <a:extLst>
              <a:ext uri="{FF2B5EF4-FFF2-40B4-BE49-F238E27FC236}">
                <a16:creationId xmlns:a16="http://schemas.microsoft.com/office/drawing/2014/main" id="{0FB0B92A-776C-4494-8367-DFF20BBCCBFE}"/>
              </a:ext>
            </a:extLst>
          </p:cNvPr>
          <p:cNvSpPr>
            <a:spLocks noChangeArrowheads="1"/>
          </p:cNvSpPr>
          <p:nvPr/>
        </p:nvSpPr>
        <p:spPr bwMode="auto">
          <a:xfrm>
            <a:off x="6705600" y="2971800"/>
            <a:ext cx="1524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عنصر نائب لرقم الشريحة 5">
            <a:extLst>
              <a:ext uri="{FF2B5EF4-FFF2-40B4-BE49-F238E27FC236}">
                <a16:creationId xmlns:a16="http://schemas.microsoft.com/office/drawing/2014/main" id="{2E4224B4-5AE8-443D-B9D3-BDEDA6AD6F7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EB2BB888-873E-40D5-9662-9E104298B5BC}" type="slidenum">
              <a:rPr lang="ar-SA" altLang="tr-TR"/>
              <a:pPr eaLnBrk="1" hangingPunct="1"/>
              <a:t>105</a:t>
            </a:fld>
            <a:endParaRPr lang="en-GB" altLang="tr-TR"/>
          </a:p>
        </p:txBody>
      </p:sp>
      <p:sp>
        <p:nvSpPr>
          <p:cNvPr id="80899" name="Rectangle 2">
            <a:extLst>
              <a:ext uri="{FF2B5EF4-FFF2-40B4-BE49-F238E27FC236}">
                <a16:creationId xmlns:a16="http://schemas.microsoft.com/office/drawing/2014/main" id="{B0850E4E-8790-4E32-9604-41386B7E1942}"/>
              </a:ext>
            </a:extLst>
          </p:cNvPr>
          <p:cNvSpPr>
            <a:spLocks noGrp="1" noChangeArrowheads="1"/>
          </p:cNvSpPr>
          <p:nvPr>
            <p:ph type="title"/>
          </p:nvPr>
        </p:nvSpPr>
        <p:spPr>
          <a:xfrm>
            <a:off x="2743200" y="857250"/>
            <a:ext cx="7793038" cy="819150"/>
          </a:xfrm>
        </p:spPr>
        <p:txBody>
          <a:bodyPr/>
          <a:lstStyle/>
          <a:p>
            <a:pPr eaLnBrk="1" hangingPunct="1"/>
            <a:r>
              <a:rPr lang="fr-FR" altLang="tr-TR"/>
              <a:t>Tabu Search: TS</a:t>
            </a:r>
            <a:endParaRPr lang="en-US" altLang="tr-TR"/>
          </a:p>
        </p:txBody>
      </p:sp>
      <p:sp>
        <p:nvSpPr>
          <p:cNvPr id="80900" name="Line 3">
            <a:extLst>
              <a:ext uri="{FF2B5EF4-FFF2-40B4-BE49-F238E27FC236}">
                <a16:creationId xmlns:a16="http://schemas.microsoft.com/office/drawing/2014/main" id="{A7C818BC-BC8A-4ECB-B8B8-5DAA0B05B521}"/>
              </a:ext>
            </a:extLst>
          </p:cNvPr>
          <p:cNvSpPr>
            <a:spLocks noChangeShapeType="1"/>
          </p:cNvSpPr>
          <p:nvPr/>
        </p:nvSpPr>
        <p:spPr bwMode="auto">
          <a:xfrm>
            <a:off x="3657600" y="2133600"/>
            <a:ext cx="0" cy="37338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tr-TR"/>
          </a:p>
        </p:txBody>
      </p:sp>
      <p:sp>
        <p:nvSpPr>
          <p:cNvPr id="80901" name="Line 4">
            <a:extLst>
              <a:ext uri="{FF2B5EF4-FFF2-40B4-BE49-F238E27FC236}">
                <a16:creationId xmlns:a16="http://schemas.microsoft.com/office/drawing/2014/main" id="{F39F0621-DA43-4DC6-9BB5-A0855C1F4FA9}"/>
              </a:ext>
            </a:extLst>
          </p:cNvPr>
          <p:cNvSpPr>
            <a:spLocks noChangeShapeType="1"/>
          </p:cNvSpPr>
          <p:nvPr/>
        </p:nvSpPr>
        <p:spPr bwMode="auto">
          <a:xfrm>
            <a:off x="3657600" y="5867400"/>
            <a:ext cx="609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80902" name="Freeform 5">
            <a:extLst>
              <a:ext uri="{FF2B5EF4-FFF2-40B4-BE49-F238E27FC236}">
                <a16:creationId xmlns:a16="http://schemas.microsoft.com/office/drawing/2014/main" id="{699C22FF-EF08-4ABB-89AD-BD3EE8040CC3}"/>
              </a:ext>
            </a:extLst>
          </p:cNvPr>
          <p:cNvSpPr>
            <a:spLocks/>
          </p:cNvSpPr>
          <p:nvPr/>
        </p:nvSpPr>
        <p:spPr bwMode="auto">
          <a:xfrm>
            <a:off x="4114800" y="2057400"/>
            <a:ext cx="4191000" cy="3416300"/>
          </a:xfrm>
          <a:custGeom>
            <a:avLst/>
            <a:gdLst>
              <a:gd name="T0" fmla="*/ 0 w 2640"/>
              <a:gd name="T1" fmla="*/ 384 h 2152"/>
              <a:gd name="T2" fmla="*/ 384 w 2640"/>
              <a:gd name="T3" fmla="*/ 1536 h 2152"/>
              <a:gd name="T4" fmla="*/ 960 w 2640"/>
              <a:gd name="T5" fmla="*/ 960 h 2152"/>
              <a:gd name="T6" fmla="*/ 1344 w 2640"/>
              <a:gd name="T7" fmla="*/ 2064 h 2152"/>
              <a:gd name="T8" fmla="*/ 1776 w 2640"/>
              <a:gd name="T9" fmla="*/ 432 h 2152"/>
              <a:gd name="T10" fmla="*/ 2160 w 2640"/>
              <a:gd name="T11" fmla="*/ 1008 h 2152"/>
              <a:gd name="T12" fmla="*/ 2640 w 2640"/>
              <a:gd name="T13" fmla="*/ 0 h 2152"/>
              <a:gd name="T14" fmla="*/ 0 60000 65536"/>
              <a:gd name="T15" fmla="*/ 0 60000 65536"/>
              <a:gd name="T16" fmla="*/ 0 60000 65536"/>
              <a:gd name="T17" fmla="*/ 0 60000 65536"/>
              <a:gd name="T18" fmla="*/ 0 60000 65536"/>
              <a:gd name="T19" fmla="*/ 0 60000 65536"/>
              <a:gd name="T20" fmla="*/ 0 60000 65536"/>
              <a:gd name="T21" fmla="*/ 0 w 2640"/>
              <a:gd name="T22" fmla="*/ 0 h 2152"/>
              <a:gd name="T23" fmla="*/ 2640 w 2640"/>
              <a:gd name="T24" fmla="*/ 2152 h 2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0" h="2152">
                <a:moveTo>
                  <a:pt x="0" y="384"/>
                </a:moveTo>
                <a:cubicBezTo>
                  <a:pt x="112" y="912"/>
                  <a:pt x="224" y="1440"/>
                  <a:pt x="384" y="1536"/>
                </a:cubicBezTo>
                <a:cubicBezTo>
                  <a:pt x="544" y="1632"/>
                  <a:pt x="800" y="872"/>
                  <a:pt x="960" y="960"/>
                </a:cubicBezTo>
                <a:cubicBezTo>
                  <a:pt x="1120" y="1048"/>
                  <a:pt x="1208" y="2152"/>
                  <a:pt x="1344" y="2064"/>
                </a:cubicBezTo>
                <a:cubicBezTo>
                  <a:pt x="1480" y="1976"/>
                  <a:pt x="1640" y="608"/>
                  <a:pt x="1776" y="432"/>
                </a:cubicBezTo>
                <a:cubicBezTo>
                  <a:pt x="1912" y="256"/>
                  <a:pt x="2016" y="1080"/>
                  <a:pt x="2160" y="1008"/>
                </a:cubicBezTo>
                <a:cubicBezTo>
                  <a:pt x="2304" y="936"/>
                  <a:pt x="2560" y="168"/>
                  <a:pt x="264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80903" name="Oval 6">
            <a:extLst>
              <a:ext uri="{FF2B5EF4-FFF2-40B4-BE49-F238E27FC236}">
                <a16:creationId xmlns:a16="http://schemas.microsoft.com/office/drawing/2014/main" id="{AC8A1823-3621-4AC4-9A1D-D9D5B45683AF}"/>
              </a:ext>
            </a:extLst>
          </p:cNvPr>
          <p:cNvSpPr>
            <a:spLocks noChangeArrowheads="1"/>
          </p:cNvSpPr>
          <p:nvPr/>
        </p:nvSpPr>
        <p:spPr bwMode="auto">
          <a:xfrm>
            <a:off x="7086600" y="2590800"/>
            <a:ext cx="1524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80904" name="Text Box 7">
            <a:extLst>
              <a:ext uri="{FF2B5EF4-FFF2-40B4-BE49-F238E27FC236}">
                <a16:creationId xmlns:a16="http://schemas.microsoft.com/office/drawing/2014/main" id="{EF31A601-D771-4615-9380-9D92870DD5A6}"/>
              </a:ext>
            </a:extLst>
          </p:cNvPr>
          <p:cNvSpPr txBox="1">
            <a:spLocks noChangeArrowheads="1"/>
          </p:cNvSpPr>
          <p:nvPr/>
        </p:nvSpPr>
        <p:spPr bwMode="auto">
          <a:xfrm>
            <a:off x="5181600" y="1828801"/>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Best</a:t>
            </a:r>
            <a:endParaRPr lang="en-GB" altLang="tr-TR"/>
          </a:p>
        </p:txBody>
      </p:sp>
      <p:sp>
        <p:nvSpPr>
          <p:cNvPr id="80905" name="Line 8">
            <a:extLst>
              <a:ext uri="{FF2B5EF4-FFF2-40B4-BE49-F238E27FC236}">
                <a16:creationId xmlns:a16="http://schemas.microsoft.com/office/drawing/2014/main" id="{E74BB011-38E9-4A29-B836-D8D749E0ED73}"/>
              </a:ext>
            </a:extLst>
          </p:cNvPr>
          <p:cNvSpPr>
            <a:spLocks noChangeShapeType="1"/>
          </p:cNvSpPr>
          <p:nvPr/>
        </p:nvSpPr>
        <p:spPr bwMode="auto">
          <a:xfrm>
            <a:off x="5410200" y="2362200"/>
            <a:ext cx="762000" cy="2743200"/>
          </a:xfrm>
          <a:prstGeom prst="line">
            <a:avLst/>
          </a:prstGeom>
          <a:noFill/>
          <a:ln w="2857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80906" name="Oval 9">
            <a:extLst>
              <a:ext uri="{FF2B5EF4-FFF2-40B4-BE49-F238E27FC236}">
                <a16:creationId xmlns:a16="http://schemas.microsoft.com/office/drawing/2014/main" id="{770FD25B-77DD-4868-B78C-02A0ADE51AED}"/>
              </a:ext>
            </a:extLst>
          </p:cNvPr>
          <p:cNvSpPr>
            <a:spLocks noChangeArrowheads="1"/>
          </p:cNvSpPr>
          <p:nvPr/>
        </p:nvSpPr>
        <p:spPr bwMode="auto">
          <a:xfrm>
            <a:off x="7239000" y="3048000"/>
            <a:ext cx="152400" cy="228600"/>
          </a:xfrm>
          <a:prstGeom prst="ellipse">
            <a:avLst/>
          </a:prstGeom>
          <a:solidFill>
            <a:schemeClr val="hlink"/>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عنصر نائب لرقم الشريحة 5">
            <a:extLst>
              <a:ext uri="{FF2B5EF4-FFF2-40B4-BE49-F238E27FC236}">
                <a16:creationId xmlns:a16="http://schemas.microsoft.com/office/drawing/2014/main" id="{74905A48-E1EF-400F-B03B-E599ADAD594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35BBDD57-816C-4E69-A44B-024ECC8069E7}" type="slidenum">
              <a:rPr lang="ar-SA" altLang="tr-TR"/>
              <a:pPr eaLnBrk="1" hangingPunct="1"/>
              <a:t>106</a:t>
            </a:fld>
            <a:endParaRPr lang="en-GB" altLang="tr-TR"/>
          </a:p>
        </p:txBody>
      </p:sp>
      <p:sp>
        <p:nvSpPr>
          <p:cNvPr id="81923" name="Rectangle 2">
            <a:extLst>
              <a:ext uri="{FF2B5EF4-FFF2-40B4-BE49-F238E27FC236}">
                <a16:creationId xmlns:a16="http://schemas.microsoft.com/office/drawing/2014/main" id="{F004CB11-DAD0-4C9E-9C91-04F503D12929}"/>
              </a:ext>
            </a:extLst>
          </p:cNvPr>
          <p:cNvSpPr>
            <a:spLocks noGrp="1" noChangeArrowheads="1"/>
          </p:cNvSpPr>
          <p:nvPr>
            <p:ph type="title"/>
          </p:nvPr>
        </p:nvSpPr>
        <p:spPr>
          <a:xfrm>
            <a:off x="2743200" y="857250"/>
            <a:ext cx="7793038" cy="819150"/>
          </a:xfrm>
        </p:spPr>
        <p:txBody>
          <a:bodyPr/>
          <a:lstStyle/>
          <a:p>
            <a:pPr eaLnBrk="1" hangingPunct="1"/>
            <a:r>
              <a:rPr lang="fr-FR" altLang="tr-TR"/>
              <a:t>Tabu Search: TS</a:t>
            </a:r>
            <a:endParaRPr lang="en-US" altLang="tr-TR"/>
          </a:p>
        </p:txBody>
      </p:sp>
      <p:sp>
        <p:nvSpPr>
          <p:cNvPr id="81924" name="Line 3">
            <a:extLst>
              <a:ext uri="{FF2B5EF4-FFF2-40B4-BE49-F238E27FC236}">
                <a16:creationId xmlns:a16="http://schemas.microsoft.com/office/drawing/2014/main" id="{8C374955-2394-4E3B-B883-9C56FC13B307}"/>
              </a:ext>
            </a:extLst>
          </p:cNvPr>
          <p:cNvSpPr>
            <a:spLocks noChangeShapeType="1"/>
          </p:cNvSpPr>
          <p:nvPr/>
        </p:nvSpPr>
        <p:spPr bwMode="auto">
          <a:xfrm>
            <a:off x="3657600" y="2133600"/>
            <a:ext cx="0" cy="37338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tr-TR"/>
          </a:p>
        </p:txBody>
      </p:sp>
      <p:sp>
        <p:nvSpPr>
          <p:cNvPr id="81925" name="Line 4">
            <a:extLst>
              <a:ext uri="{FF2B5EF4-FFF2-40B4-BE49-F238E27FC236}">
                <a16:creationId xmlns:a16="http://schemas.microsoft.com/office/drawing/2014/main" id="{40F79070-5228-4C76-904E-B93F20207DE0}"/>
              </a:ext>
            </a:extLst>
          </p:cNvPr>
          <p:cNvSpPr>
            <a:spLocks noChangeShapeType="1"/>
          </p:cNvSpPr>
          <p:nvPr/>
        </p:nvSpPr>
        <p:spPr bwMode="auto">
          <a:xfrm>
            <a:off x="3657600" y="5867400"/>
            <a:ext cx="609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81926" name="Freeform 5">
            <a:extLst>
              <a:ext uri="{FF2B5EF4-FFF2-40B4-BE49-F238E27FC236}">
                <a16:creationId xmlns:a16="http://schemas.microsoft.com/office/drawing/2014/main" id="{15DBB41E-F462-46FA-8DF6-19BC0442BA0C}"/>
              </a:ext>
            </a:extLst>
          </p:cNvPr>
          <p:cNvSpPr>
            <a:spLocks/>
          </p:cNvSpPr>
          <p:nvPr/>
        </p:nvSpPr>
        <p:spPr bwMode="auto">
          <a:xfrm>
            <a:off x="4114800" y="2057400"/>
            <a:ext cx="4191000" cy="3416300"/>
          </a:xfrm>
          <a:custGeom>
            <a:avLst/>
            <a:gdLst>
              <a:gd name="T0" fmla="*/ 0 w 2640"/>
              <a:gd name="T1" fmla="*/ 384 h 2152"/>
              <a:gd name="T2" fmla="*/ 384 w 2640"/>
              <a:gd name="T3" fmla="*/ 1536 h 2152"/>
              <a:gd name="T4" fmla="*/ 960 w 2640"/>
              <a:gd name="T5" fmla="*/ 960 h 2152"/>
              <a:gd name="T6" fmla="*/ 1344 w 2640"/>
              <a:gd name="T7" fmla="*/ 2064 h 2152"/>
              <a:gd name="T8" fmla="*/ 1776 w 2640"/>
              <a:gd name="T9" fmla="*/ 432 h 2152"/>
              <a:gd name="T10" fmla="*/ 2160 w 2640"/>
              <a:gd name="T11" fmla="*/ 1008 h 2152"/>
              <a:gd name="T12" fmla="*/ 2640 w 2640"/>
              <a:gd name="T13" fmla="*/ 0 h 2152"/>
              <a:gd name="T14" fmla="*/ 0 60000 65536"/>
              <a:gd name="T15" fmla="*/ 0 60000 65536"/>
              <a:gd name="T16" fmla="*/ 0 60000 65536"/>
              <a:gd name="T17" fmla="*/ 0 60000 65536"/>
              <a:gd name="T18" fmla="*/ 0 60000 65536"/>
              <a:gd name="T19" fmla="*/ 0 60000 65536"/>
              <a:gd name="T20" fmla="*/ 0 60000 65536"/>
              <a:gd name="T21" fmla="*/ 0 w 2640"/>
              <a:gd name="T22" fmla="*/ 0 h 2152"/>
              <a:gd name="T23" fmla="*/ 2640 w 2640"/>
              <a:gd name="T24" fmla="*/ 2152 h 2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0" h="2152">
                <a:moveTo>
                  <a:pt x="0" y="384"/>
                </a:moveTo>
                <a:cubicBezTo>
                  <a:pt x="112" y="912"/>
                  <a:pt x="224" y="1440"/>
                  <a:pt x="384" y="1536"/>
                </a:cubicBezTo>
                <a:cubicBezTo>
                  <a:pt x="544" y="1632"/>
                  <a:pt x="800" y="872"/>
                  <a:pt x="960" y="960"/>
                </a:cubicBezTo>
                <a:cubicBezTo>
                  <a:pt x="1120" y="1048"/>
                  <a:pt x="1208" y="2152"/>
                  <a:pt x="1344" y="2064"/>
                </a:cubicBezTo>
                <a:cubicBezTo>
                  <a:pt x="1480" y="1976"/>
                  <a:pt x="1640" y="608"/>
                  <a:pt x="1776" y="432"/>
                </a:cubicBezTo>
                <a:cubicBezTo>
                  <a:pt x="1912" y="256"/>
                  <a:pt x="2016" y="1080"/>
                  <a:pt x="2160" y="1008"/>
                </a:cubicBezTo>
                <a:cubicBezTo>
                  <a:pt x="2304" y="936"/>
                  <a:pt x="2560" y="168"/>
                  <a:pt x="264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81927" name="Oval 6">
            <a:extLst>
              <a:ext uri="{FF2B5EF4-FFF2-40B4-BE49-F238E27FC236}">
                <a16:creationId xmlns:a16="http://schemas.microsoft.com/office/drawing/2014/main" id="{B1FC760B-784A-4E20-A4E5-151BEE5C4C10}"/>
              </a:ext>
            </a:extLst>
          </p:cNvPr>
          <p:cNvSpPr>
            <a:spLocks noChangeArrowheads="1"/>
          </p:cNvSpPr>
          <p:nvPr/>
        </p:nvSpPr>
        <p:spPr bwMode="auto">
          <a:xfrm>
            <a:off x="7467600" y="3429000"/>
            <a:ext cx="152400" cy="228600"/>
          </a:xfrm>
          <a:prstGeom prst="ellipse">
            <a:avLst/>
          </a:prstGeom>
          <a:solidFill>
            <a:schemeClr val="hlink"/>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81928" name="Text Box 7">
            <a:extLst>
              <a:ext uri="{FF2B5EF4-FFF2-40B4-BE49-F238E27FC236}">
                <a16:creationId xmlns:a16="http://schemas.microsoft.com/office/drawing/2014/main" id="{6849447F-ECC1-481A-B947-20EE8E8E6912}"/>
              </a:ext>
            </a:extLst>
          </p:cNvPr>
          <p:cNvSpPr txBox="1">
            <a:spLocks noChangeArrowheads="1"/>
          </p:cNvSpPr>
          <p:nvPr/>
        </p:nvSpPr>
        <p:spPr bwMode="auto">
          <a:xfrm>
            <a:off x="5181600" y="1828801"/>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Best</a:t>
            </a:r>
            <a:endParaRPr lang="en-GB" altLang="tr-TR"/>
          </a:p>
        </p:txBody>
      </p:sp>
      <p:sp>
        <p:nvSpPr>
          <p:cNvPr id="81929" name="Line 8">
            <a:extLst>
              <a:ext uri="{FF2B5EF4-FFF2-40B4-BE49-F238E27FC236}">
                <a16:creationId xmlns:a16="http://schemas.microsoft.com/office/drawing/2014/main" id="{8080BCD3-DE41-4E54-9DEB-D5B9C2596FA8}"/>
              </a:ext>
            </a:extLst>
          </p:cNvPr>
          <p:cNvSpPr>
            <a:spLocks noChangeShapeType="1"/>
          </p:cNvSpPr>
          <p:nvPr/>
        </p:nvSpPr>
        <p:spPr bwMode="auto">
          <a:xfrm>
            <a:off x="5410200" y="2362200"/>
            <a:ext cx="762000" cy="2743200"/>
          </a:xfrm>
          <a:prstGeom prst="line">
            <a:avLst/>
          </a:prstGeom>
          <a:noFill/>
          <a:ln w="2857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81930" name="Oval 9">
            <a:extLst>
              <a:ext uri="{FF2B5EF4-FFF2-40B4-BE49-F238E27FC236}">
                <a16:creationId xmlns:a16="http://schemas.microsoft.com/office/drawing/2014/main" id="{04517E07-A4B2-4458-9FB9-66FC23A83B92}"/>
              </a:ext>
            </a:extLst>
          </p:cNvPr>
          <p:cNvSpPr>
            <a:spLocks noChangeArrowheads="1"/>
          </p:cNvSpPr>
          <p:nvPr/>
        </p:nvSpPr>
        <p:spPr bwMode="auto">
          <a:xfrm>
            <a:off x="7239000" y="3048000"/>
            <a:ext cx="1524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عنصر نائب لرقم الشريحة 5">
            <a:extLst>
              <a:ext uri="{FF2B5EF4-FFF2-40B4-BE49-F238E27FC236}">
                <a16:creationId xmlns:a16="http://schemas.microsoft.com/office/drawing/2014/main" id="{89E0B796-3095-49A6-AB0A-BA3A23103F5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E2470534-EC7F-4AC0-93B0-0311B6D9D9A3}" type="slidenum">
              <a:rPr lang="ar-SA" altLang="tr-TR"/>
              <a:pPr eaLnBrk="1" hangingPunct="1"/>
              <a:t>107</a:t>
            </a:fld>
            <a:endParaRPr lang="en-GB" altLang="tr-TR"/>
          </a:p>
        </p:txBody>
      </p:sp>
      <p:sp>
        <p:nvSpPr>
          <p:cNvPr id="82947" name="Rectangle 2">
            <a:extLst>
              <a:ext uri="{FF2B5EF4-FFF2-40B4-BE49-F238E27FC236}">
                <a16:creationId xmlns:a16="http://schemas.microsoft.com/office/drawing/2014/main" id="{8C7A608E-855F-4575-AF96-013402BBA5A6}"/>
              </a:ext>
            </a:extLst>
          </p:cNvPr>
          <p:cNvSpPr>
            <a:spLocks noGrp="1" noChangeArrowheads="1"/>
          </p:cNvSpPr>
          <p:nvPr>
            <p:ph type="title"/>
          </p:nvPr>
        </p:nvSpPr>
        <p:spPr>
          <a:xfrm>
            <a:off x="2743200" y="857250"/>
            <a:ext cx="7793038" cy="819150"/>
          </a:xfrm>
        </p:spPr>
        <p:txBody>
          <a:bodyPr/>
          <a:lstStyle/>
          <a:p>
            <a:pPr eaLnBrk="1" hangingPunct="1"/>
            <a:r>
              <a:rPr lang="fr-FR" altLang="tr-TR"/>
              <a:t>Tabu Search: TS</a:t>
            </a:r>
            <a:endParaRPr lang="en-US" altLang="tr-TR"/>
          </a:p>
        </p:txBody>
      </p:sp>
      <p:sp>
        <p:nvSpPr>
          <p:cNvPr id="82948" name="Line 3">
            <a:extLst>
              <a:ext uri="{FF2B5EF4-FFF2-40B4-BE49-F238E27FC236}">
                <a16:creationId xmlns:a16="http://schemas.microsoft.com/office/drawing/2014/main" id="{EC703F3F-431E-4A6A-AFBB-591EE9E59841}"/>
              </a:ext>
            </a:extLst>
          </p:cNvPr>
          <p:cNvSpPr>
            <a:spLocks noChangeShapeType="1"/>
          </p:cNvSpPr>
          <p:nvPr/>
        </p:nvSpPr>
        <p:spPr bwMode="auto">
          <a:xfrm>
            <a:off x="3657600" y="2133600"/>
            <a:ext cx="0" cy="37338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tr-TR"/>
          </a:p>
        </p:txBody>
      </p:sp>
      <p:sp>
        <p:nvSpPr>
          <p:cNvPr id="82949" name="Line 4">
            <a:extLst>
              <a:ext uri="{FF2B5EF4-FFF2-40B4-BE49-F238E27FC236}">
                <a16:creationId xmlns:a16="http://schemas.microsoft.com/office/drawing/2014/main" id="{75F98F97-8D05-47C9-849B-5DFBA034C1E1}"/>
              </a:ext>
            </a:extLst>
          </p:cNvPr>
          <p:cNvSpPr>
            <a:spLocks noChangeShapeType="1"/>
          </p:cNvSpPr>
          <p:nvPr/>
        </p:nvSpPr>
        <p:spPr bwMode="auto">
          <a:xfrm>
            <a:off x="3657600" y="5867400"/>
            <a:ext cx="609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82950" name="Freeform 5">
            <a:extLst>
              <a:ext uri="{FF2B5EF4-FFF2-40B4-BE49-F238E27FC236}">
                <a16:creationId xmlns:a16="http://schemas.microsoft.com/office/drawing/2014/main" id="{50CEE4B1-F547-4A2D-A062-243A411B1F94}"/>
              </a:ext>
            </a:extLst>
          </p:cNvPr>
          <p:cNvSpPr>
            <a:spLocks/>
          </p:cNvSpPr>
          <p:nvPr/>
        </p:nvSpPr>
        <p:spPr bwMode="auto">
          <a:xfrm>
            <a:off x="4114800" y="2057400"/>
            <a:ext cx="4191000" cy="3416300"/>
          </a:xfrm>
          <a:custGeom>
            <a:avLst/>
            <a:gdLst>
              <a:gd name="T0" fmla="*/ 0 w 2640"/>
              <a:gd name="T1" fmla="*/ 384 h 2152"/>
              <a:gd name="T2" fmla="*/ 384 w 2640"/>
              <a:gd name="T3" fmla="*/ 1536 h 2152"/>
              <a:gd name="T4" fmla="*/ 960 w 2640"/>
              <a:gd name="T5" fmla="*/ 960 h 2152"/>
              <a:gd name="T6" fmla="*/ 1344 w 2640"/>
              <a:gd name="T7" fmla="*/ 2064 h 2152"/>
              <a:gd name="T8" fmla="*/ 1776 w 2640"/>
              <a:gd name="T9" fmla="*/ 432 h 2152"/>
              <a:gd name="T10" fmla="*/ 2160 w 2640"/>
              <a:gd name="T11" fmla="*/ 1008 h 2152"/>
              <a:gd name="T12" fmla="*/ 2640 w 2640"/>
              <a:gd name="T13" fmla="*/ 0 h 2152"/>
              <a:gd name="T14" fmla="*/ 0 60000 65536"/>
              <a:gd name="T15" fmla="*/ 0 60000 65536"/>
              <a:gd name="T16" fmla="*/ 0 60000 65536"/>
              <a:gd name="T17" fmla="*/ 0 60000 65536"/>
              <a:gd name="T18" fmla="*/ 0 60000 65536"/>
              <a:gd name="T19" fmla="*/ 0 60000 65536"/>
              <a:gd name="T20" fmla="*/ 0 60000 65536"/>
              <a:gd name="T21" fmla="*/ 0 w 2640"/>
              <a:gd name="T22" fmla="*/ 0 h 2152"/>
              <a:gd name="T23" fmla="*/ 2640 w 2640"/>
              <a:gd name="T24" fmla="*/ 2152 h 2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0" h="2152">
                <a:moveTo>
                  <a:pt x="0" y="384"/>
                </a:moveTo>
                <a:cubicBezTo>
                  <a:pt x="112" y="912"/>
                  <a:pt x="224" y="1440"/>
                  <a:pt x="384" y="1536"/>
                </a:cubicBezTo>
                <a:cubicBezTo>
                  <a:pt x="544" y="1632"/>
                  <a:pt x="800" y="872"/>
                  <a:pt x="960" y="960"/>
                </a:cubicBezTo>
                <a:cubicBezTo>
                  <a:pt x="1120" y="1048"/>
                  <a:pt x="1208" y="2152"/>
                  <a:pt x="1344" y="2064"/>
                </a:cubicBezTo>
                <a:cubicBezTo>
                  <a:pt x="1480" y="1976"/>
                  <a:pt x="1640" y="608"/>
                  <a:pt x="1776" y="432"/>
                </a:cubicBezTo>
                <a:cubicBezTo>
                  <a:pt x="1912" y="256"/>
                  <a:pt x="2016" y="1080"/>
                  <a:pt x="2160" y="1008"/>
                </a:cubicBezTo>
                <a:cubicBezTo>
                  <a:pt x="2304" y="936"/>
                  <a:pt x="2560" y="168"/>
                  <a:pt x="264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82951" name="Oval 6">
            <a:extLst>
              <a:ext uri="{FF2B5EF4-FFF2-40B4-BE49-F238E27FC236}">
                <a16:creationId xmlns:a16="http://schemas.microsoft.com/office/drawing/2014/main" id="{0216F835-3734-4515-BCCC-DB54331F4D6A}"/>
              </a:ext>
            </a:extLst>
          </p:cNvPr>
          <p:cNvSpPr>
            <a:spLocks noChangeArrowheads="1"/>
          </p:cNvSpPr>
          <p:nvPr/>
        </p:nvSpPr>
        <p:spPr bwMode="auto">
          <a:xfrm>
            <a:off x="7467600" y="3429000"/>
            <a:ext cx="1524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82952" name="Text Box 7">
            <a:extLst>
              <a:ext uri="{FF2B5EF4-FFF2-40B4-BE49-F238E27FC236}">
                <a16:creationId xmlns:a16="http://schemas.microsoft.com/office/drawing/2014/main" id="{77708D61-B848-4536-9276-D3D1A82793A0}"/>
              </a:ext>
            </a:extLst>
          </p:cNvPr>
          <p:cNvSpPr txBox="1">
            <a:spLocks noChangeArrowheads="1"/>
          </p:cNvSpPr>
          <p:nvPr/>
        </p:nvSpPr>
        <p:spPr bwMode="auto">
          <a:xfrm>
            <a:off x="5181600" y="1828801"/>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Best</a:t>
            </a:r>
            <a:endParaRPr lang="en-GB" altLang="tr-TR"/>
          </a:p>
        </p:txBody>
      </p:sp>
      <p:sp>
        <p:nvSpPr>
          <p:cNvPr id="82953" name="Line 8">
            <a:extLst>
              <a:ext uri="{FF2B5EF4-FFF2-40B4-BE49-F238E27FC236}">
                <a16:creationId xmlns:a16="http://schemas.microsoft.com/office/drawing/2014/main" id="{23007521-796A-4755-BD73-114A6E946747}"/>
              </a:ext>
            </a:extLst>
          </p:cNvPr>
          <p:cNvSpPr>
            <a:spLocks noChangeShapeType="1"/>
          </p:cNvSpPr>
          <p:nvPr/>
        </p:nvSpPr>
        <p:spPr bwMode="auto">
          <a:xfrm>
            <a:off x="5410200" y="2362200"/>
            <a:ext cx="762000" cy="2743200"/>
          </a:xfrm>
          <a:prstGeom prst="line">
            <a:avLst/>
          </a:prstGeom>
          <a:noFill/>
          <a:ln w="2857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82954" name="Oval 9">
            <a:extLst>
              <a:ext uri="{FF2B5EF4-FFF2-40B4-BE49-F238E27FC236}">
                <a16:creationId xmlns:a16="http://schemas.microsoft.com/office/drawing/2014/main" id="{DC8E21DF-89BA-48C6-8A40-18A09C4E8F3E}"/>
              </a:ext>
            </a:extLst>
          </p:cNvPr>
          <p:cNvSpPr>
            <a:spLocks noChangeArrowheads="1"/>
          </p:cNvSpPr>
          <p:nvPr/>
        </p:nvSpPr>
        <p:spPr bwMode="auto">
          <a:xfrm>
            <a:off x="7772400" y="2971800"/>
            <a:ext cx="152400" cy="228600"/>
          </a:xfrm>
          <a:prstGeom prst="ellipse">
            <a:avLst/>
          </a:prstGeom>
          <a:solidFill>
            <a:schemeClr val="hlink"/>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عنصر نائب لرقم الشريحة 5">
            <a:extLst>
              <a:ext uri="{FF2B5EF4-FFF2-40B4-BE49-F238E27FC236}">
                <a16:creationId xmlns:a16="http://schemas.microsoft.com/office/drawing/2014/main" id="{CD03A8CB-64C1-46B8-89D1-3B2633C7263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7A87B872-8D71-4435-BDD6-8301B33F50FB}" type="slidenum">
              <a:rPr lang="ar-SA" altLang="tr-TR"/>
              <a:pPr eaLnBrk="1" hangingPunct="1"/>
              <a:t>108</a:t>
            </a:fld>
            <a:endParaRPr lang="en-GB" altLang="tr-TR"/>
          </a:p>
        </p:txBody>
      </p:sp>
      <p:sp>
        <p:nvSpPr>
          <p:cNvPr id="83971" name="Rectangle 2">
            <a:extLst>
              <a:ext uri="{FF2B5EF4-FFF2-40B4-BE49-F238E27FC236}">
                <a16:creationId xmlns:a16="http://schemas.microsoft.com/office/drawing/2014/main" id="{FBB0C4D1-32C1-4D4D-9F3A-53345ABD926D}"/>
              </a:ext>
            </a:extLst>
          </p:cNvPr>
          <p:cNvSpPr>
            <a:spLocks noGrp="1" noChangeArrowheads="1"/>
          </p:cNvSpPr>
          <p:nvPr>
            <p:ph type="title"/>
          </p:nvPr>
        </p:nvSpPr>
        <p:spPr>
          <a:xfrm>
            <a:off x="2743200" y="857250"/>
            <a:ext cx="7793038" cy="819150"/>
          </a:xfrm>
        </p:spPr>
        <p:txBody>
          <a:bodyPr/>
          <a:lstStyle/>
          <a:p>
            <a:pPr eaLnBrk="1" hangingPunct="1"/>
            <a:r>
              <a:rPr lang="fr-FR" altLang="tr-TR"/>
              <a:t>Tabu Search: TS</a:t>
            </a:r>
            <a:endParaRPr lang="en-US" altLang="tr-TR"/>
          </a:p>
        </p:txBody>
      </p:sp>
      <p:sp>
        <p:nvSpPr>
          <p:cNvPr id="83972" name="Line 3">
            <a:extLst>
              <a:ext uri="{FF2B5EF4-FFF2-40B4-BE49-F238E27FC236}">
                <a16:creationId xmlns:a16="http://schemas.microsoft.com/office/drawing/2014/main" id="{83F9331F-2306-46B3-AF0E-DAEB53441301}"/>
              </a:ext>
            </a:extLst>
          </p:cNvPr>
          <p:cNvSpPr>
            <a:spLocks noChangeShapeType="1"/>
          </p:cNvSpPr>
          <p:nvPr/>
        </p:nvSpPr>
        <p:spPr bwMode="auto">
          <a:xfrm>
            <a:off x="3657600" y="2133600"/>
            <a:ext cx="0" cy="37338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tr-TR"/>
          </a:p>
        </p:txBody>
      </p:sp>
      <p:sp>
        <p:nvSpPr>
          <p:cNvPr id="83973" name="Line 4">
            <a:extLst>
              <a:ext uri="{FF2B5EF4-FFF2-40B4-BE49-F238E27FC236}">
                <a16:creationId xmlns:a16="http://schemas.microsoft.com/office/drawing/2014/main" id="{95AE55C2-1D06-4B38-8895-809A31A25C9D}"/>
              </a:ext>
            </a:extLst>
          </p:cNvPr>
          <p:cNvSpPr>
            <a:spLocks noChangeShapeType="1"/>
          </p:cNvSpPr>
          <p:nvPr/>
        </p:nvSpPr>
        <p:spPr bwMode="auto">
          <a:xfrm>
            <a:off x="3657600" y="5867400"/>
            <a:ext cx="609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83974" name="Freeform 5">
            <a:extLst>
              <a:ext uri="{FF2B5EF4-FFF2-40B4-BE49-F238E27FC236}">
                <a16:creationId xmlns:a16="http://schemas.microsoft.com/office/drawing/2014/main" id="{EA130478-3C5A-493E-B43B-0491D8F7CC3D}"/>
              </a:ext>
            </a:extLst>
          </p:cNvPr>
          <p:cNvSpPr>
            <a:spLocks/>
          </p:cNvSpPr>
          <p:nvPr/>
        </p:nvSpPr>
        <p:spPr bwMode="auto">
          <a:xfrm>
            <a:off x="4114800" y="2057400"/>
            <a:ext cx="4191000" cy="3416300"/>
          </a:xfrm>
          <a:custGeom>
            <a:avLst/>
            <a:gdLst>
              <a:gd name="T0" fmla="*/ 0 w 2640"/>
              <a:gd name="T1" fmla="*/ 384 h 2152"/>
              <a:gd name="T2" fmla="*/ 384 w 2640"/>
              <a:gd name="T3" fmla="*/ 1536 h 2152"/>
              <a:gd name="T4" fmla="*/ 960 w 2640"/>
              <a:gd name="T5" fmla="*/ 960 h 2152"/>
              <a:gd name="T6" fmla="*/ 1344 w 2640"/>
              <a:gd name="T7" fmla="*/ 2064 h 2152"/>
              <a:gd name="T8" fmla="*/ 1776 w 2640"/>
              <a:gd name="T9" fmla="*/ 432 h 2152"/>
              <a:gd name="T10" fmla="*/ 2160 w 2640"/>
              <a:gd name="T11" fmla="*/ 1008 h 2152"/>
              <a:gd name="T12" fmla="*/ 2640 w 2640"/>
              <a:gd name="T13" fmla="*/ 0 h 2152"/>
              <a:gd name="T14" fmla="*/ 0 60000 65536"/>
              <a:gd name="T15" fmla="*/ 0 60000 65536"/>
              <a:gd name="T16" fmla="*/ 0 60000 65536"/>
              <a:gd name="T17" fmla="*/ 0 60000 65536"/>
              <a:gd name="T18" fmla="*/ 0 60000 65536"/>
              <a:gd name="T19" fmla="*/ 0 60000 65536"/>
              <a:gd name="T20" fmla="*/ 0 60000 65536"/>
              <a:gd name="T21" fmla="*/ 0 w 2640"/>
              <a:gd name="T22" fmla="*/ 0 h 2152"/>
              <a:gd name="T23" fmla="*/ 2640 w 2640"/>
              <a:gd name="T24" fmla="*/ 2152 h 2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0" h="2152">
                <a:moveTo>
                  <a:pt x="0" y="384"/>
                </a:moveTo>
                <a:cubicBezTo>
                  <a:pt x="112" y="912"/>
                  <a:pt x="224" y="1440"/>
                  <a:pt x="384" y="1536"/>
                </a:cubicBezTo>
                <a:cubicBezTo>
                  <a:pt x="544" y="1632"/>
                  <a:pt x="800" y="872"/>
                  <a:pt x="960" y="960"/>
                </a:cubicBezTo>
                <a:cubicBezTo>
                  <a:pt x="1120" y="1048"/>
                  <a:pt x="1208" y="2152"/>
                  <a:pt x="1344" y="2064"/>
                </a:cubicBezTo>
                <a:cubicBezTo>
                  <a:pt x="1480" y="1976"/>
                  <a:pt x="1640" y="608"/>
                  <a:pt x="1776" y="432"/>
                </a:cubicBezTo>
                <a:cubicBezTo>
                  <a:pt x="1912" y="256"/>
                  <a:pt x="2016" y="1080"/>
                  <a:pt x="2160" y="1008"/>
                </a:cubicBezTo>
                <a:cubicBezTo>
                  <a:pt x="2304" y="936"/>
                  <a:pt x="2560" y="168"/>
                  <a:pt x="264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83975" name="Oval 6">
            <a:extLst>
              <a:ext uri="{FF2B5EF4-FFF2-40B4-BE49-F238E27FC236}">
                <a16:creationId xmlns:a16="http://schemas.microsoft.com/office/drawing/2014/main" id="{2B4D7297-D106-47F0-9378-7CE485DF8957}"/>
              </a:ext>
            </a:extLst>
          </p:cNvPr>
          <p:cNvSpPr>
            <a:spLocks noChangeArrowheads="1"/>
          </p:cNvSpPr>
          <p:nvPr/>
        </p:nvSpPr>
        <p:spPr bwMode="auto">
          <a:xfrm>
            <a:off x="7924800" y="2514600"/>
            <a:ext cx="152400" cy="228600"/>
          </a:xfrm>
          <a:prstGeom prst="ellipse">
            <a:avLst/>
          </a:prstGeom>
          <a:solidFill>
            <a:schemeClr val="hlink"/>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83976" name="Text Box 7">
            <a:extLst>
              <a:ext uri="{FF2B5EF4-FFF2-40B4-BE49-F238E27FC236}">
                <a16:creationId xmlns:a16="http://schemas.microsoft.com/office/drawing/2014/main" id="{AB2E3DE5-8DCC-48B7-A07F-F70771670261}"/>
              </a:ext>
            </a:extLst>
          </p:cNvPr>
          <p:cNvSpPr txBox="1">
            <a:spLocks noChangeArrowheads="1"/>
          </p:cNvSpPr>
          <p:nvPr/>
        </p:nvSpPr>
        <p:spPr bwMode="auto">
          <a:xfrm>
            <a:off x="5181600" y="1828801"/>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Best</a:t>
            </a:r>
            <a:endParaRPr lang="en-GB" altLang="tr-TR"/>
          </a:p>
        </p:txBody>
      </p:sp>
      <p:sp>
        <p:nvSpPr>
          <p:cNvPr id="83977" name="Line 8">
            <a:extLst>
              <a:ext uri="{FF2B5EF4-FFF2-40B4-BE49-F238E27FC236}">
                <a16:creationId xmlns:a16="http://schemas.microsoft.com/office/drawing/2014/main" id="{62290B03-7CD5-488F-ACCD-6C69119EBA56}"/>
              </a:ext>
            </a:extLst>
          </p:cNvPr>
          <p:cNvSpPr>
            <a:spLocks noChangeShapeType="1"/>
          </p:cNvSpPr>
          <p:nvPr/>
        </p:nvSpPr>
        <p:spPr bwMode="auto">
          <a:xfrm>
            <a:off x="5410200" y="2362200"/>
            <a:ext cx="762000" cy="2743200"/>
          </a:xfrm>
          <a:prstGeom prst="line">
            <a:avLst/>
          </a:prstGeom>
          <a:noFill/>
          <a:ln w="2857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83978" name="Oval 9">
            <a:extLst>
              <a:ext uri="{FF2B5EF4-FFF2-40B4-BE49-F238E27FC236}">
                <a16:creationId xmlns:a16="http://schemas.microsoft.com/office/drawing/2014/main" id="{41915E74-8118-44F8-9DF9-7B564F937684}"/>
              </a:ext>
            </a:extLst>
          </p:cNvPr>
          <p:cNvSpPr>
            <a:spLocks noChangeArrowheads="1"/>
          </p:cNvSpPr>
          <p:nvPr/>
        </p:nvSpPr>
        <p:spPr bwMode="auto">
          <a:xfrm>
            <a:off x="7772400" y="2971800"/>
            <a:ext cx="1524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عنصر نائب لرقم الشريحة 5">
            <a:extLst>
              <a:ext uri="{FF2B5EF4-FFF2-40B4-BE49-F238E27FC236}">
                <a16:creationId xmlns:a16="http://schemas.microsoft.com/office/drawing/2014/main" id="{47FED7BD-E120-412C-B238-7B7D992C250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BA280755-8F7C-44CE-AA07-4CD451164446}" type="slidenum">
              <a:rPr lang="ar-SA" altLang="tr-TR"/>
              <a:pPr eaLnBrk="1" hangingPunct="1"/>
              <a:t>109</a:t>
            </a:fld>
            <a:endParaRPr lang="en-GB" altLang="tr-TR"/>
          </a:p>
        </p:txBody>
      </p:sp>
      <p:sp>
        <p:nvSpPr>
          <p:cNvPr id="84995" name="Rectangle 2">
            <a:extLst>
              <a:ext uri="{FF2B5EF4-FFF2-40B4-BE49-F238E27FC236}">
                <a16:creationId xmlns:a16="http://schemas.microsoft.com/office/drawing/2014/main" id="{44A8D04F-D5BF-4CB8-B358-60662D2CE8EB}"/>
              </a:ext>
            </a:extLst>
          </p:cNvPr>
          <p:cNvSpPr>
            <a:spLocks noGrp="1" noChangeArrowheads="1"/>
          </p:cNvSpPr>
          <p:nvPr>
            <p:ph type="title"/>
          </p:nvPr>
        </p:nvSpPr>
        <p:spPr>
          <a:xfrm>
            <a:off x="2743200" y="857250"/>
            <a:ext cx="7793038" cy="819150"/>
          </a:xfrm>
        </p:spPr>
        <p:txBody>
          <a:bodyPr/>
          <a:lstStyle/>
          <a:p>
            <a:pPr eaLnBrk="1" hangingPunct="1"/>
            <a:r>
              <a:rPr lang="fr-FR" altLang="tr-TR"/>
              <a:t>Tabu Search: TS</a:t>
            </a:r>
            <a:endParaRPr lang="en-US" altLang="tr-TR"/>
          </a:p>
        </p:txBody>
      </p:sp>
      <p:sp>
        <p:nvSpPr>
          <p:cNvPr id="84996" name="Line 3">
            <a:extLst>
              <a:ext uri="{FF2B5EF4-FFF2-40B4-BE49-F238E27FC236}">
                <a16:creationId xmlns:a16="http://schemas.microsoft.com/office/drawing/2014/main" id="{1ACC0DD6-AB69-4014-9E01-1F26FDB6689C}"/>
              </a:ext>
            </a:extLst>
          </p:cNvPr>
          <p:cNvSpPr>
            <a:spLocks noChangeShapeType="1"/>
          </p:cNvSpPr>
          <p:nvPr/>
        </p:nvSpPr>
        <p:spPr bwMode="auto">
          <a:xfrm>
            <a:off x="3657600" y="2133600"/>
            <a:ext cx="0" cy="37338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tr-TR"/>
          </a:p>
        </p:txBody>
      </p:sp>
      <p:sp>
        <p:nvSpPr>
          <p:cNvPr id="84997" name="Line 4">
            <a:extLst>
              <a:ext uri="{FF2B5EF4-FFF2-40B4-BE49-F238E27FC236}">
                <a16:creationId xmlns:a16="http://schemas.microsoft.com/office/drawing/2014/main" id="{F2AC583B-0137-4AD6-BE3E-F74BF3400CD6}"/>
              </a:ext>
            </a:extLst>
          </p:cNvPr>
          <p:cNvSpPr>
            <a:spLocks noChangeShapeType="1"/>
          </p:cNvSpPr>
          <p:nvPr/>
        </p:nvSpPr>
        <p:spPr bwMode="auto">
          <a:xfrm>
            <a:off x="3657600" y="5867400"/>
            <a:ext cx="609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84998" name="Freeform 5">
            <a:extLst>
              <a:ext uri="{FF2B5EF4-FFF2-40B4-BE49-F238E27FC236}">
                <a16:creationId xmlns:a16="http://schemas.microsoft.com/office/drawing/2014/main" id="{B5FCDB9D-A316-483C-B1EA-DEE1F9DC503A}"/>
              </a:ext>
            </a:extLst>
          </p:cNvPr>
          <p:cNvSpPr>
            <a:spLocks/>
          </p:cNvSpPr>
          <p:nvPr/>
        </p:nvSpPr>
        <p:spPr bwMode="auto">
          <a:xfrm>
            <a:off x="4114800" y="2057400"/>
            <a:ext cx="4191000" cy="3416300"/>
          </a:xfrm>
          <a:custGeom>
            <a:avLst/>
            <a:gdLst>
              <a:gd name="T0" fmla="*/ 0 w 2640"/>
              <a:gd name="T1" fmla="*/ 384 h 2152"/>
              <a:gd name="T2" fmla="*/ 384 w 2640"/>
              <a:gd name="T3" fmla="*/ 1536 h 2152"/>
              <a:gd name="T4" fmla="*/ 960 w 2640"/>
              <a:gd name="T5" fmla="*/ 960 h 2152"/>
              <a:gd name="T6" fmla="*/ 1344 w 2640"/>
              <a:gd name="T7" fmla="*/ 2064 h 2152"/>
              <a:gd name="T8" fmla="*/ 1776 w 2640"/>
              <a:gd name="T9" fmla="*/ 432 h 2152"/>
              <a:gd name="T10" fmla="*/ 2160 w 2640"/>
              <a:gd name="T11" fmla="*/ 1008 h 2152"/>
              <a:gd name="T12" fmla="*/ 2640 w 2640"/>
              <a:gd name="T13" fmla="*/ 0 h 2152"/>
              <a:gd name="T14" fmla="*/ 0 60000 65536"/>
              <a:gd name="T15" fmla="*/ 0 60000 65536"/>
              <a:gd name="T16" fmla="*/ 0 60000 65536"/>
              <a:gd name="T17" fmla="*/ 0 60000 65536"/>
              <a:gd name="T18" fmla="*/ 0 60000 65536"/>
              <a:gd name="T19" fmla="*/ 0 60000 65536"/>
              <a:gd name="T20" fmla="*/ 0 60000 65536"/>
              <a:gd name="T21" fmla="*/ 0 w 2640"/>
              <a:gd name="T22" fmla="*/ 0 h 2152"/>
              <a:gd name="T23" fmla="*/ 2640 w 2640"/>
              <a:gd name="T24" fmla="*/ 2152 h 2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0" h="2152">
                <a:moveTo>
                  <a:pt x="0" y="384"/>
                </a:moveTo>
                <a:cubicBezTo>
                  <a:pt x="112" y="912"/>
                  <a:pt x="224" y="1440"/>
                  <a:pt x="384" y="1536"/>
                </a:cubicBezTo>
                <a:cubicBezTo>
                  <a:pt x="544" y="1632"/>
                  <a:pt x="800" y="872"/>
                  <a:pt x="960" y="960"/>
                </a:cubicBezTo>
                <a:cubicBezTo>
                  <a:pt x="1120" y="1048"/>
                  <a:pt x="1208" y="2152"/>
                  <a:pt x="1344" y="2064"/>
                </a:cubicBezTo>
                <a:cubicBezTo>
                  <a:pt x="1480" y="1976"/>
                  <a:pt x="1640" y="608"/>
                  <a:pt x="1776" y="432"/>
                </a:cubicBezTo>
                <a:cubicBezTo>
                  <a:pt x="1912" y="256"/>
                  <a:pt x="2016" y="1080"/>
                  <a:pt x="2160" y="1008"/>
                </a:cubicBezTo>
                <a:cubicBezTo>
                  <a:pt x="2304" y="936"/>
                  <a:pt x="2560" y="168"/>
                  <a:pt x="264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84999" name="Oval 6">
            <a:extLst>
              <a:ext uri="{FF2B5EF4-FFF2-40B4-BE49-F238E27FC236}">
                <a16:creationId xmlns:a16="http://schemas.microsoft.com/office/drawing/2014/main" id="{2611060D-1BB5-442F-A8B6-E382CD08898A}"/>
              </a:ext>
            </a:extLst>
          </p:cNvPr>
          <p:cNvSpPr>
            <a:spLocks noChangeArrowheads="1"/>
          </p:cNvSpPr>
          <p:nvPr/>
        </p:nvSpPr>
        <p:spPr bwMode="auto">
          <a:xfrm>
            <a:off x="7924800" y="2514600"/>
            <a:ext cx="1524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85000" name="Text Box 7">
            <a:extLst>
              <a:ext uri="{FF2B5EF4-FFF2-40B4-BE49-F238E27FC236}">
                <a16:creationId xmlns:a16="http://schemas.microsoft.com/office/drawing/2014/main" id="{D4147BB2-401F-4189-AB4E-CE22B8901679}"/>
              </a:ext>
            </a:extLst>
          </p:cNvPr>
          <p:cNvSpPr txBox="1">
            <a:spLocks noChangeArrowheads="1"/>
          </p:cNvSpPr>
          <p:nvPr/>
        </p:nvSpPr>
        <p:spPr bwMode="auto">
          <a:xfrm>
            <a:off x="5181600" y="1828801"/>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Best</a:t>
            </a:r>
            <a:endParaRPr lang="en-GB" altLang="tr-TR"/>
          </a:p>
        </p:txBody>
      </p:sp>
      <p:sp>
        <p:nvSpPr>
          <p:cNvPr id="85001" name="Line 8">
            <a:extLst>
              <a:ext uri="{FF2B5EF4-FFF2-40B4-BE49-F238E27FC236}">
                <a16:creationId xmlns:a16="http://schemas.microsoft.com/office/drawing/2014/main" id="{9CB8043D-E16F-4C72-9798-C6B2CC0B47F2}"/>
              </a:ext>
            </a:extLst>
          </p:cNvPr>
          <p:cNvSpPr>
            <a:spLocks noChangeShapeType="1"/>
          </p:cNvSpPr>
          <p:nvPr/>
        </p:nvSpPr>
        <p:spPr bwMode="auto">
          <a:xfrm>
            <a:off x="5410200" y="2362200"/>
            <a:ext cx="762000" cy="2743200"/>
          </a:xfrm>
          <a:prstGeom prst="line">
            <a:avLst/>
          </a:prstGeom>
          <a:noFill/>
          <a:ln w="2857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85002" name="Oval 9">
            <a:extLst>
              <a:ext uri="{FF2B5EF4-FFF2-40B4-BE49-F238E27FC236}">
                <a16:creationId xmlns:a16="http://schemas.microsoft.com/office/drawing/2014/main" id="{1D5C297F-3F89-448E-BB5B-83840A331500}"/>
              </a:ext>
            </a:extLst>
          </p:cNvPr>
          <p:cNvSpPr>
            <a:spLocks noChangeArrowheads="1"/>
          </p:cNvSpPr>
          <p:nvPr/>
        </p:nvSpPr>
        <p:spPr bwMode="auto">
          <a:xfrm>
            <a:off x="8153400" y="1981200"/>
            <a:ext cx="152400" cy="228600"/>
          </a:xfrm>
          <a:prstGeom prst="ellipse">
            <a:avLst/>
          </a:prstGeom>
          <a:solidFill>
            <a:schemeClr val="hlink"/>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Hill-climbing algorithm</a:t>
            </a:r>
          </a:p>
        </p:txBody>
      </p:sp>
      <p:sp>
        <p:nvSpPr>
          <p:cNvPr id="3" name="Content Placeholder 2"/>
          <p:cNvSpPr>
            <a:spLocks noGrp="1"/>
          </p:cNvSpPr>
          <p:nvPr>
            <p:ph idx="1"/>
          </p:nvPr>
        </p:nvSpPr>
        <p:spPr>
          <a:xfrm>
            <a:off x="381000" y="1397001"/>
            <a:ext cx="11811000" cy="3682999"/>
          </a:xfrm>
        </p:spPr>
        <p:txBody>
          <a:bodyPr/>
          <a:lstStyle/>
          <a:p>
            <a:pPr marL="0" indent="0">
              <a:buNone/>
            </a:pPr>
            <a:r>
              <a:rPr lang="en-US" b="1" dirty="0">
                <a:solidFill>
                  <a:srgbClr val="CE00BB"/>
                </a:solidFill>
              </a:rPr>
              <a:t>function</a:t>
            </a:r>
            <a:r>
              <a:rPr lang="en-US" b="1" dirty="0"/>
              <a:t> </a:t>
            </a:r>
            <a:r>
              <a:rPr lang="en-US" dirty="0">
                <a:solidFill>
                  <a:srgbClr val="008000"/>
                </a:solidFill>
              </a:rPr>
              <a:t>HILL-CLIMBING</a:t>
            </a:r>
            <a:r>
              <a:rPr lang="en-US" dirty="0"/>
              <a:t>(</a:t>
            </a:r>
            <a:r>
              <a:rPr lang="en-US" dirty="0">
                <a:solidFill>
                  <a:srgbClr val="0000FF"/>
                </a:solidFill>
              </a:rPr>
              <a:t>problem</a:t>
            </a:r>
            <a:r>
              <a:rPr lang="en-US" dirty="0"/>
              <a:t>) </a:t>
            </a:r>
            <a:r>
              <a:rPr lang="en-US" b="1" dirty="0">
                <a:solidFill>
                  <a:srgbClr val="CE00BB"/>
                </a:solidFill>
              </a:rPr>
              <a:t>returns</a:t>
            </a:r>
            <a:r>
              <a:rPr lang="en-US" b="1" dirty="0"/>
              <a:t> </a:t>
            </a:r>
            <a:r>
              <a:rPr lang="en-US" dirty="0"/>
              <a:t>a state</a:t>
            </a:r>
          </a:p>
          <a:p>
            <a:pPr marL="0" indent="0">
              <a:buNone/>
            </a:pPr>
            <a:r>
              <a:rPr lang="en-US" dirty="0"/>
              <a:t>    </a:t>
            </a:r>
            <a:r>
              <a:rPr lang="en-US" dirty="0">
                <a:solidFill>
                  <a:srgbClr val="0000FF"/>
                </a:solidFill>
              </a:rPr>
              <a:t>current</a:t>
            </a:r>
            <a:r>
              <a:rPr lang="en-US" dirty="0"/>
              <a:t> ← make-node(</a:t>
            </a:r>
            <a:r>
              <a:rPr lang="en-US" dirty="0" err="1">
                <a:solidFill>
                  <a:srgbClr val="0000FF"/>
                </a:solidFill>
              </a:rPr>
              <a:t>problem</a:t>
            </a:r>
            <a:r>
              <a:rPr lang="en-US" dirty="0" err="1"/>
              <a:t>.initial</a:t>
            </a:r>
            <a:r>
              <a:rPr lang="en-US" dirty="0"/>
              <a:t>-state) </a:t>
            </a:r>
          </a:p>
          <a:p>
            <a:pPr marL="0" indent="0">
              <a:buNone/>
            </a:pPr>
            <a:r>
              <a:rPr lang="en-US" b="1" dirty="0"/>
              <a:t>    </a:t>
            </a:r>
            <a:r>
              <a:rPr lang="en-US" b="1" dirty="0">
                <a:solidFill>
                  <a:srgbClr val="CE00BB"/>
                </a:solidFill>
              </a:rPr>
              <a:t>loop do </a:t>
            </a:r>
            <a:endParaRPr lang="en-US" dirty="0">
              <a:solidFill>
                <a:srgbClr val="CE00BB"/>
              </a:solidFill>
            </a:endParaRPr>
          </a:p>
          <a:p>
            <a:pPr marL="0" indent="0">
              <a:buNone/>
            </a:pPr>
            <a:r>
              <a:rPr lang="en-US" dirty="0"/>
              <a:t>            </a:t>
            </a:r>
            <a:r>
              <a:rPr lang="en-US" dirty="0">
                <a:solidFill>
                  <a:srgbClr val="0000FF"/>
                </a:solidFill>
              </a:rPr>
              <a:t>neighbor</a:t>
            </a:r>
            <a:r>
              <a:rPr lang="en-US" dirty="0"/>
              <a:t> ← a highest-valued successor of </a:t>
            </a:r>
            <a:r>
              <a:rPr lang="en-US" dirty="0">
                <a:solidFill>
                  <a:srgbClr val="0000FF"/>
                </a:solidFill>
              </a:rPr>
              <a:t>current</a:t>
            </a:r>
          </a:p>
          <a:p>
            <a:pPr marL="0" indent="0">
              <a:buNone/>
            </a:pPr>
            <a:r>
              <a:rPr lang="en-US" b="1" dirty="0"/>
              <a:t>            </a:t>
            </a:r>
            <a:r>
              <a:rPr lang="en-US" b="1" dirty="0">
                <a:solidFill>
                  <a:srgbClr val="CE00BB"/>
                </a:solidFill>
              </a:rPr>
              <a:t>if</a:t>
            </a:r>
            <a:r>
              <a:rPr lang="en-US" b="1" dirty="0"/>
              <a:t> </a:t>
            </a:r>
            <a:r>
              <a:rPr lang="en-US" dirty="0" err="1">
                <a:solidFill>
                  <a:srgbClr val="0000FF"/>
                </a:solidFill>
              </a:rPr>
              <a:t>neighbor</a:t>
            </a:r>
            <a:r>
              <a:rPr lang="en-US" dirty="0" err="1"/>
              <a:t>.value</a:t>
            </a:r>
            <a:r>
              <a:rPr lang="en-US" dirty="0"/>
              <a:t> ≤ </a:t>
            </a:r>
            <a:r>
              <a:rPr lang="en-US" dirty="0" err="1">
                <a:solidFill>
                  <a:srgbClr val="0000FF"/>
                </a:solidFill>
              </a:rPr>
              <a:t>current</a:t>
            </a:r>
            <a:r>
              <a:rPr lang="en-US" dirty="0" err="1"/>
              <a:t>.value</a:t>
            </a:r>
            <a:r>
              <a:rPr lang="en-US" dirty="0"/>
              <a:t> </a:t>
            </a:r>
            <a:r>
              <a:rPr lang="en-US" b="1" dirty="0">
                <a:solidFill>
                  <a:srgbClr val="CE00BB"/>
                </a:solidFill>
              </a:rPr>
              <a:t>then</a:t>
            </a:r>
          </a:p>
          <a:p>
            <a:pPr marL="0" indent="0">
              <a:buNone/>
            </a:pPr>
            <a:r>
              <a:rPr lang="en-US" b="1" dirty="0">
                <a:solidFill>
                  <a:srgbClr val="CE00BB"/>
                </a:solidFill>
              </a:rPr>
              <a:t>                    return </a:t>
            </a:r>
            <a:r>
              <a:rPr lang="en-US" dirty="0" err="1">
                <a:solidFill>
                  <a:srgbClr val="0000FF"/>
                </a:solidFill>
              </a:rPr>
              <a:t>current</a:t>
            </a:r>
            <a:r>
              <a:rPr lang="en-US" dirty="0" err="1"/>
              <a:t>.state</a:t>
            </a:r>
            <a:r>
              <a:rPr lang="en-US" dirty="0"/>
              <a:t> </a:t>
            </a:r>
          </a:p>
          <a:p>
            <a:pPr marL="0" indent="0">
              <a:buNone/>
            </a:pPr>
            <a:r>
              <a:rPr lang="en-US" dirty="0"/>
              <a:t>            </a:t>
            </a:r>
            <a:r>
              <a:rPr lang="en-US" dirty="0">
                <a:solidFill>
                  <a:srgbClr val="0000FF"/>
                </a:solidFill>
              </a:rPr>
              <a:t>current</a:t>
            </a:r>
            <a:r>
              <a:rPr lang="en-US" dirty="0"/>
              <a:t> ← </a:t>
            </a:r>
            <a:r>
              <a:rPr lang="en-US" dirty="0">
                <a:solidFill>
                  <a:srgbClr val="0000FF"/>
                </a:solidFill>
              </a:rPr>
              <a:t>neighbor</a:t>
            </a:r>
            <a:r>
              <a:rPr lang="en-US" dirty="0"/>
              <a:t> </a:t>
            </a:r>
          </a:p>
          <a:p>
            <a:pPr marL="0" indent="0">
              <a:buNone/>
            </a:pPr>
            <a:endParaRPr lang="en-US" dirty="0"/>
          </a:p>
        </p:txBody>
      </p:sp>
      <p:sp>
        <p:nvSpPr>
          <p:cNvPr id="4" name="TextBox 3"/>
          <p:cNvSpPr txBox="1"/>
          <p:nvPr/>
        </p:nvSpPr>
        <p:spPr bwMode="auto">
          <a:xfrm>
            <a:off x="840154" y="5822462"/>
            <a:ext cx="8573314" cy="861772"/>
          </a:xfrm>
          <a:prstGeom prst="rect">
            <a:avLst/>
          </a:prstGeom>
          <a:noFill/>
          <a:ln w="9525">
            <a:noFill/>
            <a:miter lim="800000"/>
            <a:headEnd/>
            <a:tailEnd/>
          </a:ln>
        </p:spPr>
        <p:txBody>
          <a:bodyPr wrap="none" lIns="91438" tIns="45719" rIns="91438" bIns="45719" rtlCol="0">
            <a:spAutoFit/>
          </a:bodyPr>
          <a:lstStyle/>
          <a:p>
            <a:r>
              <a:rPr lang="en-US" sz="3200" b="1" i="1" dirty="0">
                <a:latin typeface="Calibri"/>
                <a:cs typeface="Calibri"/>
              </a:rPr>
              <a:t>“Like climbing Everest in thick fog with amnesia” </a:t>
            </a:r>
          </a:p>
          <a:p>
            <a:endParaRPr lang="en-US" dirty="0">
              <a:solidFill>
                <a:schemeClr val="bg2"/>
              </a:solidFill>
              <a:latin typeface="Calibri"/>
              <a:cs typeface="Calibri"/>
            </a:endParaRPr>
          </a:p>
        </p:txBody>
      </p:sp>
    </p:spTree>
    <p:extLst>
      <p:ext uri="{BB962C8B-B14F-4D97-AF65-F5344CB8AC3E}">
        <p14:creationId xmlns:p14="http://schemas.microsoft.com/office/powerpoint/2010/main" val="103160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عنصر نائب لرقم الشريحة 5">
            <a:extLst>
              <a:ext uri="{FF2B5EF4-FFF2-40B4-BE49-F238E27FC236}">
                <a16:creationId xmlns:a16="http://schemas.microsoft.com/office/drawing/2014/main" id="{9871E23E-FBDB-4D79-B12F-9D2AD75995C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36943F03-5D00-4345-8742-E3981FA4794D}" type="slidenum">
              <a:rPr lang="ar-SA" altLang="tr-TR"/>
              <a:pPr eaLnBrk="1" hangingPunct="1"/>
              <a:t>110</a:t>
            </a:fld>
            <a:endParaRPr lang="en-GB" altLang="tr-TR"/>
          </a:p>
        </p:txBody>
      </p:sp>
      <p:sp>
        <p:nvSpPr>
          <p:cNvPr id="86019" name="Rectangle 2">
            <a:extLst>
              <a:ext uri="{FF2B5EF4-FFF2-40B4-BE49-F238E27FC236}">
                <a16:creationId xmlns:a16="http://schemas.microsoft.com/office/drawing/2014/main" id="{4945D29A-81F6-456F-8603-28CC6824A0F2}"/>
              </a:ext>
            </a:extLst>
          </p:cNvPr>
          <p:cNvSpPr>
            <a:spLocks noGrp="1" noChangeArrowheads="1"/>
          </p:cNvSpPr>
          <p:nvPr>
            <p:ph type="title"/>
          </p:nvPr>
        </p:nvSpPr>
        <p:spPr>
          <a:xfrm>
            <a:off x="2743200" y="857250"/>
            <a:ext cx="7793038" cy="819150"/>
          </a:xfrm>
        </p:spPr>
        <p:txBody>
          <a:bodyPr/>
          <a:lstStyle/>
          <a:p>
            <a:pPr eaLnBrk="1" hangingPunct="1"/>
            <a:r>
              <a:rPr lang="fr-FR" altLang="tr-TR"/>
              <a:t>Tabu Search: TS</a:t>
            </a:r>
            <a:endParaRPr lang="en-US" altLang="tr-TR"/>
          </a:p>
        </p:txBody>
      </p:sp>
      <p:sp>
        <p:nvSpPr>
          <p:cNvPr id="86020" name="Line 3">
            <a:extLst>
              <a:ext uri="{FF2B5EF4-FFF2-40B4-BE49-F238E27FC236}">
                <a16:creationId xmlns:a16="http://schemas.microsoft.com/office/drawing/2014/main" id="{2929A7F5-A5B6-4A88-8CD1-043A3E7644C9}"/>
              </a:ext>
            </a:extLst>
          </p:cNvPr>
          <p:cNvSpPr>
            <a:spLocks noChangeShapeType="1"/>
          </p:cNvSpPr>
          <p:nvPr/>
        </p:nvSpPr>
        <p:spPr bwMode="auto">
          <a:xfrm>
            <a:off x="3657600" y="2133600"/>
            <a:ext cx="0" cy="37338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tr-TR"/>
          </a:p>
        </p:txBody>
      </p:sp>
      <p:sp>
        <p:nvSpPr>
          <p:cNvPr id="86021" name="Line 4">
            <a:extLst>
              <a:ext uri="{FF2B5EF4-FFF2-40B4-BE49-F238E27FC236}">
                <a16:creationId xmlns:a16="http://schemas.microsoft.com/office/drawing/2014/main" id="{99900002-987D-423D-A174-6786F0F113BC}"/>
              </a:ext>
            </a:extLst>
          </p:cNvPr>
          <p:cNvSpPr>
            <a:spLocks noChangeShapeType="1"/>
          </p:cNvSpPr>
          <p:nvPr/>
        </p:nvSpPr>
        <p:spPr bwMode="auto">
          <a:xfrm>
            <a:off x="3657600" y="5867400"/>
            <a:ext cx="609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86022" name="Freeform 5">
            <a:extLst>
              <a:ext uri="{FF2B5EF4-FFF2-40B4-BE49-F238E27FC236}">
                <a16:creationId xmlns:a16="http://schemas.microsoft.com/office/drawing/2014/main" id="{4D544104-E241-4A3B-A52F-97CABA9191B0}"/>
              </a:ext>
            </a:extLst>
          </p:cNvPr>
          <p:cNvSpPr>
            <a:spLocks/>
          </p:cNvSpPr>
          <p:nvPr/>
        </p:nvSpPr>
        <p:spPr bwMode="auto">
          <a:xfrm>
            <a:off x="4114800" y="2057400"/>
            <a:ext cx="4191000" cy="3416300"/>
          </a:xfrm>
          <a:custGeom>
            <a:avLst/>
            <a:gdLst>
              <a:gd name="T0" fmla="*/ 0 w 2640"/>
              <a:gd name="T1" fmla="*/ 384 h 2152"/>
              <a:gd name="T2" fmla="*/ 384 w 2640"/>
              <a:gd name="T3" fmla="*/ 1536 h 2152"/>
              <a:gd name="T4" fmla="*/ 960 w 2640"/>
              <a:gd name="T5" fmla="*/ 960 h 2152"/>
              <a:gd name="T6" fmla="*/ 1344 w 2640"/>
              <a:gd name="T7" fmla="*/ 2064 h 2152"/>
              <a:gd name="T8" fmla="*/ 1776 w 2640"/>
              <a:gd name="T9" fmla="*/ 432 h 2152"/>
              <a:gd name="T10" fmla="*/ 2160 w 2640"/>
              <a:gd name="T11" fmla="*/ 1008 h 2152"/>
              <a:gd name="T12" fmla="*/ 2640 w 2640"/>
              <a:gd name="T13" fmla="*/ 0 h 2152"/>
              <a:gd name="T14" fmla="*/ 0 60000 65536"/>
              <a:gd name="T15" fmla="*/ 0 60000 65536"/>
              <a:gd name="T16" fmla="*/ 0 60000 65536"/>
              <a:gd name="T17" fmla="*/ 0 60000 65536"/>
              <a:gd name="T18" fmla="*/ 0 60000 65536"/>
              <a:gd name="T19" fmla="*/ 0 60000 65536"/>
              <a:gd name="T20" fmla="*/ 0 60000 65536"/>
              <a:gd name="T21" fmla="*/ 0 w 2640"/>
              <a:gd name="T22" fmla="*/ 0 h 2152"/>
              <a:gd name="T23" fmla="*/ 2640 w 2640"/>
              <a:gd name="T24" fmla="*/ 2152 h 2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0" h="2152">
                <a:moveTo>
                  <a:pt x="0" y="384"/>
                </a:moveTo>
                <a:cubicBezTo>
                  <a:pt x="112" y="912"/>
                  <a:pt x="224" y="1440"/>
                  <a:pt x="384" y="1536"/>
                </a:cubicBezTo>
                <a:cubicBezTo>
                  <a:pt x="544" y="1632"/>
                  <a:pt x="800" y="872"/>
                  <a:pt x="960" y="960"/>
                </a:cubicBezTo>
                <a:cubicBezTo>
                  <a:pt x="1120" y="1048"/>
                  <a:pt x="1208" y="2152"/>
                  <a:pt x="1344" y="2064"/>
                </a:cubicBezTo>
                <a:cubicBezTo>
                  <a:pt x="1480" y="1976"/>
                  <a:pt x="1640" y="608"/>
                  <a:pt x="1776" y="432"/>
                </a:cubicBezTo>
                <a:cubicBezTo>
                  <a:pt x="1912" y="256"/>
                  <a:pt x="2016" y="1080"/>
                  <a:pt x="2160" y="1008"/>
                </a:cubicBezTo>
                <a:cubicBezTo>
                  <a:pt x="2304" y="936"/>
                  <a:pt x="2560" y="168"/>
                  <a:pt x="264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86023" name="Text Box 7">
            <a:extLst>
              <a:ext uri="{FF2B5EF4-FFF2-40B4-BE49-F238E27FC236}">
                <a16:creationId xmlns:a16="http://schemas.microsoft.com/office/drawing/2014/main" id="{E6D2AA70-19EB-4D26-B4EB-5DA81CA89CF2}"/>
              </a:ext>
            </a:extLst>
          </p:cNvPr>
          <p:cNvSpPr txBox="1">
            <a:spLocks noChangeArrowheads="1"/>
          </p:cNvSpPr>
          <p:nvPr/>
        </p:nvSpPr>
        <p:spPr bwMode="auto">
          <a:xfrm>
            <a:off x="5181600" y="1828801"/>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Best</a:t>
            </a:r>
            <a:endParaRPr lang="en-GB" altLang="tr-TR"/>
          </a:p>
        </p:txBody>
      </p:sp>
      <p:sp>
        <p:nvSpPr>
          <p:cNvPr id="86024" name="Line 8">
            <a:extLst>
              <a:ext uri="{FF2B5EF4-FFF2-40B4-BE49-F238E27FC236}">
                <a16:creationId xmlns:a16="http://schemas.microsoft.com/office/drawing/2014/main" id="{CB7BF948-0481-4C97-8D57-851A1259443C}"/>
              </a:ext>
            </a:extLst>
          </p:cNvPr>
          <p:cNvSpPr>
            <a:spLocks noChangeShapeType="1"/>
          </p:cNvSpPr>
          <p:nvPr/>
        </p:nvSpPr>
        <p:spPr bwMode="auto">
          <a:xfrm>
            <a:off x="5410200" y="2362200"/>
            <a:ext cx="762000" cy="2743200"/>
          </a:xfrm>
          <a:prstGeom prst="line">
            <a:avLst/>
          </a:prstGeom>
          <a:noFill/>
          <a:ln w="2857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86025" name="Oval 9">
            <a:extLst>
              <a:ext uri="{FF2B5EF4-FFF2-40B4-BE49-F238E27FC236}">
                <a16:creationId xmlns:a16="http://schemas.microsoft.com/office/drawing/2014/main" id="{87A5B97F-4522-46A9-9754-98FF82A95D63}"/>
              </a:ext>
            </a:extLst>
          </p:cNvPr>
          <p:cNvSpPr>
            <a:spLocks noChangeArrowheads="1"/>
          </p:cNvSpPr>
          <p:nvPr/>
        </p:nvSpPr>
        <p:spPr bwMode="auto">
          <a:xfrm>
            <a:off x="8153400" y="1981200"/>
            <a:ext cx="152400" cy="228600"/>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86026" name="Oval 10">
            <a:extLst>
              <a:ext uri="{FF2B5EF4-FFF2-40B4-BE49-F238E27FC236}">
                <a16:creationId xmlns:a16="http://schemas.microsoft.com/office/drawing/2014/main" id="{FFEF2219-801D-43AA-8B08-9619BB322AF6}"/>
              </a:ext>
            </a:extLst>
          </p:cNvPr>
          <p:cNvSpPr>
            <a:spLocks noChangeArrowheads="1"/>
          </p:cNvSpPr>
          <p:nvPr/>
        </p:nvSpPr>
        <p:spPr bwMode="auto">
          <a:xfrm>
            <a:off x="6172200" y="5105400"/>
            <a:ext cx="152400" cy="228600"/>
          </a:xfrm>
          <a:prstGeom prst="ellipse">
            <a:avLst/>
          </a:prstGeom>
          <a:solidFill>
            <a:schemeClr val="accent2"/>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86027" name="Line 11">
            <a:extLst>
              <a:ext uri="{FF2B5EF4-FFF2-40B4-BE49-F238E27FC236}">
                <a16:creationId xmlns:a16="http://schemas.microsoft.com/office/drawing/2014/main" id="{841560FF-8F04-4CC9-8856-DD14C47F23C5}"/>
              </a:ext>
            </a:extLst>
          </p:cNvPr>
          <p:cNvSpPr>
            <a:spLocks noChangeShapeType="1"/>
          </p:cNvSpPr>
          <p:nvPr/>
        </p:nvSpPr>
        <p:spPr bwMode="auto">
          <a:xfrm>
            <a:off x="6248400" y="5334000"/>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86028" name="Line 12">
            <a:extLst>
              <a:ext uri="{FF2B5EF4-FFF2-40B4-BE49-F238E27FC236}">
                <a16:creationId xmlns:a16="http://schemas.microsoft.com/office/drawing/2014/main" id="{AF353D1E-D139-40CB-AE95-9F31763E815D}"/>
              </a:ext>
            </a:extLst>
          </p:cNvPr>
          <p:cNvSpPr>
            <a:spLocks noChangeShapeType="1"/>
          </p:cNvSpPr>
          <p:nvPr/>
        </p:nvSpPr>
        <p:spPr bwMode="auto">
          <a:xfrm flipH="1">
            <a:off x="3657600" y="5334000"/>
            <a:ext cx="2590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197D7-B9F9-4CC6-B838-5C042BD6C4D8}"/>
              </a:ext>
            </a:extLst>
          </p:cNvPr>
          <p:cNvSpPr>
            <a:spLocks noGrp="1"/>
          </p:cNvSpPr>
          <p:nvPr>
            <p:ph type="title"/>
          </p:nvPr>
        </p:nvSpPr>
        <p:spPr/>
        <p:txBody>
          <a:bodyPr/>
          <a:lstStyle/>
          <a:p>
            <a:r>
              <a:rPr lang="en-US" dirty="0"/>
              <a:t>Advantages and Disadvantages of TS</a:t>
            </a:r>
            <a:endParaRPr lang="tr-TR" dirty="0"/>
          </a:p>
        </p:txBody>
      </p:sp>
      <p:sp>
        <p:nvSpPr>
          <p:cNvPr id="3" name="Content Placeholder 2">
            <a:extLst>
              <a:ext uri="{FF2B5EF4-FFF2-40B4-BE49-F238E27FC236}">
                <a16:creationId xmlns:a16="http://schemas.microsoft.com/office/drawing/2014/main" id="{42B85547-33CA-4495-8680-0818A6341206}"/>
              </a:ext>
            </a:extLst>
          </p:cNvPr>
          <p:cNvSpPr>
            <a:spLocks noGrp="1"/>
          </p:cNvSpPr>
          <p:nvPr>
            <p:ph idx="1"/>
          </p:nvPr>
        </p:nvSpPr>
        <p:spPr/>
        <p:txBody>
          <a:bodyPr>
            <a:normAutofit fontScale="92500" lnSpcReduction="20000"/>
          </a:bodyPr>
          <a:lstStyle/>
          <a:p>
            <a:r>
              <a:rPr lang="en-US" dirty="0"/>
              <a:t>Advantages and Disadvantages of TS</a:t>
            </a:r>
          </a:p>
          <a:p>
            <a:r>
              <a:rPr lang="en-US" dirty="0"/>
              <a:t>Advantages</a:t>
            </a:r>
          </a:p>
          <a:p>
            <a:pPr lvl="1"/>
            <a:r>
              <a:rPr lang="en-US" dirty="0"/>
              <a:t>Can escape local optimums by picking non-improving solutions</a:t>
            </a:r>
          </a:p>
          <a:p>
            <a:pPr lvl="1"/>
            <a:r>
              <a:rPr lang="en-US" dirty="0"/>
              <a:t>The Tabu List can be used to avoid cycles and reverting to old solutions</a:t>
            </a:r>
          </a:p>
          <a:p>
            <a:pPr lvl="1"/>
            <a:r>
              <a:rPr lang="en-US" dirty="0"/>
              <a:t>Can be applied to both discrete and continuous solutions</a:t>
            </a:r>
          </a:p>
          <a:p>
            <a:r>
              <a:rPr lang="en-US" dirty="0"/>
              <a:t>Disadvantages</a:t>
            </a:r>
          </a:p>
          <a:p>
            <a:pPr lvl="1"/>
            <a:r>
              <a:rPr lang="en-US" dirty="0"/>
              <a:t>Number of iterations can be very high</a:t>
            </a:r>
          </a:p>
          <a:p>
            <a:pPr lvl="1"/>
            <a:r>
              <a:rPr lang="en-US" dirty="0"/>
              <a:t>There are a lot of </a:t>
            </a:r>
            <a:r>
              <a:rPr lang="en-US" dirty="0" err="1"/>
              <a:t>tuneable</a:t>
            </a:r>
            <a:r>
              <a:rPr lang="en-US" dirty="0"/>
              <a:t> parameters in this algorithm</a:t>
            </a:r>
          </a:p>
          <a:p>
            <a:pPr lvl="1"/>
            <a:r>
              <a:rPr lang="en-US" dirty="0"/>
              <a:t>Key issue with tabu search</a:t>
            </a:r>
          </a:p>
          <a:p>
            <a:pPr lvl="2"/>
            <a:r>
              <a:rPr lang="en-US" dirty="0"/>
              <a:t>expensive to maintain all the visited nodes (Short-term memory only keep a small set of recently visited nodes (tabu list)=</a:t>
            </a:r>
          </a:p>
          <a:p>
            <a:pPr lvl="1"/>
            <a:endParaRPr lang="en-US" dirty="0"/>
          </a:p>
          <a:p>
            <a:pPr lvl="1"/>
            <a:endParaRPr lang="tr-TR" dirty="0"/>
          </a:p>
        </p:txBody>
      </p:sp>
    </p:spTree>
    <p:extLst>
      <p:ext uri="{BB962C8B-B14F-4D97-AF65-F5344CB8AC3E}">
        <p14:creationId xmlns:p14="http://schemas.microsoft.com/office/powerpoint/2010/main" val="172825589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D5C6A-9708-4038-B9C9-377382646C7F}"/>
              </a:ext>
            </a:extLst>
          </p:cNvPr>
          <p:cNvSpPr>
            <a:spLocks noGrp="1"/>
          </p:cNvSpPr>
          <p:nvPr>
            <p:ph type="title"/>
          </p:nvPr>
        </p:nvSpPr>
        <p:spPr/>
        <p:txBody>
          <a:bodyPr/>
          <a:lstStyle/>
          <a:p>
            <a:r>
              <a:rPr lang="tr-TR" b="0" i="0" dirty="0" err="1">
                <a:solidFill>
                  <a:srgbClr val="000000"/>
                </a:solidFill>
                <a:effectLst/>
                <a:latin typeface="Linux Libertine"/>
              </a:rPr>
              <a:t>Evolutionary</a:t>
            </a:r>
            <a:r>
              <a:rPr lang="tr-TR" b="0" i="0" dirty="0">
                <a:solidFill>
                  <a:srgbClr val="000000"/>
                </a:solidFill>
                <a:effectLst/>
                <a:latin typeface="Linux Libertine"/>
              </a:rPr>
              <a:t> </a:t>
            </a:r>
            <a:r>
              <a:rPr lang="tr-TR" b="0" i="0" dirty="0" err="1">
                <a:solidFill>
                  <a:srgbClr val="000000"/>
                </a:solidFill>
                <a:effectLst/>
                <a:latin typeface="Linux Libertine"/>
              </a:rPr>
              <a:t>computation</a:t>
            </a:r>
            <a:endParaRPr lang="tr-TR" dirty="0"/>
          </a:p>
        </p:txBody>
      </p:sp>
      <p:sp>
        <p:nvSpPr>
          <p:cNvPr id="3" name="Content Placeholder 2">
            <a:extLst>
              <a:ext uri="{FF2B5EF4-FFF2-40B4-BE49-F238E27FC236}">
                <a16:creationId xmlns:a16="http://schemas.microsoft.com/office/drawing/2014/main" id="{E31E2D5D-869B-44CA-8519-650454598870}"/>
              </a:ext>
            </a:extLst>
          </p:cNvPr>
          <p:cNvSpPr>
            <a:spLocks noGrp="1"/>
          </p:cNvSpPr>
          <p:nvPr>
            <p:ph idx="1"/>
          </p:nvPr>
        </p:nvSpPr>
        <p:spPr>
          <a:xfrm>
            <a:off x="406400" y="1219200"/>
            <a:ext cx="11379200" cy="1371600"/>
          </a:xfrm>
        </p:spPr>
        <p:txBody>
          <a:bodyPr>
            <a:normAutofit fontScale="62500" lnSpcReduction="20000"/>
          </a:bodyPr>
          <a:lstStyle/>
          <a:p>
            <a:r>
              <a:rPr lang="en-US" b="0" i="0" dirty="0">
                <a:solidFill>
                  <a:srgbClr val="202122"/>
                </a:solidFill>
                <a:effectLst/>
                <a:latin typeface="Arial" panose="020B0604020202020204" pitchFamily="34" charset="0"/>
              </a:rPr>
              <a:t>In </a:t>
            </a:r>
            <a:r>
              <a:rPr lang="en-US" b="0" i="0" u="none" strike="noStrike" dirty="0">
                <a:solidFill>
                  <a:srgbClr val="0645AD"/>
                </a:solidFill>
                <a:effectLst/>
                <a:latin typeface="Arial" panose="020B0604020202020204" pitchFamily="34" charset="0"/>
                <a:hlinkClick r:id="rId2" tooltip="Computer science"/>
              </a:rPr>
              <a:t>computer science</a:t>
            </a:r>
            <a:r>
              <a:rPr lang="en-US" b="0" i="0" dirty="0">
                <a:solidFill>
                  <a:srgbClr val="202122"/>
                </a:solidFill>
                <a:effectLst/>
                <a:latin typeface="Arial" panose="020B0604020202020204" pitchFamily="34" charset="0"/>
              </a:rPr>
              <a:t>, </a:t>
            </a:r>
            <a:r>
              <a:rPr lang="en-US" b="1" i="0" dirty="0">
                <a:solidFill>
                  <a:srgbClr val="202122"/>
                </a:solidFill>
                <a:effectLst/>
                <a:latin typeface="Arial" panose="020B0604020202020204" pitchFamily="34" charset="0"/>
              </a:rPr>
              <a:t>evolutionary computation</a:t>
            </a:r>
            <a:r>
              <a:rPr lang="en-US" b="0" i="0" dirty="0">
                <a:solidFill>
                  <a:srgbClr val="202122"/>
                </a:solidFill>
                <a:effectLst/>
                <a:latin typeface="Arial" panose="020B0604020202020204" pitchFamily="34" charset="0"/>
              </a:rPr>
              <a:t> is a family of </a:t>
            </a:r>
            <a:r>
              <a:rPr lang="en-US" b="0" i="0" u="none" strike="noStrike" dirty="0">
                <a:solidFill>
                  <a:srgbClr val="0645AD"/>
                </a:solidFill>
                <a:effectLst/>
                <a:latin typeface="Arial" panose="020B0604020202020204" pitchFamily="34" charset="0"/>
                <a:hlinkClick r:id="rId3" tooltip="Algorithm"/>
              </a:rPr>
              <a:t>algorithms</a:t>
            </a:r>
            <a:r>
              <a:rPr lang="en-US" b="0" i="0" dirty="0">
                <a:solidFill>
                  <a:srgbClr val="202122"/>
                </a:solidFill>
                <a:effectLst/>
                <a:latin typeface="Arial" panose="020B0604020202020204" pitchFamily="34" charset="0"/>
              </a:rPr>
              <a:t> for </a:t>
            </a:r>
            <a:r>
              <a:rPr lang="en-US" b="0" i="0" u="none" strike="noStrike" dirty="0">
                <a:solidFill>
                  <a:srgbClr val="0645AD"/>
                </a:solidFill>
                <a:effectLst/>
                <a:latin typeface="Arial" panose="020B0604020202020204" pitchFamily="34" charset="0"/>
                <a:hlinkClick r:id="rId4" tooltip="Global optimization"/>
              </a:rPr>
              <a:t>global optimization</a:t>
            </a:r>
            <a:r>
              <a:rPr lang="en-US" b="0" i="0" dirty="0">
                <a:solidFill>
                  <a:srgbClr val="202122"/>
                </a:solidFill>
                <a:effectLst/>
                <a:latin typeface="Arial" panose="020B0604020202020204" pitchFamily="34" charset="0"/>
              </a:rPr>
              <a:t> inspired by </a:t>
            </a:r>
            <a:r>
              <a:rPr lang="en-US" b="0" i="0" u="none" strike="noStrike" dirty="0">
                <a:solidFill>
                  <a:srgbClr val="0645AD"/>
                </a:solidFill>
                <a:effectLst/>
                <a:latin typeface="Arial" panose="020B0604020202020204" pitchFamily="34" charset="0"/>
                <a:hlinkClick r:id="rId5" tooltip="Biological evolution"/>
              </a:rPr>
              <a:t>biological evolution</a:t>
            </a:r>
            <a:r>
              <a:rPr lang="en-US" b="0" i="0" dirty="0">
                <a:solidFill>
                  <a:srgbClr val="202122"/>
                </a:solidFill>
                <a:effectLst/>
                <a:latin typeface="Arial" panose="020B0604020202020204" pitchFamily="34" charset="0"/>
              </a:rPr>
              <a:t>, and the subfield of </a:t>
            </a:r>
            <a:r>
              <a:rPr lang="en-US" b="0" i="0" u="none" strike="noStrike" dirty="0">
                <a:solidFill>
                  <a:srgbClr val="0645AD"/>
                </a:solidFill>
                <a:effectLst/>
                <a:latin typeface="Arial" panose="020B0604020202020204" pitchFamily="34" charset="0"/>
                <a:hlinkClick r:id="rId6" tooltip="Artificial intelligence"/>
              </a:rPr>
              <a:t>artificial intelligence</a:t>
            </a:r>
            <a:r>
              <a:rPr lang="en-US" b="0" i="0" dirty="0">
                <a:solidFill>
                  <a:srgbClr val="202122"/>
                </a:solidFill>
                <a:effectLst/>
                <a:latin typeface="Arial" panose="020B0604020202020204" pitchFamily="34" charset="0"/>
              </a:rPr>
              <a:t> and </a:t>
            </a:r>
            <a:r>
              <a:rPr lang="en-US" b="0" i="0" u="none" strike="noStrike" dirty="0">
                <a:solidFill>
                  <a:srgbClr val="0645AD"/>
                </a:solidFill>
                <a:effectLst/>
                <a:latin typeface="Arial" panose="020B0604020202020204" pitchFamily="34" charset="0"/>
                <a:hlinkClick r:id="rId7" tooltip="Soft computing"/>
              </a:rPr>
              <a:t>soft computing</a:t>
            </a:r>
            <a:r>
              <a:rPr lang="en-US" b="0" i="0" dirty="0">
                <a:solidFill>
                  <a:srgbClr val="202122"/>
                </a:solidFill>
                <a:effectLst/>
                <a:latin typeface="Arial" panose="020B0604020202020204" pitchFamily="34" charset="0"/>
              </a:rPr>
              <a:t> studying these algorithms. </a:t>
            </a:r>
          </a:p>
          <a:p>
            <a:r>
              <a:rPr lang="tr-TR" dirty="0" err="1"/>
              <a:t>Evolutionary</a:t>
            </a:r>
            <a:r>
              <a:rPr lang="tr-TR" dirty="0"/>
              <a:t> </a:t>
            </a:r>
            <a:r>
              <a:rPr lang="tr-TR" dirty="0" err="1"/>
              <a:t>computing</a:t>
            </a:r>
            <a:r>
              <a:rPr lang="tr-TR" dirty="0"/>
              <a:t> </a:t>
            </a:r>
            <a:r>
              <a:rPr lang="tr-TR" dirty="0" err="1"/>
              <a:t>techniques</a:t>
            </a:r>
            <a:r>
              <a:rPr lang="tr-TR" dirty="0"/>
              <a:t> </a:t>
            </a:r>
            <a:r>
              <a:rPr lang="tr-TR" dirty="0" err="1"/>
              <a:t>mostly</a:t>
            </a:r>
            <a:r>
              <a:rPr lang="tr-TR" dirty="0"/>
              <a:t> </a:t>
            </a:r>
            <a:r>
              <a:rPr lang="tr-TR" dirty="0" err="1"/>
              <a:t>involve</a:t>
            </a:r>
            <a:r>
              <a:rPr lang="tr-TR" dirty="0"/>
              <a:t> </a:t>
            </a:r>
            <a:r>
              <a:rPr lang="tr-TR" dirty="0" err="1"/>
              <a:t>metaheuristic</a:t>
            </a:r>
            <a:r>
              <a:rPr lang="tr-TR" dirty="0"/>
              <a:t> </a:t>
            </a:r>
            <a:r>
              <a:rPr lang="tr-TR" dirty="0" err="1"/>
              <a:t>optimization</a:t>
            </a:r>
            <a:r>
              <a:rPr lang="tr-TR" dirty="0"/>
              <a:t> </a:t>
            </a:r>
            <a:r>
              <a:rPr lang="tr-TR" dirty="0" err="1"/>
              <a:t>algorithms</a:t>
            </a:r>
            <a:r>
              <a:rPr lang="tr-TR" dirty="0"/>
              <a:t>. </a:t>
            </a:r>
            <a:r>
              <a:rPr lang="tr-TR" dirty="0" err="1"/>
              <a:t>Broadly</a:t>
            </a:r>
            <a:r>
              <a:rPr lang="tr-TR" dirty="0"/>
              <a:t> </a:t>
            </a:r>
            <a:r>
              <a:rPr lang="tr-TR" dirty="0" err="1"/>
              <a:t>speaking</a:t>
            </a:r>
            <a:r>
              <a:rPr lang="tr-TR" dirty="0"/>
              <a:t>, </a:t>
            </a:r>
            <a:r>
              <a:rPr lang="tr-TR" dirty="0" err="1"/>
              <a:t>the</a:t>
            </a:r>
            <a:r>
              <a:rPr lang="tr-TR" dirty="0"/>
              <a:t> </a:t>
            </a:r>
            <a:r>
              <a:rPr lang="tr-TR" dirty="0" err="1"/>
              <a:t>field</a:t>
            </a:r>
            <a:r>
              <a:rPr lang="tr-TR" dirty="0"/>
              <a:t> </a:t>
            </a:r>
            <a:r>
              <a:rPr lang="tr-TR" dirty="0" err="1"/>
              <a:t>includes</a:t>
            </a:r>
            <a:r>
              <a:rPr lang="tr-TR" dirty="0"/>
              <a:t>:</a:t>
            </a:r>
          </a:p>
          <a:p>
            <a:endParaRPr lang="tr-TR" dirty="0"/>
          </a:p>
        </p:txBody>
      </p:sp>
      <p:sp>
        <p:nvSpPr>
          <p:cNvPr id="7" name="TextBox 6">
            <a:extLst>
              <a:ext uri="{FF2B5EF4-FFF2-40B4-BE49-F238E27FC236}">
                <a16:creationId xmlns:a16="http://schemas.microsoft.com/office/drawing/2014/main" id="{EC66D206-17AA-443E-8260-BFB9E6BE61EC}"/>
              </a:ext>
            </a:extLst>
          </p:cNvPr>
          <p:cNvSpPr txBox="1"/>
          <p:nvPr/>
        </p:nvSpPr>
        <p:spPr bwMode="auto">
          <a:xfrm>
            <a:off x="609600" y="2711543"/>
            <a:ext cx="6099906" cy="4025717"/>
          </a:xfrm>
          <a:prstGeom prst="rect">
            <a:avLst/>
          </a:prstGeom>
          <a:noFill/>
          <a:ln w="9525">
            <a:noFill/>
            <a:miter lim="800000"/>
            <a:headEnd/>
            <a:tailEnd/>
          </a:ln>
        </p:spPr>
        <p:txBody>
          <a:bodyPr wrap="square">
            <a:spAutoFit/>
          </a:bodyPr>
          <a:lstStyle/>
          <a:p>
            <a:pPr marL="742913" marR="0" lvl="1" indent="-285737" algn="l" defTabSz="914400" rtl="0" eaLnBrk="1" fontAlgn="base" latinLnBrk="0" hangingPunct="1">
              <a:lnSpc>
                <a:spcPct val="100000"/>
              </a:lnSpc>
              <a:spcBef>
                <a:spcPct val="20000"/>
              </a:spcBef>
              <a:spcAft>
                <a:spcPct val="0"/>
              </a:spcAft>
              <a:buClr>
                <a:srgbClr val="000000"/>
              </a:buClr>
              <a:buSzTx/>
              <a:buFont typeface="Wingdings" pitchFamily="2" charset="2"/>
              <a:buChar char="§"/>
              <a:tabLst/>
              <a:defRPr/>
            </a:pPr>
            <a:r>
              <a:rPr kumimoji="0" lang="tr-TR" b="0" i="0" u="none" strike="noStrike" kern="0" cap="none" spc="0" normalizeH="0" baseline="0" noProof="0" dirty="0">
                <a:ln>
                  <a:noFill/>
                </a:ln>
                <a:solidFill>
                  <a:srgbClr val="000000"/>
                </a:solidFill>
                <a:effectLst/>
                <a:uLnTx/>
                <a:uFillTx/>
                <a:latin typeface="Calibri" pitchFamily="34" charset="0"/>
              </a:rPr>
              <a:t>Agent-</a:t>
            </a:r>
            <a:r>
              <a:rPr kumimoji="0" lang="tr-TR" b="0" i="0" u="none" strike="noStrike" kern="0" cap="none" spc="0" normalizeH="0" baseline="0" noProof="0" dirty="0" err="1">
                <a:ln>
                  <a:noFill/>
                </a:ln>
                <a:solidFill>
                  <a:srgbClr val="000000"/>
                </a:solidFill>
                <a:effectLst/>
                <a:uLnTx/>
                <a:uFillTx/>
                <a:latin typeface="Calibri" pitchFamily="34" charset="0"/>
              </a:rPr>
              <a:t>based</a:t>
            </a:r>
            <a:r>
              <a:rPr kumimoji="0" lang="tr-TR" b="0" i="0" u="none" strike="noStrike" kern="0" cap="none" spc="0" normalizeH="0" baseline="0" noProof="0" dirty="0">
                <a:ln>
                  <a:noFill/>
                </a:ln>
                <a:solidFill>
                  <a:srgbClr val="000000"/>
                </a:solidFill>
                <a:effectLst/>
                <a:uLnTx/>
                <a:uFillTx/>
                <a:latin typeface="Calibri" pitchFamily="34" charset="0"/>
              </a:rPr>
              <a:t> </a:t>
            </a:r>
            <a:r>
              <a:rPr kumimoji="0" lang="tr-TR" b="0" i="0" u="none" strike="noStrike" kern="0" cap="none" spc="0" normalizeH="0" baseline="0" noProof="0" dirty="0" err="1">
                <a:ln>
                  <a:noFill/>
                </a:ln>
                <a:solidFill>
                  <a:srgbClr val="000000"/>
                </a:solidFill>
                <a:effectLst/>
                <a:uLnTx/>
                <a:uFillTx/>
                <a:latin typeface="Calibri" pitchFamily="34" charset="0"/>
              </a:rPr>
              <a:t>modeling</a:t>
            </a:r>
            <a:endParaRPr kumimoji="0" lang="tr-TR" b="0" i="0" u="none" strike="noStrike" kern="0" cap="none" spc="0" normalizeH="0" baseline="0" noProof="0" dirty="0">
              <a:ln>
                <a:noFill/>
              </a:ln>
              <a:solidFill>
                <a:srgbClr val="000000"/>
              </a:solidFill>
              <a:effectLst/>
              <a:uLnTx/>
              <a:uFillTx/>
              <a:latin typeface="Calibri" pitchFamily="34" charset="0"/>
            </a:endParaRPr>
          </a:p>
          <a:p>
            <a:pPr marL="742913" marR="0" lvl="1" indent="-285737" algn="l" defTabSz="914400" rtl="0" eaLnBrk="1" fontAlgn="base" latinLnBrk="0" hangingPunct="1">
              <a:lnSpc>
                <a:spcPct val="100000"/>
              </a:lnSpc>
              <a:spcBef>
                <a:spcPct val="20000"/>
              </a:spcBef>
              <a:spcAft>
                <a:spcPct val="0"/>
              </a:spcAft>
              <a:buClr>
                <a:srgbClr val="000000"/>
              </a:buClr>
              <a:buSzTx/>
              <a:buFont typeface="Wingdings" pitchFamily="2" charset="2"/>
              <a:buChar char="§"/>
              <a:tabLst/>
              <a:defRPr/>
            </a:pPr>
            <a:r>
              <a:rPr kumimoji="0" lang="tr-TR" b="0" i="0" u="none" strike="noStrike" kern="0" cap="none" spc="0" normalizeH="0" baseline="0" noProof="0" dirty="0">
                <a:ln>
                  <a:noFill/>
                </a:ln>
                <a:solidFill>
                  <a:srgbClr val="000000"/>
                </a:solidFill>
                <a:effectLst/>
                <a:uLnTx/>
                <a:uFillTx/>
                <a:latin typeface="Calibri" pitchFamily="34" charset="0"/>
              </a:rPr>
              <a:t>Ant </a:t>
            </a:r>
            <a:r>
              <a:rPr kumimoji="0" lang="tr-TR" b="0" i="0" u="none" strike="noStrike" kern="0" cap="none" spc="0" normalizeH="0" baseline="0" noProof="0" dirty="0" err="1">
                <a:ln>
                  <a:noFill/>
                </a:ln>
                <a:solidFill>
                  <a:srgbClr val="000000"/>
                </a:solidFill>
                <a:effectLst/>
                <a:uLnTx/>
                <a:uFillTx/>
                <a:latin typeface="Calibri" pitchFamily="34" charset="0"/>
              </a:rPr>
              <a:t>colony</a:t>
            </a:r>
            <a:r>
              <a:rPr kumimoji="0" lang="tr-TR" b="0" i="0" u="none" strike="noStrike" kern="0" cap="none" spc="0" normalizeH="0" baseline="0" noProof="0" dirty="0">
                <a:ln>
                  <a:noFill/>
                </a:ln>
                <a:solidFill>
                  <a:srgbClr val="000000"/>
                </a:solidFill>
                <a:effectLst/>
                <a:uLnTx/>
                <a:uFillTx/>
                <a:latin typeface="Calibri" pitchFamily="34" charset="0"/>
              </a:rPr>
              <a:t> </a:t>
            </a:r>
            <a:r>
              <a:rPr kumimoji="0" lang="tr-TR" b="0" i="0" u="none" strike="noStrike" kern="0" cap="none" spc="0" normalizeH="0" baseline="0" noProof="0" dirty="0" err="1">
                <a:ln>
                  <a:noFill/>
                </a:ln>
                <a:solidFill>
                  <a:srgbClr val="000000"/>
                </a:solidFill>
                <a:effectLst/>
                <a:uLnTx/>
                <a:uFillTx/>
                <a:latin typeface="Calibri" pitchFamily="34" charset="0"/>
              </a:rPr>
              <a:t>optimization</a:t>
            </a:r>
            <a:endParaRPr kumimoji="0" lang="tr-TR" b="0" i="0" u="none" strike="noStrike" kern="0" cap="none" spc="0" normalizeH="0" baseline="0" noProof="0" dirty="0">
              <a:ln>
                <a:noFill/>
              </a:ln>
              <a:solidFill>
                <a:srgbClr val="000000"/>
              </a:solidFill>
              <a:effectLst/>
              <a:uLnTx/>
              <a:uFillTx/>
              <a:latin typeface="Calibri" pitchFamily="34" charset="0"/>
            </a:endParaRPr>
          </a:p>
          <a:p>
            <a:pPr marL="742913" marR="0" lvl="1" indent="-285737" algn="l" defTabSz="914400" rtl="0" eaLnBrk="1" fontAlgn="base" latinLnBrk="0" hangingPunct="1">
              <a:lnSpc>
                <a:spcPct val="100000"/>
              </a:lnSpc>
              <a:spcBef>
                <a:spcPct val="20000"/>
              </a:spcBef>
              <a:spcAft>
                <a:spcPct val="0"/>
              </a:spcAft>
              <a:buClr>
                <a:srgbClr val="000000"/>
              </a:buClr>
              <a:buSzTx/>
              <a:buFont typeface="Wingdings" pitchFamily="2" charset="2"/>
              <a:buChar char="§"/>
              <a:tabLst/>
              <a:defRPr/>
            </a:pPr>
            <a:r>
              <a:rPr kumimoji="0" lang="tr-TR" b="0" i="0" u="none" strike="noStrike" kern="0" cap="none" spc="0" normalizeH="0" baseline="0" noProof="0" dirty="0" err="1">
                <a:ln>
                  <a:noFill/>
                </a:ln>
                <a:solidFill>
                  <a:srgbClr val="000000"/>
                </a:solidFill>
                <a:effectLst/>
                <a:uLnTx/>
                <a:uFillTx/>
                <a:latin typeface="Calibri" pitchFamily="34" charset="0"/>
              </a:rPr>
              <a:t>Artificial</a:t>
            </a:r>
            <a:r>
              <a:rPr kumimoji="0" lang="tr-TR" b="0" i="0" u="none" strike="noStrike" kern="0" cap="none" spc="0" normalizeH="0" baseline="0" noProof="0" dirty="0">
                <a:ln>
                  <a:noFill/>
                </a:ln>
                <a:solidFill>
                  <a:srgbClr val="000000"/>
                </a:solidFill>
                <a:effectLst/>
                <a:uLnTx/>
                <a:uFillTx/>
                <a:latin typeface="Calibri" pitchFamily="34" charset="0"/>
              </a:rPr>
              <a:t> </a:t>
            </a:r>
            <a:r>
              <a:rPr kumimoji="0" lang="tr-TR" b="0" i="0" u="none" strike="noStrike" kern="0" cap="none" spc="0" normalizeH="0" baseline="0" noProof="0" dirty="0" err="1">
                <a:ln>
                  <a:noFill/>
                </a:ln>
                <a:solidFill>
                  <a:srgbClr val="000000"/>
                </a:solidFill>
                <a:effectLst/>
                <a:uLnTx/>
                <a:uFillTx/>
                <a:latin typeface="Calibri" pitchFamily="34" charset="0"/>
              </a:rPr>
              <a:t>immune</a:t>
            </a:r>
            <a:r>
              <a:rPr kumimoji="0" lang="tr-TR" b="0" i="0" u="none" strike="noStrike" kern="0" cap="none" spc="0" normalizeH="0" baseline="0" noProof="0" dirty="0">
                <a:ln>
                  <a:noFill/>
                </a:ln>
                <a:solidFill>
                  <a:srgbClr val="000000"/>
                </a:solidFill>
                <a:effectLst/>
                <a:uLnTx/>
                <a:uFillTx/>
                <a:latin typeface="Calibri" pitchFamily="34" charset="0"/>
              </a:rPr>
              <a:t> </a:t>
            </a:r>
            <a:r>
              <a:rPr kumimoji="0" lang="tr-TR" b="0" i="0" u="none" strike="noStrike" kern="0" cap="none" spc="0" normalizeH="0" baseline="0" noProof="0" dirty="0" err="1">
                <a:ln>
                  <a:noFill/>
                </a:ln>
                <a:solidFill>
                  <a:srgbClr val="000000"/>
                </a:solidFill>
                <a:effectLst/>
                <a:uLnTx/>
                <a:uFillTx/>
                <a:latin typeface="Calibri" pitchFamily="34" charset="0"/>
              </a:rPr>
              <a:t>systems</a:t>
            </a:r>
            <a:endParaRPr kumimoji="0" lang="tr-TR" b="0" i="0" u="none" strike="noStrike" kern="0" cap="none" spc="0" normalizeH="0" baseline="0" noProof="0" dirty="0">
              <a:ln>
                <a:noFill/>
              </a:ln>
              <a:solidFill>
                <a:srgbClr val="000000"/>
              </a:solidFill>
              <a:effectLst/>
              <a:uLnTx/>
              <a:uFillTx/>
              <a:latin typeface="Calibri" pitchFamily="34" charset="0"/>
            </a:endParaRPr>
          </a:p>
          <a:p>
            <a:pPr marL="742913" marR="0" lvl="1" indent="-285737" algn="l" defTabSz="914400" rtl="0" eaLnBrk="1" fontAlgn="base" latinLnBrk="0" hangingPunct="1">
              <a:lnSpc>
                <a:spcPct val="100000"/>
              </a:lnSpc>
              <a:spcBef>
                <a:spcPct val="20000"/>
              </a:spcBef>
              <a:spcAft>
                <a:spcPct val="0"/>
              </a:spcAft>
              <a:buClr>
                <a:srgbClr val="000000"/>
              </a:buClr>
              <a:buSzTx/>
              <a:buFont typeface="Wingdings" pitchFamily="2" charset="2"/>
              <a:buChar char="§"/>
              <a:tabLst/>
              <a:defRPr/>
            </a:pPr>
            <a:r>
              <a:rPr kumimoji="0" lang="tr-TR" b="0" i="0" u="none" strike="noStrike" kern="0" cap="none" spc="0" normalizeH="0" baseline="0" noProof="0" dirty="0" err="1">
                <a:ln>
                  <a:noFill/>
                </a:ln>
                <a:solidFill>
                  <a:srgbClr val="000000"/>
                </a:solidFill>
                <a:effectLst/>
                <a:uLnTx/>
                <a:uFillTx/>
                <a:latin typeface="Calibri" pitchFamily="34" charset="0"/>
              </a:rPr>
              <a:t>Artificial</a:t>
            </a:r>
            <a:r>
              <a:rPr kumimoji="0" lang="tr-TR" b="0" i="0" u="none" strike="noStrike" kern="0" cap="none" spc="0" normalizeH="0" baseline="0" noProof="0" dirty="0">
                <a:ln>
                  <a:noFill/>
                </a:ln>
                <a:solidFill>
                  <a:srgbClr val="000000"/>
                </a:solidFill>
                <a:effectLst/>
                <a:uLnTx/>
                <a:uFillTx/>
                <a:latin typeface="Calibri" pitchFamily="34" charset="0"/>
              </a:rPr>
              <a:t> life (</a:t>
            </a:r>
            <a:r>
              <a:rPr kumimoji="0" lang="tr-TR" b="0" i="0" u="none" strike="noStrike" kern="0" cap="none" spc="0" normalizeH="0" baseline="0" noProof="0" dirty="0" err="1">
                <a:ln>
                  <a:noFill/>
                </a:ln>
                <a:solidFill>
                  <a:srgbClr val="000000"/>
                </a:solidFill>
                <a:effectLst/>
                <a:uLnTx/>
                <a:uFillTx/>
                <a:latin typeface="Calibri" pitchFamily="34" charset="0"/>
              </a:rPr>
              <a:t>also</a:t>
            </a:r>
            <a:r>
              <a:rPr kumimoji="0" lang="tr-TR" b="0" i="0" u="none" strike="noStrike" kern="0" cap="none" spc="0" normalizeH="0" baseline="0" noProof="0" dirty="0">
                <a:ln>
                  <a:noFill/>
                </a:ln>
                <a:solidFill>
                  <a:srgbClr val="000000"/>
                </a:solidFill>
                <a:effectLst/>
                <a:uLnTx/>
                <a:uFillTx/>
                <a:latin typeface="Calibri" pitchFamily="34" charset="0"/>
              </a:rPr>
              <a:t> </a:t>
            </a:r>
            <a:r>
              <a:rPr kumimoji="0" lang="tr-TR" b="0" i="0" u="none" strike="noStrike" kern="0" cap="none" spc="0" normalizeH="0" baseline="0" noProof="0" dirty="0" err="1">
                <a:ln>
                  <a:noFill/>
                </a:ln>
                <a:solidFill>
                  <a:srgbClr val="000000"/>
                </a:solidFill>
                <a:effectLst/>
                <a:uLnTx/>
                <a:uFillTx/>
                <a:latin typeface="Calibri" pitchFamily="34" charset="0"/>
              </a:rPr>
              <a:t>see</a:t>
            </a:r>
            <a:r>
              <a:rPr kumimoji="0" lang="tr-TR" b="0" i="0" u="none" strike="noStrike" kern="0" cap="none" spc="0" normalizeH="0" baseline="0" noProof="0" dirty="0">
                <a:ln>
                  <a:noFill/>
                </a:ln>
                <a:solidFill>
                  <a:srgbClr val="000000"/>
                </a:solidFill>
                <a:effectLst/>
                <a:uLnTx/>
                <a:uFillTx/>
                <a:latin typeface="Calibri" pitchFamily="34" charset="0"/>
              </a:rPr>
              <a:t> </a:t>
            </a:r>
            <a:r>
              <a:rPr kumimoji="0" lang="tr-TR" b="0" i="0" u="none" strike="noStrike" kern="0" cap="none" spc="0" normalizeH="0" baseline="0" noProof="0" dirty="0" err="1">
                <a:ln>
                  <a:noFill/>
                </a:ln>
                <a:solidFill>
                  <a:srgbClr val="000000"/>
                </a:solidFill>
                <a:effectLst/>
                <a:uLnTx/>
                <a:uFillTx/>
                <a:latin typeface="Calibri" pitchFamily="34" charset="0"/>
              </a:rPr>
              <a:t>digital</a:t>
            </a:r>
            <a:r>
              <a:rPr kumimoji="0" lang="tr-TR" b="0" i="0" u="none" strike="noStrike" kern="0" cap="none" spc="0" normalizeH="0" baseline="0" noProof="0" dirty="0">
                <a:ln>
                  <a:noFill/>
                </a:ln>
                <a:solidFill>
                  <a:srgbClr val="000000"/>
                </a:solidFill>
                <a:effectLst/>
                <a:uLnTx/>
                <a:uFillTx/>
                <a:latin typeface="Calibri" pitchFamily="34" charset="0"/>
              </a:rPr>
              <a:t> </a:t>
            </a:r>
            <a:r>
              <a:rPr kumimoji="0" lang="tr-TR" b="0" i="0" u="none" strike="noStrike" kern="0" cap="none" spc="0" normalizeH="0" baseline="0" noProof="0" dirty="0" err="1">
                <a:ln>
                  <a:noFill/>
                </a:ln>
                <a:solidFill>
                  <a:srgbClr val="000000"/>
                </a:solidFill>
                <a:effectLst/>
                <a:uLnTx/>
                <a:uFillTx/>
                <a:latin typeface="Calibri" pitchFamily="34" charset="0"/>
              </a:rPr>
              <a:t>organism</a:t>
            </a:r>
            <a:r>
              <a:rPr kumimoji="0" lang="tr-TR" b="0" i="0" u="none" strike="noStrike" kern="0" cap="none" spc="0" normalizeH="0" baseline="0" noProof="0" dirty="0">
                <a:ln>
                  <a:noFill/>
                </a:ln>
                <a:solidFill>
                  <a:srgbClr val="000000"/>
                </a:solidFill>
                <a:effectLst/>
                <a:uLnTx/>
                <a:uFillTx/>
                <a:latin typeface="Calibri" pitchFamily="34" charset="0"/>
              </a:rPr>
              <a:t>)</a:t>
            </a:r>
          </a:p>
          <a:p>
            <a:pPr marL="742913" marR="0" lvl="1" indent="-285737" algn="l" defTabSz="914400" rtl="0" eaLnBrk="1" fontAlgn="base" latinLnBrk="0" hangingPunct="1">
              <a:lnSpc>
                <a:spcPct val="100000"/>
              </a:lnSpc>
              <a:spcBef>
                <a:spcPct val="20000"/>
              </a:spcBef>
              <a:spcAft>
                <a:spcPct val="0"/>
              </a:spcAft>
              <a:buClr>
                <a:srgbClr val="000000"/>
              </a:buClr>
              <a:buSzTx/>
              <a:buFont typeface="Wingdings" pitchFamily="2" charset="2"/>
              <a:buChar char="§"/>
              <a:tabLst/>
              <a:defRPr/>
            </a:pPr>
            <a:r>
              <a:rPr kumimoji="0" lang="tr-TR" b="0" i="0" u="none" strike="noStrike" kern="0" cap="none" spc="0" normalizeH="0" baseline="0" noProof="0" dirty="0" err="1">
                <a:ln>
                  <a:noFill/>
                </a:ln>
                <a:solidFill>
                  <a:srgbClr val="000000"/>
                </a:solidFill>
                <a:effectLst/>
                <a:uLnTx/>
                <a:uFillTx/>
                <a:latin typeface="Calibri" pitchFamily="34" charset="0"/>
              </a:rPr>
              <a:t>Cultural</a:t>
            </a:r>
            <a:r>
              <a:rPr kumimoji="0" lang="tr-TR" b="0" i="0" u="none" strike="noStrike" kern="0" cap="none" spc="0" normalizeH="0" baseline="0" noProof="0" dirty="0">
                <a:ln>
                  <a:noFill/>
                </a:ln>
                <a:solidFill>
                  <a:srgbClr val="000000"/>
                </a:solidFill>
                <a:effectLst/>
                <a:uLnTx/>
                <a:uFillTx/>
                <a:latin typeface="Calibri" pitchFamily="34" charset="0"/>
              </a:rPr>
              <a:t> </a:t>
            </a:r>
            <a:r>
              <a:rPr kumimoji="0" lang="tr-TR" b="0" i="0" u="none" strike="noStrike" kern="0" cap="none" spc="0" normalizeH="0" baseline="0" noProof="0" dirty="0" err="1">
                <a:ln>
                  <a:noFill/>
                </a:ln>
                <a:solidFill>
                  <a:srgbClr val="000000"/>
                </a:solidFill>
                <a:effectLst/>
                <a:uLnTx/>
                <a:uFillTx/>
                <a:latin typeface="Calibri" pitchFamily="34" charset="0"/>
              </a:rPr>
              <a:t>algorithms</a:t>
            </a:r>
            <a:endParaRPr kumimoji="0" lang="tr-TR" b="0" i="0" u="none" strike="noStrike" kern="0" cap="none" spc="0" normalizeH="0" baseline="0" noProof="0" dirty="0">
              <a:ln>
                <a:noFill/>
              </a:ln>
              <a:solidFill>
                <a:srgbClr val="000000"/>
              </a:solidFill>
              <a:effectLst/>
              <a:uLnTx/>
              <a:uFillTx/>
              <a:latin typeface="Calibri" pitchFamily="34" charset="0"/>
            </a:endParaRPr>
          </a:p>
          <a:p>
            <a:pPr marL="742913" marR="0" lvl="1" indent="-285737" algn="l" defTabSz="914400" rtl="0" eaLnBrk="1" fontAlgn="base" latinLnBrk="0" hangingPunct="1">
              <a:lnSpc>
                <a:spcPct val="100000"/>
              </a:lnSpc>
              <a:spcBef>
                <a:spcPct val="20000"/>
              </a:spcBef>
              <a:spcAft>
                <a:spcPct val="0"/>
              </a:spcAft>
              <a:buClr>
                <a:srgbClr val="000000"/>
              </a:buClr>
              <a:buSzTx/>
              <a:buFont typeface="Wingdings" pitchFamily="2" charset="2"/>
              <a:buChar char="§"/>
              <a:tabLst/>
              <a:defRPr/>
            </a:pPr>
            <a:r>
              <a:rPr kumimoji="0" lang="tr-TR" b="0" i="0" u="none" strike="noStrike" kern="0" cap="none" spc="0" normalizeH="0" baseline="0" noProof="0" dirty="0" err="1">
                <a:ln>
                  <a:noFill/>
                </a:ln>
                <a:solidFill>
                  <a:srgbClr val="000000"/>
                </a:solidFill>
                <a:effectLst/>
                <a:uLnTx/>
                <a:uFillTx/>
                <a:latin typeface="Calibri" pitchFamily="34" charset="0"/>
              </a:rPr>
              <a:t>Differential</a:t>
            </a:r>
            <a:r>
              <a:rPr kumimoji="0" lang="tr-TR" b="0" i="0" u="none" strike="noStrike" kern="0" cap="none" spc="0" normalizeH="0" baseline="0" noProof="0" dirty="0">
                <a:ln>
                  <a:noFill/>
                </a:ln>
                <a:solidFill>
                  <a:srgbClr val="000000"/>
                </a:solidFill>
                <a:effectLst/>
                <a:uLnTx/>
                <a:uFillTx/>
                <a:latin typeface="Calibri" pitchFamily="34" charset="0"/>
              </a:rPr>
              <a:t> </a:t>
            </a:r>
            <a:r>
              <a:rPr kumimoji="0" lang="tr-TR" b="0" i="0" u="none" strike="noStrike" kern="0" cap="none" spc="0" normalizeH="0" baseline="0" noProof="0" dirty="0" err="1">
                <a:ln>
                  <a:noFill/>
                </a:ln>
                <a:solidFill>
                  <a:srgbClr val="000000"/>
                </a:solidFill>
                <a:effectLst/>
                <a:uLnTx/>
                <a:uFillTx/>
                <a:latin typeface="Calibri" pitchFamily="34" charset="0"/>
              </a:rPr>
              <a:t>evolution</a:t>
            </a:r>
            <a:endParaRPr kumimoji="0" lang="tr-TR" b="0" i="0" u="none" strike="noStrike" kern="0" cap="none" spc="0" normalizeH="0" baseline="0" noProof="0" dirty="0">
              <a:ln>
                <a:noFill/>
              </a:ln>
              <a:solidFill>
                <a:srgbClr val="000000"/>
              </a:solidFill>
              <a:effectLst/>
              <a:uLnTx/>
              <a:uFillTx/>
              <a:latin typeface="Calibri" pitchFamily="34" charset="0"/>
            </a:endParaRPr>
          </a:p>
          <a:p>
            <a:pPr marL="742913" marR="0" lvl="1" indent="-285737" algn="l" defTabSz="914400" rtl="0" eaLnBrk="1" fontAlgn="base" latinLnBrk="0" hangingPunct="1">
              <a:lnSpc>
                <a:spcPct val="100000"/>
              </a:lnSpc>
              <a:spcBef>
                <a:spcPct val="20000"/>
              </a:spcBef>
              <a:spcAft>
                <a:spcPct val="0"/>
              </a:spcAft>
              <a:buClr>
                <a:srgbClr val="000000"/>
              </a:buClr>
              <a:buSzTx/>
              <a:buFont typeface="Wingdings" pitchFamily="2" charset="2"/>
              <a:buChar char="§"/>
              <a:tabLst/>
              <a:defRPr/>
            </a:pPr>
            <a:r>
              <a:rPr kumimoji="0" lang="tr-TR" b="0" i="0" u="none" strike="noStrike" kern="0" cap="none" spc="0" normalizeH="0" baseline="0" noProof="0" dirty="0">
                <a:ln>
                  <a:noFill/>
                </a:ln>
                <a:solidFill>
                  <a:srgbClr val="000000"/>
                </a:solidFill>
                <a:effectLst/>
                <a:uLnTx/>
                <a:uFillTx/>
                <a:latin typeface="Calibri" pitchFamily="34" charset="0"/>
              </a:rPr>
              <a:t>Dual-</a:t>
            </a:r>
            <a:r>
              <a:rPr kumimoji="0" lang="tr-TR" b="0" i="0" u="none" strike="noStrike" kern="0" cap="none" spc="0" normalizeH="0" baseline="0" noProof="0" dirty="0" err="1">
                <a:ln>
                  <a:noFill/>
                </a:ln>
                <a:solidFill>
                  <a:srgbClr val="000000"/>
                </a:solidFill>
                <a:effectLst/>
                <a:uLnTx/>
                <a:uFillTx/>
                <a:latin typeface="Calibri" pitchFamily="34" charset="0"/>
              </a:rPr>
              <a:t>phase</a:t>
            </a:r>
            <a:r>
              <a:rPr kumimoji="0" lang="tr-TR" b="0" i="0" u="none" strike="noStrike" kern="0" cap="none" spc="0" normalizeH="0" baseline="0" noProof="0" dirty="0">
                <a:ln>
                  <a:noFill/>
                </a:ln>
                <a:solidFill>
                  <a:srgbClr val="000000"/>
                </a:solidFill>
                <a:effectLst/>
                <a:uLnTx/>
                <a:uFillTx/>
                <a:latin typeface="Calibri" pitchFamily="34" charset="0"/>
              </a:rPr>
              <a:t> </a:t>
            </a:r>
            <a:r>
              <a:rPr kumimoji="0" lang="tr-TR" b="0" i="0" u="none" strike="noStrike" kern="0" cap="none" spc="0" normalizeH="0" baseline="0" noProof="0" dirty="0" err="1">
                <a:ln>
                  <a:noFill/>
                </a:ln>
                <a:solidFill>
                  <a:srgbClr val="000000"/>
                </a:solidFill>
                <a:effectLst/>
                <a:uLnTx/>
                <a:uFillTx/>
                <a:latin typeface="Calibri" pitchFamily="34" charset="0"/>
              </a:rPr>
              <a:t>evolution</a:t>
            </a:r>
            <a:endParaRPr kumimoji="0" lang="tr-TR" b="0" i="0" u="none" strike="noStrike" kern="0" cap="none" spc="0" normalizeH="0" baseline="0" noProof="0" dirty="0">
              <a:ln>
                <a:noFill/>
              </a:ln>
              <a:solidFill>
                <a:srgbClr val="000000"/>
              </a:solidFill>
              <a:effectLst/>
              <a:uLnTx/>
              <a:uFillTx/>
              <a:latin typeface="Calibri" pitchFamily="34" charset="0"/>
            </a:endParaRPr>
          </a:p>
          <a:p>
            <a:pPr marL="742913" marR="0" lvl="1" indent="-285737" algn="l" defTabSz="914400" rtl="0" eaLnBrk="1" fontAlgn="base" latinLnBrk="0" hangingPunct="1">
              <a:lnSpc>
                <a:spcPct val="100000"/>
              </a:lnSpc>
              <a:spcBef>
                <a:spcPct val="20000"/>
              </a:spcBef>
              <a:spcAft>
                <a:spcPct val="0"/>
              </a:spcAft>
              <a:buClr>
                <a:srgbClr val="000000"/>
              </a:buClr>
              <a:buSzTx/>
              <a:buFont typeface="Wingdings" pitchFamily="2" charset="2"/>
              <a:buChar char="§"/>
              <a:tabLst/>
              <a:defRPr/>
            </a:pPr>
            <a:r>
              <a:rPr kumimoji="0" lang="tr-TR" b="0" i="0" u="none" strike="noStrike" kern="0" cap="none" spc="0" normalizeH="0" baseline="0" noProof="0" dirty="0" err="1">
                <a:ln>
                  <a:noFill/>
                </a:ln>
                <a:solidFill>
                  <a:srgbClr val="000000"/>
                </a:solidFill>
                <a:effectLst/>
                <a:uLnTx/>
                <a:uFillTx/>
                <a:latin typeface="Calibri" pitchFamily="34" charset="0"/>
              </a:rPr>
              <a:t>Estimation</a:t>
            </a:r>
            <a:r>
              <a:rPr kumimoji="0" lang="tr-TR" b="0" i="0" u="none" strike="noStrike" kern="0" cap="none" spc="0" normalizeH="0" baseline="0" noProof="0" dirty="0">
                <a:ln>
                  <a:noFill/>
                </a:ln>
                <a:solidFill>
                  <a:srgbClr val="000000"/>
                </a:solidFill>
                <a:effectLst/>
                <a:uLnTx/>
                <a:uFillTx/>
                <a:latin typeface="Calibri" pitchFamily="34" charset="0"/>
              </a:rPr>
              <a:t> of </a:t>
            </a:r>
            <a:r>
              <a:rPr kumimoji="0" lang="tr-TR" b="0" i="0" u="none" strike="noStrike" kern="0" cap="none" spc="0" normalizeH="0" baseline="0" noProof="0" dirty="0" err="1">
                <a:ln>
                  <a:noFill/>
                </a:ln>
                <a:solidFill>
                  <a:srgbClr val="000000"/>
                </a:solidFill>
                <a:effectLst/>
                <a:uLnTx/>
                <a:uFillTx/>
                <a:latin typeface="Calibri" pitchFamily="34" charset="0"/>
              </a:rPr>
              <a:t>distribution</a:t>
            </a:r>
            <a:r>
              <a:rPr kumimoji="0" lang="tr-TR" b="0" i="0" u="none" strike="noStrike" kern="0" cap="none" spc="0" normalizeH="0" baseline="0" noProof="0" dirty="0">
                <a:ln>
                  <a:noFill/>
                </a:ln>
                <a:solidFill>
                  <a:srgbClr val="000000"/>
                </a:solidFill>
                <a:effectLst/>
                <a:uLnTx/>
                <a:uFillTx/>
                <a:latin typeface="Calibri" pitchFamily="34" charset="0"/>
              </a:rPr>
              <a:t> </a:t>
            </a:r>
            <a:r>
              <a:rPr kumimoji="0" lang="tr-TR" b="0" i="0" u="none" strike="noStrike" kern="0" cap="none" spc="0" normalizeH="0" baseline="0" noProof="0" dirty="0" err="1">
                <a:ln>
                  <a:noFill/>
                </a:ln>
                <a:solidFill>
                  <a:srgbClr val="000000"/>
                </a:solidFill>
                <a:effectLst/>
                <a:uLnTx/>
                <a:uFillTx/>
                <a:latin typeface="Calibri" pitchFamily="34" charset="0"/>
              </a:rPr>
              <a:t>algorithms</a:t>
            </a:r>
            <a:endParaRPr kumimoji="0" lang="tr-TR" b="0" i="0" u="none" strike="noStrike" kern="0" cap="none" spc="0" normalizeH="0" baseline="0" noProof="0" dirty="0">
              <a:ln>
                <a:noFill/>
              </a:ln>
              <a:solidFill>
                <a:srgbClr val="000000"/>
              </a:solidFill>
              <a:effectLst/>
              <a:uLnTx/>
              <a:uFillTx/>
              <a:latin typeface="Calibri" pitchFamily="34" charset="0"/>
            </a:endParaRPr>
          </a:p>
          <a:p>
            <a:pPr marL="742913" marR="0" lvl="1" indent="-285737" algn="l" defTabSz="914400" rtl="0" eaLnBrk="1" fontAlgn="base" latinLnBrk="0" hangingPunct="1">
              <a:lnSpc>
                <a:spcPct val="100000"/>
              </a:lnSpc>
              <a:spcBef>
                <a:spcPct val="20000"/>
              </a:spcBef>
              <a:spcAft>
                <a:spcPct val="0"/>
              </a:spcAft>
              <a:buClr>
                <a:srgbClr val="000000"/>
              </a:buClr>
              <a:buSzTx/>
              <a:buFont typeface="Wingdings" pitchFamily="2" charset="2"/>
              <a:buChar char="§"/>
              <a:tabLst/>
              <a:defRPr/>
            </a:pPr>
            <a:r>
              <a:rPr kumimoji="0" lang="tr-TR" b="0" i="0" u="none" strike="noStrike" kern="0" cap="none" spc="0" normalizeH="0" baseline="0" noProof="0" dirty="0" err="1">
                <a:ln>
                  <a:noFill/>
                </a:ln>
                <a:solidFill>
                  <a:srgbClr val="000000"/>
                </a:solidFill>
                <a:effectLst/>
                <a:uLnTx/>
                <a:uFillTx/>
                <a:latin typeface="Calibri" pitchFamily="34" charset="0"/>
              </a:rPr>
              <a:t>Evolutionary</a:t>
            </a:r>
            <a:r>
              <a:rPr kumimoji="0" lang="tr-TR" b="0" i="0" u="none" strike="noStrike" kern="0" cap="none" spc="0" normalizeH="0" baseline="0" noProof="0" dirty="0">
                <a:ln>
                  <a:noFill/>
                </a:ln>
                <a:solidFill>
                  <a:srgbClr val="000000"/>
                </a:solidFill>
                <a:effectLst/>
                <a:uLnTx/>
                <a:uFillTx/>
                <a:latin typeface="Calibri" pitchFamily="34" charset="0"/>
              </a:rPr>
              <a:t> </a:t>
            </a:r>
            <a:r>
              <a:rPr kumimoji="0" lang="tr-TR" b="0" i="0" u="none" strike="noStrike" kern="0" cap="none" spc="0" normalizeH="0" baseline="0" noProof="0" dirty="0" err="1">
                <a:ln>
                  <a:noFill/>
                </a:ln>
                <a:solidFill>
                  <a:srgbClr val="000000"/>
                </a:solidFill>
                <a:effectLst/>
                <a:uLnTx/>
                <a:uFillTx/>
                <a:latin typeface="Calibri" pitchFamily="34" charset="0"/>
              </a:rPr>
              <a:t>algorithms</a:t>
            </a:r>
            <a:endParaRPr kumimoji="0" lang="tr-TR" b="0" i="0" u="none" strike="noStrike" kern="0" cap="none" spc="0" normalizeH="0" baseline="0" noProof="0" dirty="0">
              <a:ln>
                <a:noFill/>
              </a:ln>
              <a:solidFill>
                <a:srgbClr val="000000"/>
              </a:solidFill>
              <a:effectLst/>
              <a:uLnTx/>
              <a:uFillTx/>
              <a:latin typeface="Calibri" pitchFamily="34" charset="0"/>
            </a:endParaRPr>
          </a:p>
          <a:p>
            <a:pPr marL="742913" marR="0" lvl="1" indent="-285737" algn="l" defTabSz="914400" rtl="0" eaLnBrk="1" fontAlgn="base" latinLnBrk="0" hangingPunct="1">
              <a:lnSpc>
                <a:spcPct val="100000"/>
              </a:lnSpc>
              <a:spcBef>
                <a:spcPct val="20000"/>
              </a:spcBef>
              <a:spcAft>
                <a:spcPct val="0"/>
              </a:spcAft>
              <a:buClr>
                <a:srgbClr val="000000"/>
              </a:buClr>
              <a:buSzTx/>
              <a:buFont typeface="Wingdings" pitchFamily="2" charset="2"/>
              <a:buChar char="§"/>
              <a:tabLst/>
              <a:defRPr/>
            </a:pPr>
            <a:r>
              <a:rPr kumimoji="0" lang="tr-TR" b="0" i="0" u="none" strike="noStrike" kern="0" cap="none" spc="0" normalizeH="0" baseline="0" noProof="0" dirty="0" err="1">
                <a:ln>
                  <a:noFill/>
                </a:ln>
                <a:solidFill>
                  <a:srgbClr val="000000"/>
                </a:solidFill>
                <a:effectLst/>
                <a:uLnTx/>
                <a:uFillTx/>
                <a:latin typeface="Calibri" pitchFamily="34" charset="0"/>
              </a:rPr>
              <a:t>Evolutionary</a:t>
            </a:r>
            <a:r>
              <a:rPr kumimoji="0" lang="tr-TR" b="0" i="0" u="none" strike="noStrike" kern="0" cap="none" spc="0" normalizeH="0" baseline="0" noProof="0" dirty="0">
                <a:ln>
                  <a:noFill/>
                </a:ln>
                <a:solidFill>
                  <a:srgbClr val="000000"/>
                </a:solidFill>
                <a:effectLst/>
                <a:uLnTx/>
                <a:uFillTx/>
                <a:latin typeface="Calibri" pitchFamily="34" charset="0"/>
              </a:rPr>
              <a:t> </a:t>
            </a:r>
            <a:r>
              <a:rPr kumimoji="0" lang="tr-TR" b="0" i="0" u="none" strike="noStrike" kern="0" cap="none" spc="0" normalizeH="0" baseline="0" noProof="0" dirty="0" err="1">
                <a:ln>
                  <a:noFill/>
                </a:ln>
                <a:solidFill>
                  <a:srgbClr val="000000"/>
                </a:solidFill>
                <a:effectLst/>
                <a:uLnTx/>
                <a:uFillTx/>
                <a:latin typeface="Calibri" pitchFamily="34" charset="0"/>
              </a:rPr>
              <a:t>programming</a:t>
            </a:r>
            <a:endParaRPr kumimoji="0" lang="en-US" b="0" i="0" u="none" strike="noStrike" kern="0" cap="none" spc="0" normalizeH="0" baseline="0" noProof="0" dirty="0">
              <a:ln>
                <a:noFill/>
              </a:ln>
              <a:solidFill>
                <a:srgbClr val="000000"/>
              </a:solidFill>
              <a:effectLst/>
              <a:uLnTx/>
              <a:uFillTx/>
              <a:latin typeface="Calibri" pitchFamily="34" charset="0"/>
            </a:endParaRPr>
          </a:p>
          <a:p>
            <a:pPr marL="742913" marR="0" lvl="1" indent="-285737" algn="l" defTabSz="914400" rtl="0" eaLnBrk="1" fontAlgn="base" latinLnBrk="0" hangingPunct="1">
              <a:lnSpc>
                <a:spcPct val="100000"/>
              </a:lnSpc>
              <a:spcBef>
                <a:spcPct val="20000"/>
              </a:spcBef>
              <a:spcAft>
                <a:spcPct val="0"/>
              </a:spcAft>
              <a:buClr>
                <a:srgbClr val="000000"/>
              </a:buClr>
              <a:buSzTx/>
              <a:buFont typeface="Wingdings" pitchFamily="2" charset="2"/>
              <a:buChar char="§"/>
              <a:tabLst/>
              <a:defRPr/>
            </a:pPr>
            <a:r>
              <a:rPr kumimoji="0" lang="tr-TR" b="0" i="0" u="none" strike="noStrike" kern="0" cap="none" spc="0" normalizeH="0" baseline="0" noProof="0" dirty="0" err="1">
                <a:ln>
                  <a:noFill/>
                </a:ln>
                <a:solidFill>
                  <a:srgbClr val="000000"/>
                </a:solidFill>
                <a:effectLst/>
                <a:uLnTx/>
                <a:uFillTx/>
                <a:latin typeface="Calibri" pitchFamily="34" charset="0"/>
                <a:ea typeface="+mn-ea"/>
                <a:cs typeface="+mn-cs"/>
              </a:rPr>
              <a:t>Evolution</a:t>
            </a:r>
            <a:r>
              <a:rPr kumimoji="0" lang="tr-TR" b="0" i="0" u="none" strike="noStrike" kern="0" cap="none" spc="0" normalizeH="0" baseline="0" noProof="0" dirty="0">
                <a:ln>
                  <a:noFill/>
                </a:ln>
                <a:solidFill>
                  <a:srgbClr val="000000"/>
                </a:solidFill>
                <a:effectLst/>
                <a:uLnTx/>
                <a:uFillTx/>
                <a:latin typeface="Calibri" pitchFamily="34" charset="0"/>
                <a:ea typeface="+mn-ea"/>
                <a:cs typeface="+mn-cs"/>
              </a:rPr>
              <a:t> </a:t>
            </a:r>
            <a:r>
              <a:rPr kumimoji="0" lang="tr-TR" b="0" i="0" u="none" strike="noStrike" kern="0" cap="none" spc="0" normalizeH="0" baseline="0" noProof="0" dirty="0" err="1">
                <a:ln>
                  <a:noFill/>
                </a:ln>
                <a:solidFill>
                  <a:srgbClr val="000000"/>
                </a:solidFill>
                <a:effectLst/>
                <a:uLnTx/>
                <a:uFillTx/>
                <a:latin typeface="Calibri" pitchFamily="34" charset="0"/>
                <a:ea typeface="+mn-ea"/>
                <a:cs typeface="+mn-cs"/>
              </a:rPr>
              <a:t>strategy</a:t>
            </a:r>
            <a:endParaRPr kumimoji="0" lang="tr-TR" b="0" i="0" u="none" strike="noStrike" kern="0" cap="none" spc="0" normalizeH="0" baseline="0" noProof="0" dirty="0">
              <a:ln>
                <a:noFill/>
              </a:ln>
              <a:solidFill>
                <a:srgbClr val="000000"/>
              </a:solidFill>
              <a:effectLst/>
              <a:uLnTx/>
              <a:uFillTx/>
              <a:latin typeface="Calibri" pitchFamily="34" charset="0"/>
              <a:ea typeface="+mn-ea"/>
              <a:cs typeface="+mn-cs"/>
            </a:endParaRPr>
          </a:p>
          <a:p>
            <a:pPr marL="742913" marR="0" lvl="1" indent="-285737" algn="l" defTabSz="914400" rtl="0" eaLnBrk="1" fontAlgn="base" latinLnBrk="0" hangingPunct="1">
              <a:lnSpc>
                <a:spcPct val="100000"/>
              </a:lnSpc>
              <a:spcBef>
                <a:spcPct val="20000"/>
              </a:spcBef>
              <a:spcAft>
                <a:spcPct val="0"/>
              </a:spcAft>
              <a:buClr>
                <a:srgbClr val="000000"/>
              </a:buClr>
              <a:buSzTx/>
              <a:buFont typeface="Wingdings" pitchFamily="2" charset="2"/>
              <a:buChar char="§"/>
              <a:tabLst/>
              <a:defRPr/>
            </a:pPr>
            <a:r>
              <a:rPr kumimoji="0" lang="tr-TR" b="0" i="0" u="none" strike="noStrike" kern="0" cap="none" spc="0" normalizeH="0" baseline="0" noProof="0" dirty="0">
                <a:ln>
                  <a:noFill/>
                </a:ln>
                <a:solidFill>
                  <a:srgbClr val="000000"/>
                </a:solidFill>
                <a:effectLst/>
                <a:uLnTx/>
                <a:uFillTx/>
                <a:latin typeface="Calibri" pitchFamily="34" charset="0"/>
                <a:ea typeface="+mn-ea"/>
                <a:cs typeface="+mn-cs"/>
              </a:rPr>
              <a:t>Gene </a:t>
            </a:r>
            <a:r>
              <a:rPr kumimoji="0" lang="tr-TR" b="0" i="0" u="none" strike="noStrike" kern="0" cap="none" spc="0" normalizeH="0" baseline="0" noProof="0" dirty="0" err="1">
                <a:ln>
                  <a:noFill/>
                </a:ln>
                <a:solidFill>
                  <a:srgbClr val="000000"/>
                </a:solidFill>
                <a:effectLst/>
                <a:uLnTx/>
                <a:uFillTx/>
                <a:latin typeface="Calibri" pitchFamily="34" charset="0"/>
                <a:ea typeface="+mn-ea"/>
                <a:cs typeface="+mn-cs"/>
              </a:rPr>
              <a:t>expression</a:t>
            </a:r>
            <a:r>
              <a:rPr kumimoji="0" lang="tr-TR" b="0" i="0" u="none" strike="noStrike" kern="0" cap="none" spc="0" normalizeH="0" baseline="0" noProof="0" dirty="0">
                <a:ln>
                  <a:noFill/>
                </a:ln>
                <a:solidFill>
                  <a:srgbClr val="000000"/>
                </a:solidFill>
                <a:effectLst/>
                <a:uLnTx/>
                <a:uFillTx/>
                <a:latin typeface="Calibri" pitchFamily="34" charset="0"/>
                <a:ea typeface="+mn-ea"/>
                <a:cs typeface="+mn-cs"/>
              </a:rPr>
              <a:t> </a:t>
            </a:r>
            <a:r>
              <a:rPr kumimoji="0" lang="tr-TR" b="0" i="0" u="none" strike="noStrike" kern="0" cap="none" spc="0" normalizeH="0" baseline="0" noProof="0" dirty="0" err="1">
                <a:ln>
                  <a:noFill/>
                </a:ln>
                <a:solidFill>
                  <a:srgbClr val="000000"/>
                </a:solidFill>
                <a:effectLst/>
                <a:uLnTx/>
                <a:uFillTx/>
                <a:latin typeface="Calibri" pitchFamily="34" charset="0"/>
                <a:ea typeface="+mn-ea"/>
                <a:cs typeface="+mn-cs"/>
              </a:rPr>
              <a:t>programming</a:t>
            </a:r>
            <a:endParaRPr kumimoji="0" lang="tr-TR" b="0" i="0" u="none" strike="noStrike" kern="0" cap="none" spc="0" normalizeH="0" baseline="0" noProof="0" dirty="0">
              <a:ln>
                <a:noFill/>
              </a:ln>
              <a:solidFill>
                <a:srgbClr val="000000"/>
              </a:solidFill>
              <a:effectLst/>
              <a:uLnTx/>
              <a:uFillTx/>
              <a:latin typeface="Calibri" pitchFamily="34" charset="0"/>
            </a:endParaRPr>
          </a:p>
        </p:txBody>
      </p:sp>
      <p:sp>
        <p:nvSpPr>
          <p:cNvPr id="9" name="TextBox 8">
            <a:extLst>
              <a:ext uri="{FF2B5EF4-FFF2-40B4-BE49-F238E27FC236}">
                <a16:creationId xmlns:a16="http://schemas.microsoft.com/office/drawing/2014/main" id="{A1B876DC-EEE8-4A54-BA13-D92C7132AB1A}"/>
              </a:ext>
            </a:extLst>
          </p:cNvPr>
          <p:cNvSpPr txBox="1"/>
          <p:nvPr/>
        </p:nvSpPr>
        <p:spPr bwMode="auto">
          <a:xfrm>
            <a:off x="6096000" y="2667000"/>
            <a:ext cx="5232400" cy="4031873"/>
          </a:xfrm>
          <a:prstGeom prst="rect">
            <a:avLst/>
          </a:prstGeom>
          <a:noFill/>
          <a:ln w="9525">
            <a:noFill/>
            <a:miter lim="800000"/>
            <a:headEnd/>
            <a:tailEnd/>
          </a:ln>
        </p:spPr>
        <p:txBody>
          <a:bodyPr wrap="square">
            <a:spAutoFit/>
          </a:bodyPr>
          <a:lstStyle/>
          <a:p>
            <a:pPr marL="742913" marR="0" lvl="1" indent="-285737" algn="l" defTabSz="914400" rtl="0" eaLnBrk="1" fontAlgn="base" latinLnBrk="0" hangingPunct="1">
              <a:lnSpc>
                <a:spcPct val="100000"/>
              </a:lnSpc>
              <a:spcBef>
                <a:spcPct val="20000"/>
              </a:spcBef>
              <a:spcAft>
                <a:spcPct val="0"/>
              </a:spcAft>
              <a:buClr>
                <a:srgbClr val="000000"/>
              </a:buClr>
              <a:buSzTx/>
              <a:buFont typeface="Wingdings" pitchFamily="2" charset="2"/>
              <a:buChar char="§"/>
              <a:tabLst/>
              <a:defRPr/>
            </a:pPr>
            <a:r>
              <a:rPr kumimoji="0" lang="tr-TR" sz="2000" b="0" i="0" u="none" strike="noStrike" kern="0" cap="none" spc="0" normalizeH="0" baseline="0" noProof="0" dirty="0" err="1">
                <a:ln>
                  <a:noFill/>
                </a:ln>
                <a:solidFill>
                  <a:srgbClr val="000000"/>
                </a:solidFill>
                <a:effectLst/>
                <a:uLnTx/>
                <a:uFillTx/>
                <a:latin typeface="Calibri" pitchFamily="34" charset="0"/>
              </a:rPr>
              <a:t>Genetic</a:t>
            </a:r>
            <a:r>
              <a:rPr kumimoji="0" lang="tr-TR" sz="2000" b="0" i="0" u="none" strike="noStrike" kern="0" cap="none" spc="0" normalizeH="0" baseline="0" noProof="0" dirty="0">
                <a:ln>
                  <a:noFill/>
                </a:ln>
                <a:solidFill>
                  <a:srgbClr val="000000"/>
                </a:solidFill>
                <a:effectLst/>
                <a:uLnTx/>
                <a:uFillTx/>
                <a:latin typeface="Calibri" pitchFamily="34" charset="0"/>
              </a:rPr>
              <a:t> </a:t>
            </a:r>
            <a:r>
              <a:rPr kumimoji="0" lang="tr-TR" sz="2000" b="0" i="0" u="none" strike="noStrike" kern="0" cap="none" spc="0" normalizeH="0" baseline="0" noProof="0" dirty="0" err="1">
                <a:ln>
                  <a:noFill/>
                </a:ln>
                <a:solidFill>
                  <a:srgbClr val="000000"/>
                </a:solidFill>
                <a:effectLst/>
                <a:uLnTx/>
                <a:uFillTx/>
                <a:latin typeface="Calibri" pitchFamily="34" charset="0"/>
              </a:rPr>
              <a:t>algorithm</a:t>
            </a:r>
            <a:endParaRPr kumimoji="0" lang="tr-TR" sz="2000" b="0" i="0" u="none" strike="noStrike" kern="0" cap="none" spc="0" normalizeH="0" baseline="0" noProof="0" dirty="0">
              <a:ln>
                <a:noFill/>
              </a:ln>
              <a:solidFill>
                <a:srgbClr val="000000"/>
              </a:solidFill>
              <a:effectLst/>
              <a:uLnTx/>
              <a:uFillTx/>
              <a:latin typeface="Calibri" pitchFamily="34" charset="0"/>
            </a:endParaRPr>
          </a:p>
          <a:p>
            <a:pPr marL="742913" marR="0" lvl="1" indent="-285737" algn="l" defTabSz="914400" rtl="0" eaLnBrk="1" fontAlgn="base" latinLnBrk="0" hangingPunct="1">
              <a:lnSpc>
                <a:spcPct val="100000"/>
              </a:lnSpc>
              <a:spcBef>
                <a:spcPct val="20000"/>
              </a:spcBef>
              <a:spcAft>
                <a:spcPct val="0"/>
              </a:spcAft>
              <a:buClr>
                <a:srgbClr val="000000"/>
              </a:buClr>
              <a:buSzTx/>
              <a:buFont typeface="Wingdings" pitchFamily="2" charset="2"/>
              <a:buChar char="§"/>
              <a:tabLst/>
              <a:defRPr/>
            </a:pPr>
            <a:r>
              <a:rPr kumimoji="0" lang="tr-TR" sz="2000" b="0" i="0" u="none" strike="noStrike" kern="0" cap="none" spc="0" normalizeH="0" baseline="0" noProof="0" dirty="0" err="1">
                <a:ln>
                  <a:noFill/>
                </a:ln>
                <a:solidFill>
                  <a:srgbClr val="000000"/>
                </a:solidFill>
                <a:effectLst/>
                <a:uLnTx/>
                <a:uFillTx/>
                <a:latin typeface="Calibri" pitchFamily="34" charset="0"/>
              </a:rPr>
              <a:t>Genetic</a:t>
            </a:r>
            <a:r>
              <a:rPr kumimoji="0" lang="tr-TR" sz="2000" b="0" i="0" u="none" strike="noStrike" kern="0" cap="none" spc="0" normalizeH="0" baseline="0" noProof="0" dirty="0">
                <a:ln>
                  <a:noFill/>
                </a:ln>
                <a:solidFill>
                  <a:srgbClr val="000000"/>
                </a:solidFill>
                <a:effectLst/>
                <a:uLnTx/>
                <a:uFillTx/>
                <a:latin typeface="Calibri" pitchFamily="34" charset="0"/>
              </a:rPr>
              <a:t> </a:t>
            </a:r>
            <a:r>
              <a:rPr kumimoji="0" lang="tr-TR" sz="2000" b="0" i="0" u="none" strike="noStrike" kern="0" cap="none" spc="0" normalizeH="0" baseline="0" noProof="0" dirty="0" err="1">
                <a:ln>
                  <a:noFill/>
                </a:ln>
                <a:solidFill>
                  <a:srgbClr val="000000"/>
                </a:solidFill>
                <a:effectLst/>
                <a:uLnTx/>
                <a:uFillTx/>
                <a:latin typeface="Calibri" pitchFamily="34" charset="0"/>
              </a:rPr>
              <a:t>programming</a:t>
            </a:r>
            <a:endParaRPr kumimoji="0" lang="tr-TR" sz="2000" b="0" i="0" u="none" strike="noStrike" kern="0" cap="none" spc="0" normalizeH="0" baseline="0" noProof="0" dirty="0">
              <a:ln>
                <a:noFill/>
              </a:ln>
              <a:solidFill>
                <a:srgbClr val="000000"/>
              </a:solidFill>
              <a:effectLst/>
              <a:uLnTx/>
              <a:uFillTx/>
              <a:latin typeface="Calibri" pitchFamily="34" charset="0"/>
            </a:endParaRPr>
          </a:p>
          <a:p>
            <a:pPr marL="742913" marR="0" lvl="1" indent="-285737" algn="l" defTabSz="914400" rtl="0" eaLnBrk="1" fontAlgn="base" latinLnBrk="0" hangingPunct="1">
              <a:lnSpc>
                <a:spcPct val="100000"/>
              </a:lnSpc>
              <a:spcBef>
                <a:spcPct val="20000"/>
              </a:spcBef>
              <a:spcAft>
                <a:spcPct val="0"/>
              </a:spcAft>
              <a:buClr>
                <a:srgbClr val="000000"/>
              </a:buClr>
              <a:buSzTx/>
              <a:buFont typeface="Wingdings" pitchFamily="2" charset="2"/>
              <a:buChar char="§"/>
              <a:tabLst/>
              <a:defRPr/>
            </a:pPr>
            <a:r>
              <a:rPr kumimoji="0" lang="tr-TR" sz="2000" b="0" i="0" u="none" strike="noStrike" kern="0" cap="none" spc="0" normalizeH="0" baseline="0" noProof="0" dirty="0" err="1">
                <a:ln>
                  <a:noFill/>
                </a:ln>
                <a:solidFill>
                  <a:srgbClr val="000000"/>
                </a:solidFill>
                <a:effectLst/>
                <a:uLnTx/>
                <a:uFillTx/>
                <a:latin typeface="Calibri" pitchFamily="34" charset="0"/>
              </a:rPr>
              <a:t>Grammatical</a:t>
            </a:r>
            <a:r>
              <a:rPr kumimoji="0" lang="tr-TR" sz="2000" b="0" i="0" u="none" strike="noStrike" kern="0" cap="none" spc="0" normalizeH="0" baseline="0" noProof="0" dirty="0">
                <a:ln>
                  <a:noFill/>
                </a:ln>
                <a:solidFill>
                  <a:srgbClr val="000000"/>
                </a:solidFill>
                <a:effectLst/>
                <a:uLnTx/>
                <a:uFillTx/>
                <a:latin typeface="Calibri" pitchFamily="34" charset="0"/>
              </a:rPr>
              <a:t> </a:t>
            </a:r>
            <a:r>
              <a:rPr kumimoji="0" lang="tr-TR" sz="2000" b="0" i="0" u="none" strike="noStrike" kern="0" cap="none" spc="0" normalizeH="0" baseline="0" noProof="0" dirty="0" err="1">
                <a:ln>
                  <a:noFill/>
                </a:ln>
                <a:solidFill>
                  <a:srgbClr val="000000"/>
                </a:solidFill>
                <a:effectLst/>
                <a:uLnTx/>
                <a:uFillTx/>
                <a:latin typeface="Calibri" pitchFamily="34" charset="0"/>
              </a:rPr>
              <a:t>evolution</a:t>
            </a:r>
            <a:endParaRPr kumimoji="0" lang="tr-TR" sz="2000" b="0" i="0" u="none" strike="noStrike" kern="0" cap="none" spc="0" normalizeH="0" baseline="0" noProof="0" dirty="0">
              <a:ln>
                <a:noFill/>
              </a:ln>
              <a:solidFill>
                <a:srgbClr val="000000"/>
              </a:solidFill>
              <a:effectLst/>
              <a:uLnTx/>
              <a:uFillTx/>
              <a:latin typeface="Calibri" pitchFamily="34" charset="0"/>
            </a:endParaRPr>
          </a:p>
          <a:p>
            <a:pPr marL="742913" marR="0" lvl="1" indent="-285737" algn="l" defTabSz="914400" rtl="0" eaLnBrk="1" fontAlgn="base" latinLnBrk="0" hangingPunct="1">
              <a:lnSpc>
                <a:spcPct val="100000"/>
              </a:lnSpc>
              <a:spcBef>
                <a:spcPct val="20000"/>
              </a:spcBef>
              <a:spcAft>
                <a:spcPct val="0"/>
              </a:spcAft>
              <a:buClr>
                <a:srgbClr val="000000"/>
              </a:buClr>
              <a:buSzTx/>
              <a:buFont typeface="Wingdings" pitchFamily="2" charset="2"/>
              <a:buChar char="§"/>
              <a:tabLst/>
              <a:defRPr/>
            </a:pPr>
            <a:r>
              <a:rPr kumimoji="0" lang="tr-TR" sz="2000" b="0" i="0" u="none" strike="noStrike" kern="0" cap="none" spc="0" normalizeH="0" baseline="0" noProof="0" dirty="0" err="1">
                <a:ln>
                  <a:noFill/>
                </a:ln>
                <a:solidFill>
                  <a:srgbClr val="000000"/>
                </a:solidFill>
                <a:effectLst/>
                <a:uLnTx/>
                <a:uFillTx/>
                <a:latin typeface="Calibri" pitchFamily="34" charset="0"/>
              </a:rPr>
              <a:t>Learnable</a:t>
            </a:r>
            <a:r>
              <a:rPr kumimoji="0" lang="tr-TR" sz="2000" b="0" i="0" u="none" strike="noStrike" kern="0" cap="none" spc="0" normalizeH="0" baseline="0" noProof="0" dirty="0">
                <a:ln>
                  <a:noFill/>
                </a:ln>
                <a:solidFill>
                  <a:srgbClr val="000000"/>
                </a:solidFill>
                <a:effectLst/>
                <a:uLnTx/>
                <a:uFillTx/>
                <a:latin typeface="Calibri" pitchFamily="34" charset="0"/>
              </a:rPr>
              <a:t> </a:t>
            </a:r>
            <a:r>
              <a:rPr kumimoji="0" lang="tr-TR" sz="2000" b="0" i="0" u="none" strike="noStrike" kern="0" cap="none" spc="0" normalizeH="0" baseline="0" noProof="0" dirty="0" err="1">
                <a:ln>
                  <a:noFill/>
                </a:ln>
                <a:solidFill>
                  <a:srgbClr val="000000"/>
                </a:solidFill>
                <a:effectLst/>
                <a:uLnTx/>
                <a:uFillTx/>
                <a:latin typeface="Calibri" pitchFamily="34" charset="0"/>
              </a:rPr>
              <a:t>evolution</a:t>
            </a:r>
            <a:r>
              <a:rPr kumimoji="0" lang="tr-TR" sz="2000" b="0" i="0" u="none" strike="noStrike" kern="0" cap="none" spc="0" normalizeH="0" baseline="0" noProof="0" dirty="0">
                <a:ln>
                  <a:noFill/>
                </a:ln>
                <a:solidFill>
                  <a:srgbClr val="000000"/>
                </a:solidFill>
                <a:effectLst/>
                <a:uLnTx/>
                <a:uFillTx/>
                <a:latin typeface="Calibri" pitchFamily="34" charset="0"/>
              </a:rPr>
              <a:t> model</a:t>
            </a:r>
          </a:p>
          <a:p>
            <a:pPr marL="742913" marR="0" lvl="1" indent="-285737" algn="l" defTabSz="914400" rtl="0" eaLnBrk="1" fontAlgn="base" latinLnBrk="0" hangingPunct="1">
              <a:lnSpc>
                <a:spcPct val="100000"/>
              </a:lnSpc>
              <a:spcBef>
                <a:spcPct val="20000"/>
              </a:spcBef>
              <a:spcAft>
                <a:spcPct val="0"/>
              </a:spcAft>
              <a:buClr>
                <a:srgbClr val="000000"/>
              </a:buClr>
              <a:buSzTx/>
              <a:buFont typeface="Wingdings" pitchFamily="2" charset="2"/>
              <a:buChar char="§"/>
              <a:tabLst/>
              <a:defRPr/>
            </a:pPr>
            <a:r>
              <a:rPr kumimoji="0" lang="tr-TR" sz="2000" b="0" i="0" u="none" strike="noStrike" kern="0" cap="none" spc="0" normalizeH="0" baseline="0" noProof="0" dirty="0">
                <a:ln>
                  <a:noFill/>
                </a:ln>
                <a:solidFill>
                  <a:srgbClr val="000000"/>
                </a:solidFill>
                <a:effectLst/>
                <a:uLnTx/>
                <a:uFillTx/>
                <a:latin typeface="Calibri" pitchFamily="34" charset="0"/>
              </a:rPr>
              <a:t>Learning </a:t>
            </a:r>
            <a:r>
              <a:rPr kumimoji="0" lang="tr-TR" sz="2000" b="0" i="0" u="none" strike="noStrike" kern="0" cap="none" spc="0" normalizeH="0" baseline="0" noProof="0" dirty="0" err="1">
                <a:ln>
                  <a:noFill/>
                </a:ln>
                <a:solidFill>
                  <a:srgbClr val="000000"/>
                </a:solidFill>
                <a:effectLst/>
                <a:uLnTx/>
                <a:uFillTx/>
                <a:latin typeface="Calibri" pitchFamily="34" charset="0"/>
              </a:rPr>
              <a:t>classifier</a:t>
            </a:r>
            <a:r>
              <a:rPr kumimoji="0" lang="tr-TR" sz="2000" b="0" i="0" u="none" strike="noStrike" kern="0" cap="none" spc="0" normalizeH="0" baseline="0" noProof="0" dirty="0">
                <a:ln>
                  <a:noFill/>
                </a:ln>
                <a:solidFill>
                  <a:srgbClr val="000000"/>
                </a:solidFill>
                <a:effectLst/>
                <a:uLnTx/>
                <a:uFillTx/>
                <a:latin typeface="Calibri" pitchFamily="34" charset="0"/>
              </a:rPr>
              <a:t> </a:t>
            </a:r>
            <a:r>
              <a:rPr kumimoji="0" lang="tr-TR" sz="2000" b="0" i="0" u="none" strike="noStrike" kern="0" cap="none" spc="0" normalizeH="0" baseline="0" noProof="0" dirty="0" err="1">
                <a:ln>
                  <a:noFill/>
                </a:ln>
                <a:solidFill>
                  <a:srgbClr val="000000"/>
                </a:solidFill>
                <a:effectLst/>
                <a:uLnTx/>
                <a:uFillTx/>
                <a:latin typeface="Calibri" pitchFamily="34" charset="0"/>
              </a:rPr>
              <a:t>systems</a:t>
            </a:r>
            <a:endParaRPr kumimoji="0" lang="tr-TR" sz="2000" b="0" i="0" u="none" strike="noStrike" kern="0" cap="none" spc="0" normalizeH="0" baseline="0" noProof="0" dirty="0">
              <a:ln>
                <a:noFill/>
              </a:ln>
              <a:solidFill>
                <a:srgbClr val="000000"/>
              </a:solidFill>
              <a:effectLst/>
              <a:uLnTx/>
              <a:uFillTx/>
              <a:latin typeface="Calibri" pitchFamily="34" charset="0"/>
            </a:endParaRPr>
          </a:p>
          <a:p>
            <a:pPr marL="742913" marR="0" lvl="1" indent="-285737" algn="l" defTabSz="914400" rtl="0" eaLnBrk="1" fontAlgn="base" latinLnBrk="0" hangingPunct="1">
              <a:lnSpc>
                <a:spcPct val="100000"/>
              </a:lnSpc>
              <a:spcBef>
                <a:spcPct val="20000"/>
              </a:spcBef>
              <a:spcAft>
                <a:spcPct val="0"/>
              </a:spcAft>
              <a:buClr>
                <a:srgbClr val="000000"/>
              </a:buClr>
              <a:buSzTx/>
              <a:buFont typeface="Wingdings" pitchFamily="2" charset="2"/>
              <a:buChar char="§"/>
              <a:tabLst/>
              <a:defRPr/>
            </a:pPr>
            <a:r>
              <a:rPr kumimoji="0" lang="tr-TR" sz="2000" b="0" i="0" u="none" strike="noStrike" kern="0" cap="none" spc="0" normalizeH="0" baseline="0" noProof="0" dirty="0" err="1">
                <a:ln>
                  <a:noFill/>
                </a:ln>
                <a:solidFill>
                  <a:srgbClr val="000000"/>
                </a:solidFill>
                <a:effectLst/>
                <a:uLnTx/>
                <a:uFillTx/>
                <a:latin typeface="Calibri" pitchFamily="34" charset="0"/>
              </a:rPr>
              <a:t>Memetic</a:t>
            </a:r>
            <a:r>
              <a:rPr kumimoji="0" lang="tr-TR" sz="2000" b="0" i="0" u="none" strike="noStrike" kern="0" cap="none" spc="0" normalizeH="0" baseline="0" noProof="0" dirty="0">
                <a:ln>
                  <a:noFill/>
                </a:ln>
                <a:solidFill>
                  <a:srgbClr val="000000"/>
                </a:solidFill>
                <a:effectLst/>
                <a:uLnTx/>
                <a:uFillTx/>
                <a:latin typeface="Calibri" pitchFamily="34" charset="0"/>
              </a:rPr>
              <a:t> </a:t>
            </a:r>
            <a:r>
              <a:rPr kumimoji="0" lang="tr-TR" sz="2000" b="0" i="0" u="none" strike="noStrike" kern="0" cap="none" spc="0" normalizeH="0" baseline="0" noProof="0" dirty="0" err="1">
                <a:ln>
                  <a:noFill/>
                </a:ln>
                <a:solidFill>
                  <a:srgbClr val="000000"/>
                </a:solidFill>
                <a:effectLst/>
                <a:uLnTx/>
                <a:uFillTx/>
                <a:latin typeface="Calibri" pitchFamily="34" charset="0"/>
              </a:rPr>
              <a:t>algorithms</a:t>
            </a:r>
            <a:endParaRPr kumimoji="0" lang="tr-TR" sz="2000" b="0" i="0" u="none" strike="noStrike" kern="0" cap="none" spc="0" normalizeH="0" baseline="0" noProof="0" dirty="0">
              <a:ln>
                <a:noFill/>
              </a:ln>
              <a:solidFill>
                <a:srgbClr val="000000"/>
              </a:solidFill>
              <a:effectLst/>
              <a:uLnTx/>
              <a:uFillTx/>
              <a:latin typeface="Calibri" pitchFamily="34" charset="0"/>
            </a:endParaRPr>
          </a:p>
          <a:p>
            <a:pPr marL="742913" marR="0" lvl="1" indent="-285737" algn="l" defTabSz="914400" rtl="0" eaLnBrk="1" fontAlgn="base" latinLnBrk="0" hangingPunct="1">
              <a:lnSpc>
                <a:spcPct val="100000"/>
              </a:lnSpc>
              <a:spcBef>
                <a:spcPct val="20000"/>
              </a:spcBef>
              <a:spcAft>
                <a:spcPct val="0"/>
              </a:spcAft>
              <a:buClr>
                <a:srgbClr val="000000"/>
              </a:buClr>
              <a:buSzTx/>
              <a:buFont typeface="Wingdings" pitchFamily="2" charset="2"/>
              <a:buChar char="§"/>
              <a:tabLst/>
              <a:defRPr/>
            </a:pPr>
            <a:r>
              <a:rPr kumimoji="0" lang="tr-TR" sz="2000" b="0" i="0" u="none" strike="noStrike" kern="0" cap="none" spc="0" normalizeH="0" baseline="0" noProof="0" dirty="0" err="1">
                <a:ln>
                  <a:noFill/>
                </a:ln>
                <a:solidFill>
                  <a:srgbClr val="000000"/>
                </a:solidFill>
                <a:effectLst/>
                <a:uLnTx/>
                <a:uFillTx/>
                <a:latin typeface="Calibri" pitchFamily="34" charset="0"/>
              </a:rPr>
              <a:t>Neuroevolution</a:t>
            </a:r>
            <a:endParaRPr kumimoji="0" lang="tr-TR" sz="2000" b="0" i="0" u="none" strike="noStrike" kern="0" cap="none" spc="0" normalizeH="0" baseline="0" noProof="0" dirty="0">
              <a:ln>
                <a:noFill/>
              </a:ln>
              <a:solidFill>
                <a:srgbClr val="000000"/>
              </a:solidFill>
              <a:effectLst/>
              <a:uLnTx/>
              <a:uFillTx/>
              <a:latin typeface="Calibri" pitchFamily="34" charset="0"/>
            </a:endParaRPr>
          </a:p>
          <a:p>
            <a:pPr marL="742913" marR="0" lvl="1" indent="-285737" algn="l" defTabSz="914400" rtl="0" eaLnBrk="1" fontAlgn="base" latinLnBrk="0" hangingPunct="1">
              <a:lnSpc>
                <a:spcPct val="100000"/>
              </a:lnSpc>
              <a:spcBef>
                <a:spcPct val="20000"/>
              </a:spcBef>
              <a:spcAft>
                <a:spcPct val="0"/>
              </a:spcAft>
              <a:buClr>
                <a:srgbClr val="000000"/>
              </a:buClr>
              <a:buSzTx/>
              <a:buFont typeface="Wingdings" pitchFamily="2" charset="2"/>
              <a:buChar char="§"/>
              <a:tabLst/>
              <a:defRPr/>
            </a:pPr>
            <a:r>
              <a:rPr kumimoji="0" lang="tr-TR" sz="2000" b="0" i="0" u="none" strike="noStrike" kern="0" cap="none" spc="0" normalizeH="0" baseline="0" noProof="0" dirty="0" err="1">
                <a:ln>
                  <a:noFill/>
                </a:ln>
                <a:solidFill>
                  <a:srgbClr val="000000"/>
                </a:solidFill>
                <a:effectLst/>
                <a:uLnTx/>
                <a:uFillTx/>
                <a:latin typeface="Calibri" pitchFamily="34" charset="0"/>
              </a:rPr>
              <a:t>Particle</a:t>
            </a:r>
            <a:r>
              <a:rPr kumimoji="0" lang="tr-TR" sz="2000" b="0" i="0" u="none" strike="noStrike" kern="0" cap="none" spc="0" normalizeH="0" baseline="0" noProof="0" dirty="0">
                <a:ln>
                  <a:noFill/>
                </a:ln>
                <a:solidFill>
                  <a:srgbClr val="000000"/>
                </a:solidFill>
                <a:effectLst/>
                <a:uLnTx/>
                <a:uFillTx/>
                <a:latin typeface="Calibri" pitchFamily="34" charset="0"/>
              </a:rPr>
              <a:t> </a:t>
            </a:r>
            <a:r>
              <a:rPr kumimoji="0" lang="tr-TR" sz="2000" b="0" i="0" u="none" strike="noStrike" kern="0" cap="none" spc="0" normalizeH="0" baseline="0" noProof="0" dirty="0" err="1">
                <a:ln>
                  <a:noFill/>
                </a:ln>
                <a:solidFill>
                  <a:srgbClr val="000000"/>
                </a:solidFill>
                <a:effectLst/>
                <a:uLnTx/>
                <a:uFillTx/>
                <a:latin typeface="Calibri" pitchFamily="34" charset="0"/>
              </a:rPr>
              <a:t>swarm</a:t>
            </a:r>
            <a:r>
              <a:rPr kumimoji="0" lang="tr-TR" sz="2000" b="0" i="0" u="none" strike="noStrike" kern="0" cap="none" spc="0" normalizeH="0" baseline="0" noProof="0" dirty="0">
                <a:ln>
                  <a:noFill/>
                </a:ln>
                <a:solidFill>
                  <a:srgbClr val="000000"/>
                </a:solidFill>
                <a:effectLst/>
                <a:uLnTx/>
                <a:uFillTx/>
                <a:latin typeface="Calibri" pitchFamily="34" charset="0"/>
              </a:rPr>
              <a:t> </a:t>
            </a:r>
            <a:r>
              <a:rPr kumimoji="0" lang="tr-TR" sz="2000" b="0" i="0" u="none" strike="noStrike" kern="0" cap="none" spc="0" normalizeH="0" baseline="0" noProof="0" dirty="0" err="1">
                <a:ln>
                  <a:noFill/>
                </a:ln>
                <a:solidFill>
                  <a:srgbClr val="000000"/>
                </a:solidFill>
                <a:effectLst/>
                <a:uLnTx/>
                <a:uFillTx/>
                <a:latin typeface="Calibri" pitchFamily="34" charset="0"/>
              </a:rPr>
              <a:t>optimization</a:t>
            </a:r>
            <a:endParaRPr kumimoji="0" lang="tr-TR" sz="2000" b="0" i="0" u="none" strike="noStrike" kern="0" cap="none" spc="0" normalizeH="0" baseline="0" noProof="0" dirty="0">
              <a:ln>
                <a:noFill/>
              </a:ln>
              <a:solidFill>
                <a:srgbClr val="000000"/>
              </a:solidFill>
              <a:effectLst/>
              <a:uLnTx/>
              <a:uFillTx/>
              <a:latin typeface="Calibri" pitchFamily="34" charset="0"/>
            </a:endParaRPr>
          </a:p>
          <a:p>
            <a:pPr marL="742913" marR="0" lvl="1" indent="-285737" algn="l" defTabSz="914400" rtl="0" eaLnBrk="1" fontAlgn="base" latinLnBrk="0" hangingPunct="1">
              <a:lnSpc>
                <a:spcPct val="100000"/>
              </a:lnSpc>
              <a:spcBef>
                <a:spcPct val="20000"/>
              </a:spcBef>
              <a:spcAft>
                <a:spcPct val="0"/>
              </a:spcAft>
              <a:buClr>
                <a:srgbClr val="000000"/>
              </a:buClr>
              <a:buSzTx/>
              <a:buFont typeface="Wingdings" pitchFamily="2" charset="2"/>
              <a:buChar char="§"/>
              <a:tabLst/>
              <a:defRPr/>
            </a:pPr>
            <a:r>
              <a:rPr kumimoji="0" lang="tr-TR" sz="2000" b="0" i="0" u="none" strike="noStrike" kern="0" cap="none" spc="0" normalizeH="0" baseline="0" noProof="0" dirty="0">
                <a:ln>
                  <a:noFill/>
                </a:ln>
                <a:solidFill>
                  <a:srgbClr val="000000"/>
                </a:solidFill>
                <a:effectLst/>
                <a:uLnTx/>
                <a:uFillTx/>
                <a:latin typeface="Calibri" pitchFamily="34" charset="0"/>
              </a:rPr>
              <a:t>Self-</a:t>
            </a:r>
            <a:r>
              <a:rPr kumimoji="0" lang="tr-TR" sz="2000" b="0" i="0" u="none" strike="noStrike" kern="0" cap="none" spc="0" normalizeH="0" baseline="0" noProof="0" dirty="0" err="1">
                <a:ln>
                  <a:noFill/>
                </a:ln>
                <a:solidFill>
                  <a:srgbClr val="000000"/>
                </a:solidFill>
                <a:effectLst/>
                <a:uLnTx/>
                <a:uFillTx/>
                <a:latin typeface="Calibri" pitchFamily="34" charset="0"/>
              </a:rPr>
              <a:t>organization</a:t>
            </a:r>
            <a:r>
              <a:rPr kumimoji="0" lang="tr-TR" sz="2000" b="0" i="0" u="none" strike="noStrike" kern="0" cap="none" spc="0" normalizeH="0" baseline="0" noProof="0" dirty="0">
                <a:ln>
                  <a:noFill/>
                </a:ln>
                <a:solidFill>
                  <a:srgbClr val="000000"/>
                </a:solidFill>
                <a:effectLst/>
                <a:uLnTx/>
                <a:uFillTx/>
                <a:latin typeface="Calibri" pitchFamily="34" charset="0"/>
              </a:rPr>
              <a:t> </a:t>
            </a:r>
            <a:r>
              <a:rPr kumimoji="0" lang="tr-TR" sz="2000" b="0" i="0" u="none" strike="noStrike" kern="0" cap="none" spc="0" normalizeH="0" baseline="0" noProof="0" dirty="0" err="1">
                <a:ln>
                  <a:noFill/>
                </a:ln>
                <a:solidFill>
                  <a:srgbClr val="000000"/>
                </a:solidFill>
                <a:effectLst/>
                <a:uLnTx/>
                <a:uFillTx/>
                <a:latin typeface="Calibri" pitchFamily="34" charset="0"/>
              </a:rPr>
              <a:t>such</a:t>
            </a:r>
            <a:r>
              <a:rPr kumimoji="0" lang="tr-TR" sz="2000" b="0" i="0" u="none" strike="noStrike" kern="0" cap="none" spc="0" normalizeH="0" baseline="0" noProof="0" dirty="0">
                <a:ln>
                  <a:noFill/>
                </a:ln>
                <a:solidFill>
                  <a:srgbClr val="000000"/>
                </a:solidFill>
                <a:effectLst/>
                <a:uLnTx/>
                <a:uFillTx/>
                <a:latin typeface="Calibri" pitchFamily="34" charset="0"/>
              </a:rPr>
              <a:t> as self-</a:t>
            </a:r>
            <a:r>
              <a:rPr kumimoji="0" lang="tr-TR" sz="2000" b="0" i="0" u="none" strike="noStrike" kern="0" cap="none" spc="0" normalizeH="0" baseline="0" noProof="0" dirty="0" err="1">
                <a:ln>
                  <a:noFill/>
                </a:ln>
                <a:solidFill>
                  <a:srgbClr val="000000"/>
                </a:solidFill>
                <a:effectLst/>
                <a:uLnTx/>
                <a:uFillTx/>
                <a:latin typeface="Calibri" pitchFamily="34" charset="0"/>
              </a:rPr>
              <a:t>organizing</a:t>
            </a:r>
            <a:r>
              <a:rPr kumimoji="0" lang="tr-TR" sz="2000" b="0" i="0" u="none" strike="noStrike" kern="0" cap="none" spc="0" normalizeH="0" baseline="0" noProof="0" dirty="0">
                <a:ln>
                  <a:noFill/>
                </a:ln>
                <a:solidFill>
                  <a:srgbClr val="000000"/>
                </a:solidFill>
                <a:effectLst/>
                <a:uLnTx/>
                <a:uFillTx/>
                <a:latin typeface="Calibri" pitchFamily="34" charset="0"/>
              </a:rPr>
              <a:t> </a:t>
            </a:r>
            <a:r>
              <a:rPr kumimoji="0" lang="tr-TR" sz="2000" b="0" i="0" u="none" strike="noStrike" kern="0" cap="none" spc="0" normalizeH="0" baseline="0" noProof="0" dirty="0" err="1">
                <a:ln>
                  <a:noFill/>
                </a:ln>
                <a:solidFill>
                  <a:srgbClr val="000000"/>
                </a:solidFill>
                <a:effectLst/>
                <a:uLnTx/>
                <a:uFillTx/>
                <a:latin typeface="Calibri" pitchFamily="34" charset="0"/>
              </a:rPr>
              <a:t>maps</a:t>
            </a:r>
            <a:r>
              <a:rPr kumimoji="0" lang="tr-TR" sz="2000" b="0" i="0" u="none" strike="noStrike" kern="0" cap="none" spc="0" normalizeH="0" baseline="0" noProof="0" dirty="0">
                <a:ln>
                  <a:noFill/>
                </a:ln>
                <a:solidFill>
                  <a:srgbClr val="000000"/>
                </a:solidFill>
                <a:effectLst/>
                <a:uLnTx/>
                <a:uFillTx/>
                <a:latin typeface="Calibri" pitchFamily="34" charset="0"/>
              </a:rPr>
              <a:t>, </a:t>
            </a:r>
            <a:r>
              <a:rPr kumimoji="0" lang="tr-TR" sz="2000" b="0" i="0" u="none" strike="noStrike" kern="0" cap="none" spc="0" normalizeH="0" baseline="0" noProof="0" dirty="0" err="1">
                <a:ln>
                  <a:noFill/>
                </a:ln>
                <a:solidFill>
                  <a:srgbClr val="000000"/>
                </a:solidFill>
                <a:effectLst/>
                <a:uLnTx/>
                <a:uFillTx/>
                <a:latin typeface="Calibri" pitchFamily="34" charset="0"/>
              </a:rPr>
              <a:t>competitive</a:t>
            </a:r>
            <a:r>
              <a:rPr kumimoji="0" lang="tr-TR" sz="2000" b="0" i="0" u="none" strike="noStrike" kern="0" cap="none" spc="0" normalizeH="0" baseline="0" noProof="0" dirty="0">
                <a:ln>
                  <a:noFill/>
                </a:ln>
                <a:solidFill>
                  <a:srgbClr val="000000"/>
                </a:solidFill>
                <a:effectLst/>
                <a:uLnTx/>
                <a:uFillTx/>
                <a:latin typeface="Calibri" pitchFamily="34" charset="0"/>
              </a:rPr>
              <a:t> </a:t>
            </a:r>
            <a:r>
              <a:rPr kumimoji="0" lang="tr-TR" sz="2000" b="0" i="0" u="none" strike="noStrike" kern="0" cap="none" spc="0" normalizeH="0" baseline="0" noProof="0" dirty="0" err="1">
                <a:ln>
                  <a:noFill/>
                </a:ln>
                <a:solidFill>
                  <a:srgbClr val="000000"/>
                </a:solidFill>
                <a:effectLst/>
                <a:uLnTx/>
                <a:uFillTx/>
                <a:latin typeface="Calibri" pitchFamily="34" charset="0"/>
              </a:rPr>
              <a:t>learning</a:t>
            </a:r>
            <a:endParaRPr kumimoji="0" lang="tr-TR" sz="2000" b="0" i="0" u="none" strike="noStrike" kern="0" cap="none" spc="0" normalizeH="0" baseline="0" noProof="0" dirty="0">
              <a:ln>
                <a:noFill/>
              </a:ln>
              <a:solidFill>
                <a:srgbClr val="000000"/>
              </a:solidFill>
              <a:effectLst/>
              <a:uLnTx/>
              <a:uFillTx/>
              <a:latin typeface="Calibri" pitchFamily="34" charset="0"/>
            </a:endParaRPr>
          </a:p>
          <a:p>
            <a:pPr marL="742913" marR="0" lvl="1" indent="-285737" algn="l" defTabSz="914400" rtl="0" eaLnBrk="1" fontAlgn="base" latinLnBrk="0" hangingPunct="1">
              <a:lnSpc>
                <a:spcPct val="100000"/>
              </a:lnSpc>
              <a:spcBef>
                <a:spcPct val="20000"/>
              </a:spcBef>
              <a:spcAft>
                <a:spcPct val="0"/>
              </a:spcAft>
              <a:buClr>
                <a:srgbClr val="000000"/>
              </a:buClr>
              <a:buSzTx/>
              <a:buFont typeface="Wingdings" pitchFamily="2" charset="2"/>
              <a:buChar char="§"/>
              <a:tabLst/>
              <a:defRPr/>
            </a:pPr>
            <a:r>
              <a:rPr kumimoji="0" lang="tr-TR" sz="2000" b="0" i="0" u="none" strike="noStrike" kern="0" cap="none" spc="0" normalizeH="0" baseline="0" noProof="0" dirty="0" err="1">
                <a:ln>
                  <a:noFill/>
                </a:ln>
                <a:solidFill>
                  <a:srgbClr val="000000"/>
                </a:solidFill>
                <a:effectLst/>
                <a:uLnTx/>
                <a:uFillTx/>
                <a:latin typeface="Calibri" pitchFamily="34" charset="0"/>
              </a:rPr>
              <a:t>Swarm</a:t>
            </a:r>
            <a:r>
              <a:rPr kumimoji="0" lang="tr-TR" sz="2000" b="0" i="0" u="none" strike="noStrike" kern="0" cap="none" spc="0" normalizeH="0" baseline="0" noProof="0" dirty="0">
                <a:ln>
                  <a:noFill/>
                </a:ln>
                <a:solidFill>
                  <a:srgbClr val="000000"/>
                </a:solidFill>
                <a:effectLst/>
                <a:uLnTx/>
                <a:uFillTx/>
                <a:latin typeface="Calibri" pitchFamily="34" charset="0"/>
              </a:rPr>
              <a:t> </a:t>
            </a:r>
            <a:r>
              <a:rPr kumimoji="0" lang="tr-TR" sz="2000" b="0" i="0" u="none" strike="noStrike" kern="0" cap="none" spc="0" normalizeH="0" baseline="0" noProof="0" dirty="0" err="1">
                <a:ln>
                  <a:noFill/>
                </a:ln>
                <a:solidFill>
                  <a:srgbClr val="000000"/>
                </a:solidFill>
                <a:effectLst/>
                <a:uLnTx/>
                <a:uFillTx/>
                <a:latin typeface="Calibri" pitchFamily="34" charset="0"/>
              </a:rPr>
              <a:t>intelligence</a:t>
            </a:r>
            <a:endParaRPr kumimoji="0" lang="tr-TR" sz="2000" b="0" i="0" u="none" strike="noStrike" kern="0" cap="none" spc="0" normalizeH="0" baseline="0" noProof="0" dirty="0">
              <a:ln>
                <a:noFill/>
              </a:ln>
              <a:solidFill>
                <a:srgbClr val="000000"/>
              </a:solidFill>
              <a:effectLst/>
              <a:uLnTx/>
              <a:uFillTx/>
              <a:latin typeface="Calibri" pitchFamily="34" charset="0"/>
            </a:endParaRPr>
          </a:p>
        </p:txBody>
      </p:sp>
    </p:spTree>
    <p:extLst>
      <p:ext uri="{BB962C8B-B14F-4D97-AF65-F5344CB8AC3E}">
        <p14:creationId xmlns:p14="http://schemas.microsoft.com/office/powerpoint/2010/main" val="95571319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B47EC-E552-448E-AD16-677A53E95B24}"/>
              </a:ext>
            </a:extLst>
          </p:cNvPr>
          <p:cNvSpPr>
            <a:spLocks noGrp="1"/>
          </p:cNvSpPr>
          <p:nvPr>
            <p:ph type="title"/>
          </p:nvPr>
        </p:nvSpPr>
        <p:spPr/>
        <p:txBody>
          <a:bodyPr/>
          <a:lstStyle/>
          <a:p>
            <a:r>
              <a:rPr lang="tr-TR" dirty="0" err="1"/>
              <a:t>Evolutionary</a:t>
            </a:r>
            <a:r>
              <a:rPr lang="tr-TR" dirty="0"/>
              <a:t> </a:t>
            </a:r>
            <a:r>
              <a:rPr lang="tr-TR" dirty="0" err="1"/>
              <a:t>algorithms</a:t>
            </a:r>
            <a:endParaRPr lang="tr-TR" dirty="0"/>
          </a:p>
        </p:txBody>
      </p:sp>
      <p:sp>
        <p:nvSpPr>
          <p:cNvPr id="3" name="Content Placeholder 2">
            <a:extLst>
              <a:ext uri="{FF2B5EF4-FFF2-40B4-BE49-F238E27FC236}">
                <a16:creationId xmlns:a16="http://schemas.microsoft.com/office/drawing/2014/main" id="{AFDAB0BE-897E-4688-A924-25AF63E1119D}"/>
              </a:ext>
            </a:extLst>
          </p:cNvPr>
          <p:cNvSpPr>
            <a:spLocks noGrp="1"/>
          </p:cNvSpPr>
          <p:nvPr>
            <p:ph idx="1"/>
          </p:nvPr>
        </p:nvSpPr>
        <p:spPr/>
        <p:txBody>
          <a:bodyPr>
            <a:normAutofit lnSpcReduction="10000"/>
          </a:bodyPr>
          <a:lstStyle/>
          <a:p>
            <a:pPr algn="l"/>
            <a:r>
              <a:rPr lang="en-US" sz="1800" b="0" i="0" u="none" strike="noStrike" baseline="0" dirty="0">
                <a:solidFill>
                  <a:srgbClr val="000000"/>
                </a:solidFill>
                <a:latin typeface="NimbusRomNo9L-Medi"/>
              </a:rPr>
              <a:t>Evolutionary algorithms are based on </a:t>
            </a:r>
            <a:r>
              <a:rPr lang="en-US" sz="1800" b="0" i="0" u="none" strike="noStrike" baseline="0" dirty="0">
                <a:solidFill>
                  <a:srgbClr val="000000"/>
                </a:solidFill>
                <a:highlight>
                  <a:srgbClr val="00FF00"/>
                </a:highlight>
                <a:latin typeface="NimbusRomNo9L-Medi"/>
              </a:rPr>
              <a:t>concepts of biological evolution</a:t>
            </a:r>
            <a:r>
              <a:rPr lang="en-US" sz="1800" b="0" i="0" u="none" strike="noStrike" baseline="0" dirty="0">
                <a:solidFill>
                  <a:srgbClr val="000000"/>
                </a:solidFill>
                <a:latin typeface="NimbusRomNo9L-Medi"/>
              </a:rPr>
              <a:t>. A ‘</a:t>
            </a:r>
            <a:r>
              <a:rPr lang="en-US" sz="1800" b="0" i="0" u="none" strike="noStrike" baseline="0" dirty="0">
                <a:solidFill>
                  <a:srgbClr val="C00000"/>
                </a:solidFill>
                <a:latin typeface="NimbusRomNo9L-Medi"/>
              </a:rPr>
              <a:t>population</a:t>
            </a:r>
            <a:r>
              <a:rPr lang="en-US" sz="1800" b="0" i="0" u="none" strike="noStrike" baseline="0" dirty="0">
                <a:solidFill>
                  <a:srgbClr val="000000"/>
                </a:solidFill>
                <a:latin typeface="NimbusRomNo9L-Medi"/>
              </a:rPr>
              <a:t>’ of possible solutions to the problem is first created with each solution being scored using a ‘</a:t>
            </a:r>
            <a:r>
              <a:rPr lang="en-US" sz="1800" b="0" i="0" u="none" strike="noStrike" baseline="0" dirty="0">
                <a:solidFill>
                  <a:srgbClr val="C00000"/>
                </a:solidFill>
                <a:latin typeface="NimbusRomNo9L-Medi"/>
              </a:rPr>
              <a:t>fitness function</a:t>
            </a:r>
            <a:r>
              <a:rPr lang="en-US" sz="1800" b="0" i="0" u="none" strike="noStrike" baseline="0" dirty="0">
                <a:solidFill>
                  <a:srgbClr val="000000"/>
                </a:solidFill>
                <a:latin typeface="NimbusRomNo9L-Medi"/>
              </a:rPr>
              <a:t>’ that indicates how good they are. The population </a:t>
            </a:r>
            <a:r>
              <a:rPr lang="en-US" sz="1800" b="0" i="0" u="none" strike="noStrike" baseline="0" dirty="0">
                <a:solidFill>
                  <a:srgbClr val="C00000"/>
                </a:solidFill>
                <a:latin typeface="NimbusRomNo9L-Medi"/>
              </a:rPr>
              <a:t>evolves over time </a:t>
            </a:r>
            <a:r>
              <a:rPr lang="en-US" sz="1800" b="0" i="0" u="none" strike="noStrike" baseline="0" dirty="0">
                <a:solidFill>
                  <a:srgbClr val="000000"/>
                </a:solidFill>
                <a:latin typeface="NimbusRomNo9L-Medi"/>
              </a:rPr>
              <a:t>and (hopefully) identifies better solutions.</a:t>
            </a:r>
          </a:p>
          <a:p>
            <a:pPr algn="l"/>
            <a:r>
              <a:rPr lang="en-US" sz="1800" b="0" i="0" u="none" strike="noStrike" baseline="0" dirty="0">
                <a:solidFill>
                  <a:srgbClr val="000000"/>
                </a:solidFill>
                <a:latin typeface="NimbusRomNo9L-Medi"/>
              </a:rPr>
              <a:t>Evolutionary algorithms </a:t>
            </a:r>
            <a:r>
              <a:rPr lang="en-US" sz="1800" b="0" i="0" u="none" strike="noStrike" baseline="0" dirty="0">
                <a:solidFill>
                  <a:srgbClr val="000000"/>
                </a:solidFill>
                <a:latin typeface="NimbusRomNo9L-Regu"/>
              </a:rPr>
              <a:t>can be seen as </a:t>
            </a:r>
            <a:r>
              <a:rPr lang="en-US" sz="1800" b="0" i="0" u="none" strike="noStrike" baseline="0" dirty="0">
                <a:solidFill>
                  <a:srgbClr val="C00000"/>
                </a:solidFill>
                <a:latin typeface="NimbusRomNo9L-Regu"/>
              </a:rPr>
              <a:t>variants of stochastic beam search </a:t>
            </a:r>
            <a:r>
              <a:rPr lang="en-US" sz="1800" b="0" i="0" u="none" strike="noStrike" baseline="0" dirty="0">
                <a:solidFill>
                  <a:srgbClr val="000000"/>
                </a:solidFill>
                <a:latin typeface="NimbusRomNo9L-Regu"/>
              </a:rPr>
              <a:t>that are explicitly motivated by the metaphor of natural selection in biology: there is a population of individuals (states), in which the fittest (highest value) individuals produce offspring (successor states) that populate the next generation, a process called </a:t>
            </a:r>
            <a:r>
              <a:rPr lang="en-US" sz="1800" b="0" i="0" u="none" strike="noStrike" baseline="0" dirty="0">
                <a:solidFill>
                  <a:srgbClr val="000000"/>
                </a:solidFill>
                <a:latin typeface="NimbusRomNo9L-Medi"/>
              </a:rPr>
              <a:t>recombination</a:t>
            </a:r>
            <a:r>
              <a:rPr lang="en-US" sz="1800" b="0" i="0" u="none" strike="noStrike" baseline="0" dirty="0">
                <a:solidFill>
                  <a:srgbClr val="000000"/>
                </a:solidFill>
                <a:latin typeface="NimbusRomNo9L-Regu"/>
              </a:rPr>
              <a:t>. There are </a:t>
            </a:r>
            <a:r>
              <a:rPr lang="en-US" sz="1800" b="0" i="0" u="none" strike="noStrike" baseline="0" dirty="0">
                <a:solidFill>
                  <a:srgbClr val="C00000"/>
                </a:solidFill>
                <a:latin typeface="NimbusRomNo9L-Regu"/>
              </a:rPr>
              <a:t>endless forms of evolutionary algorithms</a:t>
            </a:r>
            <a:r>
              <a:rPr lang="en-US" sz="1800" b="0" i="0" u="none" strike="noStrike" baseline="0" dirty="0">
                <a:solidFill>
                  <a:srgbClr val="000000"/>
                </a:solidFill>
                <a:latin typeface="NimbusRomNo9L-Regu"/>
              </a:rPr>
              <a:t>, varying in the following ways:</a:t>
            </a:r>
          </a:p>
          <a:p>
            <a:pPr lvl="1"/>
            <a:r>
              <a:rPr lang="en-US" sz="1800" b="0" i="0" u="none" strike="noStrike" baseline="0" dirty="0">
                <a:solidFill>
                  <a:srgbClr val="FF0000"/>
                </a:solidFill>
                <a:latin typeface="NimbusRomNo9L-Regu"/>
              </a:rPr>
              <a:t>The size of the population</a:t>
            </a:r>
            <a:r>
              <a:rPr lang="en-US" sz="1800" b="0" i="0" u="none" strike="noStrike" baseline="0" dirty="0">
                <a:latin typeface="NimbusRomNo9L-Regu"/>
              </a:rPr>
              <a:t>.</a:t>
            </a:r>
          </a:p>
          <a:p>
            <a:pPr lvl="1"/>
            <a:r>
              <a:rPr lang="en-US" sz="1800" dirty="0">
                <a:latin typeface="NimbusRomNo9L-Regu"/>
              </a:rPr>
              <a:t>The </a:t>
            </a:r>
            <a:r>
              <a:rPr lang="en-US" sz="1800" dirty="0">
                <a:solidFill>
                  <a:srgbClr val="FF0000"/>
                </a:solidFill>
                <a:latin typeface="NimbusRomNo9L-Regu"/>
              </a:rPr>
              <a:t>representation</a:t>
            </a:r>
            <a:r>
              <a:rPr lang="en-US" sz="1800" dirty="0">
                <a:latin typeface="NimbusRomNo9L-Regu"/>
              </a:rPr>
              <a:t> of each individual.</a:t>
            </a:r>
          </a:p>
          <a:p>
            <a:pPr lvl="1"/>
            <a:r>
              <a:rPr lang="en-US" sz="1800" dirty="0">
                <a:latin typeface="NimbusRomNo9L-Regu"/>
              </a:rPr>
              <a:t>The mixing number,  which is the number of parents that come together to </a:t>
            </a:r>
            <a:r>
              <a:rPr lang="en-US" sz="1800" dirty="0">
                <a:solidFill>
                  <a:srgbClr val="FF0000"/>
                </a:solidFill>
                <a:latin typeface="NimbusRomNo9L-Regu"/>
              </a:rPr>
              <a:t>form </a:t>
            </a:r>
            <a:r>
              <a:rPr lang="tr-TR" sz="1800" dirty="0" err="1">
                <a:solidFill>
                  <a:srgbClr val="FF0000"/>
                </a:solidFill>
                <a:latin typeface="NimbusRomNo9L-Regu"/>
              </a:rPr>
              <a:t>offspring</a:t>
            </a:r>
            <a:r>
              <a:rPr lang="tr-TR" sz="1800" dirty="0">
                <a:latin typeface="NimbusRomNo9L-Regu"/>
              </a:rPr>
              <a:t>.</a:t>
            </a:r>
            <a:endParaRPr lang="en-US" sz="1800" dirty="0">
              <a:latin typeface="NimbusRomNo9L-Regu"/>
            </a:endParaRPr>
          </a:p>
          <a:p>
            <a:pPr lvl="1"/>
            <a:r>
              <a:rPr lang="en-US" sz="1800" dirty="0">
                <a:latin typeface="NimbusRomNo9L-Regu"/>
              </a:rPr>
              <a:t>The </a:t>
            </a:r>
            <a:r>
              <a:rPr lang="en-US" sz="1800" dirty="0">
                <a:solidFill>
                  <a:srgbClr val="FF0000"/>
                </a:solidFill>
                <a:latin typeface="NimbusRomNo9L-Regu"/>
              </a:rPr>
              <a:t>selection process </a:t>
            </a:r>
            <a:r>
              <a:rPr lang="en-US" sz="1800" dirty="0">
                <a:latin typeface="NimbusRomNo9L-Regu"/>
              </a:rPr>
              <a:t>for selecting the individuals who will become the parents of the next generation</a:t>
            </a:r>
          </a:p>
          <a:p>
            <a:pPr lvl="1"/>
            <a:r>
              <a:rPr lang="en-US" sz="1800" dirty="0">
                <a:latin typeface="NimbusRomNo9L-Regu"/>
              </a:rPr>
              <a:t>The </a:t>
            </a:r>
            <a:r>
              <a:rPr lang="en-US" sz="1800" dirty="0">
                <a:solidFill>
                  <a:srgbClr val="FF0000"/>
                </a:solidFill>
                <a:latin typeface="NimbusRomNo9L-Regu"/>
              </a:rPr>
              <a:t>recombination procedure</a:t>
            </a:r>
            <a:r>
              <a:rPr lang="en-US" sz="1800" dirty="0">
                <a:latin typeface="NimbusRomNo9L-Regu"/>
              </a:rPr>
              <a:t>. One common approach (assuming =2), is to randomly </a:t>
            </a:r>
            <a:r>
              <a:rPr lang="en-US" sz="1800" dirty="0">
                <a:solidFill>
                  <a:srgbClr val="FF0000"/>
                </a:solidFill>
                <a:latin typeface="NimbusRomNo9L-Regu"/>
              </a:rPr>
              <a:t>select a crossover point</a:t>
            </a:r>
            <a:r>
              <a:rPr lang="en-US" sz="1800" dirty="0">
                <a:latin typeface="NimbusRomNo9L-Regu"/>
              </a:rPr>
              <a:t> to split each of the parent strings, and recombine the parts to </a:t>
            </a:r>
            <a:r>
              <a:rPr lang="tr-TR" sz="1800" dirty="0">
                <a:latin typeface="NimbusRomNo9L-Regu"/>
              </a:rPr>
              <a:t>form </a:t>
            </a:r>
            <a:r>
              <a:rPr lang="tr-TR" sz="1800" dirty="0" err="1">
                <a:latin typeface="NimbusRomNo9L-Regu"/>
              </a:rPr>
              <a:t>two</a:t>
            </a:r>
            <a:r>
              <a:rPr lang="tr-TR" sz="1800" dirty="0">
                <a:latin typeface="NimbusRomNo9L-Regu"/>
              </a:rPr>
              <a:t> </a:t>
            </a:r>
            <a:r>
              <a:rPr lang="tr-TR" sz="1800" dirty="0" err="1">
                <a:latin typeface="NimbusRomNo9L-Regu"/>
              </a:rPr>
              <a:t>children</a:t>
            </a:r>
            <a:r>
              <a:rPr lang="en-US" sz="1800" dirty="0">
                <a:latin typeface="NimbusRomNo9L-Regu"/>
              </a:rPr>
              <a:t>.</a:t>
            </a:r>
          </a:p>
          <a:p>
            <a:pPr lvl="1"/>
            <a:r>
              <a:rPr lang="en-US" sz="1800" dirty="0">
                <a:latin typeface="NimbusRomNo9L-Regu"/>
              </a:rPr>
              <a:t>The </a:t>
            </a:r>
            <a:r>
              <a:rPr lang="en-US" sz="1800" dirty="0">
                <a:solidFill>
                  <a:srgbClr val="FF0000"/>
                </a:solidFill>
                <a:latin typeface="NimbusRomNo9L-Regu"/>
              </a:rPr>
              <a:t>mutation rate</a:t>
            </a:r>
            <a:r>
              <a:rPr lang="en-US" sz="1800" dirty="0">
                <a:latin typeface="NimbusRomNo9L-Regu"/>
              </a:rPr>
              <a:t>, which determines how often offspring have random mutations to </a:t>
            </a:r>
            <a:r>
              <a:rPr lang="tr-TR" sz="1800" dirty="0" err="1">
                <a:latin typeface="NimbusRomNo9L-Regu"/>
              </a:rPr>
              <a:t>their</a:t>
            </a:r>
            <a:r>
              <a:rPr lang="tr-TR" sz="1800" dirty="0">
                <a:latin typeface="NimbusRomNo9L-Regu"/>
              </a:rPr>
              <a:t> </a:t>
            </a:r>
            <a:r>
              <a:rPr lang="tr-TR" sz="1800" dirty="0" err="1">
                <a:latin typeface="NimbusRomNo9L-Regu"/>
              </a:rPr>
              <a:t>representation</a:t>
            </a:r>
            <a:r>
              <a:rPr lang="tr-TR" sz="1800" dirty="0">
                <a:latin typeface="NimbusRomNo9L-Regu"/>
              </a:rPr>
              <a:t>.</a:t>
            </a:r>
            <a:endParaRPr lang="en-US" sz="1800" dirty="0">
              <a:latin typeface="NimbusRomNo9L-Regu"/>
            </a:endParaRPr>
          </a:p>
          <a:p>
            <a:pPr lvl="1"/>
            <a:r>
              <a:rPr lang="en-US" sz="1800" dirty="0">
                <a:latin typeface="NimbusRomNo9L-Regu"/>
              </a:rPr>
              <a:t>The makeup of the next generation. This can be just the newly formed offspring, or it can include a few top-scoring parents from the previous generation (a practice called </a:t>
            </a:r>
            <a:r>
              <a:rPr lang="en-US" sz="1800" dirty="0">
                <a:solidFill>
                  <a:srgbClr val="FF0000"/>
                </a:solidFill>
                <a:latin typeface="NimbusRomNo9L-Regu"/>
              </a:rPr>
              <a:t>elitism</a:t>
            </a:r>
            <a:r>
              <a:rPr lang="en-US" sz="1800" dirty="0">
                <a:latin typeface="NimbusRomNo9L-Regu"/>
              </a:rPr>
              <a:t>)</a:t>
            </a:r>
            <a:endParaRPr lang="tr-TR" sz="1800" dirty="0">
              <a:latin typeface="NimbusRomNo9L-Regu"/>
            </a:endParaRPr>
          </a:p>
        </p:txBody>
      </p:sp>
    </p:spTree>
    <p:extLst>
      <p:ext uri="{BB962C8B-B14F-4D97-AF65-F5344CB8AC3E}">
        <p14:creationId xmlns:p14="http://schemas.microsoft.com/office/powerpoint/2010/main" val="194135298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6EC8A-D8A8-4357-B7A4-F46FE5232880}"/>
              </a:ext>
            </a:extLst>
          </p:cNvPr>
          <p:cNvSpPr>
            <a:spLocks noGrp="1"/>
          </p:cNvSpPr>
          <p:nvPr>
            <p:ph type="title"/>
          </p:nvPr>
        </p:nvSpPr>
        <p:spPr/>
        <p:txBody>
          <a:bodyPr/>
          <a:lstStyle/>
          <a:p>
            <a:r>
              <a:rPr lang="tr-TR" dirty="0" err="1"/>
              <a:t>Genetic</a:t>
            </a:r>
            <a:r>
              <a:rPr lang="tr-TR" dirty="0"/>
              <a:t> </a:t>
            </a:r>
            <a:r>
              <a:rPr lang="tr-TR" dirty="0" err="1"/>
              <a:t>Algorithms</a:t>
            </a:r>
            <a:endParaRPr lang="tr-TR" dirty="0"/>
          </a:p>
        </p:txBody>
      </p:sp>
      <p:sp>
        <p:nvSpPr>
          <p:cNvPr id="3" name="Content Placeholder 2">
            <a:extLst>
              <a:ext uri="{FF2B5EF4-FFF2-40B4-BE49-F238E27FC236}">
                <a16:creationId xmlns:a16="http://schemas.microsoft.com/office/drawing/2014/main" id="{BB96F389-B628-4B66-AFDA-E4FC315506A5}"/>
              </a:ext>
            </a:extLst>
          </p:cNvPr>
          <p:cNvSpPr>
            <a:spLocks noGrp="1"/>
          </p:cNvSpPr>
          <p:nvPr>
            <p:ph idx="1"/>
          </p:nvPr>
        </p:nvSpPr>
        <p:spPr>
          <a:xfrm>
            <a:off x="406400" y="1397001"/>
            <a:ext cx="11379200" cy="2108199"/>
          </a:xfrm>
        </p:spPr>
        <p:txBody>
          <a:bodyPr>
            <a:normAutofit fontScale="62500" lnSpcReduction="20000"/>
          </a:bodyPr>
          <a:lstStyle/>
          <a:p>
            <a:r>
              <a:rPr lang="en-US" dirty="0"/>
              <a:t>Each state is seen as an individual in a population.</a:t>
            </a:r>
          </a:p>
          <a:p>
            <a:r>
              <a:rPr lang="en-US" dirty="0"/>
              <a:t>A genetic algorithm applies </a:t>
            </a:r>
            <a:r>
              <a:rPr lang="en-US" dirty="0">
                <a:solidFill>
                  <a:srgbClr val="FF0000"/>
                </a:solidFill>
              </a:rPr>
              <a:t>selection</a:t>
            </a:r>
            <a:r>
              <a:rPr lang="en-US" dirty="0"/>
              <a:t> and </a:t>
            </a:r>
            <a:r>
              <a:rPr lang="en-US" dirty="0">
                <a:solidFill>
                  <a:srgbClr val="FF0000"/>
                </a:solidFill>
              </a:rPr>
              <a:t>reproduction</a:t>
            </a:r>
            <a:r>
              <a:rPr lang="en-US" dirty="0"/>
              <a:t> operators to an initial population</a:t>
            </a:r>
          </a:p>
          <a:p>
            <a:r>
              <a:rPr lang="en-US" dirty="0"/>
              <a:t>The aim is to generate individuals that are most successful, according to a given </a:t>
            </a:r>
            <a:r>
              <a:rPr lang="en-US" dirty="0">
                <a:solidFill>
                  <a:srgbClr val="FF0000"/>
                </a:solidFill>
              </a:rPr>
              <a:t>fitness function.</a:t>
            </a:r>
          </a:p>
          <a:p>
            <a:r>
              <a:rPr lang="en-US" sz="3200" dirty="0">
                <a:cs typeface="+mn-cs"/>
              </a:rPr>
              <a:t>Select parents based on fitness, and “</a:t>
            </a:r>
            <a:r>
              <a:rPr lang="en-US" sz="3200" dirty="0">
                <a:solidFill>
                  <a:srgbClr val="FF0000"/>
                </a:solidFill>
                <a:cs typeface="+mn-cs"/>
              </a:rPr>
              <a:t>reproduce</a:t>
            </a:r>
            <a:r>
              <a:rPr lang="en-US" sz="3200" dirty="0">
                <a:cs typeface="+mn-cs"/>
              </a:rPr>
              <a:t>” to get the next generation (using “crossover” and mutations)</a:t>
            </a:r>
          </a:p>
          <a:p>
            <a:r>
              <a:rPr lang="en-US" dirty="0"/>
              <a:t>Replace the old generation with the new generation.</a:t>
            </a:r>
          </a:p>
          <a:p>
            <a:endParaRPr lang="en-US" dirty="0">
              <a:solidFill>
                <a:srgbClr val="FF0000"/>
              </a:solidFill>
            </a:endParaRPr>
          </a:p>
        </p:txBody>
      </p:sp>
      <p:sp>
        <p:nvSpPr>
          <p:cNvPr id="5" name="TextBox 4">
            <a:extLst>
              <a:ext uri="{FF2B5EF4-FFF2-40B4-BE49-F238E27FC236}">
                <a16:creationId xmlns:a16="http://schemas.microsoft.com/office/drawing/2014/main" id="{EDC9C014-CFE9-4261-A0D6-C1969CC8C1E4}"/>
              </a:ext>
            </a:extLst>
          </p:cNvPr>
          <p:cNvSpPr txBox="1"/>
          <p:nvPr/>
        </p:nvSpPr>
        <p:spPr bwMode="auto">
          <a:xfrm>
            <a:off x="8382000" y="3784601"/>
            <a:ext cx="3509106" cy="2031325"/>
          </a:xfrm>
          <a:prstGeom prst="rect">
            <a:avLst/>
          </a:prstGeom>
          <a:noFill/>
          <a:ln w="9525">
            <a:noFill/>
            <a:miter lim="800000"/>
            <a:headEnd/>
            <a:tailEnd/>
          </a:ln>
        </p:spPr>
        <p:txBody>
          <a:bodyPr wrap="square">
            <a:spAutoFit/>
          </a:bodyPr>
          <a:lstStyle/>
          <a:p>
            <a:pPr marL="285750" indent="-285750" algn="l">
              <a:buFont typeface="Arial" panose="020B0604020202020204" pitchFamily="34" charset="0"/>
              <a:buChar char="•"/>
            </a:pPr>
            <a:r>
              <a:rPr lang="en-US" sz="1800" b="0" i="0" u="none" strike="noStrike" baseline="0" dirty="0">
                <a:latin typeface="CMSS10"/>
              </a:rPr>
              <a:t>Variation operators used in </a:t>
            </a:r>
            <a:r>
              <a:rPr lang="en-US" sz="1800" b="0" i="0" u="none" strike="noStrike" baseline="0" dirty="0">
                <a:latin typeface="CMCSC10"/>
              </a:rPr>
              <a:t>Reproduction </a:t>
            </a:r>
            <a:r>
              <a:rPr lang="en-US" sz="1800" b="0" i="0" u="none" strike="noStrike" baseline="0" dirty="0">
                <a:latin typeface="CMSS10"/>
              </a:rPr>
              <a:t>create the </a:t>
            </a:r>
            <a:r>
              <a:rPr lang="tr-TR" sz="1800" b="0" i="0" u="none" strike="noStrike" baseline="0" dirty="0" err="1">
                <a:latin typeface="CMSS10"/>
              </a:rPr>
              <a:t>necessary</a:t>
            </a:r>
            <a:r>
              <a:rPr lang="tr-TR" sz="1800" b="0" i="0" u="none" strike="noStrike" baseline="0" dirty="0">
                <a:latin typeface="CMSS10"/>
              </a:rPr>
              <a:t> </a:t>
            </a:r>
            <a:r>
              <a:rPr lang="tr-TR" sz="1800" b="0" i="0" u="none" strike="noStrike" baseline="0" dirty="0" err="1">
                <a:solidFill>
                  <a:srgbClr val="FF0000"/>
                </a:solidFill>
                <a:latin typeface="CMSS10"/>
              </a:rPr>
              <a:t>diversity</a:t>
            </a:r>
            <a:r>
              <a:rPr lang="tr-TR" sz="1800" b="0" i="0" u="none" strike="noStrike" baseline="0" dirty="0">
                <a:latin typeface="CMSS10"/>
              </a:rPr>
              <a:t>, </a:t>
            </a:r>
            <a:r>
              <a:rPr lang="tr-TR" sz="1800" b="0" i="0" u="none" strike="noStrike" baseline="0" dirty="0" err="1">
                <a:latin typeface="CMSS10"/>
              </a:rPr>
              <a:t>facilitating</a:t>
            </a:r>
            <a:r>
              <a:rPr lang="tr-TR" sz="1800" b="0" i="0" u="none" strike="noStrike" baseline="0" dirty="0">
                <a:latin typeface="CMSS10"/>
              </a:rPr>
              <a:t> </a:t>
            </a:r>
            <a:r>
              <a:rPr lang="tr-TR" sz="1800" b="0" i="0" u="none" strike="noStrike" baseline="0" dirty="0" err="1">
                <a:solidFill>
                  <a:srgbClr val="FF0000"/>
                </a:solidFill>
                <a:latin typeface="CMSS10"/>
              </a:rPr>
              <a:t>novelty</a:t>
            </a:r>
            <a:endParaRPr lang="en-US" sz="1800" b="0" i="0" u="none" strike="noStrike" baseline="0" dirty="0">
              <a:solidFill>
                <a:srgbClr val="FF0000"/>
              </a:solidFill>
              <a:latin typeface="CMSS10"/>
            </a:endParaRPr>
          </a:p>
          <a:p>
            <a:pPr marL="285750" indent="-285750" algn="l">
              <a:buFont typeface="Arial" panose="020B0604020202020204" pitchFamily="34" charset="0"/>
              <a:buChar char="•"/>
            </a:pPr>
            <a:r>
              <a:rPr lang="en-US" sz="1800" b="0" i="0" u="none" strike="noStrike" baseline="0" dirty="0">
                <a:latin typeface="CMCSC10"/>
              </a:rPr>
              <a:t>Selection </a:t>
            </a:r>
            <a:r>
              <a:rPr lang="en-US" sz="1800" b="0" i="0" u="none" strike="noStrike" baseline="0" dirty="0">
                <a:latin typeface="CMSS10"/>
              </a:rPr>
              <a:t>reduces diversity but pushes </a:t>
            </a:r>
            <a:r>
              <a:rPr lang="en-US" sz="1800" b="0" i="0" u="none" strike="noStrike" baseline="0" dirty="0">
                <a:solidFill>
                  <a:srgbClr val="FF0000"/>
                </a:solidFill>
                <a:latin typeface="CMSS10"/>
              </a:rPr>
              <a:t>quality</a:t>
            </a:r>
            <a:r>
              <a:rPr lang="en-US" sz="1800" b="0" i="0" u="none" strike="noStrike" baseline="0" dirty="0">
                <a:latin typeface="CMSS10"/>
              </a:rPr>
              <a:t> by increasing </a:t>
            </a:r>
            <a:r>
              <a:rPr lang="tr-TR" sz="1800" b="0" i="0" u="none" strike="noStrike" baseline="0" dirty="0" err="1">
                <a:latin typeface="CMSS10"/>
              </a:rPr>
              <a:t>fitness</a:t>
            </a:r>
            <a:endParaRPr lang="tr-TR" dirty="0"/>
          </a:p>
        </p:txBody>
      </p:sp>
      <p:pic>
        <p:nvPicPr>
          <p:cNvPr id="7" name="Picture 6">
            <a:extLst>
              <a:ext uri="{FF2B5EF4-FFF2-40B4-BE49-F238E27FC236}">
                <a16:creationId xmlns:a16="http://schemas.microsoft.com/office/drawing/2014/main" id="{1B55BBB5-5310-4A04-A5A8-909540020209}"/>
              </a:ext>
            </a:extLst>
          </p:cNvPr>
          <p:cNvPicPr>
            <a:picLocks noChangeAspect="1"/>
          </p:cNvPicPr>
          <p:nvPr/>
        </p:nvPicPr>
        <p:blipFill>
          <a:blip r:embed="rId2"/>
          <a:stretch>
            <a:fillRect/>
          </a:stretch>
        </p:blipFill>
        <p:spPr>
          <a:xfrm>
            <a:off x="914400" y="3553741"/>
            <a:ext cx="6858000" cy="2694659"/>
          </a:xfrm>
          <a:prstGeom prst="rect">
            <a:avLst/>
          </a:prstGeom>
        </p:spPr>
      </p:pic>
    </p:spTree>
    <p:extLst>
      <p:ext uri="{BB962C8B-B14F-4D97-AF65-F5344CB8AC3E}">
        <p14:creationId xmlns:p14="http://schemas.microsoft.com/office/powerpoint/2010/main" val="277791378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E71CF-ED85-447D-A1BE-82C0CF471D5A}"/>
              </a:ext>
            </a:extLst>
          </p:cNvPr>
          <p:cNvSpPr>
            <a:spLocks noGrp="1"/>
          </p:cNvSpPr>
          <p:nvPr>
            <p:ph type="title"/>
          </p:nvPr>
        </p:nvSpPr>
        <p:spPr/>
        <p:txBody>
          <a:bodyPr/>
          <a:lstStyle/>
          <a:p>
            <a:r>
              <a:rPr lang="tr-TR" dirty="0" err="1"/>
              <a:t>Genetic</a:t>
            </a:r>
            <a:r>
              <a:rPr lang="tr-TR" dirty="0"/>
              <a:t> </a:t>
            </a:r>
            <a:r>
              <a:rPr lang="tr-TR" dirty="0" err="1"/>
              <a:t>Algorithms</a:t>
            </a:r>
            <a:endParaRPr lang="tr-TR" dirty="0"/>
          </a:p>
        </p:txBody>
      </p:sp>
      <p:sp>
        <p:nvSpPr>
          <p:cNvPr id="3" name="Content Placeholder 2">
            <a:extLst>
              <a:ext uri="{FF2B5EF4-FFF2-40B4-BE49-F238E27FC236}">
                <a16:creationId xmlns:a16="http://schemas.microsoft.com/office/drawing/2014/main" id="{2DA56F09-B6A1-4033-9F00-CA74B9C645E1}"/>
              </a:ext>
            </a:extLst>
          </p:cNvPr>
          <p:cNvSpPr>
            <a:spLocks noGrp="1"/>
          </p:cNvSpPr>
          <p:nvPr>
            <p:ph idx="1"/>
          </p:nvPr>
        </p:nvSpPr>
        <p:spPr/>
        <p:txBody>
          <a:bodyPr/>
          <a:lstStyle/>
          <a:p>
            <a:pPr marL="609600" indent="-609600" algn="just" eaLnBrk="1" hangingPunct="1">
              <a:lnSpc>
                <a:spcPct val="90000"/>
              </a:lnSpc>
            </a:pPr>
            <a:r>
              <a:rPr lang="en-US" altLang="tr-TR" sz="3600" dirty="0"/>
              <a:t>Before we can apply Genetic Algorithm to a problem, we need to answer:</a:t>
            </a:r>
          </a:p>
          <a:p>
            <a:pPr marL="1371600" lvl="2" indent="-457200" algn="just" eaLnBrk="1" hangingPunct="1">
              <a:lnSpc>
                <a:spcPct val="90000"/>
              </a:lnSpc>
              <a:buFont typeface="Wingdings" panose="05000000000000000000" pitchFamily="2" charset="2"/>
              <a:buNone/>
            </a:pPr>
            <a:r>
              <a:rPr lang="en-US" altLang="tr-TR" sz="3200" dirty="0"/>
              <a:t>- How to represent an individual?</a:t>
            </a:r>
          </a:p>
          <a:p>
            <a:pPr marL="1371600" lvl="2" indent="-457200" algn="just" eaLnBrk="1" hangingPunct="1">
              <a:lnSpc>
                <a:spcPct val="90000"/>
              </a:lnSpc>
              <a:buFont typeface="Wingdings" panose="05000000000000000000" pitchFamily="2" charset="2"/>
              <a:buNone/>
            </a:pPr>
            <a:r>
              <a:rPr lang="en-US" altLang="tr-TR" sz="3200" dirty="0"/>
              <a:t>- What is the fitness function?</a:t>
            </a:r>
          </a:p>
          <a:p>
            <a:pPr marL="1371600" lvl="2" indent="-457200" algn="just" eaLnBrk="1" hangingPunct="1">
              <a:lnSpc>
                <a:spcPct val="90000"/>
              </a:lnSpc>
              <a:buFont typeface="Wingdings" panose="05000000000000000000" pitchFamily="2" charset="2"/>
              <a:buNone/>
            </a:pPr>
            <a:r>
              <a:rPr lang="en-US" altLang="tr-TR" sz="3200" dirty="0"/>
              <a:t>- How to select individuals?</a:t>
            </a:r>
          </a:p>
          <a:p>
            <a:pPr marL="1371600" lvl="2" indent="-457200" algn="just" eaLnBrk="1" hangingPunct="1">
              <a:lnSpc>
                <a:spcPct val="90000"/>
              </a:lnSpc>
              <a:buFont typeface="Wingdings" panose="05000000000000000000" pitchFamily="2" charset="2"/>
              <a:buNone/>
            </a:pPr>
            <a:r>
              <a:rPr lang="en-US" altLang="tr-TR" sz="3200" dirty="0"/>
              <a:t>- How to reproduce individuals?</a:t>
            </a:r>
          </a:p>
          <a:p>
            <a:endParaRPr lang="tr-TR" dirty="0"/>
          </a:p>
        </p:txBody>
      </p:sp>
    </p:spTree>
    <p:extLst>
      <p:ext uri="{BB962C8B-B14F-4D97-AF65-F5344CB8AC3E}">
        <p14:creationId xmlns:p14="http://schemas.microsoft.com/office/powerpoint/2010/main" val="308433526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4A53B-6445-4FD1-BBED-12167E6102B9}"/>
              </a:ext>
            </a:extLst>
          </p:cNvPr>
          <p:cNvSpPr>
            <a:spLocks noGrp="1"/>
          </p:cNvSpPr>
          <p:nvPr>
            <p:ph type="title"/>
          </p:nvPr>
        </p:nvSpPr>
        <p:spPr/>
        <p:txBody>
          <a:bodyPr/>
          <a:lstStyle/>
          <a:p>
            <a:r>
              <a:rPr lang="en-US" altLang="tr-TR" sz="4400" dirty="0"/>
              <a:t>Representation of states (solutions)</a:t>
            </a:r>
            <a:endParaRPr lang="tr-TR" dirty="0"/>
          </a:p>
        </p:txBody>
      </p:sp>
      <p:sp>
        <p:nvSpPr>
          <p:cNvPr id="3" name="Content Placeholder 2">
            <a:extLst>
              <a:ext uri="{FF2B5EF4-FFF2-40B4-BE49-F238E27FC236}">
                <a16:creationId xmlns:a16="http://schemas.microsoft.com/office/drawing/2014/main" id="{964318DD-44FF-4592-B622-03FE1C6418A2}"/>
              </a:ext>
            </a:extLst>
          </p:cNvPr>
          <p:cNvSpPr>
            <a:spLocks noGrp="1"/>
          </p:cNvSpPr>
          <p:nvPr>
            <p:ph idx="1"/>
          </p:nvPr>
        </p:nvSpPr>
        <p:spPr>
          <a:xfrm>
            <a:off x="406400" y="1397001"/>
            <a:ext cx="11379200" cy="1269999"/>
          </a:xfrm>
        </p:spPr>
        <p:txBody>
          <a:bodyPr>
            <a:normAutofit fontScale="92500" lnSpcReduction="20000"/>
          </a:bodyPr>
          <a:lstStyle/>
          <a:p>
            <a:r>
              <a:rPr lang="fr-FR" altLang="tr-TR" sz="3200" dirty="0" err="1"/>
              <a:t>Each</a:t>
            </a:r>
            <a:r>
              <a:rPr lang="fr-FR" altLang="tr-TR" sz="3200" dirty="0"/>
              <a:t> state or </a:t>
            </a:r>
            <a:r>
              <a:rPr lang="fr-FR" altLang="tr-TR" sz="3200" dirty="0" err="1"/>
              <a:t>individual</a:t>
            </a:r>
            <a:r>
              <a:rPr lang="fr-FR" altLang="tr-TR" sz="3200" dirty="0"/>
              <a:t> </a:t>
            </a:r>
            <a:r>
              <a:rPr lang="fr-FR" altLang="tr-TR" sz="3200" dirty="0" err="1"/>
              <a:t>is</a:t>
            </a:r>
            <a:r>
              <a:rPr lang="fr-FR" altLang="tr-TR" sz="3200" dirty="0"/>
              <a:t> </a:t>
            </a:r>
            <a:r>
              <a:rPr lang="fr-FR" altLang="tr-TR" sz="3200" dirty="0" err="1"/>
              <a:t>represented</a:t>
            </a:r>
            <a:r>
              <a:rPr lang="fr-FR" altLang="tr-TR" sz="3200" dirty="0"/>
              <a:t> as a string over a </a:t>
            </a:r>
            <a:r>
              <a:rPr lang="fr-FR" altLang="tr-TR" sz="3200" dirty="0" err="1"/>
              <a:t>finite</a:t>
            </a:r>
            <a:r>
              <a:rPr lang="fr-FR" altLang="tr-TR" sz="3200" dirty="0"/>
              <a:t> alphabet. It </a:t>
            </a:r>
            <a:r>
              <a:rPr lang="fr-FR" altLang="tr-TR" sz="3200" dirty="0" err="1"/>
              <a:t>is</a:t>
            </a:r>
            <a:r>
              <a:rPr lang="fr-FR" altLang="tr-TR" sz="3200" dirty="0"/>
              <a:t> </a:t>
            </a:r>
            <a:r>
              <a:rPr lang="fr-FR" altLang="tr-TR" sz="3200" dirty="0" err="1"/>
              <a:t>also</a:t>
            </a:r>
            <a:r>
              <a:rPr lang="fr-FR" altLang="tr-TR" sz="3200" dirty="0"/>
              <a:t> </a:t>
            </a:r>
            <a:r>
              <a:rPr lang="fr-FR" altLang="tr-TR" sz="3200" dirty="0" err="1"/>
              <a:t>called</a:t>
            </a:r>
            <a:r>
              <a:rPr lang="fr-FR" altLang="tr-TR" sz="3200" dirty="0"/>
              <a:t> </a:t>
            </a:r>
            <a:r>
              <a:rPr lang="fr-FR" altLang="tr-TR" sz="3200" b="1" dirty="0"/>
              <a:t>chromosome </a:t>
            </a:r>
            <a:r>
              <a:rPr lang="fr-FR" altLang="tr-TR" sz="3200" dirty="0" err="1"/>
              <a:t>which</a:t>
            </a:r>
            <a:r>
              <a:rPr lang="fr-FR" altLang="tr-TR" sz="3200" dirty="0"/>
              <a:t> </a:t>
            </a:r>
            <a:r>
              <a:rPr lang="fr-FR" altLang="tr-TR" sz="3200" dirty="0" err="1"/>
              <a:t>Contains</a:t>
            </a:r>
            <a:r>
              <a:rPr lang="fr-FR" altLang="tr-TR" sz="3200" dirty="0"/>
              <a:t> </a:t>
            </a:r>
            <a:r>
              <a:rPr lang="fr-FR" altLang="tr-TR" sz="3200" b="1" dirty="0" err="1"/>
              <a:t>genes</a:t>
            </a:r>
            <a:r>
              <a:rPr lang="fr-FR" altLang="tr-TR" sz="3200" b="1" dirty="0"/>
              <a:t>. </a:t>
            </a:r>
            <a:r>
              <a:rPr lang="en-US" sz="3200" b="0" i="0" u="none" strike="noStrike" baseline="0" dirty="0">
                <a:solidFill>
                  <a:srgbClr val="000000"/>
                </a:solidFill>
                <a:latin typeface="CMSS10"/>
              </a:rPr>
              <a:t>Each character in the string is a </a:t>
            </a:r>
            <a:r>
              <a:rPr lang="en-US" sz="3200" b="0" i="0" u="none" strike="noStrike" baseline="0" dirty="0">
                <a:solidFill>
                  <a:srgbClr val="FF0080"/>
                </a:solidFill>
                <a:latin typeface="CMSS10"/>
              </a:rPr>
              <a:t>gene</a:t>
            </a:r>
            <a:r>
              <a:rPr lang="en-US" sz="3200" b="0" i="0" u="none" strike="noStrike" baseline="0" dirty="0">
                <a:solidFill>
                  <a:srgbClr val="000000"/>
                </a:solidFill>
                <a:latin typeface="CMSS10"/>
              </a:rPr>
              <a:t>.</a:t>
            </a:r>
            <a:endParaRPr lang="fr-FR" altLang="tr-TR" sz="3200" b="1" dirty="0"/>
          </a:p>
          <a:p>
            <a:endParaRPr lang="tr-TR" dirty="0"/>
          </a:p>
        </p:txBody>
      </p:sp>
      <p:sp>
        <p:nvSpPr>
          <p:cNvPr id="4" name="عنصر نائب لرقم الشريحة 5">
            <a:extLst>
              <a:ext uri="{FF2B5EF4-FFF2-40B4-BE49-F238E27FC236}">
                <a16:creationId xmlns:a16="http://schemas.microsoft.com/office/drawing/2014/main" id="{2497259B-D0CA-4CE8-9642-8D618CCF1F17}"/>
              </a:ext>
            </a:extLst>
          </p:cNvPr>
          <p:cNvSpPr>
            <a:spLocks noGrp="1"/>
          </p:cNvSpPr>
          <p:nvPr>
            <p:ph type="sldNum" sz="quarter" idx="12"/>
          </p:nvPr>
        </p:nvSpPr>
        <p:spPr>
          <a:xfrm>
            <a:off x="10134600"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4759EA9E-1BA7-4E90-81E5-D30EE87A3FE0}" type="slidenum">
              <a:rPr lang="ar-SA" altLang="tr-TR"/>
              <a:pPr eaLnBrk="1" hangingPunct="1"/>
              <a:t>116</a:t>
            </a:fld>
            <a:endParaRPr lang="en-GB" altLang="tr-TR" dirty="0"/>
          </a:p>
        </p:txBody>
      </p:sp>
      <p:sp>
        <p:nvSpPr>
          <p:cNvPr id="5" name="Text Box 5">
            <a:extLst>
              <a:ext uri="{FF2B5EF4-FFF2-40B4-BE49-F238E27FC236}">
                <a16:creationId xmlns:a16="http://schemas.microsoft.com/office/drawing/2014/main" id="{395C3AB3-3A02-4B7A-A06E-67674C625C81}"/>
              </a:ext>
            </a:extLst>
          </p:cNvPr>
          <p:cNvSpPr txBox="1">
            <a:spLocks noChangeArrowheads="1"/>
          </p:cNvSpPr>
          <p:nvPr/>
        </p:nvSpPr>
        <p:spPr bwMode="auto">
          <a:xfrm>
            <a:off x="6629400" y="3429000"/>
            <a:ext cx="2971800"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spcBef>
                <a:spcPct val="50000"/>
              </a:spcBef>
            </a:pPr>
            <a:r>
              <a:rPr lang="en-GB" altLang="tr-TR" sz="2000">
                <a:latin typeface="Times" panose="02020603050405020304" pitchFamily="18" charset="0"/>
              </a:rPr>
              <a:t>1001011111</a:t>
            </a:r>
          </a:p>
        </p:txBody>
      </p:sp>
      <p:sp>
        <p:nvSpPr>
          <p:cNvPr id="6" name="Text Box 6">
            <a:extLst>
              <a:ext uri="{FF2B5EF4-FFF2-40B4-BE49-F238E27FC236}">
                <a16:creationId xmlns:a16="http://schemas.microsoft.com/office/drawing/2014/main" id="{1B44816E-DB3A-4EF7-8EE0-FA16DC710852}"/>
              </a:ext>
            </a:extLst>
          </p:cNvPr>
          <p:cNvSpPr txBox="1">
            <a:spLocks noChangeArrowheads="1"/>
          </p:cNvSpPr>
          <p:nvPr/>
        </p:nvSpPr>
        <p:spPr bwMode="auto">
          <a:xfrm>
            <a:off x="1752600" y="3657600"/>
            <a:ext cx="2438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sz="1400" b="1"/>
              <a:t>Solution: 607 </a:t>
            </a:r>
            <a:endParaRPr lang="en-GB" altLang="tr-TR" sz="1400" b="1"/>
          </a:p>
        </p:txBody>
      </p:sp>
      <p:sp>
        <p:nvSpPr>
          <p:cNvPr id="7" name="Line 7">
            <a:extLst>
              <a:ext uri="{FF2B5EF4-FFF2-40B4-BE49-F238E27FC236}">
                <a16:creationId xmlns:a16="http://schemas.microsoft.com/office/drawing/2014/main" id="{29303FF6-A398-43FF-ACDD-4919D2AB56D3}"/>
              </a:ext>
            </a:extLst>
          </p:cNvPr>
          <p:cNvSpPr>
            <a:spLocks noChangeShapeType="1"/>
          </p:cNvSpPr>
          <p:nvPr/>
        </p:nvSpPr>
        <p:spPr bwMode="auto">
          <a:xfrm>
            <a:off x="4267200" y="3810000"/>
            <a:ext cx="21336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sz="1100"/>
          </a:p>
        </p:txBody>
      </p:sp>
      <p:sp>
        <p:nvSpPr>
          <p:cNvPr id="8" name="Text Box 8">
            <a:extLst>
              <a:ext uri="{FF2B5EF4-FFF2-40B4-BE49-F238E27FC236}">
                <a16:creationId xmlns:a16="http://schemas.microsoft.com/office/drawing/2014/main" id="{5D6CA514-18BD-4378-9394-D2F493DDD0D7}"/>
              </a:ext>
            </a:extLst>
          </p:cNvPr>
          <p:cNvSpPr txBox="1">
            <a:spLocks noChangeArrowheads="1"/>
          </p:cNvSpPr>
          <p:nvPr/>
        </p:nvSpPr>
        <p:spPr bwMode="auto">
          <a:xfrm>
            <a:off x="4572000" y="3962400"/>
            <a:ext cx="1676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sz="1400"/>
              <a:t>Encoding</a:t>
            </a:r>
            <a:endParaRPr lang="en-GB" altLang="tr-TR" sz="1400"/>
          </a:p>
        </p:txBody>
      </p:sp>
      <p:sp>
        <p:nvSpPr>
          <p:cNvPr id="9" name="Text Box 9">
            <a:extLst>
              <a:ext uri="{FF2B5EF4-FFF2-40B4-BE49-F238E27FC236}">
                <a16:creationId xmlns:a16="http://schemas.microsoft.com/office/drawing/2014/main" id="{8798D039-4C18-4BA5-AC11-0C989A75E147}"/>
              </a:ext>
            </a:extLst>
          </p:cNvPr>
          <p:cNvSpPr txBox="1">
            <a:spLocks noChangeArrowheads="1"/>
          </p:cNvSpPr>
          <p:nvPr/>
        </p:nvSpPr>
        <p:spPr bwMode="auto">
          <a:xfrm>
            <a:off x="7315200" y="4267200"/>
            <a:ext cx="220980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sz="1400"/>
              <a:t>Chromosome:</a:t>
            </a:r>
            <a:endParaRPr lang="en-GB" altLang="tr-TR" sz="1400"/>
          </a:p>
          <a:p>
            <a:pPr eaLnBrk="1" hangingPunct="1">
              <a:spcBef>
                <a:spcPct val="50000"/>
              </a:spcBef>
            </a:pPr>
            <a:r>
              <a:rPr lang="en-US" altLang="tr-TR" sz="1400"/>
              <a:t>Binary String</a:t>
            </a:r>
            <a:endParaRPr lang="en-GB" altLang="tr-TR" sz="1400"/>
          </a:p>
        </p:txBody>
      </p:sp>
      <p:sp>
        <p:nvSpPr>
          <p:cNvPr id="10" name="Line 10">
            <a:extLst>
              <a:ext uri="{FF2B5EF4-FFF2-40B4-BE49-F238E27FC236}">
                <a16:creationId xmlns:a16="http://schemas.microsoft.com/office/drawing/2014/main" id="{7D73C913-5252-4F23-83BB-5890F30A30AA}"/>
              </a:ext>
            </a:extLst>
          </p:cNvPr>
          <p:cNvSpPr>
            <a:spLocks noChangeShapeType="1"/>
          </p:cNvSpPr>
          <p:nvPr/>
        </p:nvSpPr>
        <p:spPr bwMode="auto">
          <a:xfrm>
            <a:off x="7543800" y="3124200"/>
            <a:ext cx="1524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sz="1100"/>
          </a:p>
        </p:txBody>
      </p:sp>
      <p:sp>
        <p:nvSpPr>
          <p:cNvPr id="11" name="Text Box 11">
            <a:extLst>
              <a:ext uri="{FF2B5EF4-FFF2-40B4-BE49-F238E27FC236}">
                <a16:creationId xmlns:a16="http://schemas.microsoft.com/office/drawing/2014/main" id="{A2433364-F0EF-46FB-B9A8-789A95D0AEAF}"/>
              </a:ext>
            </a:extLst>
          </p:cNvPr>
          <p:cNvSpPr txBox="1">
            <a:spLocks noChangeArrowheads="1"/>
          </p:cNvSpPr>
          <p:nvPr/>
        </p:nvSpPr>
        <p:spPr bwMode="auto">
          <a:xfrm>
            <a:off x="7239000" y="2743200"/>
            <a:ext cx="1219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sz="1100"/>
              <a:t>genes</a:t>
            </a:r>
            <a:endParaRPr lang="en-GB" altLang="tr-TR" sz="1100"/>
          </a:p>
        </p:txBody>
      </p:sp>
      <p:sp>
        <p:nvSpPr>
          <p:cNvPr id="12" name="Line 12">
            <a:extLst>
              <a:ext uri="{FF2B5EF4-FFF2-40B4-BE49-F238E27FC236}">
                <a16:creationId xmlns:a16="http://schemas.microsoft.com/office/drawing/2014/main" id="{FF8D4F5B-473E-4B01-B56D-131484CB3164}"/>
              </a:ext>
            </a:extLst>
          </p:cNvPr>
          <p:cNvSpPr>
            <a:spLocks noChangeShapeType="1"/>
          </p:cNvSpPr>
          <p:nvPr/>
        </p:nvSpPr>
        <p:spPr bwMode="auto">
          <a:xfrm flipH="1">
            <a:off x="7315200" y="3124200"/>
            <a:ext cx="2286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sz="1100"/>
          </a:p>
        </p:txBody>
      </p:sp>
      <p:sp>
        <p:nvSpPr>
          <p:cNvPr id="16" name="TextBox 15">
            <a:extLst>
              <a:ext uri="{FF2B5EF4-FFF2-40B4-BE49-F238E27FC236}">
                <a16:creationId xmlns:a16="http://schemas.microsoft.com/office/drawing/2014/main" id="{C19DA28E-8FD2-432A-860D-32AD9775EFCB}"/>
              </a:ext>
            </a:extLst>
          </p:cNvPr>
          <p:cNvSpPr txBox="1"/>
          <p:nvPr/>
        </p:nvSpPr>
        <p:spPr bwMode="auto">
          <a:xfrm>
            <a:off x="647700" y="4648200"/>
            <a:ext cx="7886700" cy="1754326"/>
          </a:xfrm>
          <a:prstGeom prst="rect">
            <a:avLst/>
          </a:prstGeom>
          <a:noFill/>
          <a:ln w="9525">
            <a:noFill/>
            <a:miter lim="800000"/>
            <a:headEnd/>
            <a:tailEnd/>
          </a:ln>
        </p:spPr>
        <p:txBody>
          <a:bodyPr wrap="square">
            <a:spAutoFit/>
          </a:bodyPr>
          <a:lstStyle/>
          <a:p>
            <a:pPr marL="285750" indent="-285750" algn="l">
              <a:buFont typeface="Arial" panose="020B0604020202020204" pitchFamily="34" charset="0"/>
              <a:buChar char="•"/>
            </a:pPr>
            <a:r>
              <a:rPr lang="tr-TR" dirty="0" err="1"/>
              <a:t>Possible</a:t>
            </a:r>
            <a:r>
              <a:rPr lang="tr-TR" dirty="0"/>
              <a:t> </a:t>
            </a:r>
            <a:r>
              <a:rPr lang="tr-TR" dirty="0" err="1"/>
              <a:t>Encodings</a:t>
            </a:r>
            <a:r>
              <a:rPr lang="en-US" dirty="0"/>
              <a:t>:</a:t>
            </a:r>
            <a:endParaRPr lang="en-US" sz="1800" b="0" i="0" u="none" strike="noStrike" baseline="0" dirty="0">
              <a:latin typeface="CMSS10"/>
            </a:endParaRPr>
          </a:p>
          <a:p>
            <a:pPr marL="742939" lvl="1" indent="-285750">
              <a:buFont typeface="Arial" panose="020B0604020202020204" pitchFamily="34" charset="0"/>
              <a:buChar char="•"/>
            </a:pPr>
            <a:r>
              <a:rPr lang="tr-TR" b="0" i="0" u="none" strike="noStrike" baseline="0" dirty="0" err="1">
                <a:latin typeface="CMSS10"/>
              </a:rPr>
              <a:t>Character</a:t>
            </a:r>
            <a:r>
              <a:rPr lang="tr-TR" b="0" i="0" u="none" strike="noStrike" baseline="0" dirty="0">
                <a:latin typeface="CMSS10"/>
              </a:rPr>
              <a:t> </a:t>
            </a:r>
            <a:r>
              <a:rPr lang="tr-TR" b="0" i="0" u="none" strike="noStrike" baseline="0" dirty="0" err="1">
                <a:latin typeface="CMSS10"/>
              </a:rPr>
              <a:t>strings</a:t>
            </a:r>
            <a:r>
              <a:rPr lang="tr-TR" b="0" i="0" u="none" strike="noStrike" baseline="0" dirty="0">
                <a:latin typeface="CMSS10"/>
              </a:rPr>
              <a:t> 0101 </a:t>
            </a:r>
            <a:r>
              <a:rPr lang="tr-TR" b="0" i="0" u="none" strike="noStrike" baseline="0" dirty="0">
                <a:latin typeface="CMSY10"/>
              </a:rPr>
              <a:t>· · · </a:t>
            </a:r>
            <a:r>
              <a:rPr lang="tr-TR" b="0" i="0" u="none" strike="noStrike" baseline="0" dirty="0">
                <a:latin typeface="CMSS10"/>
              </a:rPr>
              <a:t>1100</a:t>
            </a:r>
          </a:p>
          <a:p>
            <a:pPr marL="742939" lvl="1" indent="-285750">
              <a:buFont typeface="Arial" panose="020B0604020202020204" pitchFamily="34" charset="0"/>
              <a:buChar char="•"/>
            </a:pPr>
            <a:r>
              <a:rPr lang="en-US" b="0" i="0" u="none" strike="noStrike" baseline="0" dirty="0">
                <a:latin typeface="CMSS10"/>
              </a:rPr>
              <a:t>Sequences of real numbers (43.2 -33.1 </a:t>
            </a:r>
            <a:r>
              <a:rPr lang="en-US" b="0" i="0" u="none" strike="noStrike" baseline="0" dirty="0">
                <a:latin typeface="CMSY10"/>
              </a:rPr>
              <a:t>· · · </a:t>
            </a:r>
            <a:r>
              <a:rPr lang="en-US" b="0" i="0" u="none" strike="noStrike" baseline="0" dirty="0">
                <a:latin typeface="CMSS10"/>
              </a:rPr>
              <a:t>0.0 89.2)</a:t>
            </a:r>
          </a:p>
          <a:p>
            <a:pPr marL="742939" lvl="1" indent="-285750">
              <a:buFont typeface="Arial" panose="020B0604020202020204" pitchFamily="34" charset="0"/>
              <a:buChar char="•"/>
            </a:pPr>
            <a:r>
              <a:rPr lang="pt-BR" b="0" i="0" u="none" strike="noStrike" baseline="0" dirty="0">
                <a:latin typeface="CMSS10"/>
              </a:rPr>
              <a:t>Tuples of elements (E11 E3 E7 </a:t>
            </a:r>
            <a:r>
              <a:rPr lang="pt-BR" b="0" i="0" u="none" strike="noStrike" baseline="0" dirty="0">
                <a:latin typeface="CMSY10"/>
              </a:rPr>
              <a:t>· · · </a:t>
            </a:r>
            <a:r>
              <a:rPr lang="pt-BR" b="0" i="0" u="none" strike="noStrike" baseline="0" dirty="0">
                <a:latin typeface="CMSS10"/>
              </a:rPr>
              <a:t>E1 E15)</a:t>
            </a:r>
          </a:p>
          <a:p>
            <a:pPr marL="742939" lvl="1" indent="-285750">
              <a:buFont typeface="Arial" panose="020B0604020202020204" pitchFamily="34" charset="0"/>
              <a:buChar char="•"/>
            </a:pPr>
            <a:r>
              <a:rPr lang="pt-BR" b="0" i="0" u="none" strike="noStrike" baseline="0" dirty="0">
                <a:latin typeface="CMSS10"/>
              </a:rPr>
              <a:t>Lists of rules (R1 R2 R3 </a:t>
            </a:r>
            <a:r>
              <a:rPr lang="pt-BR" b="0" i="0" u="none" strike="noStrike" baseline="0" dirty="0">
                <a:latin typeface="CMSY10"/>
              </a:rPr>
              <a:t>· · · </a:t>
            </a:r>
            <a:r>
              <a:rPr lang="pt-BR" b="0" i="0" u="none" strike="noStrike" baseline="0" dirty="0">
                <a:latin typeface="CMSS10"/>
              </a:rPr>
              <a:t>R22 R23)</a:t>
            </a:r>
          </a:p>
          <a:p>
            <a:pPr marL="285750" indent="-285750" algn="l">
              <a:buFont typeface="Arial" panose="020B0604020202020204" pitchFamily="34" charset="0"/>
              <a:buChar char="•"/>
            </a:pPr>
            <a:r>
              <a:rPr lang="en-US" dirty="0"/>
              <a:t>Choosing the right encoding of state configurations to strings is crucial.</a:t>
            </a:r>
            <a:endParaRPr lang="tr-TR" dirty="0"/>
          </a:p>
        </p:txBody>
      </p:sp>
    </p:spTree>
    <p:extLst>
      <p:ext uri="{BB962C8B-B14F-4D97-AF65-F5344CB8AC3E}">
        <p14:creationId xmlns:p14="http://schemas.microsoft.com/office/powerpoint/2010/main" val="295553753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DE5AA-244B-44D1-8C72-45223779A622}"/>
              </a:ext>
            </a:extLst>
          </p:cNvPr>
          <p:cNvSpPr>
            <a:spLocks noGrp="1"/>
          </p:cNvSpPr>
          <p:nvPr>
            <p:ph type="title"/>
          </p:nvPr>
        </p:nvSpPr>
        <p:spPr/>
        <p:txBody>
          <a:bodyPr/>
          <a:lstStyle/>
          <a:p>
            <a:r>
              <a:rPr lang="tr-TR" dirty="0"/>
              <a:t>8-queens </a:t>
            </a:r>
            <a:r>
              <a:rPr lang="en-US" dirty="0"/>
              <a:t>puzzle encoding</a:t>
            </a:r>
            <a:endParaRPr lang="tr-TR" dirty="0"/>
          </a:p>
        </p:txBody>
      </p:sp>
      <p:sp>
        <p:nvSpPr>
          <p:cNvPr id="3" name="Content Placeholder 2">
            <a:extLst>
              <a:ext uri="{FF2B5EF4-FFF2-40B4-BE49-F238E27FC236}">
                <a16:creationId xmlns:a16="http://schemas.microsoft.com/office/drawing/2014/main" id="{97997B55-7A0B-4ABC-AB9F-CDC95E58F6C5}"/>
              </a:ext>
            </a:extLst>
          </p:cNvPr>
          <p:cNvSpPr>
            <a:spLocks noGrp="1"/>
          </p:cNvSpPr>
          <p:nvPr>
            <p:ph idx="1"/>
          </p:nvPr>
        </p:nvSpPr>
        <p:spPr>
          <a:xfrm>
            <a:off x="406400" y="1244601"/>
            <a:ext cx="11379200" cy="1269999"/>
          </a:xfrm>
        </p:spPr>
        <p:txBody>
          <a:bodyPr>
            <a:normAutofit fontScale="85000" lnSpcReduction="10000"/>
          </a:bodyPr>
          <a:lstStyle/>
          <a:p>
            <a:pPr algn="l"/>
            <a:r>
              <a:rPr lang="en-US" sz="2800" dirty="0"/>
              <a:t>8-digit strings represents 8-queens states</a:t>
            </a:r>
            <a:endParaRPr lang="en-US" sz="1800" b="0" i="0" u="none" strike="noStrike" baseline="0" dirty="0">
              <a:latin typeface="NimbusRomNo9L-Regu"/>
            </a:endParaRPr>
          </a:p>
          <a:p>
            <a:pPr algn="l"/>
            <a:r>
              <a:rPr lang="en-US" sz="1800" b="0" i="0" u="none" strike="noStrike" baseline="0" dirty="0">
                <a:latin typeface="NimbusRomNo9L-Regu"/>
              </a:rPr>
              <a:t>Figure 4.6(a) shows a population of </a:t>
            </a:r>
            <a:r>
              <a:rPr lang="en-US" sz="1800" b="0" i="0" u="none" strike="noStrike" baseline="0" dirty="0">
                <a:solidFill>
                  <a:srgbClr val="FF0000"/>
                </a:solidFill>
                <a:latin typeface="NimbusRomNo9L-Regu"/>
              </a:rPr>
              <a:t>four 8-digit strings</a:t>
            </a:r>
            <a:r>
              <a:rPr lang="en-US" sz="1800" b="0" i="0" u="none" strike="noStrike" baseline="0" dirty="0">
                <a:latin typeface="NimbusRomNo9L-Regu"/>
              </a:rPr>
              <a:t>, </a:t>
            </a:r>
            <a:r>
              <a:rPr lang="en-US" sz="1800" b="0" i="0" u="none" strike="noStrike" baseline="0" dirty="0">
                <a:solidFill>
                  <a:srgbClr val="00B050"/>
                </a:solidFill>
                <a:latin typeface="NimbusRomNo9L-Regu"/>
              </a:rPr>
              <a:t>each representing a state of the 8-queens puzzle</a:t>
            </a:r>
            <a:r>
              <a:rPr lang="en-US" sz="1800" b="0" i="0" u="none" strike="noStrike" baseline="0" dirty="0">
                <a:latin typeface="NimbusRomNo9L-Regu"/>
              </a:rPr>
              <a:t>: </a:t>
            </a:r>
            <a:r>
              <a:rPr lang="en-US" sz="1800" b="0" i="0" u="none" strike="noStrike" baseline="0" dirty="0">
                <a:solidFill>
                  <a:srgbClr val="FF0000"/>
                </a:solidFill>
                <a:latin typeface="NimbusRomNo9L-Regu"/>
              </a:rPr>
              <a:t>the </a:t>
            </a:r>
            <a:r>
              <a:rPr lang="en-US" sz="1800" b="0" i="0" u="none" strike="noStrike" baseline="0" dirty="0">
                <a:solidFill>
                  <a:srgbClr val="FF0000"/>
                </a:solidFill>
                <a:latin typeface="NimbusRomNo9L-ReguItal"/>
              </a:rPr>
              <a:t>c</a:t>
            </a:r>
            <a:r>
              <a:rPr lang="en-US" sz="1800" b="0" i="0" u="none" strike="noStrike" baseline="0" dirty="0">
                <a:solidFill>
                  <a:srgbClr val="FF0000"/>
                </a:solidFill>
                <a:latin typeface="NimbusRomNo9L-Regu"/>
              </a:rPr>
              <a:t>-</a:t>
            </a:r>
            <a:r>
              <a:rPr lang="en-US" sz="1800" b="0" i="0" u="none" strike="noStrike" baseline="0" dirty="0" err="1">
                <a:solidFill>
                  <a:srgbClr val="FF0000"/>
                </a:solidFill>
                <a:latin typeface="NimbusRomNo9L-Regu"/>
              </a:rPr>
              <a:t>th</a:t>
            </a:r>
            <a:r>
              <a:rPr lang="en-US" sz="1800" b="0" i="0" u="none" strike="noStrike" baseline="0" dirty="0">
                <a:solidFill>
                  <a:srgbClr val="FF0000"/>
                </a:solidFill>
                <a:latin typeface="NimbusRomNo9L-Regu"/>
              </a:rPr>
              <a:t> digit represents the row number of the queen in column </a:t>
            </a:r>
            <a:r>
              <a:rPr lang="en-US" sz="1800" b="0" i="0" u="none" strike="noStrike" baseline="0" dirty="0">
                <a:solidFill>
                  <a:srgbClr val="FF0000"/>
                </a:solidFill>
                <a:latin typeface="NimbusRomNo9L-ReguItal"/>
              </a:rPr>
              <a:t>c</a:t>
            </a:r>
            <a:r>
              <a:rPr lang="en-US" sz="1800" b="0" i="0" u="none" strike="noStrike" baseline="0" dirty="0">
                <a:latin typeface="NimbusRomNo9L-Regu"/>
              </a:rPr>
              <a:t>. In (b), each state is rated by the fitness function. Higher fitness values are better, so for the 8-queens problem we use the number of nonattacking pairs of queens, which has a value of 8*7/2=28. </a:t>
            </a:r>
          </a:p>
        </p:txBody>
      </p:sp>
      <p:pic>
        <p:nvPicPr>
          <p:cNvPr id="5" name="Picture 4">
            <a:extLst>
              <a:ext uri="{FF2B5EF4-FFF2-40B4-BE49-F238E27FC236}">
                <a16:creationId xmlns:a16="http://schemas.microsoft.com/office/drawing/2014/main" id="{FDF2F15E-29A2-46D5-99A8-2BB42A6D84A0}"/>
              </a:ext>
            </a:extLst>
          </p:cNvPr>
          <p:cNvPicPr>
            <a:picLocks noChangeAspect="1"/>
          </p:cNvPicPr>
          <p:nvPr/>
        </p:nvPicPr>
        <p:blipFill>
          <a:blip r:embed="rId2"/>
          <a:stretch>
            <a:fillRect/>
          </a:stretch>
        </p:blipFill>
        <p:spPr>
          <a:xfrm>
            <a:off x="838200" y="2905741"/>
            <a:ext cx="10439400" cy="3917090"/>
          </a:xfrm>
          <a:prstGeom prst="rect">
            <a:avLst/>
          </a:prstGeom>
        </p:spPr>
      </p:pic>
    </p:spTree>
    <p:extLst>
      <p:ext uri="{BB962C8B-B14F-4D97-AF65-F5344CB8AC3E}">
        <p14:creationId xmlns:p14="http://schemas.microsoft.com/office/powerpoint/2010/main" val="76089850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A7725-910E-402B-A365-05F0657B4BF5}"/>
              </a:ext>
            </a:extLst>
          </p:cNvPr>
          <p:cNvSpPr>
            <a:spLocks noGrp="1"/>
          </p:cNvSpPr>
          <p:nvPr>
            <p:ph type="title"/>
          </p:nvPr>
        </p:nvSpPr>
        <p:spPr/>
        <p:txBody>
          <a:bodyPr/>
          <a:lstStyle/>
          <a:p>
            <a:r>
              <a:rPr lang="en-US" altLang="tr-TR" sz="4400" dirty="0"/>
              <a:t>Fitness Function</a:t>
            </a:r>
            <a:endParaRPr lang="tr-TR" dirty="0"/>
          </a:p>
        </p:txBody>
      </p:sp>
      <p:sp>
        <p:nvSpPr>
          <p:cNvPr id="3" name="Content Placeholder 2">
            <a:extLst>
              <a:ext uri="{FF2B5EF4-FFF2-40B4-BE49-F238E27FC236}">
                <a16:creationId xmlns:a16="http://schemas.microsoft.com/office/drawing/2014/main" id="{FFD03E1D-66F1-477A-B74D-50E19B68161B}"/>
              </a:ext>
            </a:extLst>
          </p:cNvPr>
          <p:cNvSpPr>
            <a:spLocks noGrp="1"/>
          </p:cNvSpPr>
          <p:nvPr>
            <p:ph idx="1"/>
          </p:nvPr>
        </p:nvSpPr>
        <p:spPr>
          <a:xfrm>
            <a:off x="406400" y="1397001"/>
            <a:ext cx="11379200" cy="1574799"/>
          </a:xfrm>
        </p:spPr>
        <p:txBody>
          <a:bodyPr/>
          <a:lstStyle/>
          <a:p>
            <a:pPr marL="609600" marR="0" lvl="0" indent="-609600" algn="just" defTabSz="914400" rtl="0" eaLnBrk="1" fontAlgn="base" latinLnBrk="0" hangingPunct="1">
              <a:lnSpc>
                <a:spcPct val="100000"/>
              </a:lnSpc>
              <a:spcBef>
                <a:spcPct val="20000"/>
              </a:spcBef>
              <a:spcAft>
                <a:spcPct val="0"/>
              </a:spcAft>
              <a:buClr>
                <a:srgbClr val="FFCF01"/>
              </a:buClr>
              <a:buSzPct val="60000"/>
              <a:buFontTx/>
              <a:buChar char="•"/>
              <a:tabLst/>
              <a:defRPr/>
            </a:pPr>
            <a:r>
              <a:rPr kumimoji="0" lang="fr-FR" altLang="tr-TR" sz="2000" b="0" i="0" u="none" strike="noStrike" kern="0" cap="none" spc="0" normalizeH="0" baseline="0" noProof="0" dirty="0" err="1">
                <a:ln>
                  <a:noFill/>
                </a:ln>
                <a:solidFill>
                  <a:srgbClr val="000000"/>
                </a:solidFill>
                <a:effectLst/>
                <a:uLnTx/>
                <a:uFillTx/>
                <a:latin typeface="Tahoma"/>
                <a:ea typeface="+mn-ea"/>
                <a:cs typeface="Arial"/>
              </a:rPr>
              <a:t>Each</a:t>
            </a:r>
            <a:r>
              <a:rPr kumimoji="0" lang="fr-FR" altLang="tr-TR" sz="2000" b="0" i="0" u="none" strike="noStrike" kern="0" cap="none" spc="0" normalizeH="0" baseline="0" noProof="0" dirty="0">
                <a:ln>
                  <a:noFill/>
                </a:ln>
                <a:solidFill>
                  <a:srgbClr val="000000"/>
                </a:solidFill>
                <a:effectLst/>
                <a:uLnTx/>
                <a:uFillTx/>
                <a:latin typeface="Tahoma"/>
                <a:ea typeface="+mn-ea"/>
                <a:cs typeface="Arial"/>
              </a:rPr>
              <a:t> state </a:t>
            </a:r>
            <a:r>
              <a:rPr kumimoji="0" lang="fr-FR" altLang="tr-TR" sz="2000" b="0" i="0" u="none" strike="noStrike" kern="0" cap="none" spc="0" normalizeH="0" baseline="0" noProof="0" dirty="0" err="1">
                <a:ln>
                  <a:noFill/>
                </a:ln>
                <a:solidFill>
                  <a:srgbClr val="000000"/>
                </a:solidFill>
                <a:effectLst/>
                <a:uLnTx/>
                <a:uFillTx/>
                <a:latin typeface="Tahoma"/>
                <a:ea typeface="+mn-ea"/>
                <a:cs typeface="Arial"/>
              </a:rPr>
              <a:t>is</a:t>
            </a:r>
            <a:r>
              <a:rPr kumimoji="0" lang="fr-FR" altLang="tr-TR" sz="2000" b="0" i="0" u="none" strike="noStrike" kern="0" cap="none" spc="0" normalizeH="0" baseline="0" noProof="0" dirty="0">
                <a:ln>
                  <a:noFill/>
                </a:ln>
                <a:solidFill>
                  <a:srgbClr val="000000"/>
                </a:solidFill>
                <a:effectLst/>
                <a:uLnTx/>
                <a:uFillTx/>
                <a:latin typeface="Tahoma"/>
                <a:ea typeface="+mn-ea"/>
                <a:cs typeface="Arial"/>
              </a:rPr>
              <a:t> </a:t>
            </a:r>
            <a:r>
              <a:rPr kumimoji="0" lang="fr-FR" altLang="tr-TR" sz="2000" b="0" i="0" u="none" strike="noStrike" kern="0" cap="none" spc="0" normalizeH="0" baseline="0" noProof="0" dirty="0" err="1">
                <a:ln>
                  <a:noFill/>
                </a:ln>
                <a:solidFill>
                  <a:srgbClr val="000000"/>
                </a:solidFill>
                <a:effectLst/>
                <a:uLnTx/>
                <a:uFillTx/>
                <a:latin typeface="Tahoma"/>
                <a:ea typeface="+mn-ea"/>
                <a:cs typeface="Arial"/>
              </a:rPr>
              <a:t>rated</a:t>
            </a:r>
            <a:r>
              <a:rPr kumimoji="0" lang="fr-FR" altLang="tr-TR" sz="2000" b="0" i="0" u="none" strike="noStrike" kern="0" cap="none" spc="0" normalizeH="0" baseline="0" noProof="0" dirty="0">
                <a:ln>
                  <a:noFill/>
                </a:ln>
                <a:solidFill>
                  <a:srgbClr val="000000"/>
                </a:solidFill>
                <a:effectLst/>
                <a:uLnTx/>
                <a:uFillTx/>
                <a:latin typeface="Tahoma"/>
                <a:ea typeface="+mn-ea"/>
                <a:cs typeface="Arial"/>
              </a:rPr>
              <a:t> by the </a:t>
            </a:r>
            <a:r>
              <a:rPr kumimoji="0" lang="fr-FR" altLang="tr-TR" sz="2000" b="0" i="0" u="none" strike="noStrike" kern="0" cap="none" spc="0" normalizeH="0" baseline="0" noProof="0" dirty="0" err="1">
                <a:ln>
                  <a:noFill/>
                </a:ln>
                <a:solidFill>
                  <a:srgbClr val="000000"/>
                </a:solidFill>
                <a:effectLst/>
                <a:uLnTx/>
                <a:uFillTx/>
                <a:latin typeface="Tahoma"/>
                <a:ea typeface="+mn-ea"/>
                <a:cs typeface="Arial"/>
              </a:rPr>
              <a:t>evaluation</a:t>
            </a:r>
            <a:r>
              <a:rPr kumimoji="0" lang="fr-FR" altLang="tr-TR" sz="2000" b="0" i="0" u="none" strike="noStrike" kern="0" cap="none" spc="0" normalizeH="0" baseline="0" noProof="0" dirty="0">
                <a:ln>
                  <a:noFill/>
                </a:ln>
                <a:solidFill>
                  <a:srgbClr val="000000"/>
                </a:solidFill>
                <a:effectLst/>
                <a:uLnTx/>
                <a:uFillTx/>
                <a:latin typeface="Tahoma"/>
                <a:ea typeface="+mn-ea"/>
                <a:cs typeface="Arial"/>
              </a:rPr>
              <a:t> </a:t>
            </a:r>
            <a:r>
              <a:rPr kumimoji="0" lang="fr-FR" altLang="tr-TR" sz="2000" b="0" i="0" u="none" strike="noStrike" kern="0" cap="none" spc="0" normalizeH="0" baseline="0" noProof="0" dirty="0" err="1">
                <a:ln>
                  <a:noFill/>
                </a:ln>
                <a:solidFill>
                  <a:srgbClr val="000000"/>
                </a:solidFill>
                <a:effectLst/>
                <a:uLnTx/>
                <a:uFillTx/>
                <a:latin typeface="Tahoma"/>
                <a:ea typeface="+mn-ea"/>
                <a:cs typeface="Arial"/>
              </a:rPr>
              <a:t>function</a:t>
            </a:r>
            <a:r>
              <a:rPr kumimoji="0" lang="fr-FR" altLang="tr-TR" sz="2000" b="0" i="0" u="none" strike="noStrike" kern="0" cap="none" spc="0" normalizeH="0" baseline="0" noProof="0" dirty="0">
                <a:ln>
                  <a:noFill/>
                </a:ln>
                <a:solidFill>
                  <a:srgbClr val="000000"/>
                </a:solidFill>
                <a:effectLst/>
                <a:uLnTx/>
                <a:uFillTx/>
                <a:latin typeface="Tahoma"/>
                <a:ea typeface="+mn-ea"/>
                <a:cs typeface="Arial"/>
              </a:rPr>
              <a:t> </a:t>
            </a:r>
            <a:r>
              <a:rPr kumimoji="0" lang="fr-FR" altLang="tr-TR" sz="2000" b="0" i="0" u="none" strike="noStrike" kern="0" cap="none" spc="0" normalizeH="0" baseline="0" noProof="0" dirty="0" err="1">
                <a:ln>
                  <a:noFill/>
                </a:ln>
                <a:solidFill>
                  <a:srgbClr val="000000"/>
                </a:solidFill>
                <a:effectLst/>
                <a:uLnTx/>
                <a:uFillTx/>
                <a:latin typeface="Tahoma"/>
                <a:ea typeface="+mn-ea"/>
                <a:cs typeface="Arial"/>
              </a:rPr>
              <a:t>called</a:t>
            </a:r>
            <a:r>
              <a:rPr kumimoji="0" lang="fr-FR" altLang="tr-TR" sz="2000" b="0" i="0" u="none" strike="noStrike" kern="0" cap="none" spc="0" normalizeH="0" baseline="0" noProof="0" dirty="0">
                <a:ln>
                  <a:noFill/>
                </a:ln>
                <a:solidFill>
                  <a:srgbClr val="000000"/>
                </a:solidFill>
                <a:effectLst/>
                <a:uLnTx/>
                <a:uFillTx/>
                <a:latin typeface="Tahoma"/>
                <a:ea typeface="+mn-ea"/>
                <a:cs typeface="Arial"/>
              </a:rPr>
              <a:t> fitness </a:t>
            </a:r>
            <a:r>
              <a:rPr kumimoji="0" lang="fr-FR" altLang="tr-TR" sz="2000" b="0" i="0" u="none" strike="noStrike" kern="0" cap="none" spc="0" normalizeH="0" baseline="0" noProof="0" dirty="0" err="1">
                <a:ln>
                  <a:noFill/>
                </a:ln>
                <a:solidFill>
                  <a:srgbClr val="000000"/>
                </a:solidFill>
                <a:effectLst/>
                <a:uLnTx/>
                <a:uFillTx/>
                <a:latin typeface="Tahoma"/>
                <a:ea typeface="+mn-ea"/>
                <a:cs typeface="Arial"/>
              </a:rPr>
              <a:t>function</a:t>
            </a:r>
            <a:r>
              <a:rPr kumimoji="0" lang="fr-FR" altLang="tr-TR" sz="2000" b="0" i="0" u="none" strike="noStrike" kern="0" cap="none" spc="0" normalizeH="0" baseline="0" noProof="0" dirty="0">
                <a:ln>
                  <a:noFill/>
                </a:ln>
                <a:solidFill>
                  <a:srgbClr val="000000"/>
                </a:solidFill>
                <a:effectLst/>
                <a:uLnTx/>
                <a:uFillTx/>
                <a:latin typeface="Tahoma"/>
                <a:ea typeface="+mn-ea"/>
                <a:cs typeface="Arial"/>
              </a:rPr>
              <a:t>. Fitness </a:t>
            </a:r>
            <a:r>
              <a:rPr kumimoji="0" lang="fr-FR" altLang="tr-TR" sz="2000" b="0" i="0" u="none" strike="noStrike" kern="0" cap="none" spc="0" normalizeH="0" baseline="0" noProof="0" dirty="0" err="1">
                <a:ln>
                  <a:noFill/>
                </a:ln>
                <a:solidFill>
                  <a:srgbClr val="000000"/>
                </a:solidFill>
                <a:effectLst/>
                <a:uLnTx/>
                <a:uFillTx/>
                <a:latin typeface="Tahoma"/>
                <a:ea typeface="+mn-ea"/>
                <a:cs typeface="Arial"/>
              </a:rPr>
              <a:t>function</a:t>
            </a:r>
            <a:r>
              <a:rPr kumimoji="0" lang="fr-FR" altLang="tr-TR" sz="2000" b="0" i="0" u="none" strike="noStrike" kern="0" cap="none" spc="0" normalizeH="0" baseline="0" noProof="0" dirty="0">
                <a:ln>
                  <a:noFill/>
                </a:ln>
                <a:solidFill>
                  <a:srgbClr val="000000"/>
                </a:solidFill>
                <a:effectLst/>
                <a:uLnTx/>
                <a:uFillTx/>
                <a:latin typeface="Tahoma"/>
                <a:ea typeface="+mn-ea"/>
                <a:cs typeface="Arial"/>
              </a:rPr>
              <a:t> </a:t>
            </a:r>
            <a:r>
              <a:rPr kumimoji="0" lang="fr-FR" altLang="tr-TR" sz="2000" b="0" i="0" u="none" strike="noStrike" kern="0" cap="none" spc="0" normalizeH="0" baseline="0" noProof="0" dirty="0" err="1">
                <a:ln>
                  <a:noFill/>
                </a:ln>
                <a:solidFill>
                  <a:srgbClr val="000000"/>
                </a:solidFill>
                <a:effectLst/>
                <a:uLnTx/>
                <a:uFillTx/>
                <a:latin typeface="Tahoma"/>
                <a:ea typeface="+mn-ea"/>
                <a:cs typeface="Arial"/>
              </a:rPr>
              <a:t>should</a:t>
            </a:r>
            <a:r>
              <a:rPr kumimoji="0" lang="fr-FR" altLang="tr-TR" sz="2000" b="0" i="0" u="none" strike="noStrike" kern="0" cap="none" spc="0" normalizeH="0" baseline="0" noProof="0" dirty="0">
                <a:ln>
                  <a:noFill/>
                </a:ln>
                <a:solidFill>
                  <a:srgbClr val="000000"/>
                </a:solidFill>
                <a:effectLst/>
                <a:uLnTx/>
                <a:uFillTx/>
                <a:latin typeface="Tahoma"/>
                <a:ea typeface="+mn-ea"/>
                <a:cs typeface="Arial"/>
              </a:rPr>
              <a:t> return </a:t>
            </a:r>
            <a:r>
              <a:rPr kumimoji="0" lang="fr-FR" altLang="tr-TR" sz="2000" b="0" i="0" u="none" strike="noStrike" kern="0" cap="none" spc="0" normalizeH="0" baseline="0" noProof="0" dirty="0" err="1">
                <a:ln>
                  <a:noFill/>
                </a:ln>
                <a:solidFill>
                  <a:srgbClr val="000000"/>
                </a:solidFill>
                <a:effectLst/>
                <a:uLnTx/>
                <a:uFillTx/>
                <a:latin typeface="Tahoma"/>
                <a:ea typeface="+mn-ea"/>
                <a:cs typeface="Arial"/>
              </a:rPr>
              <a:t>higher</a:t>
            </a:r>
            <a:r>
              <a:rPr kumimoji="0" lang="fr-FR" altLang="tr-TR" sz="2000" b="0" i="0" u="none" strike="noStrike" kern="0" cap="none" spc="0" normalizeH="0" baseline="0" noProof="0" dirty="0">
                <a:ln>
                  <a:noFill/>
                </a:ln>
                <a:solidFill>
                  <a:srgbClr val="000000"/>
                </a:solidFill>
                <a:effectLst/>
                <a:uLnTx/>
                <a:uFillTx/>
                <a:latin typeface="Tahoma"/>
                <a:ea typeface="+mn-ea"/>
                <a:cs typeface="Arial"/>
              </a:rPr>
              <a:t> values for </a:t>
            </a:r>
            <a:r>
              <a:rPr kumimoji="0" lang="fr-FR" altLang="tr-TR" sz="2000" b="0" i="0" u="none" strike="noStrike" kern="0" cap="none" spc="0" normalizeH="0" baseline="0" noProof="0" dirty="0" err="1">
                <a:ln>
                  <a:noFill/>
                </a:ln>
                <a:solidFill>
                  <a:srgbClr val="000000"/>
                </a:solidFill>
                <a:effectLst/>
                <a:uLnTx/>
                <a:uFillTx/>
                <a:latin typeface="Tahoma"/>
                <a:ea typeface="+mn-ea"/>
                <a:cs typeface="Arial"/>
              </a:rPr>
              <a:t>better</a:t>
            </a:r>
            <a:r>
              <a:rPr kumimoji="0" lang="fr-FR" altLang="tr-TR" sz="2000" b="0" i="0" u="none" strike="noStrike" kern="0" cap="none" spc="0" normalizeH="0" baseline="0" noProof="0" dirty="0">
                <a:ln>
                  <a:noFill/>
                </a:ln>
                <a:solidFill>
                  <a:srgbClr val="000000"/>
                </a:solidFill>
                <a:effectLst/>
                <a:uLnTx/>
                <a:uFillTx/>
                <a:latin typeface="Tahoma"/>
                <a:ea typeface="+mn-ea"/>
                <a:cs typeface="Arial"/>
              </a:rPr>
              <a:t> states:</a:t>
            </a:r>
          </a:p>
          <a:p>
            <a:pPr marL="609600" marR="0" lvl="0" indent="-609600" algn="ctr" defTabSz="914400" rtl="0" eaLnBrk="1" fontAlgn="base" latinLnBrk="0" hangingPunct="1">
              <a:lnSpc>
                <a:spcPct val="100000"/>
              </a:lnSpc>
              <a:spcBef>
                <a:spcPct val="20000"/>
              </a:spcBef>
              <a:spcAft>
                <a:spcPct val="0"/>
              </a:spcAft>
              <a:buClr>
                <a:srgbClr val="FFCF01"/>
              </a:buClr>
              <a:buSzPct val="60000"/>
              <a:buFontTx/>
              <a:buNone/>
              <a:tabLst/>
              <a:defRPr/>
            </a:pPr>
            <a:r>
              <a:rPr kumimoji="0" lang="fr-FR" altLang="tr-TR" sz="1600" b="1" i="0" u="none" strike="noStrike" kern="0" cap="none" spc="0" normalizeH="0" baseline="0" noProof="0" dirty="0">
                <a:ln>
                  <a:noFill/>
                </a:ln>
                <a:solidFill>
                  <a:srgbClr val="000000"/>
                </a:solidFill>
                <a:effectLst/>
                <a:uLnTx/>
                <a:uFillTx/>
                <a:latin typeface="Arial" panose="020B0604020202020204" pitchFamily="34" charset="0"/>
                <a:ea typeface="MS Gothic" panose="020B0609070205080204" pitchFamily="49" charset="-128"/>
                <a:cs typeface="Arial"/>
              </a:rPr>
              <a:t>Fitness(X) </a:t>
            </a:r>
            <a:r>
              <a:rPr kumimoji="0" lang="fr-FR" altLang="tr-TR" sz="1600" b="1" i="0" u="none" strike="noStrike" kern="0" cap="none" spc="0" normalizeH="0" baseline="0" noProof="0" dirty="0" err="1">
                <a:ln>
                  <a:noFill/>
                </a:ln>
                <a:solidFill>
                  <a:srgbClr val="000000"/>
                </a:solidFill>
                <a:effectLst/>
                <a:uLnTx/>
                <a:uFillTx/>
                <a:latin typeface="Arial" panose="020B0604020202020204" pitchFamily="34" charset="0"/>
                <a:ea typeface="MS Gothic" panose="020B0609070205080204" pitchFamily="49" charset="-128"/>
                <a:cs typeface="Arial"/>
              </a:rPr>
              <a:t>should</a:t>
            </a:r>
            <a:r>
              <a:rPr kumimoji="0" lang="fr-FR" altLang="tr-TR" sz="1600" b="1" i="0" u="none" strike="noStrike" kern="0" cap="none" spc="0" normalizeH="0" baseline="0" noProof="0" dirty="0">
                <a:ln>
                  <a:noFill/>
                </a:ln>
                <a:solidFill>
                  <a:srgbClr val="000000"/>
                </a:solidFill>
                <a:effectLst/>
                <a:uLnTx/>
                <a:uFillTx/>
                <a:latin typeface="Arial" panose="020B0604020202020204" pitchFamily="34" charset="0"/>
                <a:ea typeface="MS Gothic" panose="020B0609070205080204" pitchFamily="49" charset="-128"/>
                <a:cs typeface="Arial"/>
              </a:rPr>
              <a:t> </a:t>
            </a:r>
            <a:r>
              <a:rPr kumimoji="0" lang="fr-FR" altLang="tr-TR" sz="1600" b="1" i="0" u="none" strike="noStrike" kern="0" cap="none" spc="0" normalizeH="0" baseline="0" noProof="0" dirty="0" err="1">
                <a:ln>
                  <a:noFill/>
                </a:ln>
                <a:solidFill>
                  <a:srgbClr val="000000"/>
                </a:solidFill>
                <a:effectLst/>
                <a:uLnTx/>
                <a:uFillTx/>
                <a:latin typeface="Arial" panose="020B0604020202020204" pitchFamily="34" charset="0"/>
                <a:ea typeface="MS Gothic" panose="020B0609070205080204" pitchFamily="49" charset="-128"/>
                <a:cs typeface="Arial"/>
              </a:rPr>
              <a:t>be</a:t>
            </a:r>
            <a:r>
              <a:rPr kumimoji="0" lang="fr-FR" altLang="tr-TR" sz="1600" b="1" i="0" u="none" strike="noStrike" kern="0" cap="none" spc="0" normalizeH="0" baseline="0" noProof="0" dirty="0">
                <a:ln>
                  <a:noFill/>
                </a:ln>
                <a:solidFill>
                  <a:srgbClr val="000000"/>
                </a:solidFill>
                <a:effectLst/>
                <a:uLnTx/>
                <a:uFillTx/>
                <a:latin typeface="Arial" panose="020B0604020202020204" pitchFamily="34" charset="0"/>
                <a:ea typeface="MS Gothic" panose="020B0609070205080204" pitchFamily="49" charset="-128"/>
                <a:cs typeface="Arial"/>
              </a:rPr>
              <a:t> </a:t>
            </a:r>
            <a:r>
              <a:rPr kumimoji="0" lang="fr-FR" altLang="tr-TR" sz="1600" b="1" i="0" u="none" strike="noStrike" kern="0" cap="none" spc="0" normalizeH="0" baseline="0" noProof="0" dirty="0" err="1">
                <a:ln>
                  <a:noFill/>
                </a:ln>
                <a:solidFill>
                  <a:srgbClr val="000000"/>
                </a:solidFill>
                <a:effectLst/>
                <a:uLnTx/>
                <a:uFillTx/>
                <a:latin typeface="Arial" panose="020B0604020202020204" pitchFamily="34" charset="0"/>
                <a:ea typeface="MS Gothic" panose="020B0609070205080204" pitchFamily="49" charset="-128"/>
                <a:cs typeface="Arial"/>
              </a:rPr>
              <a:t>greater</a:t>
            </a:r>
            <a:r>
              <a:rPr kumimoji="0" lang="fr-FR" altLang="tr-TR" sz="1600" b="1" i="0" u="none" strike="noStrike" kern="0" cap="none" spc="0" normalizeH="0" baseline="0" noProof="0" dirty="0">
                <a:ln>
                  <a:noFill/>
                </a:ln>
                <a:solidFill>
                  <a:srgbClr val="000000"/>
                </a:solidFill>
                <a:effectLst/>
                <a:uLnTx/>
                <a:uFillTx/>
                <a:latin typeface="Arial" panose="020B0604020202020204" pitchFamily="34" charset="0"/>
                <a:ea typeface="MS Gothic" panose="020B0609070205080204" pitchFamily="49" charset="-128"/>
                <a:cs typeface="Arial"/>
              </a:rPr>
              <a:t> </a:t>
            </a:r>
            <a:r>
              <a:rPr kumimoji="0" lang="fr-FR" altLang="tr-TR" sz="1600" b="1" i="0" u="none" strike="noStrike" kern="0" cap="none" spc="0" normalizeH="0" baseline="0" noProof="0" dirty="0" err="1">
                <a:ln>
                  <a:noFill/>
                </a:ln>
                <a:solidFill>
                  <a:srgbClr val="000000"/>
                </a:solidFill>
                <a:effectLst/>
                <a:uLnTx/>
                <a:uFillTx/>
                <a:latin typeface="Arial" panose="020B0604020202020204" pitchFamily="34" charset="0"/>
                <a:ea typeface="MS Gothic" panose="020B0609070205080204" pitchFamily="49" charset="-128"/>
                <a:cs typeface="Arial"/>
              </a:rPr>
              <a:t>than</a:t>
            </a:r>
            <a:r>
              <a:rPr kumimoji="0" lang="fr-FR" altLang="tr-TR" sz="1600" b="1" i="0" u="none" strike="noStrike" kern="0" cap="none" spc="0" normalizeH="0" baseline="0" noProof="0" dirty="0">
                <a:ln>
                  <a:noFill/>
                </a:ln>
                <a:solidFill>
                  <a:srgbClr val="000000"/>
                </a:solidFill>
                <a:effectLst/>
                <a:uLnTx/>
                <a:uFillTx/>
                <a:latin typeface="Arial" panose="020B0604020202020204" pitchFamily="34" charset="0"/>
                <a:ea typeface="MS Gothic" panose="020B0609070205080204" pitchFamily="49" charset="-128"/>
                <a:cs typeface="Arial"/>
              </a:rPr>
              <a:t> Fitness(Y) !! </a:t>
            </a:r>
          </a:p>
          <a:p>
            <a:pPr marL="609600" marR="0" lvl="0" indent="-609600" algn="ctr" defTabSz="914400" rtl="0" eaLnBrk="1" fontAlgn="base" latinLnBrk="0" hangingPunct="1">
              <a:lnSpc>
                <a:spcPct val="100000"/>
              </a:lnSpc>
              <a:spcBef>
                <a:spcPct val="20000"/>
              </a:spcBef>
              <a:spcAft>
                <a:spcPct val="0"/>
              </a:spcAft>
              <a:buClr>
                <a:srgbClr val="FFCF01"/>
              </a:buClr>
              <a:buSzPct val="60000"/>
              <a:buFontTx/>
              <a:buNone/>
              <a:tabLst/>
              <a:defRPr/>
            </a:pPr>
            <a:r>
              <a:rPr kumimoji="0" lang="fr-FR" altLang="tr-TR" sz="1600" b="1" i="0" u="none" strike="noStrike" kern="0" cap="none" spc="0" normalizeH="0" baseline="0" noProof="0" dirty="0">
                <a:ln>
                  <a:noFill/>
                </a:ln>
                <a:solidFill>
                  <a:srgbClr val="000000"/>
                </a:solidFill>
                <a:effectLst/>
                <a:uLnTx/>
                <a:uFillTx/>
                <a:latin typeface="Arial" panose="020B0604020202020204" pitchFamily="34" charset="0"/>
                <a:ea typeface="MS Gothic" panose="020B0609070205080204" pitchFamily="49" charset="-128"/>
                <a:cs typeface="Arial"/>
              </a:rPr>
              <a:t>[Fitness(x) = 1/</a:t>
            </a:r>
            <a:r>
              <a:rPr kumimoji="0" lang="fr-FR" altLang="tr-TR" sz="1600" b="1" i="0" u="none" strike="noStrike" kern="0" cap="none" spc="0" normalizeH="0" baseline="0" noProof="0" dirty="0" err="1">
                <a:ln>
                  <a:noFill/>
                </a:ln>
                <a:solidFill>
                  <a:srgbClr val="000000"/>
                </a:solidFill>
                <a:effectLst/>
                <a:uLnTx/>
                <a:uFillTx/>
                <a:latin typeface="Arial" panose="020B0604020202020204" pitchFamily="34" charset="0"/>
                <a:ea typeface="MS Gothic" panose="020B0609070205080204" pitchFamily="49" charset="-128"/>
                <a:cs typeface="Arial"/>
              </a:rPr>
              <a:t>Cost</a:t>
            </a:r>
            <a:r>
              <a:rPr kumimoji="0" lang="fr-FR" altLang="tr-TR" sz="1600" b="1" i="0" u="none" strike="noStrike" kern="0" cap="none" spc="0" normalizeH="0" baseline="0" noProof="0" dirty="0">
                <a:ln>
                  <a:noFill/>
                </a:ln>
                <a:solidFill>
                  <a:srgbClr val="000000"/>
                </a:solidFill>
                <a:effectLst/>
                <a:uLnTx/>
                <a:uFillTx/>
                <a:latin typeface="Arial" panose="020B0604020202020204" pitchFamily="34" charset="0"/>
                <a:ea typeface="MS Gothic" panose="020B0609070205080204" pitchFamily="49" charset="-128"/>
                <a:cs typeface="Arial"/>
              </a:rPr>
              <a:t>(x)]</a:t>
            </a:r>
          </a:p>
          <a:p>
            <a:pPr algn="l"/>
            <a:endParaRPr lang="tr-TR" dirty="0"/>
          </a:p>
        </p:txBody>
      </p:sp>
      <p:grpSp>
        <p:nvGrpSpPr>
          <p:cNvPr id="4" name="Group 18">
            <a:extLst>
              <a:ext uri="{FF2B5EF4-FFF2-40B4-BE49-F238E27FC236}">
                <a16:creationId xmlns:a16="http://schemas.microsoft.com/office/drawing/2014/main" id="{873F09EE-2861-49CA-88A1-826F4083D969}"/>
              </a:ext>
            </a:extLst>
          </p:cNvPr>
          <p:cNvGrpSpPr>
            <a:grpSpLocks/>
          </p:cNvGrpSpPr>
          <p:nvPr/>
        </p:nvGrpSpPr>
        <p:grpSpPr bwMode="auto">
          <a:xfrm>
            <a:off x="1676400" y="2667000"/>
            <a:ext cx="5791200" cy="3490913"/>
            <a:chOff x="1056" y="2112"/>
            <a:chExt cx="3648" cy="2199"/>
          </a:xfrm>
        </p:grpSpPr>
        <p:sp>
          <p:nvSpPr>
            <p:cNvPr id="5" name="Line 5">
              <a:extLst>
                <a:ext uri="{FF2B5EF4-FFF2-40B4-BE49-F238E27FC236}">
                  <a16:creationId xmlns:a16="http://schemas.microsoft.com/office/drawing/2014/main" id="{C98EF05C-709F-47CA-9C3D-2DC9EB24DED8}"/>
                </a:ext>
              </a:extLst>
            </p:cNvPr>
            <p:cNvSpPr>
              <a:spLocks noChangeShapeType="1"/>
            </p:cNvSpPr>
            <p:nvPr/>
          </p:nvSpPr>
          <p:spPr bwMode="auto">
            <a:xfrm>
              <a:off x="1536" y="2400"/>
              <a:ext cx="0" cy="1632"/>
            </a:xfrm>
            <a:prstGeom prst="line">
              <a:avLst/>
            </a:prstGeom>
            <a:noFill/>
            <a:ln w="28575">
              <a:solidFill>
                <a:schemeClr val="tx1"/>
              </a:solidFill>
              <a:round/>
              <a:headEnd type="arrow" w="med" len="med"/>
              <a:tailEnd/>
            </a:ln>
            <a:extLst>
              <a:ext uri="{909E8E84-426E-40DD-AFC4-6F175D3DCCD1}">
                <a14:hiddenFill xmlns:a14="http://schemas.microsoft.com/office/drawing/2010/main">
                  <a:noFill/>
                </a14:hiddenFill>
              </a:ext>
            </a:extLst>
          </p:spPr>
          <p:txBody>
            <a:bodyPr/>
            <a:lstStyle/>
            <a:p>
              <a:endParaRPr lang="tr-TR"/>
            </a:p>
          </p:txBody>
        </p:sp>
        <p:sp>
          <p:nvSpPr>
            <p:cNvPr id="6" name="Line 6">
              <a:extLst>
                <a:ext uri="{FF2B5EF4-FFF2-40B4-BE49-F238E27FC236}">
                  <a16:creationId xmlns:a16="http://schemas.microsoft.com/office/drawing/2014/main" id="{D3B8807B-5A52-4946-9036-4E004650D81D}"/>
                </a:ext>
              </a:extLst>
            </p:cNvPr>
            <p:cNvSpPr>
              <a:spLocks noChangeShapeType="1"/>
            </p:cNvSpPr>
            <p:nvPr/>
          </p:nvSpPr>
          <p:spPr bwMode="auto">
            <a:xfrm>
              <a:off x="1536" y="4032"/>
              <a:ext cx="2544"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7" name="Line 8">
              <a:extLst>
                <a:ext uri="{FF2B5EF4-FFF2-40B4-BE49-F238E27FC236}">
                  <a16:creationId xmlns:a16="http://schemas.microsoft.com/office/drawing/2014/main" id="{3BFDE4A2-0C7E-4A0E-B19C-89685CE415BF}"/>
                </a:ext>
              </a:extLst>
            </p:cNvPr>
            <p:cNvSpPr>
              <a:spLocks noChangeShapeType="1"/>
            </p:cNvSpPr>
            <p:nvPr/>
          </p:nvSpPr>
          <p:spPr bwMode="auto">
            <a:xfrm>
              <a:off x="1872" y="3120"/>
              <a:ext cx="0" cy="9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8" name="Line 9">
              <a:extLst>
                <a:ext uri="{FF2B5EF4-FFF2-40B4-BE49-F238E27FC236}">
                  <a16:creationId xmlns:a16="http://schemas.microsoft.com/office/drawing/2014/main" id="{647AE6F1-E2FD-4F9F-8092-E935E09E6BE7}"/>
                </a:ext>
              </a:extLst>
            </p:cNvPr>
            <p:cNvSpPr>
              <a:spLocks noChangeShapeType="1"/>
            </p:cNvSpPr>
            <p:nvPr/>
          </p:nvSpPr>
          <p:spPr bwMode="auto">
            <a:xfrm>
              <a:off x="3792" y="2544"/>
              <a:ext cx="0" cy="14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9" name="Line 10">
              <a:extLst>
                <a:ext uri="{FF2B5EF4-FFF2-40B4-BE49-F238E27FC236}">
                  <a16:creationId xmlns:a16="http://schemas.microsoft.com/office/drawing/2014/main" id="{6C0A2B39-13DD-466B-9867-71310EC57DA1}"/>
                </a:ext>
              </a:extLst>
            </p:cNvPr>
            <p:cNvSpPr>
              <a:spLocks noChangeShapeType="1"/>
            </p:cNvSpPr>
            <p:nvPr/>
          </p:nvSpPr>
          <p:spPr bwMode="auto">
            <a:xfrm flipH="1">
              <a:off x="1536" y="3120"/>
              <a:ext cx="3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0" name="Line 11">
              <a:extLst>
                <a:ext uri="{FF2B5EF4-FFF2-40B4-BE49-F238E27FC236}">
                  <a16:creationId xmlns:a16="http://schemas.microsoft.com/office/drawing/2014/main" id="{80B2A441-0BAF-4EE5-872B-AFCACFB318F9}"/>
                </a:ext>
              </a:extLst>
            </p:cNvPr>
            <p:cNvSpPr>
              <a:spLocks noChangeShapeType="1"/>
            </p:cNvSpPr>
            <p:nvPr/>
          </p:nvSpPr>
          <p:spPr bwMode="auto">
            <a:xfrm flipH="1">
              <a:off x="1536" y="2544"/>
              <a:ext cx="22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1" name="Text Box 12">
              <a:extLst>
                <a:ext uri="{FF2B5EF4-FFF2-40B4-BE49-F238E27FC236}">
                  <a16:creationId xmlns:a16="http://schemas.microsoft.com/office/drawing/2014/main" id="{9B000870-5780-4F98-B461-143C24876032}"/>
                </a:ext>
              </a:extLst>
            </p:cNvPr>
            <p:cNvSpPr txBox="1">
              <a:spLocks noChangeArrowheads="1"/>
            </p:cNvSpPr>
            <p:nvPr/>
          </p:nvSpPr>
          <p:spPr bwMode="auto">
            <a:xfrm>
              <a:off x="1056" y="2640"/>
              <a:ext cx="5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b="1"/>
                <a:t>Cost</a:t>
              </a:r>
              <a:endParaRPr lang="en-GB" altLang="tr-TR" b="1"/>
            </a:p>
          </p:txBody>
        </p:sp>
        <p:sp>
          <p:nvSpPr>
            <p:cNvPr id="12" name="Text Box 13">
              <a:extLst>
                <a:ext uri="{FF2B5EF4-FFF2-40B4-BE49-F238E27FC236}">
                  <a16:creationId xmlns:a16="http://schemas.microsoft.com/office/drawing/2014/main" id="{7DEE63FE-448B-4BA5-8C77-8960A8FC2ADA}"/>
                </a:ext>
              </a:extLst>
            </p:cNvPr>
            <p:cNvSpPr txBox="1">
              <a:spLocks noChangeArrowheads="1"/>
            </p:cNvSpPr>
            <p:nvPr/>
          </p:nvSpPr>
          <p:spPr bwMode="auto">
            <a:xfrm>
              <a:off x="4128" y="3888"/>
              <a:ext cx="5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b="1"/>
                <a:t>States</a:t>
              </a:r>
              <a:endParaRPr lang="en-GB" altLang="tr-TR" b="1"/>
            </a:p>
          </p:txBody>
        </p:sp>
        <p:sp>
          <p:nvSpPr>
            <p:cNvPr id="13" name="Text Box 14">
              <a:extLst>
                <a:ext uri="{FF2B5EF4-FFF2-40B4-BE49-F238E27FC236}">
                  <a16:creationId xmlns:a16="http://schemas.microsoft.com/office/drawing/2014/main" id="{AF0420EA-4B9E-4F40-9725-EF0ABCB3956B}"/>
                </a:ext>
              </a:extLst>
            </p:cNvPr>
            <p:cNvSpPr txBox="1">
              <a:spLocks noChangeArrowheads="1"/>
            </p:cNvSpPr>
            <p:nvPr/>
          </p:nvSpPr>
          <p:spPr bwMode="auto">
            <a:xfrm>
              <a:off x="1776" y="4080"/>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X</a:t>
              </a:r>
              <a:endParaRPr lang="en-GB" altLang="tr-TR"/>
            </a:p>
          </p:txBody>
        </p:sp>
        <p:sp>
          <p:nvSpPr>
            <p:cNvPr id="14" name="Text Box 15">
              <a:extLst>
                <a:ext uri="{FF2B5EF4-FFF2-40B4-BE49-F238E27FC236}">
                  <a16:creationId xmlns:a16="http://schemas.microsoft.com/office/drawing/2014/main" id="{0BA6C2B6-889A-44DE-A85D-E8E0CF9E2306}"/>
                </a:ext>
              </a:extLst>
            </p:cNvPr>
            <p:cNvSpPr txBox="1">
              <a:spLocks noChangeArrowheads="1"/>
            </p:cNvSpPr>
            <p:nvPr/>
          </p:nvSpPr>
          <p:spPr bwMode="auto">
            <a:xfrm>
              <a:off x="3648" y="4080"/>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Y</a:t>
              </a:r>
              <a:endParaRPr lang="en-GB" altLang="tr-TR"/>
            </a:p>
          </p:txBody>
        </p:sp>
        <p:sp>
          <p:nvSpPr>
            <p:cNvPr id="15" name="Freeform 17">
              <a:extLst>
                <a:ext uri="{FF2B5EF4-FFF2-40B4-BE49-F238E27FC236}">
                  <a16:creationId xmlns:a16="http://schemas.microsoft.com/office/drawing/2014/main" id="{2A80D085-92A7-44EF-9CBE-1E70C55A4B43}"/>
                </a:ext>
              </a:extLst>
            </p:cNvPr>
            <p:cNvSpPr>
              <a:spLocks/>
            </p:cNvSpPr>
            <p:nvPr/>
          </p:nvSpPr>
          <p:spPr bwMode="auto">
            <a:xfrm>
              <a:off x="1728" y="2112"/>
              <a:ext cx="2264" cy="1936"/>
            </a:xfrm>
            <a:custGeom>
              <a:avLst/>
              <a:gdLst>
                <a:gd name="T0" fmla="*/ 0 w 2312"/>
                <a:gd name="T1" fmla="*/ 528 h 1936"/>
                <a:gd name="T2" fmla="*/ 432 w 2312"/>
                <a:gd name="T3" fmla="*/ 1680 h 1936"/>
                <a:gd name="T4" fmla="*/ 864 w 2312"/>
                <a:gd name="T5" fmla="*/ 960 h 1936"/>
                <a:gd name="T6" fmla="*/ 1344 w 2312"/>
                <a:gd name="T7" fmla="*/ 1824 h 1936"/>
                <a:gd name="T8" fmla="*/ 2160 w 2312"/>
                <a:gd name="T9" fmla="*/ 288 h 1936"/>
                <a:gd name="T10" fmla="*/ 2256 w 2312"/>
                <a:gd name="T11" fmla="*/ 96 h 1936"/>
                <a:gd name="T12" fmla="*/ 0 60000 65536"/>
                <a:gd name="T13" fmla="*/ 0 60000 65536"/>
                <a:gd name="T14" fmla="*/ 0 60000 65536"/>
                <a:gd name="T15" fmla="*/ 0 60000 65536"/>
                <a:gd name="T16" fmla="*/ 0 60000 65536"/>
                <a:gd name="T17" fmla="*/ 0 60000 65536"/>
                <a:gd name="T18" fmla="*/ 0 w 2312"/>
                <a:gd name="T19" fmla="*/ 0 h 1936"/>
                <a:gd name="T20" fmla="*/ 2312 w 2312"/>
                <a:gd name="T21" fmla="*/ 1936 h 1936"/>
              </a:gdLst>
              <a:ahLst/>
              <a:cxnLst>
                <a:cxn ang="T12">
                  <a:pos x="T0" y="T1"/>
                </a:cxn>
                <a:cxn ang="T13">
                  <a:pos x="T2" y="T3"/>
                </a:cxn>
                <a:cxn ang="T14">
                  <a:pos x="T4" y="T5"/>
                </a:cxn>
                <a:cxn ang="T15">
                  <a:pos x="T6" y="T7"/>
                </a:cxn>
                <a:cxn ang="T16">
                  <a:pos x="T8" y="T9"/>
                </a:cxn>
                <a:cxn ang="T17">
                  <a:pos x="T10" y="T11"/>
                </a:cxn>
              </a:cxnLst>
              <a:rect l="T18" t="T19" r="T20" b="T21"/>
              <a:pathLst>
                <a:path w="2312" h="1936">
                  <a:moveTo>
                    <a:pt x="0" y="528"/>
                  </a:moveTo>
                  <a:cubicBezTo>
                    <a:pt x="144" y="1068"/>
                    <a:pt x="288" y="1608"/>
                    <a:pt x="432" y="1680"/>
                  </a:cubicBezTo>
                  <a:cubicBezTo>
                    <a:pt x="576" y="1752"/>
                    <a:pt x="712" y="936"/>
                    <a:pt x="864" y="960"/>
                  </a:cubicBezTo>
                  <a:cubicBezTo>
                    <a:pt x="1016" y="984"/>
                    <a:pt x="1128" y="1936"/>
                    <a:pt x="1344" y="1824"/>
                  </a:cubicBezTo>
                  <a:cubicBezTo>
                    <a:pt x="1560" y="1712"/>
                    <a:pt x="2008" y="576"/>
                    <a:pt x="2160" y="288"/>
                  </a:cubicBezTo>
                  <a:cubicBezTo>
                    <a:pt x="2312" y="0"/>
                    <a:pt x="2284" y="48"/>
                    <a:pt x="2256" y="96"/>
                  </a:cubicBezTo>
                </a:path>
              </a:pathLst>
            </a:cu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grpSp>
      <p:pic>
        <p:nvPicPr>
          <p:cNvPr id="17" name="Picture 16">
            <a:extLst>
              <a:ext uri="{FF2B5EF4-FFF2-40B4-BE49-F238E27FC236}">
                <a16:creationId xmlns:a16="http://schemas.microsoft.com/office/drawing/2014/main" id="{227E9980-EA8F-4E4F-A58F-D0EB348F7953}"/>
              </a:ext>
            </a:extLst>
          </p:cNvPr>
          <p:cNvPicPr>
            <a:picLocks noChangeAspect="1"/>
          </p:cNvPicPr>
          <p:nvPr/>
        </p:nvPicPr>
        <p:blipFill>
          <a:blip r:embed="rId2"/>
          <a:stretch>
            <a:fillRect/>
          </a:stretch>
        </p:blipFill>
        <p:spPr>
          <a:xfrm>
            <a:off x="8488361" y="2510144"/>
            <a:ext cx="3142885" cy="4033837"/>
          </a:xfrm>
          <a:prstGeom prst="rect">
            <a:avLst/>
          </a:prstGeom>
        </p:spPr>
      </p:pic>
    </p:spTree>
    <p:extLst>
      <p:ext uri="{BB962C8B-B14F-4D97-AF65-F5344CB8AC3E}">
        <p14:creationId xmlns:p14="http://schemas.microsoft.com/office/powerpoint/2010/main" val="251708613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A386D-991E-4BD6-B57E-35A7BD352D5F}"/>
              </a:ext>
            </a:extLst>
          </p:cNvPr>
          <p:cNvSpPr>
            <a:spLocks noGrp="1"/>
          </p:cNvSpPr>
          <p:nvPr>
            <p:ph type="title"/>
          </p:nvPr>
        </p:nvSpPr>
        <p:spPr/>
        <p:txBody>
          <a:bodyPr/>
          <a:lstStyle/>
          <a:p>
            <a:r>
              <a:rPr lang="en-US" dirty="0"/>
              <a:t>Selection</a:t>
            </a:r>
            <a:endParaRPr lang="tr-TR" dirty="0"/>
          </a:p>
        </p:txBody>
      </p:sp>
      <p:sp>
        <p:nvSpPr>
          <p:cNvPr id="3" name="Content Placeholder 2">
            <a:extLst>
              <a:ext uri="{FF2B5EF4-FFF2-40B4-BE49-F238E27FC236}">
                <a16:creationId xmlns:a16="http://schemas.microsoft.com/office/drawing/2014/main" id="{6CD8042E-EC40-49DF-BBEC-AAD8FCC14D68}"/>
              </a:ext>
            </a:extLst>
          </p:cNvPr>
          <p:cNvSpPr>
            <a:spLocks noGrp="1"/>
          </p:cNvSpPr>
          <p:nvPr>
            <p:ph idx="1"/>
          </p:nvPr>
        </p:nvSpPr>
        <p:spPr/>
        <p:txBody>
          <a:bodyPr>
            <a:normAutofit fontScale="92500" lnSpcReduction="10000"/>
          </a:bodyPr>
          <a:lstStyle/>
          <a:p>
            <a:r>
              <a:rPr lang="en-US" b="1" i="0" dirty="0">
                <a:solidFill>
                  <a:srgbClr val="202122"/>
                </a:solidFill>
                <a:effectLst/>
                <a:latin typeface="Arial" panose="020B0604020202020204" pitchFamily="34" charset="0"/>
              </a:rPr>
              <a:t>Selection</a:t>
            </a:r>
            <a:r>
              <a:rPr lang="en-US" b="0" i="0" dirty="0">
                <a:solidFill>
                  <a:srgbClr val="202122"/>
                </a:solidFill>
                <a:effectLst/>
                <a:latin typeface="Arial" panose="020B0604020202020204" pitchFamily="34" charset="0"/>
              </a:rPr>
              <a:t> is the stage of a </a:t>
            </a:r>
            <a:r>
              <a:rPr lang="en-US" b="0" i="0" u="none" strike="noStrike" dirty="0">
                <a:solidFill>
                  <a:srgbClr val="0645AD"/>
                </a:solidFill>
                <a:effectLst/>
                <a:latin typeface="Arial" panose="020B0604020202020204" pitchFamily="34" charset="0"/>
                <a:hlinkClick r:id="rId2" tooltip="Genetic algorithm"/>
              </a:rPr>
              <a:t>genetic algorithm</a:t>
            </a:r>
            <a:r>
              <a:rPr lang="en-US" b="0" i="0" dirty="0">
                <a:solidFill>
                  <a:srgbClr val="202122"/>
                </a:solidFill>
                <a:effectLst/>
                <a:latin typeface="Arial" panose="020B0604020202020204" pitchFamily="34" charset="0"/>
              </a:rPr>
              <a:t> in which individual genomes are chosen from a population for later breeding (using the </a:t>
            </a:r>
            <a:r>
              <a:rPr lang="en-US" b="0" i="0" u="none" strike="noStrike" dirty="0">
                <a:solidFill>
                  <a:srgbClr val="0645AD"/>
                </a:solidFill>
                <a:effectLst/>
                <a:latin typeface="Arial" panose="020B0604020202020204" pitchFamily="34" charset="0"/>
                <a:hlinkClick r:id="rId3" tooltip="Crossover (genetic algorithm)"/>
              </a:rPr>
              <a:t>crossover operator</a:t>
            </a:r>
            <a:r>
              <a:rPr lang="en-US" b="0" i="0" dirty="0">
                <a:solidFill>
                  <a:srgbClr val="202122"/>
                </a:solidFill>
                <a:effectLst/>
                <a:latin typeface="Arial" panose="020B0604020202020204" pitchFamily="34" charset="0"/>
              </a:rPr>
              <a:t>).</a:t>
            </a:r>
          </a:p>
          <a:p>
            <a:pPr algn="l">
              <a:buFont typeface="Arial" panose="020B0604020202020204" pitchFamily="34" charset="0"/>
              <a:buChar char="•"/>
            </a:pPr>
            <a:r>
              <a:rPr lang="en-US" b="0" i="0" u="sng" dirty="0">
                <a:solidFill>
                  <a:srgbClr val="FAA700"/>
                </a:solidFill>
                <a:effectLst/>
                <a:latin typeface="Arial" panose="020B0604020202020204" pitchFamily="34" charset="0"/>
                <a:hlinkClick r:id="rId4"/>
              </a:rPr>
              <a:t>Methods of Selection (Genetic Algorithm)</a:t>
            </a:r>
            <a:endParaRPr lang="en-US" b="0" i="0" u="sng" dirty="0">
              <a:solidFill>
                <a:srgbClr val="FAA700"/>
              </a:solidFill>
              <a:effectLst/>
              <a:latin typeface="Arial" panose="020B0604020202020204" pitchFamily="34" charset="0"/>
            </a:endParaRPr>
          </a:p>
          <a:p>
            <a:pPr lvl="1">
              <a:buFont typeface="Arial" panose="020B0604020202020204" pitchFamily="34" charset="0"/>
              <a:buChar char="•"/>
            </a:pPr>
            <a:r>
              <a:rPr lang="en-US" b="0" i="0" u="none" strike="noStrike" dirty="0">
                <a:solidFill>
                  <a:srgbClr val="202122"/>
                </a:solidFill>
                <a:effectLst/>
                <a:latin typeface="Arial" panose="020B0604020202020204" pitchFamily="34" charset="0"/>
                <a:hlinkClick r:id="rId5"/>
              </a:rPr>
              <a:t>1.1 </a:t>
            </a:r>
            <a:r>
              <a:rPr lang="en-US" b="0" i="0" u="none" strike="noStrike" dirty="0">
                <a:solidFill>
                  <a:srgbClr val="0645AD"/>
                </a:solidFill>
                <a:effectLst/>
                <a:latin typeface="Arial" panose="020B0604020202020204" pitchFamily="34" charset="0"/>
                <a:hlinkClick r:id="rId5"/>
              </a:rPr>
              <a:t>Roulette Wheel Selection</a:t>
            </a:r>
            <a:endParaRPr lang="en-US" b="0" i="0" dirty="0">
              <a:solidFill>
                <a:srgbClr val="202122"/>
              </a:solidFill>
              <a:effectLst/>
              <a:latin typeface="Arial" panose="020B0604020202020204" pitchFamily="34" charset="0"/>
            </a:endParaRPr>
          </a:p>
          <a:p>
            <a:pPr lvl="1">
              <a:buFont typeface="Arial" panose="020B0604020202020204" pitchFamily="34" charset="0"/>
              <a:buChar char="•"/>
            </a:pPr>
            <a:r>
              <a:rPr lang="en-US" b="0" i="0" u="none" strike="noStrike" dirty="0">
                <a:solidFill>
                  <a:srgbClr val="202122"/>
                </a:solidFill>
                <a:effectLst/>
                <a:latin typeface="Arial" panose="020B0604020202020204" pitchFamily="34" charset="0"/>
                <a:hlinkClick r:id="rId6"/>
              </a:rPr>
              <a:t>1.2 </a:t>
            </a:r>
            <a:r>
              <a:rPr lang="en-US" b="0" i="0" u="none" strike="noStrike" dirty="0">
                <a:solidFill>
                  <a:srgbClr val="0645AD"/>
                </a:solidFill>
                <a:effectLst/>
                <a:latin typeface="Arial" panose="020B0604020202020204" pitchFamily="34" charset="0"/>
                <a:hlinkClick r:id="rId6"/>
              </a:rPr>
              <a:t>Rank Selection</a:t>
            </a:r>
            <a:endParaRPr lang="en-US" b="0" i="0" dirty="0">
              <a:solidFill>
                <a:srgbClr val="202122"/>
              </a:solidFill>
              <a:effectLst/>
              <a:latin typeface="Arial" panose="020B0604020202020204" pitchFamily="34" charset="0"/>
            </a:endParaRPr>
          </a:p>
          <a:p>
            <a:pPr lvl="1">
              <a:buFont typeface="Arial" panose="020B0604020202020204" pitchFamily="34" charset="0"/>
              <a:buChar char="•"/>
            </a:pPr>
            <a:r>
              <a:rPr lang="en-US" b="0" i="0" u="none" strike="noStrike" dirty="0">
                <a:solidFill>
                  <a:srgbClr val="202122"/>
                </a:solidFill>
                <a:effectLst/>
                <a:latin typeface="Arial" panose="020B0604020202020204" pitchFamily="34" charset="0"/>
                <a:hlinkClick r:id="rId7"/>
              </a:rPr>
              <a:t>1.3 </a:t>
            </a:r>
            <a:r>
              <a:rPr lang="en-US" b="0" i="0" u="none" strike="noStrike" dirty="0">
                <a:solidFill>
                  <a:srgbClr val="0645AD"/>
                </a:solidFill>
                <a:effectLst/>
                <a:latin typeface="Arial" panose="020B0604020202020204" pitchFamily="34" charset="0"/>
                <a:hlinkClick r:id="rId7"/>
              </a:rPr>
              <a:t>Steady State Selection</a:t>
            </a:r>
            <a:endParaRPr lang="en-US" b="0" i="0" dirty="0">
              <a:solidFill>
                <a:srgbClr val="202122"/>
              </a:solidFill>
              <a:effectLst/>
              <a:latin typeface="Arial" panose="020B0604020202020204" pitchFamily="34" charset="0"/>
            </a:endParaRPr>
          </a:p>
          <a:p>
            <a:pPr lvl="1">
              <a:buFont typeface="Arial" panose="020B0604020202020204" pitchFamily="34" charset="0"/>
              <a:buChar char="•"/>
            </a:pPr>
            <a:r>
              <a:rPr lang="en-US" b="0" i="0" u="none" strike="noStrike" dirty="0">
                <a:solidFill>
                  <a:srgbClr val="202122"/>
                </a:solidFill>
                <a:effectLst/>
                <a:latin typeface="Arial" panose="020B0604020202020204" pitchFamily="34" charset="0"/>
                <a:hlinkClick r:id="rId8"/>
              </a:rPr>
              <a:t>1.4 </a:t>
            </a:r>
            <a:r>
              <a:rPr lang="en-US" b="0" i="0" u="none" strike="noStrike" dirty="0">
                <a:solidFill>
                  <a:srgbClr val="0645AD"/>
                </a:solidFill>
                <a:effectLst/>
                <a:latin typeface="Arial" panose="020B0604020202020204" pitchFamily="34" charset="0"/>
                <a:hlinkClick r:id="rId8"/>
              </a:rPr>
              <a:t>Tournament Selection</a:t>
            </a:r>
            <a:endParaRPr lang="en-US" b="0" i="0" dirty="0">
              <a:solidFill>
                <a:srgbClr val="202122"/>
              </a:solidFill>
              <a:effectLst/>
              <a:latin typeface="Arial" panose="020B0604020202020204" pitchFamily="34" charset="0"/>
            </a:endParaRPr>
          </a:p>
          <a:p>
            <a:pPr lvl="1">
              <a:buFont typeface="Arial" panose="020B0604020202020204" pitchFamily="34" charset="0"/>
              <a:buChar char="•"/>
            </a:pPr>
            <a:r>
              <a:rPr lang="en-US" b="0" i="0" u="none" strike="noStrike" dirty="0">
                <a:solidFill>
                  <a:srgbClr val="202122"/>
                </a:solidFill>
                <a:effectLst/>
                <a:latin typeface="Arial" panose="020B0604020202020204" pitchFamily="34" charset="0"/>
                <a:hlinkClick r:id="rId9"/>
              </a:rPr>
              <a:t>1.5 </a:t>
            </a:r>
            <a:r>
              <a:rPr lang="en-US" b="0" i="0" u="none" strike="noStrike" dirty="0">
                <a:solidFill>
                  <a:srgbClr val="0645AD"/>
                </a:solidFill>
                <a:effectLst/>
                <a:latin typeface="Arial" panose="020B0604020202020204" pitchFamily="34" charset="0"/>
                <a:hlinkClick r:id="rId9"/>
              </a:rPr>
              <a:t>Elitism Selection</a:t>
            </a:r>
            <a:endParaRPr lang="en-US" b="0" i="0" dirty="0">
              <a:solidFill>
                <a:srgbClr val="202122"/>
              </a:solidFill>
              <a:effectLst/>
              <a:latin typeface="Arial" panose="020B0604020202020204" pitchFamily="34" charset="0"/>
            </a:endParaRPr>
          </a:p>
          <a:p>
            <a:pPr lvl="1">
              <a:buFont typeface="Arial" panose="020B0604020202020204" pitchFamily="34" charset="0"/>
              <a:buChar char="•"/>
            </a:pPr>
            <a:r>
              <a:rPr lang="en-US" b="0" i="0" u="none" strike="noStrike" dirty="0">
                <a:solidFill>
                  <a:srgbClr val="202122"/>
                </a:solidFill>
                <a:effectLst/>
                <a:latin typeface="Arial" panose="020B0604020202020204" pitchFamily="34" charset="0"/>
                <a:hlinkClick r:id="rId10"/>
              </a:rPr>
              <a:t>1.6 </a:t>
            </a:r>
            <a:r>
              <a:rPr lang="en-US" b="0" i="0" u="none" strike="noStrike" dirty="0">
                <a:solidFill>
                  <a:srgbClr val="0645AD"/>
                </a:solidFill>
                <a:effectLst/>
                <a:latin typeface="Arial" panose="020B0604020202020204" pitchFamily="34" charset="0"/>
                <a:hlinkClick r:id="rId10"/>
              </a:rPr>
              <a:t>Boltzmann Selection</a:t>
            </a:r>
            <a:endParaRPr lang="en-US" b="0" i="0" dirty="0">
              <a:solidFill>
                <a:srgbClr val="202122"/>
              </a:solidFill>
              <a:effectLst/>
              <a:latin typeface="Arial" panose="020B0604020202020204" pitchFamily="34" charset="0"/>
            </a:endParaRPr>
          </a:p>
          <a:p>
            <a:endParaRPr lang="tr-TR" dirty="0"/>
          </a:p>
        </p:txBody>
      </p:sp>
    </p:spTree>
    <p:extLst>
      <p:ext uri="{BB962C8B-B14F-4D97-AF65-F5344CB8AC3E}">
        <p14:creationId xmlns:p14="http://schemas.microsoft.com/office/powerpoint/2010/main" val="844049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9111C-97D1-4F14-8235-7B276525DAD8}"/>
              </a:ext>
            </a:extLst>
          </p:cNvPr>
          <p:cNvSpPr>
            <a:spLocks noGrp="1"/>
          </p:cNvSpPr>
          <p:nvPr>
            <p:ph type="title"/>
          </p:nvPr>
        </p:nvSpPr>
        <p:spPr/>
        <p:txBody>
          <a:bodyPr/>
          <a:lstStyle/>
          <a:p>
            <a:r>
              <a:rPr lang="tr-TR" dirty="0" err="1"/>
              <a:t>Hill-climbing</a:t>
            </a:r>
            <a:r>
              <a:rPr lang="tr-TR" dirty="0"/>
              <a:t> </a:t>
            </a:r>
            <a:r>
              <a:rPr lang="tr-TR" dirty="0" err="1"/>
              <a:t>search</a:t>
            </a:r>
            <a:endParaRPr lang="tr-TR" dirty="0"/>
          </a:p>
        </p:txBody>
      </p:sp>
      <p:sp>
        <p:nvSpPr>
          <p:cNvPr id="3" name="Content Placeholder 2">
            <a:extLst>
              <a:ext uri="{FF2B5EF4-FFF2-40B4-BE49-F238E27FC236}">
                <a16:creationId xmlns:a16="http://schemas.microsoft.com/office/drawing/2014/main" id="{9CC115FA-DFD5-4430-B389-59B5B0096A3F}"/>
              </a:ext>
            </a:extLst>
          </p:cNvPr>
          <p:cNvSpPr>
            <a:spLocks noGrp="1"/>
          </p:cNvSpPr>
          <p:nvPr>
            <p:ph idx="1"/>
          </p:nvPr>
        </p:nvSpPr>
        <p:spPr/>
        <p:txBody>
          <a:bodyPr>
            <a:normAutofit fontScale="85000" lnSpcReduction="10000"/>
          </a:bodyPr>
          <a:lstStyle/>
          <a:p>
            <a:r>
              <a:rPr lang="en-US" dirty="0"/>
              <a:t>It is simply a loop that continually </a:t>
            </a:r>
            <a:r>
              <a:rPr lang="en-US" dirty="0">
                <a:solidFill>
                  <a:srgbClr val="C00000"/>
                </a:solidFill>
              </a:rPr>
              <a:t>moves in the direction of increasing value</a:t>
            </a:r>
            <a:r>
              <a:rPr lang="en-US" dirty="0"/>
              <a:t>—that is, </a:t>
            </a:r>
            <a:r>
              <a:rPr lang="en-US" dirty="0">
                <a:solidFill>
                  <a:srgbClr val="C00000"/>
                </a:solidFill>
              </a:rPr>
              <a:t>uphill</a:t>
            </a:r>
            <a:r>
              <a:rPr lang="en-US" dirty="0"/>
              <a:t>. It </a:t>
            </a:r>
            <a:r>
              <a:rPr lang="en-US" dirty="0">
                <a:solidFill>
                  <a:srgbClr val="C00000"/>
                </a:solidFill>
              </a:rPr>
              <a:t>terminates when it reaches a “peak”</a:t>
            </a:r>
            <a:r>
              <a:rPr lang="en-US" dirty="0"/>
              <a:t> where no neighbor has a higher value. </a:t>
            </a:r>
          </a:p>
          <a:p>
            <a:r>
              <a:rPr lang="en-US" dirty="0"/>
              <a:t>The algorithm does </a:t>
            </a:r>
            <a:r>
              <a:rPr lang="en-US" dirty="0">
                <a:solidFill>
                  <a:srgbClr val="C00000"/>
                </a:solidFill>
              </a:rPr>
              <a:t>not maintain a search tree</a:t>
            </a:r>
            <a:r>
              <a:rPr lang="en-US" dirty="0"/>
              <a:t>, so the data structure for the current node need only record the state and the value of the objective function. </a:t>
            </a:r>
          </a:p>
          <a:p>
            <a:r>
              <a:rPr lang="en-US" dirty="0"/>
              <a:t>Hill climbing does </a:t>
            </a:r>
            <a:r>
              <a:rPr lang="en-US" dirty="0">
                <a:solidFill>
                  <a:srgbClr val="C00000"/>
                </a:solidFill>
              </a:rPr>
              <a:t>not look ahead beyond the immediate neighbors of the current state</a:t>
            </a:r>
            <a:r>
              <a:rPr lang="en-US" dirty="0"/>
              <a:t>. (This resembles trying to find the top of Mount Everest in a thick fog while suffering from amnesia.)</a:t>
            </a:r>
          </a:p>
          <a:p>
            <a:r>
              <a:rPr lang="en-US" dirty="0"/>
              <a:t>Hill climbing is sometimes called </a:t>
            </a:r>
            <a:r>
              <a:rPr lang="en-US" dirty="0">
                <a:solidFill>
                  <a:srgbClr val="C00000"/>
                </a:solidFill>
              </a:rPr>
              <a:t>greedy local search </a:t>
            </a:r>
            <a:r>
              <a:rPr lang="en-US" dirty="0"/>
              <a:t>because it grabs a good neighbor state without thinking ahead about where to go next.</a:t>
            </a:r>
            <a:endParaRPr lang="tr-TR" dirty="0"/>
          </a:p>
        </p:txBody>
      </p:sp>
    </p:spTree>
    <p:extLst>
      <p:ext uri="{BB962C8B-B14F-4D97-AF65-F5344CB8AC3E}">
        <p14:creationId xmlns:p14="http://schemas.microsoft.com/office/powerpoint/2010/main" val="361939581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BD084-F421-4536-A60C-59ABC81439FF}"/>
              </a:ext>
            </a:extLst>
          </p:cNvPr>
          <p:cNvSpPr>
            <a:spLocks noGrp="1"/>
          </p:cNvSpPr>
          <p:nvPr>
            <p:ph type="title"/>
          </p:nvPr>
        </p:nvSpPr>
        <p:spPr/>
        <p:txBody>
          <a:bodyPr/>
          <a:lstStyle/>
          <a:p>
            <a:r>
              <a:rPr lang="tr-TR" b="0" i="0" dirty="0" err="1">
                <a:effectLst/>
                <a:latin typeface="Arial" panose="020B0604020202020204" pitchFamily="34" charset="0"/>
              </a:rPr>
              <a:t>Roulette</a:t>
            </a:r>
            <a:r>
              <a:rPr lang="tr-TR" b="0" i="0" dirty="0">
                <a:effectLst/>
                <a:latin typeface="Arial" panose="020B0604020202020204" pitchFamily="34" charset="0"/>
              </a:rPr>
              <a:t> Wheel </a:t>
            </a:r>
            <a:r>
              <a:rPr lang="tr-TR" b="0" i="0" dirty="0" err="1">
                <a:effectLst/>
                <a:latin typeface="Arial" panose="020B0604020202020204" pitchFamily="34" charset="0"/>
              </a:rPr>
              <a:t>Selection</a:t>
            </a:r>
            <a:endParaRPr lang="tr-TR" dirty="0"/>
          </a:p>
        </p:txBody>
      </p:sp>
      <p:sp>
        <p:nvSpPr>
          <p:cNvPr id="3" name="Content Placeholder 2">
            <a:extLst>
              <a:ext uri="{FF2B5EF4-FFF2-40B4-BE49-F238E27FC236}">
                <a16:creationId xmlns:a16="http://schemas.microsoft.com/office/drawing/2014/main" id="{D70B7769-08BC-4F3A-A6B8-990DEC529BAD}"/>
              </a:ext>
            </a:extLst>
          </p:cNvPr>
          <p:cNvSpPr>
            <a:spLocks noGrp="1"/>
          </p:cNvSpPr>
          <p:nvPr>
            <p:ph idx="1"/>
          </p:nvPr>
        </p:nvSpPr>
        <p:spPr>
          <a:xfrm>
            <a:off x="406400" y="1397001"/>
            <a:ext cx="11379200" cy="1498599"/>
          </a:xfrm>
        </p:spPr>
        <p:txBody>
          <a:bodyPr>
            <a:normAutofit fontScale="70000" lnSpcReduction="20000"/>
          </a:bodyPr>
          <a:lstStyle/>
          <a:p>
            <a:r>
              <a:rPr lang="en-US" b="0" i="0" dirty="0">
                <a:solidFill>
                  <a:srgbClr val="202122"/>
                </a:solidFill>
                <a:effectLst/>
                <a:latin typeface="Arial" panose="020B0604020202020204" pitchFamily="34" charset="0"/>
              </a:rPr>
              <a:t>In the </a:t>
            </a:r>
            <a:r>
              <a:rPr lang="en-US" b="0" i="0" u="none" strike="noStrike" dirty="0">
                <a:solidFill>
                  <a:srgbClr val="0645AD"/>
                </a:solidFill>
                <a:effectLst/>
                <a:latin typeface="Arial" panose="020B0604020202020204" pitchFamily="34" charset="0"/>
                <a:hlinkClick r:id="rId2" tooltip="Fitness proportionate selection"/>
              </a:rPr>
              <a:t>roulette wheel selection</a:t>
            </a:r>
            <a:r>
              <a:rPr lang="en-US" b="0" i="0" dirty="0">
                <a:solidFill>
                  <a:srgbClr val="202122"/>
                </a:solidFill>
                <a:effectLst/>
                <a:latin typeface="Arial" panose="020B0604020202020204" pitchFamily="34" charset="0"/>
              </a:rPr>
              <a:t>, the probability of choosing an individual for breeding of the next generation is proportional to its fitness, the better the fitness is, the higher chance for that individual to be chosen. Choosing individuals can be depicted as spinning a roulette that has as many pockets as there are individuals in the current generation, with sizes depending on their probability. </a:t>
            </a:r>
            <a:endParaRPr lang="tr-TR" dirty="0"/>
          </a:p>
        </p:txBody>
      </p:sp>
      <p:pic>
        <p:nvPicPr>
          <p:cNvPr id="2075" name="Picture 27" descr="Roulette Wheel Selection">
            <a:extLst>
              <a:ext uri="{FF2B5EF4-FFF2-40B4-BE49-F238E27FC236}">
                <a16:creationId xmlns:a16="http://schemas.microsoft.com/office/drawing/2014/main" id="{59CC9E6E-3C1B-4174-9110-420D3EABE0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1" y="3048000"/>
            <a:ext cx="6934200" cy="321284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C1EAD6E-9C5E-4BCE-BBF6-81004BB752BC}"/>
              </a:ext>
            </a:extLst>
          </p:cNvPr>
          <p:cNvSpPr txBox="1"/>
          <p:nvPr/>
        </p:nvSpPr>
        <p:spPr bwMode="auto">
          <a:xfrm>
            <a:off x="2286000" y="6547585"/>
            <a:ext cx="6099906" cy="215444"/>
          </a:xfrm>
          <a:prstGeom prst="rect">
            <a:avLst/>
          </a:prstGeom>
          <a:noFill/>
          <a:ln w="9525">
            <a:noFill/>
            <a:miter lim="800000"/>
            <a:headEnd/>
            <a:tailEnd/>
          </a:ln>
        </p:spPr>
        <p:txBody>
          <a:bodyPr wrap="square">
            <a:spAutoFit/>
          </a:bodyPr>
          <a:lstStyle/>
          <a:p>
            <a:r>
              <a:rPr lang="tr-TR" sz="800" dirty="0"/>
              <a:t>https://www.tutorialspoint.com/genetic_algorithms/genetic_algorithms_parent_selection.htm</a:t>
            </a:r>
          </a:p>
        </p:txBody>
      </p:sp>
    </p:spTree>
    <p:extLst>
      <p:ext uri="{BB962C8B-B14F-4D97-AF65-F5344CB8AC3E}">
        <p14:creationId xmlns:p14="http://schemas.microsoft.com/office/powerpoint/2010/main" val="374796595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EC421-0707-4114-B971-5F95DF9A39EA}"/>
              </a:ext>
            </a:extLst>
          </p:cNvPr>
          <p:cNvSpPr>
            <a:spLocks noGrp="1"/>
          </p:cNvSpPr>
          <p:nvPr>
            <p:ph type="title"/>
          </p:nvPr>
        </p:nvSpPr>
        <p:spPr/>
        <p:txBody>
          <a:bodyPr/>
          <a:lstStyle/>
          <a:p>
            <a:r>
              <a:rPr lang="tr-TR" dirty="0" err="1"/>
              <a:t>Rank</a:t>
            </a:r>
            <a:r>
              <a:rPr lang="tr-TR" dirty="0"/>
              <a:t> </a:t>
            </a:r>
            <a:r>
              <a:rPr lang="tr-TR" dirty="0" err="1"/>
              <a:t>Selection</a:t>
            </a:r>
            <a:endParaRPr lang="tr-TR" dirty="0"/>
          </a:p>
        </p:txBody>
      </p:sp>
      <p:sp>
        <p:nvSpPr>
          <p:cNvPr id="3" name="Content Placeholder 2">
            <a:extLst>
              <a:ext uri="{FF2B5EF4-FFF2-40B4-BE49-F238E27FC236}">
                <a16:creationId xmlns:a16="http://schemas.microsoft.com/office/drawing/2014/main" id="{0C4709A4-B0E1-466F-860B-5C2F53EAAB64}"/>
              </a:ext>
            </a:extLst>
          </p:cNvPr>
          <p:cNvSpPr>
            <a:spLocks noGrp="1"/>
          </p:cNvSpPr>
          <p:nvPr>
            <p:ph idx="1"/>
          </p:nvPr>
        </p:nvSpPr>
        <p:spPr>
          <a:xfrm>
            <a:off x="406400" y="1397001"/>
            <a:ext cx="11379200" cy="1955799"/>
          </a:xfrm>
        </p:spPr>
        <p:txBody>
          <a:bodyPr>
            <a:normAutofit fontScale="62500" lnSpcReduction="20000"/>
          </a:bodyPr>
          <a:lstStyle/>
          <a:p>
            <a:r>
              <a:rPr lang="en-US" b="0" i="0" dirty="0">
                <a:solidFill>
                  <a:srgbClr val="202122"/>
                </a:solidFill>
                <a:effectLst/>
                <a:latin typeface="Arial" panose="020B0604020202020204" pitchFamily="34" charset="0"/>
              </a:rPr>
              <a:t>Rank Selection also works with negative fitness values and is mostly used when the individuals in the population have very close fitness values (this happens usually at the end of the run). This leads to each individual having an almost equal share of the pie (like in case of fitness proportionate selection) and hence each individual no matter how fit relative to each other has an approximately same probability of getting selected as a parent. This in turn leads to a loss in the selection pressure towards fitter individuals, causing the GA to make poor parent selections in such situations.</a:t>
            </a:r>
            <a:endParaRPr lang="tr-TR" dirty="0"/>
          </a:p>
        </p:txBody>
      </p:sp>
      <p:pic>
        <p:nvPicPr>
          <p:cNvPr id="78850" name="Picture 2" descr="Rank Selection">
            <a:extLst>
              <a:ext uri="{FF2B5EF4-FFF2-40B4-BE49-F238E27FC236}">
                <a16:creationId xmlns:a16="http://schemas.microsoft.com/office/drawing/2014/main" id="{45B1F063-5F55-48D5-A365-BCD4DD058C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505201"/>
            <a:ext cx="5715000" cy="27336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FC8A9A7-D674-43C0-831C-195876AB65FE}"/>
              </a:ext>
            </a:extLst>
          </p:cNvPr>
          <p:cNvSpPr txBox="1"/>
          <p:nvPr/>
        </p:nvSpPr>
        <p:spPr bwMode="auto">
          <a:xfrm>
            <a:off x="2286000" y="6547585"/>
            <a:ext cx="6099906" cy="215444"/>
          </a:xfrm>
          <a:prstGeom prst="rect">
            <a:avLst/>
          </a:prstGeom>
          <a:noFill/>
          <a:ln w="9525">
            <a:noFill/>
            <a:miter lim="800000"/>
            <a:headEnd/>
            <a:tailEnd/>
          </a:ln>
        </p:spPr>
        <p:txBody>
          <a:bodyPr wrap="square">
            <a:spAutoFit/>
          </a:bodyPr>
          <a:lstStyle/>
          <a:p>
            <a:r>
              <a:rPr lang="tr-TR" sz="800" dirty="0"/>
              <a:t>https://www.tutorialspoint.com/genetic_algorithms/genetic_algorithms_parent_selection.htm</a:t>
            </a:r>
          </a:p>
        </p:txBody>
      </p:sp>
    </p:spTree>
    <p:extLst>
      <p:ext uri="{BB962C8B-B14F-4D97-AF65-F5344CB8AC3E}">
        <p14:creationId xmlns:p14="http://schemas.microsoft.com/office/powerpoint/2010/main" val="422009331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BFC9F-FA65-4D2C-95FD-61ECB2010198}"/>
              </a:ext>
            </a:extLst>
          </p:cNvPr>
          <p:cNvSpPr>
            <a:spLocks noGrp="1"/>
          </p:cNvSpPr>
          <p:nvPr>
            <p:ph type="title"/>
          </p:nvPr>
        </p:nvSpPr>
        <p:spPr/>
        <p:txBody>
          <a:bodyPr/>
          <a:lstStyle/>
          <a:p>
            <a:r>
              <a:rPr lang="en-US" altLang="tr-TR" sz="4400" dirty="0"/>
              <a:t>Cross-Over and Mutation</a:t>
            </a:r>
            <a:endParaRPr lang="tr-TR" dirty="0"/>
          </a:p>
        </p:txBody>
      </p:sp>
      <p:sp>
        <p:nvSpPr>
          <p:cNvPr id="3" name="Content Placeholder 2">
            <a:extLst>
              <a:ext uri="{FF2B5EF4-FFF2-40B4-BE49-F238E27FC236}">
                <a16:creationId xmlns:a16="http://schemas.microsoft.com/office/drawing/2014/main" id="{6E9B72D4-A9FE-4E97-8289-9F994A90B0C7}"/>
              </a:ext>
            </a:extLst>
          </p:cNvPr>
          <p:cNvSpPr>
            <a:spLocks noGrp="1"/>
          </p:cNvSpPr>
          <p:nvPr>
            <p:ph idx="1"/>
          </p:nvPr>
        </p:nvSpPr>
        <p:spPr>
          <a:xfrm>
            <a:off x="406400" y="1397001"/>
            <a:ext cx="11379200" cy="1748931"/>
          </a:xfrm>
        </p:spPr>
        <p:txBody>
          <a:bodyPr>
            <a:normAutofit fontScale="62500" lnSpcReduction="20000"/>
          </a:bodyPr>
          <a:lstStyle/>
          <a:p>
            <a:r>
              <a:rPr lang="fr-FR" altLang="tr-TR" sz="3200" dirty="0"/>
              <a:t>How to </a:t>
            </a:r>
            <a:r>
              <a:rPr lang="fr-FR" altLang="tr-TR" sz="3200" dirty="0" err="1"/>
              <a:t>reproduce</a:t>
            </a:r>
            <a:r>
              <a:rPr lang="fr-FR" altLang="tr-TR" sz="3200" dirty="0"/>
              <a:t> </a:t>
            </a:r>
            <a:r>
              <a:rPr lang="fr-FR" altLang="tr-TR" sz="3200" dirty="0" err="1"/>
              <a:t>individuals</a:t>
            </a:r>
            <a:r>
              <a:rPr lang="fr-FR" altLang="tr-TR" sz="3200" dirty="0"/>
              <a:t>?</a:t>
            </a:r>
          </a:p>
          <a:p>
            <a:pPr lvl="1"/>
            <a:r>
              <a:rPr lang="en-US" altLang="tr-TR" dirty="0"/>
              <a:t>Crossover, also called recombination, is a genetic operator used to combine the genetic information of two parents to generate new offspring.</a:t>
            </a:r>
          </a:p>
          <a:p>
            <a:pPr lvl="1"/>
            <a:r>
              <a:rPr lang="en-US" b="0" i="0" dirty="0">
                <a:solidFill>
                  <a:srgbClr val="2E2E2E"/>
                </a:solidFill>
                <a:effectLst/>
                <a:latin typeface="NexusSans"/>
              </a:rPr>
              <a:t>The crossover of two parent strings produces offspring/children (new solutions) by swapping parts or genes of the chromosomes.</a:t>
            </a:r>
          </a:p>
          <a:p>
            <a:pPr lvl="1"/>
            <a:r>
              <a:rPr lang="en-US" b="0" i="0" dirty="0">
                <a:solidFill>
                  <a:srgbClr val="2E2E2E"/>
                </a:solidFill>
                <a:effectLst/>
                <a:latin typeface="NexusSans"/>
              </a:rPr>
              <a:t>Crossover has a higher probability, typically 0.8-0.95.</a:t>
            </a:r>
            <a:endParaRPr lang="en-US" altLang="tr-TR" dirty="0"/>
          </a:p>
          <a:p>
            <a:pPr lvl="1"/>
            <a:endParaRPr lang="fr-FR" altLang="tr-TR" dirty="0"/>
          </a:p>
          <a:p>
            <a:endParaRPr lang="tr-TR" dirty="0"/>
          </a:p>
        </p:txBody>
      </p:sp>
      <p:sp>
        <p:nvSpPr>
          <p:cNvPr id="5" name="TextBox 4">
            <a:extLst>
              <a:ext uri="{FF2B5EF4-FFF2-40B4-BE49-F238E27FC236}">
                <a16:creationId xmlns:a16="http://schemas.microsoft.com/office/drawing/2014/main" id="{906FD600-7809-47DB-959A-269C0DEF6D65}"/>
              </a:ext>
            </a:extLst>
          </p:cNvPr>
          <p:cNvSpPr txBox="1"/>
          <p:nvPr/>
        </p:nvSpPr>
        <p:spPr bwMode="auto">
          <a:xfrm>
            <a:off x="990600" y="3433582"/>
            <a:ext cx="4267200" cy="1600438"/>
          </a:xfrm>
          <a:prstGeom prst="rect">
            <a:avLst/>
          </a:prstGeom>
          <a:noFill/>
          <a:ln w="9525">
            <a:noFill/>
            <a:miter lim="800000"/>
            <a:headEnd/>
            <a:tailEnd/>
          </a:ln>
        </p:spPr>
        <p:txBody>
          <a:bodyPr wrap="square">
            <a:spAutoFit/>
          </a:bodyPr>
          <a:lstStyle/>
          <a:p>
            <a:r>
              <a:rPr lang="tr-TR" sz="1400" b="1" i="0" dirty="0" err="1">
                <a:solidFill>
                  <a:srgbClr val="000000"/>
                </a:solidFill>
                <a:effectLst/>
                <a:latin typeface="Arial" panose="020B0604020202020204" pitchFamily="34" charset="0"/>
              </a:rPr>
              <a:t>One-point</a:t>
            </a:r>
            <a:r>
              <a:rPr lang="tr-TR" sz="1400" b="1" i="0" dirty="0">
                <a:solidFill>
                  <a:srgbClr val="000000"/>
                </a:solidFill>
                <a:effectLst/>
                <a:latin typeface="Arial" panose="020B0604020202020204" pitchFamily="34" charset="0"/>
              </a:rPr>
              <a:t> </a:t>
            </a:r>
            <a:r>
              <a:rPr lang="tr-TR" sz="1400" b="1" i="0" dirty="0" err="1">
                <a:solidFill>
                  <a:srgbClr val="000000"/>
                </a:solidFill>
                <a:effectLst/>
                <a:latin typeface="Arial" panose="020B0604020202020204" pitchFamily="34" charset="0"/>
              </a:rPr>
              <a:t>crossover</a:t>
            </a:r>
            <a:r>
              <a:rPr lang="en-US" sz="1400" b="1" i="0" dirty="0">
                <a:solidFill>
                  <a:srgbClr val="000000"/>
                </a:solidFill>
                <a:effectLst/>
                <a:latin typeface="Arial" panose="020B0604020202020204" pitchFamily="34" charset="0"/>
              </a:rPr>
              <a:t>:</a:t>
            </a:r>
            <a:endParaRPr lang="tr-TR" sz="1400" b="1" i="0" dirty="0">
              <a:solidFill>
                <a:srgbClr val="000000"/>
              </a:solidFill>
              <a:effectLst/>
              <a:latin typeface="Arial" panose="020B0604020202020204" pitchFamily="34" charset="0"/>
            </a:endParaRPr>
          </a:p>
          <a:p>
            <a:r>
              <a:rPr lang="en-US" sz="1400" b="0" i="0" dirty="0">
                <a:solidFill>
                  <a:srgbClr val="202122"/>
                </a:solidFill>
                <a:effectLst/>
                <a:latin typeface="Arial" panose="020B0604020202020204" pitchFamily="34" charset="0"/>
              </a:rPr>
              <a:t>A point on both parents' chromosomes is picked randomly, and designated a 'crossover point'. Bits to the right of that point are swapped between the two parent chromosomes. This results in two offspring, each carrying some genetic information from both parents.</a:t>
            </a:r>
            <a:endParaRPr lang="tr-TR" sz="1400" dirty="0"/>
          </a:p>
        </p:txBody>
      </p:sp>
      <p:sp>
        <p:nvSpPr>
          <p:cNvPr id="7" name="TextBox 6">
            <a:extLst>
              <a:ext uri="{FF2B5EF4-FFF2-40B4-BE49-F238E27FC236}">
                <a16:creationId xmlns:a16="http://schemas.microsoft.com/office/drawing/2014/main" id="{73D0C79E-F592-4489-9DF1-F33A287B7967}"/>
              </a:ext>
            </a:extLst>
          </p:cNvPr>
          <p:cNvSpPr txBox="1"/>
          <p:nvPr/>
        </p:nvSpPr>
        <p:spPr bwMode="auto">
          <a:xfrm>
            <a:off x="5562600" y="3505200"/>
            <a:ext cx="4800600" cy="1169551"/>
          </a:xfrm>
          <a:prstGeom prst="rect">
            <a:avLst/>
          </a:prstGeom>
          <a:noFill/>
          <a:ln w="9525">
            <a:noFill/>
            <a:miter lim="800000"/>
            <a:headEnd/>
            <a:tailEnd/>
          </a:ln>
        </p:spPr>
        <p:txBody>
          <a:bodyPr wrap="square">
            <a:spAutoFit/>
          </a:bodyPr>
          <a:lstStyle/>
          <a:p>
            <a:r>
              <a:rPr lang="tr-TR" sz="1400" b="1" i="0" dirty="0" err="1">
                <a:solidFill>
                  <a:srgbClr val="000000"/>
                </a:solidFill>
                <a:effectLst/>
                <a:latin typeface="Arial" panose="020B0604020202020204" pitchFamily="34" charset="0"/>
              </a:rPr>
              <a:t>Two-point</a:t>
            </a:r>
            <a:r>
              <a:rPr lang="tr-TR" sz="1400" b="1" i="0" dirty="0">
                <a:solidFill>
                  <a:srgbClr val="000000"/>
                </a:solidFill>
                <a:effectLst/>
                <a:latin typeface="Arial" panose="020B0604020202020204" pitchFamily="34" charset="0"/>
              </a:rPr>
              <a:t> </a:t>
            </a:r>
            <a:r>
              <a:rPr lang="tr-TR" sz="1400" b="1" i="0" dirty="0" err="1">
                <a:solidFill>
                  <a:srgbClr val="000000"/>
                </a:solidFill>
                <a:effectLst/>
                <a:latin typeface="Arial" panose="020B0604020202020204" pitchFamily="34" charset="0"/>
              </a:rPr>
              <a:t>and</a:t>
            </a:r>
            <a:r>
              <a:rPr lang="tr-TR" sz="1400" b="1" i="0" dirty="0">
                <a:solidFill>
                  <a:srgbClr val="000000"/>
                </a:solidFill>
                <a:effectLst/>
                <a:latin typeface="Arial" panose="020B0604020202020204" pitchFamily="34" charset="0"/>
              </a:rPr>
              <a:t> k-</a:t>
            </a:r>
            <a:r>
              <a:rPr lang="tr-TR" sz="1400" b="1" i="0" dirty="0" err="1">
                <a:solidFill>
                  <a:srgbClr val="000000"/>
                </a:solidFill>
                <a:effectLst/>
                <a:latin typeface="Arial" panose="020B0604020202020204" pitchFamily="34" charset="0"/>
              </a:rPr>
              <a:t>point</a:t>
            </a:r>
            <a:r>
              <a:rPr lang="tr-TR" sz="1400" b="1" i="0" dirty="0">
                <a:solidFill>
                  <a:srgbClr val="000000"/>
                </a:solidFill>
                <a:effectLst/>
                <a:latin typeface="Arial" panose="020B0604020202020204" pitchFamily="34" charset="0"/>
              </a:rPr>
              <a:t> </a:t>
            </a:r>
            <a:r>
              <a:rPr lang="tr-TR" sz="1400" b="1" i="0" dirty="0" err="1">
                <a:solidFill>
                  <a:srgbClr val="000000"/>
                </a:solidFill>
                <a:effectLst/>
                <a:latin typeface="Arial" panose="020B0604020202020204" pitchFamily="34" charset="0"/>
              </a:rPr>
              <a:t>crossover</a:t>
            </a:r>
            <a:r>
              <a:rPr lang="en-US" sz="1400" b="1" dirty="0">
                <a:solidFill>
                  <a:srgbClr val="000000"/>
                </a:solidFill>
                <a:latin typeface="Arial" panose="020B0604020202020204" pitchFamily="34" charset="0"/>
              </a:rPr>
              <a:t>:</a:t>
            </a:r>
            <a:endParaRPr lang="en-US" sz="1400" dirty="0"/>
          </a:p>
          <a:p>
            <a:r>
              <a:rPr lang="en-US" sz="1400" dirty="0"/>
              <a:t>In two-point crossover, two crossover points are picked randomly from the parent chromosomes. The bits in between the two points are swapped between the parent organisms.</a:t>
            </a:r>
            <a:endParaRPr lang="tr-TR" sz="1400" dirty="0"/>
          </a:p>
        </p:txBody>
      </p:sp>
      <p:pic>
        <p:nvPicPr>
          <p:cNvPr id="79874" name="Picture 2">
            <a:extLst>
              <a:ext uri="{FF2B5EF4-FFF2-40B4-BE49-F238E27FC236}">
                <a16:creationId xmlns:a16="http://schemas.microsoft.com/office/drawing/2014/main" id="{39431F8E-C62A-46CE-82CA-D43B9DE8A0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5057402"/>
            <a:ext cx="2667000" cy="1154545"/>
          </a:xfrm>
          <a:prstGeom prst="rect">
            <a:avLst/>
          </a:prstGeom>
          <a:noFill/>
          <a:extLst>
            <a:ext uri="{909E8E84-426E-40DD-AFC4-6F175D3DCCD1}">
              <a14:hiddenFill xmlns:a14="http://schemas.microsoft.com/office/drawing/2010/main">
                <a:solidFill>
                  <a:srgbClr val="FFFFFF"/>
                </a:solidFill>
              </a14:hiddenFill>
            </a:ext>
          </a:extLst>
        </p:spPr>
      </p:pic>
      <p:pic>
        <p:nvPicPr>
          <p:cNvPr id="79876" name="Picture 4">
            <a:extLst>
              <a:ext uri="{FF2B5EF4-FFF2-40B4-BE49-F238E27FC236}">
                <a16:creationId xmlns:a16="http://schemas.microsoft.com/office/drawing/2014/main" id="{F1EE54EB-0F88-421C-BF76-A3E2F1D149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5034019"/>
            <a:ext cx="2609272" cy="1154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325856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F458F-94D5-491D-9CA9-2E45B6AAB9D5}"/>
              </a:ext>
            </a:extLst>
          </p:cNvPr>
          <p:cNvSpPr>
            <a:spLocks noGrp="1"/>
          </p:cNvSpPr>
          <p:nvPr>
            <p:ph type="title"/>
          </p:nvPr>
        </p:nvSpPr>
        <p:spPr/>
        <p:txBody>
          <a:bodyPr/>
          <a:lstStyle/>
          <a:p>
            <a:r>
              <a:rPr lang="en-US" altLang="tr-TR" sz="4400" dirty="0"/>
              <a:t>Cross-Over and Mutation</a:t>
            </a:r>
            <a:endParaRPr lang="tr-TR" dirty="0"/>
          </a:p>
        </p:txBody>
      </p:sp>
      <p:sp>
        <p:nvSpPr>
          <p:cNvPr id="3" name="Content Placeholder 2">
            <a:extLst>
              <a:ext uri="{FF2B5EF4-FFF2-40B4-BE49-F238E27FC236}">
                <a16:creationId xmlns:a16="http://schemas.microsoft.com/office/drawing/2014/main" id="{F4B6D360-86F1-45D4-ABDC-1F888649A0CE}"/>
              </a:ext>
            </a:extLst>
          </p:cNvPr>
          <p:cNvSpPr>
            <a:spLocks noGrp="1"/>
          </p:cNvSpPr>
          <p:nvPr>
            <p:ph idx="1"/>
          </p:nvPr>
        </p:nvSpPr>
        <p:spPr>
          <a:xfrm>
            <a:off x="211015" y="1143001"/>
            <a:ext cx="7256585" cy="2849433"/>
          </a:xfrm>
        </p:spPr>
        <p:txBody>
          <a:bodyPr>
            <a:normAutofit fontScale="92500" lnSpcReduction="10000"/>
          </a:bodyPr>
          <a:lstStyle/>
          <a:p>
            <a:r>
              <a:rPr lang="en-US" sz="1800" dirty="0">
                <a:solidFill>
                  <a:srgbClr val="00B050"/>
                </a:solidFill>
                <a:latin typeface="NexusSans"/>
              </a:rPr>
              <a:t>Mutation is a genetic operator </a:t>
            </a:r>
            <a:r>
              <a:rPr lang="en-US" sz="1800" dirty="0">
                <a:solidFill>
                  <a:srgbClr val="2E2E2E"/>
                </a:solidFill>
                <a:latin typeface="NexusSans"/>
              </a:rPr>
              <a:t>used to maintain genetic diversity from one generation of a population of genetic algorithm chromosomes to the next. It is analogous to biological mutation.</a:t>
            </a:r>
          </a:p>
          <a:p>
            <a:r>
              <a:rPr lang="en-US" sz="1800" dirty="0">
                <a:solidFill>
                  <a:srgbClr val="2E2E2E"/>
                </a:solidFill>
                <a:latin typeface="NexusSans"/>
              </a:rPr>
              <a:t>M</a:t>
            </a:r>
            <a:r>
              <a:rPr lang="en-US" sz="1800" b="0" i="0" dirty="0">
                <a:solidFill>
                  <a:srgbClr val="2E2E2E"/>
                </a:solidFill>
                <a:effectLst/>
                <a:latin typeface="NexusSans"/>
              </a:rPr>
              <a:t>utation is </a:t>
            </a:r>
            <a:r>
              <a:rPr lang="en-US" sz="1800" b="0" i="0" dirty="0">
                <a:solidFill>
                  <a:srgbClr val="00B050"/>
                </a:solidFill>
                <a:effectLst/>
                <a:latin typeface="NexusSans"/>
              </a:rPr>
              <a:t>carried out by </a:t>
            </a:r>
            <a:r>
              <a:rPr lang="en-US" sz="1800" b="0" i="0" dirty="0">
                <a:solidFill>
                  <a:srgbClr val="00B050"/>
                </a:solidFill>
                <a:effectLst/>
                <a:highlight>
                  <a:srgbClr val="FFFF00"/>
                </a:highlight>
                <a:latin typeface="NexusSans"/>
              </a:rPr>
              <a:t>flipping </a:t>
            </a:r>
            <a:r>
              <a:rPr lang="en-US" sz="1800" b="0" i="0" dirty="0">
                <a:solidFill>
                  <a:srgbClr val="00B050"/>
                </a:solidFill>
                <a:effectLst/>
                <a:latin typeface="NexusSans"/>
              </a:rPr>
              <a:t>some digits of a string</a:t>
            </a:r>
            <a:r>
              <a:rPr lang="en-US" sz="1800" b="0" i="0" dirty="0">
                <a:solidFill>
                  <a:srgbClr val="2E2E2E"/>
                </a:solidFill>
                <a:effectLst/>
                <a:latin typeface="NexusSans"/>
              </a:rPr>
              <a:t>, which generates new solutions. This </a:t>
            </a:r>
            <a:r>
              <a:rPr lang="en-US" sz="1800" b="0" i="0" dirty="0">
                <a:solidFill>
                  <a:srgbClr val="00B050"/>
                </a:solidFill>
                <a:effectLst/>
                <a:latin typeface="NexusSans"/>
              </a:rPr>
              <a:t>mutation probability </a:t>
            </a:r>
            <a:r>
              <a:rPr lang="en-US" sz="1800" b="0" i="0" dirty="0">
                <a:solidFill>
                  <a:srgbClr val="2E2E2E"/>
                </a:solidFill>
                <a:effectLst/>
                <a:latin typeface="NexusSans"/>
              </a:rPr>
              <a:t>is typically low, from 0.001 to 0.05. </a:t>
            </a:r>
          </a:p>
          <a:p>
            <a:r>
              <a:rPr lang="en-US" sz="1800" b="0" i="0" dirty="0">
                <a:solidFill>
                  <a:srgbClr val="2E2E2E"/>
                </a:solidFill>
                <a:effectLst/>
                <a:latin typeface="NexusSans"/>
              </a:rPr>
              <a:t>New solutions generated in each generation will be </a:t>
            </a:r>
            <a:r>
              <a:rPr lang="en-US" sz="1800" b="0" i="0" dirty="0">
                <a:solidFill>
                  <a:srgbClr val="00B050"/>
                </a:solidFill>
                <a:effectLst/>
                <a:latin typeface="NexusSans"/>
              </a:rPr>
              <a:t>evaluated by their fitness </a:t>
            </a:r>
            <a:r>
              <a:rPr lang="en-US" sz="1800" b="0" i="0" dirty="0">
                <a:solidFill>
                  <a:srgbClr val="2E2E2E"/>
                </a:solidFill>
                <a:effectLst/>
                <a:latin typeface="NexusSans"/>
              </a:rPr>
              <a:t>that is linked to the objective function of the optimization problem. </a:t>
            </a:r>
          </a:p>
          <a:p>
            <a:r>
              <a:rPr lang="en-US" sz="1800" b="0" i="0" dirty="0">
                <a:solidFill>
                  <a:srgbClr val="2E2E2E"/>
                </a:solidFill>
                <a:effectLst/>
                <a:latin typeface="NexusSans"/>
              </a:rPr>
              <a:t>The </a:t>
            </a:r>
            <a:r>
              <a:rPr lang="en-US" sz="1800" b="0" i="0" dirty="0">
                <a:solidFill>
                  <a:srgbClr val="00B050"/>
                </a:solidFill>
                <a:effectLst/>
                <a:latin typeface="NexusSans"/>
              </a:rPr>
              <a:t>new solutions are selected according to their fitness</a:t>
            </a:r>
            <a:r>
              <a:rPr lang="en-US" sz="1800" b="0" i="0" dirty="0">
                <a:solidFill>
                  <a:srgbClr val="2E2E2E"/>
                </a:solidFill>
                <a:effectLst/>
                <a:latin typeface="NexusSans"/>
              </a:rPr>
              <a:t>—selection of the fittest. Sometimes, in order to make sure that the best solutions remain in the population, the best solutions are passed on to the next generation without much change. This is called </a:t>
            </a:r>
            <a:r>
              <a:rPr lang="en-US" sz="1800" b="0" i="0" dirty="0">
                <a:solidFill>
                  <a:srgbClr val="00B050"/>
                </a:solidFill>
                <a:effectLst/>
                <a:latin typeface="NexusSans"/>
              </a:rPr>
              <a:t>elitism</a:t>
            </a:r>
            <a:r>
              <a:rPr lang="en-US" sz="1800" b="0" i="0" dirty="0">
                <a:solidFill>
                  <a:srgbClr val="2E2E2E"/>
                </a:solidFill>
                <a:effectLst/>
                <a:latin typeface="NexusSans"/>
              </a:rPr>
              <a:t>.</a:t>
            </a:r>
            <a:endParaRPr lang="tr-TR" sz="1800" dirty="0"/>
          </a:p>
        </p:txBody>
      </p:sp>
      <p:sp>
        <p:nvSpPr>
          <p:cNvPr id="4" name="Rectangle 1">
            <a:extLst>
              <a:ext uri="{FF2B5EF4-FFF2-40B4-BE49-F238E27FC236}">
                <a16:creationId xmlns:a16="http://schemas.microsoft.com/office/drawing/2014/main" id="{EAC6DCD8-C6C4-4A24-BFA2-296754D19CBE}"/>
              </a:ext>
            </a:extLst>
          </p:cNvPr>
          <p:cNvSpPr>
            <a:spLocks noChangeArrowheads="1"/>
          </p:cNvSpPr>
          <p:nvPr/>
        </p:nvSpPr>
        <p:spPr bwMode="auto">
          <a:xfrm>
            <a:off x="201246" y="3992434"/>
            <a:ext cx="11495455" cy="738664"/>
          </a:xfrm>
          <a:prstGeom prst="rect">
            <a:avLst/>
          </a:prstGeom>
          <a:solidFill>
            <a:srgbClr val="FFFFF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800" b="1" i="0" u="none" strike="noStrike" cap="none" normalizeH="0" baseline="0" dirty="0" err="1">
                <a:ln>
                  <a:noFill/>
                </a:ln>
                <a:solidFill>
                  <a:schemeClr val="tx1"/>
                </a:solidFill>
                <a:effectLst/>
                <a:latin typeface="Arial" panose="020B0604020202020204" pitchFamily="34" charset="0"/>
              </a:rPr>
              <a:t>Order</a:t>
            </a:r>
            <a:r>
              <a:rPr kumimoji="0" lang="tr-TR" altLang="tr-TR" sz="1800" b="1" i="0" u="none" strike="noStrike" cap="none" normalizeH="0" baseline="0" dirty="0">
                <a:ln>
                  <a:noFill/>
                </a:ln>
                <a:solidFill>
                  <a:schemeClr val="tx1"/>
                </a:solidFill>
                <a:effectLst/>
                <a:latin typeface="Arial" panose="020B0604020202020204" pitchFamily="34" charset="0"/>
              </a:rPr>
              <a:t> </a:t>
            </a:r>
            <a:r>
              <a:rPr kumimoji="0" lang="tr-TR" altLang="tr-TR" sz="1800" b="1" i="0" u="none" strike="noStrike" cap="none" normalizeH="0" baseline="0" dirty="0" err="1">
                <a:ln>
                  <a:noFill/>
                </a:ln>
                <a:solidFill>
                  <a:schemeClr val="tx1"/>
                </a:solidFill>
                <a:effectLst/>
                <a:latin typeface="Arial" panose="020B0604020202020204" pitchFamily="34" charset="0"/>
              </a:rPr>
              <a:t>changing</a:t>
            </a:r>
            <a:r>
              <a:rPr kumimoji="0" lang="tr-TR" altLang="tr-TR" sz="1800" b="0" i="0" u="none" strike="noStrike" cap="none" normalizeH="0" baseline="0" dirty="0">
                <a:ln>
                  <a:noFill/>
                </a:ln>
                <a:solidFill>
                  <a:schemeClr val="tx1"/>
                </a:solidFill>
                <a:effectLst/>
                <a:latin typeface="Arial" panose="020B0604020202020204" pitchFamily="34" charset="0"/>
              </a:rPr>
              <a:t> - </a:t>
            </a:r>
            <a:r>
              <a:rPr kumimoji="0" lang="tr-TR" altLang="tr-TR" sz="1800" b="0" i="0" u="none" strike="noStrike" cap="none" normalizeH="0" baseline="0" dirty="0" err="1">
                <a:ln>
                  <a:noFill/>
                </a:ln>
                <a:solidFill>
                  <a:schemeClr val="tx1"/>
                </a:solidFill>
                <a:effectLst/>
                <a:latin typeface="Arial" panose="020B0604020202020204" pitchFamily="34" charset="0"/>
              </a:rPr>
              <a:t>two</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numbers</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are</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selected</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and</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exchanged</a:t>
            </a:r>
            <a:r>
              <a:rPr kumimoji="0" lang="en-US" altLang="tr-TR" sz="1800" b="0" i="0" u="none" strike="noStrike" cap="none" normalizeH="0" baseline="0" dirty="0">
                <a:ln>
                  <a:noFill/>
                </a:ln>
                <a:solidFill>
                  <a:schemeClr val="tx1"/>
                </a:solidFill>
                <a:effectLst/>
                <a:latin typeface="Arial" panose="020B0604020202020204" pitchFamily="34" charset="0"/>
              </a:rPr>
              <a:t> : </a:t>
            </a:r>
            <a:r>
              <a:rPr kumimoji="0" lang="tr-TR" altLang="tr-TR"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(1 </a:t>
            </a:r>
            <a:r>
              <a:rPr kumimoji="0" lang="tr-TR" altLang="tr-TR" sz="24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2</a:t>
            </a:r>
            <a:r>
              <a:rPr kumimoji="0" lang="tr-TR" altLang="tr-TR"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3 4 5 6 </a:t>
            </a:r>
            <a:r>
              <a:rPr kumimoji="0" lang="tr-TR" altLang="tr-TR" sz="24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8</a:t>
            </a:r>
            <a:r>
              <a:rPr kumimoji="0" lang="tr-TR" altLang="tr-TR"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9 7) =&gt; (1 </a:t>
            </a:r>
            <a:r>
              <a:rPr kumimoji="0" lang="tr-TR" altLang="tr-TR" sz="24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8</a:t>
            </a:r>
            <a:r>
              <a:rPr kumimoji="0" lang="tr-TR" altLang="tr-TR"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3 4 5 6 </a:t>
            </a:r>
            <a:r>
              <a:rPr kumimoji="0" lang="tr-TR" altLang="tr-TR" sz="24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2</a:t>
            </a:r>
            <a:r>
              <a:rPr kumimoji="0" lang="tr-TR" altLang="tr-TR"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9 7)</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9" name="Rectangle 2">
            <a:extLst>
              <a:ext uri="{FF2B5EF4-FFF2-40B4-BE49-F238E27FC236}">
                <a16:creationId xmlns:a16="http://schemas.microsoft.com/office/drawing/2014/main" id="{7EFABA8D-B085-4E4A-8691-5963DB95CDB0}"/>
              </a:ext>
            </a:extLst>
          </p:cNvPr>
          <p:cNvSpPr>
            <a:spLocks noChangeArrowheads="1"/>
          </p:cNvSpPr>
          <p:nvPr/>
        </p:nvSpPr>
        <p:spPr bwMode="auto">
          <a:xfrm>
            <a:off x="211015" y="4505153"/>
            <a:ext cx="11367214" cy="1015663"/>
          </a:xfrm>
          <a:prstGeom prst="rect">
            <a:avLst/>
          </a:prstGeom>
          <a:solidFill>
            <a:srgbClr val="FFFFF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800" b="1" i="0" u="none" strike="noStrike" cap="none" normalizeH="0" baseline="0" dirty="0" err="1">
                <a:ln>
                  <a:noFill/>
                </a:ln>
                <a:solidFill>
                  <a:schemeClr val="tx1"/>
                </a:solidFill>
                <a:effectLst/>
                <a:latin typeface="Arial" panose="020B0604020202020204" pitchFamily="34" charset="0"/>
              </a:rPr>
              <a:t>Adding</a:t>
            </a:r>
            <a:r>
              <a:rPr kumimoji="0" lang="tr-TR" altLang="tr-TR" sz="1800" b="0" i="0" u="none" strike="noStrike" cap="none" normalizeH="0" baseline="0" dirty="0">
                <a:ln>
                  <a:noFill/>
                </a:ln>
                <a:solidFill>
                  <a:schemeClr val="tx1"/>
                </a:solidFill>
                <a:effectLst/>
                <a:latin typeface="Arial" panose="020B0604020202020204" pitchFamily="34" charset="0"/>
              </a:rPr>
              <a:t> a </a:t>
            </a:r>
            <a:r>
              <a:rPr kumimoji="0" lang="tr-TR" altLang="tr-TR" sz="1800" b="0" i="0" u="none" strike="noStrike" cap="none" normalizeH="0" baseline="0" dirty="0" err="1">
                <a:ln>
                  <a:noFill/>
                </a:ln>
                <a:solidFill>
                  <a:schemeClr val="tx1"/>
                </a:solidFill>
                <a:effectLst/>
                <a:latin typeface="Arial" panose="020B0604020202020204" pitchFamily="34" charset="0"/>
              </a:rPr>
              <a:t>small</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number</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for</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real</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value</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encoding</a:t>
            </a:r>
            <a:r>
              <a:rPr kumimoji="0" lang="tr-TR" altLang="tr-TR" sz="1800" b="0" i="0" u="none" strike="noStrike" cap="none" normalizeH="0" baseline="0" dirty="0">
                <a:ln>
                  <a:noFill/>
                </a:ln>
                <a:solidFill>
                  <a:schemeClr val="tx1"/>
                </a:solidFill>
                <a:effectLst/>
                <a:latin typeface="Arial" panose="020B0604020202020204" pitchFamily="34" charset="0"/>
              </a:rPr>
              <a:t>) - </a:t>
            </a:r>
            <a:r>
              <a:rPr kumimoji="0" lang="tr-TR" altLang="tr-TR" sz="1800" b="0" i="0" u="none" strike="noStrike" cap="none" normalizeH="0" baseline="0" dirty="0" err="1">
                <a:ln>
                  <a:noFill/>
                </a:ln>
                <a:solidFill>
                  <a:schemeClr val="tx1"/>
                </a:solidFill>
                <a:effectLst/>
                <a:latin typeface="Arial" panose="020B0604020202020204" pitchFamily="34" charset="0"/>
              </a:rPr>
              <a:t>to</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selected</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values</a:t>
            </a:r>
            <a:r>
              <a:rPr kumimoji="0" lang="tr-TR" altLang="tr-TR" sz="1800" b="0" i="0" u="none" strike="noStrike" cap="none" normalizeH="0" baseline="0" dirty="0">
                <a:ln>
                  <a:noFill/>
                </a:ln>
                <a:solidFill>
                  <a:schemeClr val="tx1"/>
                </a:solidFill>
                <a:effectLst/>
                <a:latin typeface="Arial" panose="020B0604020202020204" pitchFamily="34" charset="0"/>
              </a:rPr>
              <a:t> is </a:t>
            </a:r>
            <a:r>
              <a:rPr kumimoji="0" lang="tr-TR" altLang="tr-TR" sz="1800" b="0" i="0" u="none" strike="noStrike" cap="none" normalizeH="0" baseline="0" dirty="0" err="1">
                <a:ln>
                  <a:noFill/>
                </a:ln>
                <a:solidFill>
                  <a:schemeClr val="tx1"/>
                </a:solidFill>
                <a:effectLst/>
                <a:latin typeface="Arial" panose="020B0604020202020204" pitchFamily="34" charset="0"/>
              </a:rPr>
              <a:t>added</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or</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subtracted</a:t>
            </a:r>
            <a:r>
              <a:rPr kumimoji="0" lang="tr-TR" altLang="tr-TR" sz="1800" b="0" i="0" u="none" strike="noStrike" cap="none" normalizeH="0" baseline="0" dirty="0">
                <a:ln>
                  <a:noFill/>
                </a:ln>
                <a:solidFill>
                  <a:schemeClr val="tx1"/>
                </a:solidFill>
                <a:effectLst/>
                <a:latin typeface="Arial" panose="020B0604020202020204" pitchFamily="34" charset="0"/>
              </a:rPr>
              <a:t>) a </a:t>
            </a:r>
            <a:r>
              <a:rPr kumimoji="0" lang="tr-TR" altLang="tr-TR" sz="1800" b="0" i="0" u="none" strike="noStrike" cap="none" normalizeH="0" baseline="0" dirty="0" err="1">
                <a:ln>
                  <a:noFill/>
                </a:ln>
                <a:solidFill>
                  <a:schemeClr val="tx1"/>
                </a:solidFill>
                <a:effectLst/>
                <a:latin typeface="Arial" panose="020B0604020202020204" pitchFamily="34" charset="0"/>
              </a:rPr>
              <a:t>small</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number</a:t>
            </a:r>
            <a:r>
              <a:rPr kumimoji="0" lang="en-US" altLang="tr-TR" sz="1800" b="0" i="0" u="none" strike="noStrike" cap="none" normalizeH="0" baseline="0" dirty="0">
                <a:ln>
                  <a:noFill/>
                </a:ln>
                <a:solidFill>
                  <a:schemeClr val="tx1"/>
                </a:solidFill>
                <a:effectLst/>
                <a:latin typeface="Arial" panose="020B0604020202020204" pitchFamily="34" charset="0"/>
              </a:rPr>
              <a:t>:</a:t>
            </a:r>
            <a:endParaRPr kumimoji="0" lang="tr-TR" altLang="tr-TR" sz="1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(1.29  5.68  </a:t>
            </a:r>
            <a:r>
              <a:rPr kumimoji="0" lang="tr-TR" altLang="tr-TR" sz="24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2.86</a:t>
            </a:r>
            <a:r>
              <a:rPr kumimoji="0" lang="tr-TR" altLang="tr-TR"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tr-TR" altLang="tr-TR" sz="24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4.11</a:t>
            </a:r>
            <a:r>
              <a:rPr kumimoji="0" lang="tr-TR" altLang="tr-TR"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5.55) =&gt; (1.29  5.68  </a:t>
            </a:r>
            <a:r>
              <a:rPr kumimoji="0" lang="tr-TR" altLang="tr-TR" sz="24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2.73</a:t>
            </a:r>
            <a:r>
              <a:rPr kumimoji="0" lang="tr-TR" altLang="tr-TR"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tr-TR" altLang="tr-TR" sz="24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4.22</a:t>
            </a:r>
            <a:r>
              <a:rPr kumimoji="0" lang="tr-TR" altLang="tr-TR"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5.55)</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EF4862DF-50DD-4A95-A6A8-8A2AED691DE9}"/>
              </a:ext>
            </a:extLst>
          </p:cNvPr>
          <p:cNvSpPr txBox="1"/>
          <p:nvPr/>
        </p:nvSpPr>
        <p:spPr bwMode="auto">
          <a:xfrm>
            <a:off x="3198446" y="6516337"/>
            <a:ext cx="6197600" cy="215444"/>
          </a:xfrm>
          <a:prstGeom prst="rect">
            <a:avLst/>
          </a:prstGeom>
          <a:noFill/>
          <a:ln w="9525">
            <a:noFill/>
            <a:miter lim="800000"/>
            <a:headEnd/>
            <a:tailEnd/>
          </a:ln>
        </p:spPr>
        <p:txBody>
          <a:bodyPr wrap="square">
            <a:spAutoFit/>
          </a:bodyPr>
          <a:lstStyle/>
          <a:p>
            <a:r>
              <a:rPr lang="tr-TR" sz="800" dirty="0"/>
              <a:t>https://www.obitko.com/tutorials/genetic-algorithms/crossover-mutation.php</a:t>
            </a:r>
          </a:p>
        </p:txBody>
      </p:sp>
      <p:sp>
        <p:nvSpPr>
          <p:cNvPr id="14" name="Rectangle 6">
            <a:extLst>
              <a:ext uri="{FF2B5EF4-FFF2-40B4-BE49-F238E27FC236}">
                <a16:creationId xmlns:a16="http://schemas.microsoft.com/office/drawing/2014/main" id="{14728117-2972-49EA-AB55-DCFC25FD6AE7}"/>
              </a:ext>
            </a:extLst>
          </p:cNvPr>
          <p:cNvSpPr>
            <a:spLocks noChangeArrowheads="1"/>
          </p:cNvSpPr>
          <p:nvPr/>
        </p:nvSpPr>
        <p:spPr bwMode="auto">
          <a:xfrm>
            <a:off x="228600" y="5367159"/>
            <a:ext cx="4685898" cy="369332"/>
          </a:xfrm>
          <a:prstGeom prst="rect">
            <a:avLst/>
          </a:prstGeom>
          <a:solidFill>
            <a:srgbClr val="FFFFF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tr-TR" altLang="tr-TR" b="1" dirty="0">
                <a:latin typeface="Arial" panose="020B0604020202020204" pitchFamily="34" charset="0"/>
              </a:rPr>
              <a:t>Bit </a:t>
            </a:r>
            <a:r>
              <a:rPr lang="tr-TR" altLang="tr-TR" b="1" dirty="0" err="1">
                <a:latin typeface="Arial" panose="020B0604020202020204" pitchFamily="34" charset="0"/>
              </a:rPr>
              <a:t>inversion</a:t>
            </a:r>
            <a:r>
              <a:rPr lang="tr-TR" altLang="tr-TR" b="1" dirty="0">
                <a:latin typeface="Arial" panose="020B0604020202020204" pitchFamily="34" charset="0"/>
              </a:rPr>
              <a:t> - </a:t>
            </a:r>
            <a:r>
              <a:rPr lang="tr-TR" altLang="tr-TR" b="1" dirty="0" err="1">
                <a:latin typeface="Arial" panose="020B0604020202020204" pitchFamily="34" charset="0"/>
              </a:rPr>
              <a:t>selected</a:t>
            </a:r>
            <a:r>
              <a:rPr lang="tr-TR" altLang="tr-TR" b="1" dirty="0">
                <a:latin typeface="Arial" panose="020B0604020202020204" pitchFamily="34" charset="0"/>
              </a:rPr>
              <a:t> </a:t>
            </a:r>
            <a:r>
              <a:rPr lang="tr-TR" altLang="tr-TR" b="1" dirty="0" err="1">
                <a:latin typeface="Arial" panose="020B0604020202020204" pitchFamily="34" charset="0"/>
              </a:rPr>
              <a:t>bits</a:t>
            </a:r>
            <a:r>
              <a:rPr lang="tr-TR" altLang="tr-TR" b="1" dirty="0">
                <a:latin typeface="Arial" panose="020B0604020202020204" pitchFamily="34" charset="0"/>
              </a:rPr>
              <a:t> </a:t>
            </a:r>
            <a:r>
              <a:rPr lang="tr-TR" altLang="tr-TR" b="1" dirty="0" err="1">
                <a:latin typeface="Arial" panose="020B0604020202020204" pitchFamily="34" charset="0"/>
              </a:rPr>
              <a:t>are</a:t>
            </a:r>
            <a:r>
              <a:rPr lang="tr-TR" altLang="tr-TR" b="1" dirty="0">
                <a:latin typeface="Arial" panose="020B0604020202020204" pitchFamily="34" charset="0"/>
              </a:rPr>
              <a:t> </a:t>
            </a:r>
            <a:r>
              <a:rPr lang="tr-TR" altLang="tr-TR" b="1" dirty="0" err="1">
                <a:latin typeface="Arial" panose="020B0604020202020204" pitchFamily="34" charset="0"/>
              </a:rPr>
              <a:t>inverted</a:t>
            </a:r>
            <a:r>
              <a:rPr lang="tr-TR" altLang="tr-TR" b="1" dirty="0">
                <a:latin typeface="Arial" panose="020B0604020202020204" pitchFamily="34" charset="0"/>
              </a:rPr>
              <a:t> </a:t>
            </a:r>
            <a:r>
              <a:rPr lang="en-US" altLang="tr-TR" b="1" dirty="0">
                <a:latin typeface="Arial" panose="020B0604020202020204" pitchFamily="34" charset="0"/>
              </a:rPr>
              <a:t>:</a:t>
            </a:r>
            <a:endParaRPr lang="tr-TR" altLang="tr-TR" b="1" dirty="0">
              <a:latin typeface="Arial" panose="020B0604020202020204" pitchFamily="34" charset="0"/>
            </a:endParaRPr>
          </a:p>
        </p:txBody>
      </p:sp>
      <p:sp>
        <p:nvSpPr>
          <p:cNvPr id="17" name="TextBox 16">
            <a:extLst>
              <a:ext uri="{FF2B5EF4-FFF2-40B4-BE49-F238E27FC236}">
                <a16:creationId xmlns:a16="http://schemas.microsoft.com/office/drawing/2014/main" id="{14D91F98-3416-4278-92A5-123CCAC78DE0}"/>
              </a:ext>
            </a:extLst>
          </p:cNvPr>
          <p:cNvSpPr txBox="1"/>
          <p:nvPr/>
        </p:nvSpPr>
        <p:spPr bwMode="auto">
          <a:xfrm>
            <a:off x="5029200" y="5367159"/>
            <a:ext cx="3657600" cy="461665"/>
          </a:xfrm>
          <a:prstGeom prst="rect">
            <a:avLst/>
          </a:prstGeom>
          <a:noFill/>
          <a:ln w="9525">
            <a:noFill/>
            <a:miter lim="800000"/>
            <a:headEnd/>
            <a:tailEnd/>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tr-TR" sz="2400" b="0" i="0" dirty="0">
                <a:solidFill>
                  <a:srgbClr val="000000"/>
                </a:solidFill>
                <a:effectLst/>
                <a:latin typeface="Times New Roman" panose="02020603050405020304" pitchFamily="18" charset="0"/>
              </a:rPr>
              <a:t>1</a:t>
            </a:r>
            <a:r>
              <a:rPr lang="tr-TR" sz="2400" b="1" i="0" dirty="0">
                <a:solidFill>
                  <a:srgbClr val="000000"/>
                </a:solidFill>
                <a:effectLst/>
                <a:latin typeface="Times New Roman" panose="02020603050405020304" pitchFamily="18" charset="0"/>
              </a:rPr>
              <a:t>1</a:t>
            </a:r>
            <a:r>
              <a:rPr lang="tr-TR" sz="2400" b="0" i="0" dirty="0">
                <a:solidFill>
                  <a:srgbClr val="000000"/>
                </a:solidFill>
                <a:effectLst/>
                <a:latin typeface="Times New Roman" panose="02020603050405020304" pitchFamily="18" charset="0"/>
              </a:rPr>
              <a:t>001001 =&gt;  1</a:t>
            </a:r>
            <a:r>
              <a:rPr lang="tr-TR" sz="2400" b="1" i="0" dirty="0">
                <a:solidFill>
                  <a:srgbClr val="000000"/>
                </a:solidFill>
                <a:effectLst/>
                <a:latin typeface="Times New Roman" panose="02020603050405020304" pitchFamily="18" charset="0"/>
              </a:rPr>
              <a:t>0</a:t>
            </a:r>
            <a:r>
              <a:rPr lang="tr-TR" sz="2400" b="0" i="0" dirty="0">
                <a:solidFill>
                  <a:srgbClr val="000000"/>
                </a:solidFill>
                <a:effectLst/>
                <a:latin typeface="Times New Roman" panose="02020603050405020304" pitchFamily="18" charset="0"/>
              </a:rPr>
              <a:t>001001</a:t>
            </a:r>
            <a:endParaRPr lang="tr-TR" sz="2400" dirty="0"/>
          </a:p>
        </p:txBody>
      </p:sp>
      <p:pic>
        <p:nvPicPr>
          <p:cNvPr id="80904" name="Picture 8" descr="Crossover and mutation operators in the genetic algorithm.">
            <a:extLst>
              <a:ext uri="{FF2B5EF4-FFF2-40B4-BE49-F238E27FC236}">
                <a16:creationId xmlns:a16="http://schemas.microsoft.com/office/drawing/2014/main" id="{F1944444-267C-4590-8904-A45872B1A1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5365" y="1397001"/>
            <a:ext cx="4596635" cy="2287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882085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tr-TR" dirty="0"/>
              <a:t>8-queens </a:t>
            </a:r>
            <a:r>
              <a:rPr lang="en-US" dirty="0"/>
              <a:t>puzzle : selection</a:t>
            </a:r>
          </a:p>
        </p:txBody>
      </p:sp>
      <p:sp>
        <p:nvSpPr>
          <p:cNvPr id="31747" name="Rectangle 3"/>
          <p:cNvSpPr>
            <a:spLocks noGrp="1" noChangeArrowheads="1"/>
          </p:cNvSpPr>
          <p:nvPr>
            <p:ph idx="1"/>
          </p:nvPr>
        </p:nvSpPr>
        <p:spPr>
          <a:xfrm>
            <a:off x="381000" y="4724400"/>
            <a:ext cx="11430000" cy="1905000"/>
          </a:xfrm>
        </p:spPr>
        <p:txBody>
          <a:bodyPr>
            <a:normAutofit fontScale="62500" lnSpcReduction="20000"/>
          </a:bodyPr>
          <a:lstStyle/>
          <a:p>
            <a:pPr eaLnBrk="1" hangingPunct="1">
              <a:lnSpc>
                <a:spcPct val="90000"/>
              </a:lnSpc>
            </a:pPr>
            <a:r>
              <a:rPr lang="en-US" sz="2800" dirty="0"/>
              <a:t>Genetic algorithms use a natural selection metaphor</a:t>
            </a:r>
          </a:p>
          <a:p>
            <a:pPr lvl="1">
              <a:lnSpc>
                <a:spcPct val="90000"/>
              </a:lnSpc>
            </a:pPr>
            <a:r>
              <a:rPr lang="en-US" sz="2400" dirty="0"/>
              <a:t>Resample </a:t>
            </a:r>
            <a:r>
              <a:rPr lang="en-US" sz="2400" i="1" dirty="0">
                <a:solidFill>
                  <a:srgbClr val="CE00BB"/>
                </a:solidFill>
              </a:rPr>
              <a:t>K</a:t>
            </a:r>
            <a:r>
              <a:rPr lang="en-US" sz="2400" dirty="0"/>
              <a:t> individuals at each step (selection) weighted by fitness function</a:t>
            </a:r>
          </a:p>
          <a:p>
            <a:pPr lvl="1">
              <a:lnSpc>
                <a:spcPct val="90000"/>
              </a:lnSpc>
            </a:pPr>
            <a:r>
              <a:rPr lang="en-US" sz="2400" dirty="0"/>
              <a:t>Combine by pairwise crossover operators, plus mutation to give variety</a:t>
            </a:r>
          </a:p>
          <a:p>
            <a:pPr>
              <a:lnSpc>
                <a:spcPct val="90000"/>
              </a:lnSpc>
            </a:pPr>
            <a:r>
              <a:rPr lang="en-US" sz="2800" dirty="0"/>
              <a:t>Fitness function: number of non-attacking pairs of queens (min = 0, max = 8 × 7/2 = 28)</a:t>
            </a:r>
          </a:p>
          <a:p>
            <a:pPr>
              <a:lnSpc>
                <a:spcPct val="90000"/>
              </a:lnSpc>
            </a:pPr>
            <a:r>
              <a:rPr lang="en-US" sz="2800" dirty="0"/>
              <a:t>The fitness values of the four states in (b) are 24, 23, 20, and 11. </a:t>
            </a:r>
          </a:p>
          <a:p>
            <a:pPr lvl="1">
              <a:lnSpc>
                <a:spcPct val="90000"/>
              </a:lnSpc>
            </a:pPr>
            <a:r>
              <a:rPr lang="en-US" sz="2400" dirty="0"/>
              <a:t>24/(24+23+20+11) = 31%</a:t>
            </a:r>
          </a:p>
          <a:p>
            <a:pPr lvl="1">
              <a:lnSpc>
                <a:spcPct val="90000"/>
              </a:lnSpc>
            </a:pPr>
            <a:r>
              <a:rPr lang="en-US" sz="2400" dirty="0"/>
              <a:t>23/(24+23+20+11) = 29% etc.</a:t>
            </a:r>
          </a:p>
          <a:p>
            <a:pPr>
              <a:lnSpc>
                <a:spcPct val="90000"/>
              </a:lnSpc>
            </a:pPr>
            <a:r>
              <a:rPr lang="en-US" sz="2800" dirty="0"/>
              <a:t>Higher fitness values are better.</a:t>
            </a:r>
          </a:p>
        </p:txBody>
      </p:sp>
      <p:pic>
        <p:nvPicPr>
          <p:cNvPr id="31748" name="Picture 4"/>
          <p:cNvPicPr>
            <a:picLocks noChangeAspect="1" noChangeArrowheads="1"/>
          </p:cNvPicPr>
          <p:nvPr/>
        </p:nvPicPr>
        <p:blipFill>
          <a:blip r:embed="rId3" cstate="print"/>
          <a:srcRect/>
          <a:stretch>
            <a:fillRect/>
          </a:stretch>
        </p:blipFill>
        <p:spPr bwMode="auto">
          <a:xfrm>
            <a:off x="600076" y="1676401"/>
            <a:ext cx="8391525" cy="2490787"/>
          </a:xfrm>
          <a:prstGeom prst="rect">
            <a:avLst/>
          </a:prstGeom>
          <a:noFill/>
          <a:ln w="9525">
            <a:noFill/>
            <a:miter lim="800000"/>
            <a:headEnd/>
            <a:tailEnd/>
          </a:ln>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147358" y="1321658"/>
            <a:ext cx="2892079" cy="3474911"/>
          </a:xfrm>
          <a:prstGeom prst="rect">
            <a:avLst/>
          </a:prstGeom>
          <a:noFill/>
        </p:spPr>
      </p:pic>
    </p:spTree>
    <p:extLst>
      <p:ext uri="{BB962C8B-B14F-4D97-AF65-F5344CB8AC3E}">
        <p14:creationId xmlns:p14="http://schemas.microsoft.com/office/powerpoint/2010/main" val="193239709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4C84B-C02C-42E1-8ABB-77D0363CF253}"/>
              </a:ext>
            </a:extLst>
          </p:cNvPr>
          <p:cNvSpPr>
            <a:spLocks noGrp="1"/>
          </p:cNvSpPr>
          <p:nvPr>
            <p:ph type="title"/>
          </p:nvPr>
        </p:nvSpPr>
        <p:spPr/>
        <p:txBody>
          <a:bodyPr/>
          <a:lstStyle/>
          <a:p>
            <a:r>
              <a:rPr lang="tr-TR" dirty="0"/>
              <a:t>8-queens </a:t>
            </a:r>
            <a:r>
              <a:rPr lang="en-US" dirty="0"/>
              <a:t>puzzle : crossover and mutation</a:t>
            </a:r>
            <a:endParaRPr lang="tr-TR" dirty="0"/>
          </a:p>
        </p:txBody>
      </p:sp>
      <p:sp>
        <p:nvSpPr>
          <p:cNvPr id="3" name="Content Placeholder 2">
            <a:extLst>
              <a:ext uri="{FF2B5EF4-FFF2-40B4-BE49-F238E27FC236}">
                <a16:creationId xmlns:a16="http://schemas.microsoft.com/office/drawing/2014/main" id="{5B75B046-C2F2-40A9-9D9B-16017B317A09}"/>
              </a:ext>
            </a:extLst>
          </p:cNvPr>
          <p:cNvSpPr>
            <a:spLocks noGrp="1"/>
          </p:cNvSpPr>
          <p:nvPr>
            <p:ph idx="1"/>
          </p:nvPr>
        </p:nvSpPr>
        <p:spPr>
          <a:xfrm>
            <a:off x="406400" y="1397001"/>
            <a:ext cx="11379200" cy="1879599"/>
          </a:xfrm>
        </p:spPr>
        <p:txBody>
          <a:bodyPr>
            <a:normAutofit fontScale="92500" lnSpcReduction="20000"/>
          </a:bodyPr>
          <a:lstStyle/>
          <a:p>
            <a:pPr algn="l"/>
            <a:r>
              <a:rPr lang="en-US" sz="1800" b="0" i="0" u="none" strike="noStrike" baseline="0" dirty="0">
                <a:latin typeface="NimbusRomNo9L-Regu"/>
              </a:rPr>
              <a:t>The fitness values of the four states in (b) are 24, 23, 20, and 11. The fitness scores are then normalized to probabilities, and the resulting values are shown next to the fitness </a:t>
            </a:r>
            <a:r>
              <a:rPr lang="tr-TR" sz="1800" b="0" i="0" u="none" strike="noStrike" baseline="0" dirty="0" err="1">
                <a:latin typeface="NimbusRomNo9L-Regu"/>
              </a:rPr>
              <a:t>values</a:t>
            </a:r>
            <a:r>
              <a:rPr lang="tr-TR" sz="1800" b="0" i="0" u="none" strike="noStrike" baseline="0" dirty="0">
                <a:latin typeface="NimbusRomNo9L-Regu"/>
              </a:rPr>
              <a:t> in (b)</a:t>
            </a:r>
            <a:r>
              <a:rPr lang="en-US" sz="1800" b="0" i="0" u="none" strike="noStrike" baseline="0" dirty="0">
                <a:latin typeface="NimbusRomNo9L-Regu"/>
              </a:rPr>
              <a:t>.  In (c), two pairs of parents are selected, in accordance with the probabilities in (b). Notice that one individual is selected twice and one not at all. For each selected pair, a </a:t>
            </a:r>
            <a:r>
              <a:rPr lang="en-US" sz="1800" b="0" i="0" u="none" strike="noStrike" baseline="0" dirty="0">
                <a:solidFill>
                  <a:srgbClr val="FF0000"/>
                </a:solidFill>
                <a:latin typeface="NimbusRomNo9L-Regu"/>
              </a:rPr>
              <a:t>crossover point (dotted line) </a:t>
            </a:r>
            <a:r>
              <a:rPr lang="en-US" sz="1800" b="0" i="0" u="none" strike="noStrike" baseline="0" dirty="0">
                <a:latin typeface="NimbusRomNo9L-Regu"/>
              </a:rPr>
              <a:t>is chosen randomly. In (d), we </a:t>
            </a:r>
            <a:r>
              <a:rPr lang="en-US" sz="1800" b="0" i="0" u="none" strike="noStrike" baseline="0" dirty="0">
                <a:solidFill>
                  <a:srgbClr val="FF0000"/>
                </a:solidFill>
                <a:latin typeface="NimbusRomNo9L-Regu"/>
              </a:rPr>
              <a:t>cross over the parent strings </a:t>
            </a:r>
            <a:r>
              <a:rPr lang="en-US" sz="1800" b="0" i="0" u="none" strike="noStrike" baseline="0" dirty="0">
                <a:latin typeface="NimbusRomNo9L-Regu"/>
              </a:rPr>
              <a:t>at the crossover </a:t>
            </a:r>
            <a:r>
              <a:rPr lang="tr-TR" sz="1800" b="0" i="0" u="none" strike="noStrike" baseline="0" dirty="0" err="1">
                <a:latin typeface="NimbusRomNo9L-Regu"/>
              </a:rPr>
              <a:t>points</a:t>
            </a:r>
            <a:r>
              <a:rPr lang="tr-TR" sz="1800" b="0" i="0" u="none" strike="noStrike" baseline="0" dirty="0">
                <a:latin typeface="NimbusRomNo9L-Regu"/>
              </a:rPr>
              <a:t>, </a:t>
            </a:r>
            <a:r>
              <a:rPr lang="tr-TR" sz="1800" b="0" i="0" u="none" strike="noStrike" baseline="0" dirty="0" err="1">
                <a:latin typeface="NimbusRomNo9L-Regu"/>
              </a:rPr>
              <a:t>yielding</a:t>
            </a:r>
            <a:r>
              <a:rPr lang="tr-TR" sz="1800" b="0" i="0" u="none" strike="noStrike" baseline="0" dirty="0">
                <a:latin typeface="NimbusRomNo9L-Regu"/>
              </a:rPr>
              <a:t> </a:t>
            </a:r>
            <a:r>
              <a:rPr lang="tr-TR" sz="1800" b="0" i="0" u="none" strike="noStrike" baseline="0" dirty="0" err="1">
                <a:latin typeface="NimbusRomNo9L-Regu"/>
              </a:rPr>
              <a:t>new</a:t>
            </a:r>
            <a:r>
              <a:rPr lang="tr-TR" sz="1800" b="0" i="0" u="none" strike="noStrike" baseline="0" dirty="0">
                <a:latin typeface="NimbusRomNo9L-Regu"/>
              </a:rPr>
              <a:t> </a:t>
            </a:r>
            <a:r>
              <a:rPr lang="tr-TR" sz="1800" b="0" i="0" u="none" strike="noStrike" baseline="0" dirty="0" err="1">
                <a:latin typeface="NimbusRomNo9L-Regu"/>
              </a:rPr>
              <a:t>offspring</a:t>
            </a:r>
            <a:r>
              <a:rPr lang="en-US" sz="1800" b="0" i="0" u="none" strike="noStrike" baseline="0" dirty="0">
                <a:latin typeface="NimbusRomNo9L-Regu"/>
              </a:rPr>
              <a:t>.</a:t>
            </a:r>
          </a:p>
          <a:p>
            <a:pPr algn="l"/>
            <a:r>
              <a:rPr lang="en-US" sz="1800" b="0" i="0" u="none" strike="noStrike" baseline="0" dirty="0">
                <a:latin typeface="NimbusRomNo9L-Regu"/>
              </a:rPr>
              <a:t>Finally, in (e), each location in each string is subject to </a:t>
            </a:r>
            <a:r>
              <a:rPr lang="en-US" sz="1800" b="0" i="0" u="none" strike="noStrike" baseline="0" dirty="0">
                <a:solidFill>
                  <a:srgbClr val="FF0000"/>
                </a:solidFill>
                <a:latin typeface="NimbusRomNo9L-Regu"/>
              </a:rPr>
              <a:t>random mutation </a:t>
            </a:r>
            <a:r>
              <a:rPr lang="en-US" sz="1800" b="0" i="0" u="none" strike="noStrike" baseline="0" dirty="0">
                <a:latin typeface="NimbusRomNo9L-Regu"/>
              </a:rPr>
              <a:t>with a small independent probability. </a:t>
            </a:r>
            <a:r>
              <a:rPr lang="en-US" sz="1800" b="0" i="0" u="none" strike="noStrike" baseline="0" dirty="0">
                <a:solidFill>
                  <a:srgbClr val="FF0000"/>
                </a:solidFill>
                <a:latin typeface="NimbusRomNo9L-Regu"/>
              </a:rPr>
              <a:t>One digit was mutated in the first, third, and fourth</a:t>
            </a:r>
            <a:r>
              <a:rPr lang="en-US" sz="1800" b="0" i="0" u="none" strike="noStrike" baseline="0" dirty="0">
                <a:latin typeface="NimbusRomNo9L-Regu"/>
              </a:rPr>
              <a:t> offspring. In the 8-queens problem, this corresponds to choosing a queen at random and moving it to a random </a:t>
            </a:r>
            <a:r>
              <a:rPr lang="tr-TR" sz="1800" b="0" i="0" u="none" strike="noStrike" baseline="0" dirty="0" err="1">
                <a:latin typeface="NimbusRomNo9L-Regu"/>
              </a:rPr>
              <a:t>square</a:t>
            </a:r>
            <a:r>
              <a:rPr lang="tr-TR" sz="1800" b="0" i="0" u="none" strike="noStrike" baseline="0" dirty="0">
                <a:latin typeface="NimbusRomNo9L-Regu"/>
              </a:rPr>
              <a:t> in </a:t>
            </a:r>
            <a:r>
              <a:rPr lang="tr-TR" sz="1800" b="0" i="0" u="none" strike="noStrike" baseline="0" dirty="0" err="1">
                <a:latin typeface="NimbusRomNo9L-Regu"/>
              </a:rPr>
              <a:t>its</a:t>
            </a:r>
            <a:r>
              <a:rPr lang="tr-TR" sz="1800" b="0" i="0" u="none" strike="noStrike" baseline="0" dirty="0">
                <a:latin typeface="NimbusRomNo9L-Regu"/>
              </a:rPr>
              <a:t> </a:t>
            </a:r>
            <a:r>
              <a:rPr lang="tr-TR" sz="1800" b="0" i="0" u="none" strike="noStrike" baseline="0" dirty="0" err="1">
                <a:latin typeface="NimbusRomNo9L-Regu"/>
              </a:rPr>
              <a:t>column</a:t>
            </a:r>
            <a:r>
              <a:rPr lang="tr-TR" sz="1800" b="0" i="0" u="none" strike="noStrike" baseline="0" dirty="0">
                <a:latin typeface="NimbusRomNo9L-Regu"/>
              </a:rPr>
              <a:t>.</a:t>
            </a:r>
            <a:endParaRPr lang="tr-TR" dirty="0"/>
          </a:p>
        </p:txBody>
      </p:sp>
      <p:pic>
        <p:nvPicPr>
          <p:cNvPr id="5" name="Picture 4">
            <a:extLst>
              <a:ext uri="{FF2B5EF4-FFF2-40B4-BE49-F238E27FC236}">
                <a16:creationId xmlns:a16="http://schemas.microsoft.com/office/drawing/2014/main" id="{BE6CB87A-0A35-45BF-A19D-26C14A95C792}"/>
              </a:ext>
            </a:extLst>
          </p:cNvPr>
          <p:cNvPicPr>
            <a:picLocks noChangeAspect="1"/>
          </p:cNvPicPr>
          <p:nvPr/>
        </p:nvPicPr>
        <p:blipFill>
          <a:blip r:embed="rId2"/>
          <a:stretch>
            <a:fillRect/>
          </a:stretch>
        </p:blipFill>
        <p:spPr>
          <a:xfrm>
            <a:off x="810777" y="3397738"/>
            <a:ext cx="10570445" cy="3344984"/>
          </a:xfrm>
          <a:prstGeom prst="rect">
            <a:avLst/>
          </a:prstGeom>
        </p:spPr>
      </p:pic>
    </p:spTree>
    <p:extLst>
      <p:ext uri="{BB962C8B-B14F-4D97-AF65-F5344CB8AC3E}">
        <p14:creationId xmlns:p14="http://schemas.microsoft.com/office/powerpoint/2010/main" val="56578734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t>Example: N-Queens</a:t>
            </a:r>
          </a:p>
        </p:txBody>
      </p:sp>
      <p:sp>
        <p:nvSpPr>
          <p:cNvPr id="32771" name="Rectangle 3"/>
          <p:cNvSpPr>
            <a:spLocks noGrp="1" noChangeArrowheads="1"/>
          </p:cNvSpPr>
          <p:nvPr>
            <p:ph idx="1"/>
          </p:nvPr>
        </p:nvSpPr>
        <p:spPr>
          <a:xfrm>
            <a:off x="1295400" y="4191000"/>
            <a:ext cx="9601200" cy="1905000"/>
          </a:xfrm>
        </p:spPr>
        <p:txBody>
          <a:bodyPr/>
          <a:lstStyle/>
          <a:p>
            <a:pPr eaLnBrk="1" hangingPunct="1">
              <a:lnSpc>
                <a:spcPct val="90000"/>
              </a:lnSpc>
            </a:pPr>
            <a:endParaRPr lang="en-US" sz="2800" dirty="0"/>
          </a:p>
          <a:p>
            <a:pPr eaLnBrk="1" hangingPunct="1">
              <a:lnSpc>
                <a:spcPct val="90000"/>
              </a:lnSpc>
            </a:pPr>
            <a:r>
              <a:rPr lang="en-US" sz="2800" dirty="0"/>
              <a:t>Crossover helps only if substrings are meaningful components that can be reassembled into a new meaningful configuration.</a:t>
            </a:r>
          </a:p>
          <a:p>
            <a:pPr eaLnBrk="1" hangingPunct="1">
              <a:lnSpc>
                <a:spcPct val="90000"/>
              </a:lnSpc>
            </a:pPr>
            <a:endParaRPr lang="en-US" sz="2800" dirty="0"/>
          </a:p>
        </p:txBody>
      </p:sp>
      <p:pic>
        <p:nvPicPr>
          <p:cNvPr id="32772" name="Picture 4"/>
          <p:cNvPicPr>
            <a:picLocks noChangeAspect="1" noChangeArrowheads="1"/>
          </p:cNvPicPr>
          <p:nvPr/>
        </p:nvPicPr>
        <p:blipFill>
          <a:blip r:embed="rId2" cstate="print"/>
          <a:srcRect/>
          <a:stretch>
            <a:fillRect/>
          </a:stretch>
        </p:blipFill>
        <p:spPr bwMode="auto">
          <a:xfrm>
            <a:off x="2286002" y="1524002"/>
            <a:ext cx="7608887" cy="2238375"/>
          </a:xfrm>
          <a:prstGeom prst="rect">
            <a:avLst/>
          </a:prstGeom>
          <a:noFill/>
          <a:ln w="9525">
            <a:noFill/>
            <a:miter lim="800000"/>
            <a:headEnd/>
            <a:tailEnd/>
          </a:ln>
        </p:spPr>
      </p:pic>
    </p:spTree>
    <p:extLst>
      <p:ext uri="{BB962C8B-B14F-4D97-AF65-F5344CB8AC3E}">
        <p14:creationId xmlns:p14="http://schemas.microsoft.com/office/powerpoint/2010/main" val="147881174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عنصر نائب لرقم الشريحة 5">
            <a:extLst>
              <a:ext uri="{FF2B5EF4-FFF2-40B4-BE49-F238E27FC236}">
                <a16:creationId xmlns:a16="http://schemas.microsoft.com/office/drawing/2014/main" id="{D4FADF9C-5D14-45BF-9F63-89A0C2239DB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fld id="{DE085538-8271-4D03-8132-1329775F0674}" type="slidenum">
              <a:rPr lang="ar-SA" altLang="tr-TR" sz="1400"/>
              <a:pPr>
                <a:spcBef>
                  <a:spcPct val="0"/>
                </a:spcBef>
                <a:buClrTx/>
                <a:buSzTx/>
                <a:buFontTx/>
                <a:buNone/>
              </a:pPr>
              <a:t>127</a:t>
            </a:fld>
            <a:endParaRPr lang="en-GB" altLang="tr-TR" sz="1400"/>
          </a:p>
        </p:txBody>
      </p:sp>
      <p:sp>
        <p:nvSpPr>
          <p:cNvPr id="120835" name="Rectangle 2">
            <a:extLst>
              <a:ext uri="{FF2B5EF4-FFF2-40B4-BE49-F238E27FC236}">
                <a16:creationId xmlns:a16="http://schemas.microsoft.com/office/drawing/2014/main" id="{935F4761-AC0E-49DE-8972-17A7623B3BFB}"/>
              </a:ext>
            </a:extLst>
          </p:cNvPr>
          <p:cNvSpPr>
            <a:spLocks noGrp="1" noChangeArrowheads="1"/>
          </p:cNvSpPr>
          <p:nvPr>
            <p:ph type="title"/>
          </p:nvPr>
        </p:nvSpPr>
        <p:spPr>
          <a:xfrm>
            <a:off x="2743200" y="857250"/>
            <a:ext cx="7793038" cy="819150"/>
          </a:xfrm>
        </p:spPr>
        <p:txBody>
          <a:bodyPr/>
          <a:lstStyle/>
          <a:p>
            <a:pPr eaLnBrk="1" hangingPunct="1"/>
            <a:r>
              <a:rPr lang="fr-FR" altLang="tr-TR"/>
              <a:t>Genetic Algorithms</a:t>
            </a:r>
            <a:endParaRPr lang="en-US" altLang="tr-TR"/>
          </a:p>
        </p:txBody>
      </p:sp>
      <p:sp>
        <p:nvSpPr>
          <p:cNvPr id="120836" name="Line 3">
            <a:extLst>
              <a:ext uri="{FF2B5EF4-FFF2-40B4-BE49-F238E27FC236}">
                <a16:creationId xmlns:a16="http://schemas.microsoft.com/office/drawing/2014/main" id="{9229D95A-BE0A-4F7B-B21E-DD49B6E0F91A}"/>
              </a:ext>
            </a:extLst>
          </p:cNvPr>
          <p:cNvSpPr>
            <a:spLocks noChangeShapeType="1"/>
          </p:cNvSpPr>
          <p:nvPr/>
        </p:nvSpPr>
        <p:spPr bwMode="auto">
          <a:xfrm>
            <a:off x="3657600" y="2133600"/>
            <a:ext cx="0" cy="37338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20837" name="Line 4">
            <a:extLst>
              <a:ext uri="{FF2B5EF4-FFF2-40B4-BE49-F238E27FC236}">
                <a16:creationId xmlns:a16="http://schemas.microsoft.com/office/drawing/2014/main" id="{D093BAE0-A06D-4886-A0E2-15BB9F0046D2}"/>
              </a:ext>
            </a:extLst>
          </p:cNvPr>
          <p:cNvSpPr>
            <a:spLocks noChangeShapeType="1"/>
          </p:cNvSpPr>
          <p:nvPr/>
        </p:nvSpPr>
        <p:spPr bwMode="auto">
          <a:xfrm>
            <a:off x="3657600" y="5867400"/>
            <a:ext cx="609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0838" name="Freeform 5">
            <a:extLst>
              <a:ext uri="{FF2B5EF4-FFF2-40B4-BE49-F238E27FC236}">
                <a16:creationId xmlns:a16="http://schemas.microsoft.com/office/drawing/2014/main" id="{2D212082-59B3-4658-8112-72FDA1357246}"/>
              </a:ext>
            </a:extLst>
          </p:cNvPr>
          <p:cNvSpPr>
            <a:spLocks/>
          </p:cNvSpPr>
          <p:nvPr/>
        </p:nvSpPr>
        <p:spPr bwMode="auto">
          <a:xfrm>
            <a:off x="4114800" y="2057400"/>
            <a:ext cx="4191000" cy="3416300"/>
          </a:xfrm>
          <a:custGeom>
            <a:avLst/>
            <a:gdLst>
              <a:gd name="T0" fmla="*/ 0 w 2640"/>
              <a:gd name="T1" fmla="*/ 609600 h 2152"/>
              <a:gd name="T2" fmla="*/ 609600 w 2640"/>
              <a:gd name="T3" fmla="*/ 2438400 h 2152"/>
              <a:gd name="T4" fmla="*/ 1524000 w 2640"/>
              <a:gd name="T5" fmla="*/ 1524000 h 2152"/>
              <a:gd name="T6" fmla="*/ 2133600 w 2640"/>
              <a:gd name="T7" fmla="*/ 3276600 h 2152"/>
              <a:gd name="T8" fmla="*/ 2819400 w 2640"/>
              <a:gd name="T9" fmla="*/ 685800 h 2152"/>
              <a:gd name="T10" fmla="*/ 3429000 w 2640"/>
              <a:gd name="T11" fmla="*/ 1600200 h 2152"/>
              <a:gd name="T12" fmla="*/ 4191000 w 2640"/>
              <a:gd name="T13" fmla="*/ 0 h 2152"/>
              <a:gd name="T14" fmla="*/ 0 60000 65536"/>
              <a:gd name="T15" fmla="*/ 0 60000 65536"/>
              <a:gd name="T16" fmla="*/ 0 60000 65536"/>
              <a:gd name="T17" fmla="*/ 0 60000 65536"/>
              <a:gd name="T18" fmla="*/ 0 60000 65536"/>
              <a:gd name="T19" fmla="*/ 0 60000 65536"/>
              <a:gd name="T20" fmla="*/ 0 60000 65536"/>
              <a:gd name="T21" fmla="*/ 0 w 2640"/>
              <a:gd name="T22" fmla="*/ 0 h 2152"/>
              <a:gd name="T23" fmla="*/ 2640 w 2640"/>
              <a:gd name="T24" fmla="*/ 2152 h 2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0" h="2152">
                <a:moveTo>
                  <a:pt x="0" y="384"/>
                </a:moveTo>
                <a:cubicBezTo>
                  <a:pt x="112" y="912"/>
                  <a:pt x="224" y="1440"/>
                  <a:pt x="384" y="1536"/>
                </a:cubicBezTo>
                <a:cubicBezTo>
                  <a:pt x="544" y="1632"/>
                  <a:pt x="800" y="872"/>
                  <a:pt x="960" y="960"/>
                </a:cubicBezTo>
                <a:cubicBezTo>
                  <a:pt x="1120" y="1048"/>
                  <a:pt x="1208" y="2152"/>
                  <a:pt x="1344" y="2064"/>
                </a:cubicBezTo>
                <a:cubicBezTo>
                  <a:pt x="1480" y="1976"/>
                  <a:pt x="1640" y="608"/>
                  <a:pt x="1776" y="432"/>
                </a:cubicBezTo>
                <a:cubicBezTo>
                  <a:pt x="1912" y="256"/>
                  <a:pt x="2016" y="1080"/>
                  <a:pt x="2160" y="1008"/>
                </a:cubicBezTo>
                <a:cubicBezTo>
                  <a:pt x="2304" y="936"/>
                  <a:pt x="2560" y="168"/>
                  <a:pt x="264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839" name="Oval 6">
            <a:extLst>
              <a:ext uri="{FF2B5EF4-FFF2-40B4-BE49-F238E27FC236}">
                <a16:creationId xmlns:a16="http://schemas.microsoft.com/office/drawing/2014/main" id="{B6EDF27C-6DED-429F-B7D8-ECC64374E8CC}"/>
              </a:ext>
            </a:extLst>
          </p:cNvPr>
          <p:cNvSpPr>
            <a:spLocks noChangeArrowheads="1"/>
          </p:cNvSpPr>
          <p:nvPr/>
        </p:nvSpPr>
        <p:spPr bwMode="auto">
          <a:xfrm>
            <a:off x="4191000" y="2971800"/>
            <a:ext cx="152400" cy="2286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20840" name="Oval 7">
            <a:extLst>
              <a:ext uri="{FF2B5EF4-FFF2-40B4-BE49-F238E27FC236}">
                <a16:creationId xmlns:a16="http://schemas.microsoft.com/office/drawing/2014/main" id="{A25E4356-B262-484E-82C5-53AA6BC4B20A}"/>
              </a:ext>
            </a:extLst>
          </p:cNvPr>
          <p:cNvSpPr>
            <a:spLocks noChangeArrowheads="1"/>
          </p:cNvSpPr>
          <p:nvPr/>
        </p:nvSpPr>
        <p:spPr bwMode="auto">
          <a:xfrm>
            <a:off x="5257800" y="3581400"/>
            <a:ext cx="152400" cy="2286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20841" name="Oval 8">
            <a:extLst>
              <a:ext uri="{FF2B5EF4-FFF2-40B4-BE49-F238E27FC236}">
                <a16:creationId xmlns:a16="http://schemas.microsoft.com/office/drawing/2014/main" id="{0D6A97C6-ECBD-4D41-911F-C9032AAF2CC0}"/>
              </a:ext>
            </a:extLst>
          </p:cNvPr>
          <p:cNvSpPr>
            <a:spLocks noChangeArrowheads="1"/>
          </p:cNvSpPr>
          <p:nvPr/>
        </p:nvSpPr>
        <p:spPr bwMode="auto">
          <a:xfrm>
            <a:off x="7162800" y="2819400"/>
            <a:ext cx="152400" cy="2286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20842" name="Oval 9">
            <a:extLst>
              <a:ext uri="{FF2B5EF4-FFF2-40B4-BE49-F238E27FC236}">
                <a16:creationId xmlns:a16="http://schemas.microsoft.com/office/drawing/2014/main" id="{8E4CF121-9BB5-4E17-BD7E-BD0DD940151F}"/>
              </a:ext>
            </a:extLst>
          </p:cNvPr>
          <p:cNvSpPr>
            <a:spLocks noChangeArrowheads="1"/>
          </p:cNvSpPr>
          <p:nvPr/>
        </p:nvSpPr>
        <p:spPr bwMode="auto">
          <a:xfrm>
            <a:off x="7620000" y="3200400"/>
            <a:ext cx="152400" cy="2286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20843" name="Text Box 10">
            <a:extLst>
              <a:ext uri="{FF2B5EF4-FFF2-40B4-BE49-F238E27FC236}">
                <a16:creationId xmlns:a16="http://schemas.microsoft.com/office/drawing/2014/main" id="{E9C4D8C2-18E4-4528-AA53-80C3937747B5}"/>
              </a:ext>
            </a:extLst>
          </p:cNvPr>
          <p:cNvSpPr txBox="1">
            <a:spLocks noChangeArrowheads="1"/>
          </p:cNvSpPr>
          <p:nvPr/>
        </p:nvSpPr>
        <p:spPr bwMode="auto">
          <a:xfrm>
            <a:off x="2971800" y="2057401"/>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50000"/>
              </a:spcBef>
              <a:buClrTx/>
              <a:buSzTx/>
              <a:buFontTx/>
              <a:buNone/>
            </a:pPr>
            <a:r>
              <a:rPr lang="en-US" altLang="tr-TR" sz="1800"/>
              <a:t>Cost</a:t>
            </a:r>
            <a:endParaRPr lang="en-GB" altLang="tr-TR" sz="1800"/>
          </a:p>
        </p:txBody>
      </p:sp>
      <p:sp>
        <p:nvSpPr>
          <p:cNvPr id="120844" name="Text Box 11">
            <a:extLst>
              <a:ext uri="{FF2B5EF4-FFF2-40B4-BE49-F238E27FC236}">
                <a16:creationId xmlns:a16="http://schemas.microsoft.com/office/drawing/2014/main" id="{5E0F3F1B-82BD-4653-95E5-3E6ACDF0B34A}"/>
              </a:ext>
            </a:extLst>
          </p:cNvPr>
          <p:cNvSpPr txBox="1">
            <a:spLocks noChangeArrowheads="1"/>
          </p:cNvSpPr>
          <p:nvPr/>
        </p:nvSpPr>
        <p:spPr bwMode="auto">
          <a:xfrm>
            <a:off x="9220200" y="5867401"/>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50000"/>
              </a:spcBef>
              <a:buClrTx/>
              <a:buSzTx/>
              <a:buFontTx/>
              <a:buNone/>
            </a:pPr>
            <a:r>
              <a:rPr lang="en-US" altLang="tr-TR" sz="1800"/>
              <a:t>States</a:t>
            </a:r>
            <a:endParaRPr lang="en-GB" altLang="tr-TR" sz="180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عنصر نائب لرقم الشريحة 5">
            <a:extLst>
              <a:ext uri="{FF2B5EF4-FFF2-40B4-BE49-F238E27FC236}">
                <a16:creationId xmlns:a16="http://schemas.microsoft.com/office/drawing/2014/main" id="{AE1AAF1E-6D3C-4082-8E5D-96476FDA8CD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fld id="{FE9E4BF1-0D46-4B1F-9A0D-1F92B556CF68}" type="slidenum">
              <a:rPr lang="ar-SA" altLang="tr-TR" sz="1400"/>
              <a:pPr>
                <a:spcBef>
                  <a:spcPct val="0"/>
                </a:spcBef>
                <a:buClrTx/>
                <a:buSzTx/>
                <a:buFontTx/>
                <a:buNone/>
              </a:pPr>
              <a:t>128</a:t>
            </a:fld>
            <a:endParaRPr lang="en-GB" altLang="tr-TR" sz="1400"/>
          </a:p>
        </p:txBody>
      </p:sp>
      <p:sp>
        <p:nvSpPr>
          <p:cNvPr id="121859" name="Rectangle 2">
            <a:extLst>
              <a:ext uri="{FF2B5EF4-FFF2-40B4-BE49-F238E27FC236}">
                <a16:creationId xmlns:a16="http://schemas.microsoft.com/office/drawing/2014/main" id="{C61E4C07-3931-4359-BCFB-CD273ABA4787}"/>
              </a:ext>
            </a:extLst>
          </p:cNvPr>
          <p:cNvSpPr>
            <a:spLocks noGrp="1" noChangeArrowheads="1"/>
          </p:cNvSpPr>
          <p:nvPr>
            <p:ph type="title"/>
          </p:nvPr>
        </p:nvSpPr>
        <p:spPr>
          <a:xfrm>
            <a:off x="2743200" y="857250"/>
            <a:ext cx="7793038" cy="819150"/>
          </a:xfrm>
        </p:spPr>
        <p:txBody>
          <a:bodyPr/>
          <a:lstStyle/>
          <a:p>
            <a:pPr eaLnBrk="1" hangingPunct="1"/>
            <a:r>
              <a:rPr lang="fr-FR" altLang="tr-TR"/>
              <a:t>Genetic Algorithms</a:t>
            </a:r>
            <a:endParaRPr lang="en-US" altLang="tr-TR"/>
          </a:p>
        </p:txBody>
      </p:sp>
      <p:sp>
        <p:nvSpPr>
          <p:cNvPr id="121860" name="Line 3">
            <a:extLst>
              <a:ext uri="{FF2B5EF4-FFF2-40B4-BE49-F238E27FC236}">
                <a16:creationId xmlns:a16="http://schemas.microsoft.com/office/drawing/2014/main" id="{53D30026-14BC-4599-8570-6D89F6115B2E}"/>
              </a:ext>
            </a:extLst>
          </p:cNvPr>
          <p:cNvSpPr>
            <a:spLocks noChangeShapeType="1"/>
          </p:cNvSpPr>
          <p:nvPr/>
        </p:nvSpPr>
        <p:spPr bwMode="auto">
          <a:xfrm>
            <a:off x="3657600" y="2133600"/>
            <a:ext cx="0" cy="37338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21861" name="Line 4">
            <a:extLst>
              <a:ext uri="{FF2B5EF4-FFF2-40B4-BE49-F238E27FC236}">
                <a16:creationId xmlns:a16="http://schemas.microsoft.com/office/drawing/2014/main" id="{9572C1A2-8F62-4A85-9B36-B0CC3B957888}"/>
              </a:ext>
            </a:extLst>
          </p:cNvPr>
          <p:cNvSpPr>
            <a:spLocks noChangeShapeType="1"/>
          </p:cNvSpPr>
          <p:nvPr/>
        </p:nvSpPr>
        <p:spPr bwMode="auto">
          <a:xfrm>
            <a:off x="3657600" y="5867400"/>
            <a:ext cx="609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1862" name="Freeform 5">
            <a:extLst>
              <a:ext uri="{FF2B5EF4-FFF2-40B4-BE49-F238E27FC236}">
                <a16:creationId xmlns:a16="http://schemas.microsoft.com/office/drawing/2014/main" id="{3AF160F8-45A6-4AFA-A051-577D13661F30}"/>
              </a:ext>
            </a:extLst>
          </p:cNvPr>
          <p:cNvSpPr>
            <a:spLocks/>
          </p:cNvSpPr>
          <p:nvPr/>
        </p:nvSpPr>
        <p:spPr bwMode="auto">
          <a:xfrm>
            <a:off x="4114800" y="2057400"/>
            <a:ext cx="4191000" cy="3416300"/>
          </a:xfrm>
          <a:custGeom>
            <a:avLst/>
            <a:gdLst>
              <a:gd name="T0" fmla="*/ 0 w 2640"/>
              <a:gd name="T1" fmla="*/ 609600 h 2152"/>
              <a:gd name="T2" fmla="*/ 609600 w 2640"/>
              <a:gd name="T3" fmla="*/ 2438400 h 2152"/>
              <a:gd name="T4" fmla="*/ 1524000 w 2640"/>
              <a:gd name="T5" fmla="*/ 1524000 h 2152"/>
              <a:gd name="T6" fmla="*/ 2133600 w 2640"/>
              <a:gd name="T7" fmla="*/ 3276600 h 2152"/>
              <a:gd name="T8" fmla="*/ 2819400 w 2640"/>
              <a:gd name="T9" fmla="*/ 685800 h 2152"/>
              <a:gd name="T10" fmla="*/ 3429000 w 2640"/>
              <a:gd name="T11" fmla="*/ 1600200 h 2152"/>
              <a:gd name="T12" fmla="*/ 4191000 w 2640"/>
              <a:gd name="T13" fmla="*/ 0 h 2152"/>
              <a:gd name="T14" fmla="*/ 0 60000 65536"/>
              <a:gd name="T15" fmla="*/ 0 60000 65536"/>
              <a:gd name="T16" fmla="*/ 0 60000 65536"/>
              <a:gd name="T17" fmla="*/ 0 60000 65536"/>
              <a:gd name="T18" fmla="*/ 0 60000 65536"/>
              <a:gd name="T19" fmla="*/ 0 60000 65536"/>
              <a:gd name="T20" fmla="*/ 0 60000 65536"/>
              <a:gd name="T21" fmla="*/ 0 w 2640"/>
              <a:gd name="T22" fmla="*/ 0 h 2152"/>
              <a:gd name="T23" fmla="*/ 2640 w 2640"/>
              <a:gd name="T24" fmla="*/ 2152 h 2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0" h="2152">
                <a:moveTo>
                  <a:pt x="0" y="384"/>
                </a:moveTo>
                <a:cubicBezTo>
                  <a:pt x="112" y="912"/>
                  <a:pt x="224" y="1440"/>
                  <a:pt x="384" y="1536"/>
                </a:cubicBezTo>
                <a:cubicBezTo>
                  <a:pt x="544" y="1632"/>
                  <a:pt x="800" y="872"/>
                  <a:pt x="960" y="960"/>
                </a:cubicBezTo>
                <a:cubicBezTo>
                  <a:pt x="1120" y="1048"/>
                  <a:pt x="1208" y="2152"/>
                  <a:pt x="1344" y="2064"/>
                </a:cubicBezTo>
                <a:cubicBezTo>
                  <a:pt x="1480" y="1976"/>
                  <a:pt x="1640" y="608"/>
                  <a:pt x="1776" y="432"/>
                </a:cubicBezTo>
                <a:cubicBezTo>
                  <a:pt x="1912" y="256"/>
                  <a:pt x="2016" y="1080"/>
                  <a:pt x="2160" y="1008"/>
                </a:cubicBezTo>
                <a:cubicBezTo>
                  <a:pt x="2304" y="936"/>
                  <a:pt x="2560" y="168"/>
                  <a:pt x="264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863" name="Oval 6">
            <a:extLst>
              <a:ext uri="{FF2B5EF4-FFF2-40B4-BE49-F238E27FC236}">
                <a16:creationId xmlns:a16="http://schemas.microsoft.com/office/drawing/2014/main" id="{C4EC72F0-3A1E-4DFA-B7B1-EE70F24DA9B4}"/>
              </a:ext>
            </a:extLst>
          </p:cNvPr>
          <p:cNvSpPr>
            <a:spLocks noChangeArrowheads="1"/>
          </p:cNvSpPr>
          <p:nvPr/>
        </p:nvSpPr>
        <p:spPr bwMode="auto">
          <a:xfrm>
            <a:off x="4191000" y="2971800"/>
            <a:ext cx="152400" cy="2286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21864" name="Oval 7">
            <a:extLst>
              <a:ext uri="{FF2B5EF4-FFF2-40B4-BE49-F238E27FC236}">
                <a16:creationId xmlns:a16="http://schemas.microsoft.com/office/drawing/2014/main" id="{8CB3AD41-FBF3-4743-A1AB-BEE7E38AA8FE}"/>
              </a:ext>
            </a:extLst>
          </p:cNvPr>
          <p:cNvSpPr>
            <a:spLocks noChangeArrowheads="1"/>
          </p:cNvSpPr>
          <p:nvPr/>
        </p:nvSpPr>
        <p:spPr bwMode="auto">
          <a:xfrm>
            <a:off x="5257800" y="3581400"/>
            <a:ext cx="152400" cy="2286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21865" name="Oval 8">
            <a:extLst>
              <a:ext uri="{FF2B5EF4-FFF2-40B4-BE49-F238E27FC236}">
                <a16:creationId xmlns:a16="http://schemas.microsoft.com/office/drawing/2014/main" id="{F89ED27B-4960-4E9E-97D4-5CC1BCCACE0E}"/>
              </a:ext>
            </a:extLst>
          </p:cNvPr>
          <p:cNvSpPr>
            <a:spLocks noChangeArrowheads="1"/>
          </p:cNvSpPr>
          <p:nvPr/>
        </p:nvSpPr>
        <p:spPr bwMode="auto">
          <a:xfrm>
            <a:off x="7162800" y="2819400"/>
            <a:ext cx="152400" cy="2286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21866" name="Oval 9">
            <a:extLst>
              <a:ext uri="{FF2B5EF4-FFF2-40B4-BE49-F238E27FC236}">
                <a16:creationId xmlns:a16="http://schemas.microsoft.com/office/drawing/2014/main" id="{F7E1B651-5E01-4B2A-9198-B8D0A695CEB3}"/>
              </a:ext>
            </a:extLst>
          </p:cNvPr>
          <p:cNvSpPr>
            <a:spLocks noChangeArrowheads="1"/>
          </p:cNvSpPr>
          <p:nvPr/>
        </p:nvSpPr>
        <p:spPr bwMode="auto">
          <a:xfrm>
            <a:off x="7620000" y="3200400"/>
            <a:ext cx="152400" cy="2286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21867" name="Oval 10">
            <a:extLst>
              <a:ext uri="{FF2B5EF4-FFF2-40B4-BE49-F238E27FC236}">
                <a16:creationId xmlns:a16="http://schemas.microsoft.com/office/drawing/2014/main" id="{8D7E0C1F-236C-43F4-94D0-1F0EF016C5BB}"/>
              </a:ext>
            </a:extLst>
          </p:cNvPr>
          <p:cNvSpPr>
            <a:spLocks noChangeArrowheads="1"/>
          </p:cNvSpPr>
          <p:nvPr/>
        </p:nvSpPr>
        <p:spPr bwMode="auto">
          <a:xfrm>
            <a:off x="4343400" y="3505200"/>
            <a:ext cx="152400" cy="228600"/>
          </a:xfrm>
          <a:prstGeom prst="ellipse">
            <a:avLst/>
          </a:prstGeom>
          <a:solidFill>
            <a:schemeClr val="hlink"/>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21868" name="Oval 11">
            <a:extLst>
              <a:ext uri="{FF2B5EF4-FFF2-40B4-BE49-F238E27FC236}">
                <a16:creationId xmlns:a16="http://schemas.microsoft.com/office/drawing/2014/main" id="{92438AA9-426C-46BB-AC72-0469028B59B2}"/>
              </a:ext>
            </a:extLst>
          </p:cNvPr>
          <p:cNvSpPr>
            <a:spLocks noChangeArrowheads="1"/>
          </p:cNvSpPr>
          <p:nvPr/>
        </p:nvSpPr>
        <p:spPr bwMode="auto">
          <a:xfrm>
            <a:off x="5486400" y="3352800"/>
            <a:ext cx="152400" cy="228600"/>
          </a:xfrm>
          <a:prstGeom prst="ellipse">
            <a:avLst/>
          </a:prstGeom>
          <a:solidFill>
            <a:schemeClr val="hlink"/>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21869" name="Oval 12">
            <a:extLst>
              <a:ext uri="{FF2B5EF4-FFF2-40B4-BE49-F238E27FC236}">
                <a16:creationId xmlns:a16="http://schemas.microsoft.com/office/drawing/2014/main" id="{E65CE609-3ABF-48AD-8C49-C1B69AF66C14}"/>
              </a:ext>
            </a:extLst>
          </p:cNvPr>
          <p:cNvSpPr>
            <a:spLocks noChangeArrowheads="1"/>
          </p:cNvSpPr>
          <p:nvPr/>
        </p:nvSpPr>
        <p:spPr bwMode="auto">
          <a:xfrm>
            <a:off x="6934200" y="2514600"/>
            <a:ext cx="152400" cy="228600"/>
          </a:xfrm>
          <a:prstGeom prst="ellipse">
            <a:avLst/>
          </a:prstGeom>
          <a:solidFill>
            <a:schemeClr val="hlink"/>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21870" name="Line 13">
            <a:extLst>
              <a:ext uri="{FF2B5EF4-FFF2-40B4-BE49-F238E27FC236}">
                <a16:creationId xmlns:a16="http://schemas.microsoft.com/office/drawing/2014/main" id="{608EC1CB-6847-4B9A-8735-711FB1118C75}"/>
              </a:ext>
            </a:extLst>
          </p:cNvPr>
          <p:cNvSpPr>
            <a:spLocks noChangeShapeType="1"/>
          </p:cNvSpPr>
          <p:nvPr/>
        </p:nvSpPr>
        <p:spPr bwMode="auto">
          <a:xfrm>
            <a:off x="4419600" y="3124200"/>
            <a:ext cx="762000" cy="4572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1871" name="Line 14">
            <a:extLst>
              <a:ext uri="{FF2B5EF4-FFF2-40B4-BE49-F238E27FC236}">
                <a16:creationId xmlns:a16="http://schemas.microsoft.com/office/drawing/2014/main" id="{392232DC-4838-4C97-B84D-10D18BFABC80}"/>
              </a:ext>
            </a:extLst>
          </p:cNvPr>
          <p:cNvSpPr>
            <a:spLocks noChangeShapeType="1"/>
          </p:cNvSpPr>
          <p:nvPr/>
        </p:nvSpPr>
        <p:spPr bwMode="auto">
          <a:xfrm flipH="1" flipV="1">
            <a:off x="7162800" y="2438400"/>
            <a:ext cx="2286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1872" name="Text Box 15">
            <a:extLst>
              <a:ext uri="{FF2B5EF4-FFF2-40B4-BE49-F238E27FC236}">
                <a16:creationId xmlns:a16="http://schemas.microsoft.com/office/drawing/2014/main" id="{BF2022B0-8D70-4D4E-B023-4B0E845C6058}"/>
              </a:ext>
            </a:extLst>
          </p:cNvPr>
          <p:cNvSpPr txBox="1">
            <a:spLocks noChangeArrowheads="1"/>
          </p:cNvSpPr>
          <p:nvPr/>
        </p:nvSpPr>
        <p:spPr bwMode="auto">
          <a:xfrm>
            <a:off x="7239000" y="2316164"/>
            <a:ext cx="990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50000"/>
              </a:spcBef>
              <a:buClrTx/>
              <a:buSzTx/>
              <a:buFontTx/>
              <a:buNone/>
            </a:pPr>
            <a:r>
              <a:rPr lang="en-US" altLang="tr-TR" sz="1200" b="1"/>
              <a:t>Mutation</a:t>
            </a:r>
            <a:endParaRPr lang="en-GB" altLang="tr-TR" sz="1200" b="1"/>
          </a:p>
        </p:txBody>
      </p:sp>
      <p:sp>
        <p:nvSpPr>
          <p:cNvPr id="121873" name="Text Box 16">
            <a:extLst>
              <a:ext uri="{FF2B5EF4-FFF2-40B4-BE49-F238E27FC236}">
                <a16:creationId xmlns:a16="http://schemas.microsoft.com/office/drawing/2014/main" id="{9006BAEF-56FD-466E-A3F5-834063B1E0B6}"/>
              </a:ext>
            </a:extLst>
          </p:cNvPr>
          <p:cNvSpPr txBox="1">
            <a:spLocks noChangeArrowheads="1"/>
          </p:cNvSpPr>
          <p:nvPr/>
        </p:nvSpPr>
        <p:spPr bwMode="auto">
          <a:xfrm>
            <a:off x="4648200" y="2971800"/>
            <a:ext cx="1143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50000"/>
              </a:spcBef>
              <a:buClrTx/>
              <a:buSzTx/>
              <a:buFontTx/>
              <a:buNone/>
            </a:pPr>
            <a:r>
              <a:rPr lang="en-US" altLang="tr-TR" sz="1200" b="1"/>
              <a:t>Cross-Over</a:t>
            </a:r>
            <a:endParaRPr lang="en-GB" altLang="tr-TR" sz="1200" b="1"/>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عنصر نائب لرقم الشريحة 5">
            <a:extLst>
              <a:ext uri="{FF2B5EF4-FFF2-40B4-BE49-F238E27FC236}">
                <a16:creationId xmlns:a16="http://schemas.microsoft.com/office/drawing/2014/main" id="{7D38CCC4-817A-48B0-BD4E-10CCB094528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fld id="{AF17E5F7-834F-43F0-B97F-DBABC4401DF5}" type="slidenum">
              <a:rPr lang="ar-SA" altLang="tr-TR" sz="1400"/>
              <a:pPr>
                <a:spcBef>
                  <a:spcPct val="0"/>
                </a:spcBef>
                <a:buClrTx/>
                <a:buSzTx/>
                <a:buFontTx/>
                <a:buNone/>
              </a:pPr>
              <a:t>129</a:t>
            </a:fld>
            <a:endParaRPr lang="en-GB" altLang="tr-TR" sz="1400"/>
          </a:p>
        </p:txBody>
      </p:sp>
      <p:sp>
        <p:nvSpPr>
          <p:cNvPr id="122883" name="Rectangle 2">
            <a:extLst>
              <a:ext uri="{FF2B5EF4-FFF2-40B4-BE49-F238E27FC236}">
                <a16:creationId xmlns:a16="http://schemas.microsoft.com/office/drawing/2014/main" id="{3F742C72-5A43-4338-84D8-EE30AEFCA2D0}"/>
              </a:ext>
            </a:extLst>
          </p:cNvPr>
          <p:cNvSpPr>
            <a:spLocks noGrp="1" noChangeArrowheads="1"/>
          </p:cNvSpPr>
          <p:nvPr>
            <p:ph type="title"/>
          </p:nvPr>
        </p:nvSpPr>
        <p:spPr>
          <a:xfrm>
            <a:off x="2743200" y="857250"/>
            <a:ext cx="7793038" cy="819150"/>
          </a:xfrm>
        </p:spPr>
        <p:txBody>
          <a:bodyPr/>
          <a:lstStyle/>
          <a:p>
            <a:pPr eaLnBrk="1" hangingPunct="1"/>
            <a:r>
              <a:rPr lang="fr-FR" altLang="tr-TR"/>
              <a:t>Genetic Algorithms</a:t>
            </a:r>
            <a:endParaRPr lang="en-US" altLang="tr-TR"/>
          </a:p>
        </p:txBody>
      </p:sp>
      <p:sp>
        <p:nvSpPr>
          <p:cNvPr id="122884" name="Line 3">
            <a:extLst>
              <a:ext uri="{FF2B5EF4-FFF2-40B4-BE49-F238E27FC236}">
                <a16:creationId xmlns:a16="http://schemas.microsoft.com/office/drawing/2014/main" id="{A61955D3-AA0A-4E47-95F8-556B1F92BC73}"/>
              </a:ext>
            </a:extLst>
          </p:cNvPr>
          <p:cNvSpPr>
            <a:spLocks noChangeShapeType="1"/>
          </p:cNvSpPr>
          <p:nvPr/>
        </p:nvSpPr>
        <p:spPr bwMode="auto">
          <a:xfrm>
            <a:off x="3657600" y="2133600"/>
            <a:ext cx="0" cy="37338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22885" name="Line 4">
            <a:extLst>
              <a:ext uri="{FF2B5EF4-FFF2-40B4-BE49-F238E27FC236}">
                <a16:creationId xmlns:a16="http://schemas.microsoft.com/office/drawing/2014/main" id="{71DC44B2-AF2E-4343-B8F9-FCEFE61D9AA7}"/>
              </a:ext>
            </a:extLst>
          </p:cNvPr>
          <p:cNvSpPr>
            <a:spLocks noChangeShapeType="1"/>
          </p:cNvSpPr>
          <p:nvPr/>
        </p:nvSpPr>
        <p:spPr bwMode="auto">
          <a:xfrm>
            <a:off x="3657600" y="5867400"/>
            <a:ext cx="609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2886" name="Freeform 5">
            <a:extLst>
              <a:ext uri="{FF2B5EF4-FFF2-40B4-BE49-F238E27FC236}">
                <a16:creationId xmlns:a16="http://schemas.microsoft.com/office/drawing/2014/main" id="{FA095CDB-5963-41AE-A18F-1FECDCD5F8A3}"/>
              </a:ext>
            </a:extLst>
          </p:cNvPr>
          <p:cNvSpPr>
            <a:spLocks/>
          </p:cNvSpPr>
          <p:nvPr/>
        </p:nvSpPr>
        <p:spPr bwMode="auto">
          <a:xfrm>
            <a:off x="4114800" y="2057400"/>
            <a:ext cx="4191000" cy="3416300"/>
          </a:xfrm>
          <a:custGeom>
            <a:avLst/>
            <a:gdLst>
              <a:gd name="T0" fmla="*/ 0 w 2640"/>
              <a:gd name="T1" fmla="*/ 609600 h 2152"/>
              <a:gd name="T2" fmla="*/ 609600 w 2640"/>
              <a:gd name="T3" fmla="*/ 2438400 h 2152"/>
              <a:gd name="T4" fmla="*/ 1524000 w 2640"/>
              <a:gd name="T5" fmla="*/ 1524000 h 2152"/>
              <a:gd name="T6" fmla="*/ 2133600 w 2640"/>
              <a:gd name="T7" fmla="*/ 3276600 h 2152"/>
              <a:gd name="T8" fmla="*/ 2819400 w 2640"/>
              <a:gd name="T9" fmla="*/ 685800 h 2152"/>
              <a:gd name="T10" fmla="*/ 3429000 w 2640"/>
              <a:gd name="T11" fmla="*/ 1600200 h 2152"/>
              <a:gd name="T12" fmla="*/ 4191000 w 2640"/>
              <a:gd name="T13" fmla="*/ 0 h 2152"/>
              <a:gd name="T14" fmla="*/ 0 60000 65536"/>
              <a:gd name="T15" fmla="*/ 0 60000 65536"/>
              <a:gd name="T16" fmla="*/ 0 60000 65536"/>
              <a:gd name="T17" fmla="*/ 0 60000 65536"/>
              <a:gd name="T18" fmla="*/ 0 60000 65536"/>
              <a:gd name="T19" fmla="*/ 0 60000 65536"/>
              <a:gd name="T20" fmla="*/ 0 60000 65536"/>
              <a:gd name="T21" fmla="*/ 0 w 2640"/>
              <a:gd name="T22" fmla="*/ 0 h 2152"/>
              <a:gd name="T23" fmla="*/ 2640 w 2640"/>
              <a:gd name="T24" fmla="*/ 2152 h 2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0" h="2152">
                <a:moveTo>
                  <a:pt x="0" y="384"/>
                </a:moveTo>
                <a:cubicBezTo>
                  <a:pt x="112" y="912"/>
                  <a:pt x="224" y="1440"/>
                  <a:pt x="384" y="1536"/>
                </a:cubicBezTo>
                <a:cubicBezTo>
                  <a:pt x="544" y="1632"/>
                  <a:pt x="800" y="872"/>
                  <a:pt x="960" y="960"/>
                </a:cubicBezTo>
                <a:cubicBezTo>
                  <a:pt x="1120" y="1048"/>
                  <a:pt x="1208" y="2152"/>
                  <a:pt x="1344" y="2064"/>
                </a:cubicBezTo>
                <a:cubicBezTo>
                  <a:pt x="1480" y="1976"/>
                  <a:pt x="1640" y="608"/>
                  <a:pt x="1776" y="432"/>
                </a:cubicBezTo>
                <a:cubicBezTo>
                  <a:pt x="1912" y="256"/>
                  <a:pt x="2016" y="1080"/>
                  <a:pt x="2160" y="1008"/>
                </a:cubicBezTo>
                <a:cubicBezTo>
                  <a:pt x="2304" y="936"/>
                  <a:pt x="2560" y="168"/>
                  <a:pt x="264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887" name="Oval 6">
            <a:extLst>
              <a:ext uri="{FF2B5EF4-FFF2-40B4-BE49-F238E27FC236}">
                <a16:creationId xmlns:a16="http://schemas.microsoft.com/office/drawing/2014/main" id="{9DCE4C2F-1692-4074-94D7-CB1B514714CA}"/>
              </a:ext>
            </a:extLst>
          </p:cNvPr>
          <p:cNvSpPr>
            <a:spLocks noChangeArrowheads="1"/>
          </p:cNvSpPr>
          <p:nvPr/>
        </p:nvSpPr>
        <p:spPr bwMode="auto">
          <a:xfrm>
            <a:off x="4191000" y="2971800"/>
            <a:ext cx="152400" cy="2286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22888" name="Oval 7">
            <a:extLst>
              <a:ext uri="{FF2B5EF4-FFF2-40B4-BE49-F238E27FC236}">
                <a16:creationId xmlns:a16="http://schemas.microsoft.com/office/drawing/2014/main" id="{C03EC358-09D9-4657-8F94-9A1FC683F72F}"/>
              </a:ext>
            </a:extLst>
          </p:cNvPr>
          <p:cNvSpPr>
            <a:spLocks noChangeArrowheads="1"/>
          </p:cNvSpPr>
          <p:nvPr/>
        </p:nvSpPr>
        <p:spPr bwMode="auto">
          <a:xfrm>
            <a:off x="5257800" y="3581400"/>
            <a:ext cx="152400" cy="228600"/>
          </a:xfrm>
          <a:prstGeom prst="ellipse">
            <a:avLst/>
          </a:prstGeom>
          <a:solidFill>
            <a:schemeClr val="tx1"/>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22889" name="Oval 8">
            <a:extLst>
              <a:ext uri="{FF2B5EF4-FFF2-40B4-BE49-F238E27FC236}">
                <a16:creationId xmlns:a16="http://schemas.microsoft.com/office/drawing/2014/main" id="{8108FB1E-7FE2-4A77-9B1E-021357B4E197}"/>
              </a:ext>
            </a:extLst>
          </p:cNvPr>
          <p:cNvSpPr>
            <a:spLocks noChangeArrowheads="1"/>
          </p:cNvSpPr>
          <p:nvPr/>
        </p:nvSpPr>
        <p:spPr bwMode="auto">
          <a:xfrm>
            <a:off x="7162800" y="2819400"/>
            <a:ext cx="152400" cy="2286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22890" name="Oval 9">
            <a:extLst>
              <a:ext uri="{FF2B5EF4-FFF2-40B4-BE49-F238E27FC236}">
                <a16:creationId xmlns:a16="http://schemas.microsoft.com/office/drawing/2014/main" id="{CD1E68B2-0167-4E23-A653-1FCB8002B0C3}"/>
              </a:ext>
            </a:extLst>
          </p:cNvPr>
          <p:cNvSpPr>
            <a:spLocks noChangeArrowheads="1"/>
          </p:cNvSpPr>
          <p:nvPr/>
        </p:nvSpPr>
        <p:spPr bwMode="auto">
          <a:xfrm>
            <a:off x="7620000" y="3200400"/>
            <a:ext cx="152400" cy="228600"/>
          </a:xfrm>
          <a:prstGeom prst="ellipse">
            <a:avLst/>
          </a:prstGeom>
          <a:solidFill>
            <a:schemeClr val="tx1"/>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22891" name="Oval 10">
            <a:extLst>
              <a:ext uri="{FF2B5EF4-FFF2-40B4-BE49-F238E27FC236}">
                <a16:creationId xmlns:a16="http://schemas.microsoft.com/office/drawing/2014/main" id="{80FF3E27-D6CB-4E3B-84D1-236CD9E287B9}"/>
              </a:ext>
            </a:extLst>
          </p:cNvPr>
          <p:cNvSpPr>
            <a:spLocks noChangeArrowheads="1"/>
          </p:cNvSpPr>
          <p:nvPr/>
        </p:nvSpPr>
        <p:spPr bwMode="auto">
          <a:xfrm>
            <a:off x="4343400" y="3505200"/>
            <a:ext cx="152400" cy="228600"/>
          </a:xfrm>
          <a:prstGeom prst="ellipse">
            <a:avLst/>
          </a:prstGeom>
          <a:solidFill>
            <a:schemeClr val="hlink"/>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22892" name="Oval 11">
            <a:extLst>
              <a:ext uri="{FF2B5EF4-FFF2-40B4-BE49-F238E27FC236}">
                <a16:creationId xmlns:a16="http://schemas.microsoft.com/office/drawing/2014/main" id="{3D9D6BB5-3E5D-460F-9BA9-2D8E8CC34AB1}"/>
              </a:ext>
            </a:extLst>
          </p:cNvPr>
          <p:cNvSpPr>
            <a:spLocks noChangeArrowheads="1"/>
          </p:cNvSpPr>
          <p:nvPr/>
        </p:nvSpPr>
        <p:spPr bwMode="auto">
          <a:xfrm>
            <a:off x="5486400" y="3352800"/>
            <a:ext cx="152400" cy="228600"/>
          </a:xfrm>
          <a:prstGeom prst="ellipse">
            <a:avLst/>
          </a:prstGeom>
          <a:solidFill>
            <a:schemeClr val="tx1"/>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22893" name="Oval 12">
            <a:extLst>
              <a:ext uri="{FF2B5EF4-FFF2-40B4-BE49-F238E27FC236}">
                <a16:creationId xmlns:a16="http://schemas.microsoft.com/office/drawing/2014/main" id="{E12BFEB0-9585-4445-A948-80C62B32A43E}"/>
              </a:ext>
            </a:extLst>
          </p:cNvPr>
          <p:cNvSpPr>
            <a:spLocks noChangeArrowheads="1"/>
          </p:cNvSpPr>
          <p:nvPr/>
        </p:nvSpPr>
        <p:spPr bwMode="auto">
          <a:xfrm>
            <a:off x="6934200" y="2514600"/>
            <a:ext cx="152400" cy="228600"/>
          </a:xfrm>
          <a:prstGeom prst="ellipse">
            <a:avLst/>
          </a:prstGeom>
          <a:solidFill>
            <a:schemeClr val="tx1"/>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C519C-D302-4317-85A5-8FB8E4F9E303}"/>
              </a:ext>
            </a:extLst>
          </p:cNvPr>
          <p:cNvSpPr>
            <a:spLocks noGrp="1"/>
          </p:cNvSpPr>
          <p:nvPr>
            <p:ph type="title"/>
          </p:nvPr>
        </p:nvSpPr>
        <p:spPr/>
        <p:txBody>
          <a:bodyPr/>
          <a:lstStyle/>
          <a:p>
            <a:r>
              <a:rPr lang="tr-TR" dirty="0" err="1"/>
              <a:t>The</a:t>
            </a:r>
            <a:r>
              <a:rPr lang="tr-TR" dirty="0"/>
              <a:t> </a:t>
            </a:r>
            <a:r>
              <a:rPr lang="tr-TR" dirty="0" err="1"/>
              <a:t>heuristic</a:t>
            </a:r>
            <a:r>
              <a:rPr lang="tr-TR" dirty="0"/>
              <a:t> </a:t>
            </a:r>
            <a:r>
              <a:rPr lang="en-US" dirty="0"/>
              <a:t>objective(cost)</a:t>
            </a:r>
            <a:r>
              <a:rPr lang="tr-TR" dirty="0"/>
              <a:t> </a:t>
            </a:r>
            <a:r>
              <a:rPr lang="tr-TR" dirty="0" err="1"/>
              <a:t>function</a:t>
            </a:r>
            <a:endParaRPr lang="tr-TR" dirty="0"/>
          </a:p>
        </p:txBody>
      </p:sp>
      <p:sp>
        <p:nvSpPr>
          <p:cNvPr id="3" name="Content Placeholder 2">
            <a:extLst>
              <a:ext uri="{FF2B5EF4-FFF2-40B4-BE49-F238E27FC236}">
                <a16:creationId xmlns:a16="http://schemas.microsoft.com/office/drawing/2014/main" id="{60FB989A-9D41-44B5-87E7-D086088BE777}"/>
              </a:ext>
            </a:extLst>
          </p:cNvPr>
          <p:cNvSpPr>
            <a:spLocks noGrp="1"/>
          </p:cNvSpPr>
          <p:nvPr>
            <p:ph idx="1"/>
          </p:nvPr>
        </p:nvSpPr>
        <p:spPr>
          <a:xfrm>
            <a:off x="152400" y="1397000"/>
            <a:ext cx="6934200" cy="5461000"/>
          </a:xfrm>
        </p:spPr>
        <p:txBody>
          <a:bodyPr>
            <a:normAutofit fontScale="77500" lnSpcReduction="20000"/>
          </a:bodyPr>
          <a:lstStyle/>
          <a:p>
            <a:r>
              <a:rPr lang="en-US" dirty="0"/>
              <a:t>An </a:t>
            </a:r>
            <a:r>
              <a:rPr lang="en-US" dirty="0">
                <a:solidFill>
                  <a:srgbClr val="FF0000"/>
                </a:solidFill>
              </a:rPr>
              <a:t>evaluation</a:t>
            </a:r>
            <a:r>
              <a:rPr lang="en-US" dirty="0"/>
              <a:t> or </a:t>
            </a:r>
            <a:r>
              <a:rPr lang="en-US" dirty="0">
                <a:solidFill>
                  <a:srgbClr val="FF0000"/>
                </a:solidFill>
              </a:rPr>
              <a:t>objective</a:t>
            </a:r>
            <a:r>
              <a:rPr lang="en-US" dirty="0"/>
              <a:t> function </a:t>
            </a:r>
            <a:r>
              <a:rPr lang="en-US" i="1" dirty="0">
                <a:solidFill>
                  <a:srgbClr val="FF0000"/>
                </a:solidFill>
              </a:rPr>
              <a:t>h</a:t>
            </a:r>
            <a:r>
              <a:rPr lang="en-US" dirty="0"/>
              <a:t> must be available that measures the quality of each state</a:t>
            </a:r>
          </a:p>
          <a:p>
            <a:r>
              <a:rPr lang="en-US" dirty="0"/>
              <a:t>Main Idea: Start with </a:t>
            </a:r>
            <a:r>
              <a:rPr lang="en-US" dirty="0">
                <a:solidFill>
                  <a:srgbClr val="FF0000"/>
                </a:solidFill>
              </a:rPr>
              <a:t>a random initial configuration </a:t>
            </a:r>
            <a:r>
              <a:rPr lang="en-US" dirty="0"/>
              <a:t>and </a:t>
            </a:r>
            <a:r>
              <a:rPr lang="en-US" dirty="0">
                <a:solidFill>
                  <a:srgbClr val="00B0F0"/>
                </a:solidFill>
              </a:rPr>
              <a:t>make small, local changes</a:t>
            </a:r>
            <a:r>
              <a:rPr lang="en-US" dirty="0"/>
              <a:t> to it that </a:t>
            </a:r>
            <a:r>
              <a:rPr lang="en-US" dirty="0">
                <a:solidFill>
                  <a:srgbClr val="FF0000"/>
                </a:solidFill>
              </a:rPr>
              <a:t>improve its quality.</a:t>
            </a:r>
          </a:p>
          <a:p>
            <a:r>
              <a:rPr lang="en-US" dirty="0"/>
              <a:t>Ideally, the evaluation function </a:t>
            </a:r>
            <a:r>
              <a:rPr lang="en-US" i="1" dirty="0"/>
              <a:t>h</a:t>
            </a:r>
            <a:r>
              <a:rPr lang="en-US" dirty="0"/>
              <a:t> should be </a:t>
            </a:r>
            <a:r>
              <a:rPr lang="en-US" dirty="0">
                <a:solidFill>
                  <a:srgbClr val="C00000"/>
                </a:solidFill>
              </a:rPr>
              <a:t>monotonic</a:t>
            </a:r>
            <a:r>
              <a:rPr lang="en-US" dirty="0"/>
              <a:t>: the </a:t>
            </a:r>
            <a:r>
              <a:rPr lang="en-US" dirty="0">
                <a:solidFill>
                  <a:srgbClr val="C00000"/>
                </a:solidFill>
              </a:rPr>
              <a:t>closer a state </a:t>
            </a:r>
            <a:r>
              <a:rPr lang="en-US" dirty="0"/>
              <a:t>to an optimal goal state </a:t>
            </a:r>
            <a:r>
              <a:rPr lang="en-US" dirty="0">
                <a:solidFill>
                  <a:srgbClr val="C00000"/>
                </a:solidFill>
              </a:rPr>
              <a:t>the better its h-value</a:t>
            </a:r>
            <a:r>
              <a:rPr lang="en-US" dirty="0"/>
              <a:t>.</a:t>
            </a:r>
          </a:p>
          <a:p>
            <a:r>
              <a:rPr lang="en-US" dirty="0"/>
              <a:t>Each state can be seen as a point on a surface.</a:t>
            </a:r>
          </a:p>
          <a:p>
            <a:r>
              <a:rPr lang="en-US" dirty="0"/>
              <a:t>The search consists in </a:t>
            </a:r>
            <a:r>
              <a:rPr lang="en-US" dirty="0">
                <a:solidFill>
                  <a:srgbClr val="C00000"/>
                </a:solidFill>
              </a:rPr>
              <a:t>moving</a:t>
            </a:r>
            <a:r>
              <a:rPr lang="en-US" dirty="0"/>
              <a:t> on the surface, </a:t>
            </a:r>
            <a:r>
              <a:rPr lang="en-US" dirty="0">
                <a:solidFill>
                  <a:srgbClr val="C00000"/>
                </a:solidFill>
              </a:rPr>
              <a:t>looking for its highest peaks</a:t>
            </a:r>
            <a:r>
              <a:rPr lang="en-US" dirty="0"/>
              <a:t>: the optimal solutions.</a:t>
            </a:r>
          </a:p>
          <a:p>
            <a:r>
              <a:rPr lang="en-US" dirty="0"/>
              <a:t>Similar to Greedy search in that it uses </a:t>
            </a:r>
            <a:r>
              <a:rPr lang="en-US" i="1" dirty="0">
                <a:solidFill>
                  <a:srgbClr val="C00000"/>
                </a:solidFill>
              </a:rPr>
              <a:t>h</a:t>
            </a:r>
            <a:r>
              <a:rPr lang="en-US" dirty="0"/>
              <a:t>, but does not allow backtracking or jumping to an alternative path since it </a:t>
            </a:r>
            <a:r>
              <a:rPr lang="en-US" dirty="0" err="1">
                <a:solidFill>
                  <a:srgbClr val="C00000"/>
                </a:solidFill>
              </a:rPr>
              <a:t>doesnʼt</a:t>
            </a:r>
            <a:r>
              <a:rPr lang="en-US" dirty="0">
                <a:solidFill>
                  <a:srgbClr val="C00000"/>
                </a:solidFill>
              </a:rPr>
              <a:t> “remember</a:t>
            </a:r>
            <a:r>
              <a:rPr lang="en-US" dirty="0"/>
              <a:t>” where it has been.</a:t>
            </a:r>
          </a:p>
          <a:p>
            <a:endParaRPr lang="tr-TR" dirty="0"/>
          </a:p>
        </p:txBody>
      </p:sp>
      <p:pic>
        <p:nvPicPr>
          <p:cNvPr id="5" name="Picture 4">
            <a:extLst>
              <a:ext uri="{FF2B5EF4-FFF2-40B4-BE49-F238E27FC236}">
                <a16:creationId xmlns:a16="http://schemas.microsoft.com/office/drawing/2014/main" id="{16F92D97-ABB4-4CB0-B465-2726E37569B3}"/>
              </a:ext>
            </a:extLst>
          </p:cNvPr>
          <p:cNvPicPr>
            <a:picLocks noChangeAspect="1"/>
          </p:cNvPicPr>
          <p:nvPr/>
        </p:nvPicPr>
        <p:blipFill>
          <a:blip r:embed="rId3"/>
          <a:stretch>
            <a:fillRect/>
          </a:stretch>
        </p:blipFill>
        <p:spPr>
          <a:xfrm>
            <a:off x="7086600" y="1219200"/>
            <a:ext cx="4953000" cy="5334000"/>
          </a:xfrm>
          <a:prstGeom prst="rect">
            <a:avLst/>
          </a:prstGeom>
        </p:spPr>
      </p:pic>
    </p:spTree>
    <p:extLst>
      <p:ext uri="{BB962C8B-B14F-4D97-AF65-F5344CB8AC3E}">
        <p14:creationId xmlns:p14="http://schemas.microsoft.com/office/powerpoint/2010/main" val="368680057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عنصر نائب لرقم الشريحة 5">
            <a:extLst>
              <a:ext uri="{FF2B5EF4-FFF2-40B4-BE49-F238E27FC236}">
                <a16:creationId xmlns:a16="http://schemas.microsoft.com/office/drawing/2014/main" id="{38645FE4-22FB-4A10-B92E-7B69A0D49B3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fld id="{48375D30-6D10-4D57-B8CC-38677DE67FE7}" type="slidenum">
              <a:rPr lang="ar-SA" altLang="tr-TR" sz="1400"/>
              <a:pPr>
                <a:spcBef>
                  <a:spcPct val="0"/>
                </a:spcBef>
                <a:buClrTx/>
                <a:buSzTx/>
                <a:buFontTx/>
                <a:buNone/>
              </a:pPr>
              <a:t>130</a:t>
            </a:fld>
            <a:endParaRPr lang="en-GB" altLang="tr-TR" sz="1400"/>
          </a:p>
        </p:txBody>
      </p:sp>
      <p:sp>
        <p:nvSpPr>
          <p:cNvPr id="123907" name="Rectangle 2">
            <a:extLst>
              <a:ext uri="{FF2B5EF4-FFF2-40B4-BE49-F238E27FC236}">
                <a16:creationId xmlns:a16="http://schemas.microsoft.com/office/drawing/2014/main" id="{56DD4F32-7B9D-4CFB-BB74-A3B8FA8C8F4E}"/>
              </a:ext>
            </a:extLst>
          </p:cNvPr>
          <p:cNvSpPr>
            <a:spLocks noGrp="1" noChangeArrowheads="1"/>
          </p:cNvSpPr>
          <p:nvPr>
            <p:ph type="title"/>
          </p:nvPr>
        </p:nvSpPr>
        <p:spPr>
          <a:xfrm>
            <a:off x="2743200" y="857250"/>
            <a:ext cx="7793038" cy="819150"/>
          </a:xfrm>
        </p:spPr>
        <p:txBody>
          <a:bodyPr/>
          <a:lstStyle/>
          <a:p>
            <a:pPr eaLnBrk="1" hangingPunct="1"/>
            <a:r>
              <a:rPr lang="fr-FR" altLang="tr-TR"/>
              <a:t>Genetic Algorithms</a:t>
            </a:r>
            <a:endParaRPr lang="en-US" altLang="tr-TR"/>
          </a:p>
        </p:txBody>
      </p:sp>
      <p:sp>
        <p:nvSpPr>
          <p:cNvPr id="123908" name="Line 3">
            <a:extLst>
              <a:ext uri="{FF2B5EF4-FFF2-40B4-BE49-F238E27FC236}">
                <a16:creationId xmlns:a16="http://schemas.microsoft.com/office/drawing/2014/main" id="{962249CF-63FD-41BE-A29F-67143CD421C1}"/>
              </a:ext>
            </a:extLst>
          </p:cNvPr>
          <p:cNvSpPr>
            <a:spLocks noChangeShapeType="1"/>
          </p:cNvSpPr>
          <p:nvPr/>
        </p:nvSpPr>
        <p:spPr bwMode="auto">
          <a:xfrm>
            <a:off x="3657600" y="2133600"/>
            <a:ext cx="0" cy="37338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23909" name="Line 4">
            <a:extLst>
              <a:ext uri="{FF2B5EF4-FFF2-40B4-BE49-F238E27FC236}">
                <a16:creationId xmlns:a16="http://schemas.microsoft.com/office/drawing/2014/main" id="{A46BFA5B-1B03-4F76-92EC-ECB6AEA013B4}"/>
              </a:ext>
            </a:extLst>
          </p:cNvPr>
          <p:cNvSpPr>
            <a:spLocks noChangeShapeType="1"/>
          </p:cNvSpPr>
          <p:nvPr/>
        </p:nvSpPr>
        <p:spPr bwMode="auto">
          <a:xfrm>
            <a:off x="3657600" y="5867400"/>
            <a:ext cx="609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910" name="Freeform 5">
            <a:extLst>
              <a:ext uri="{FF2B5EF4-FFF2-40B4-BE49-F238E27FC236}">
                <a16:creationId xmlns:a16="http://schemas.microsoft.com/office/drawing/2014/main" id="{D49D2617-DAA8-4205-AC5D-D87AC98A73CE}"/>
              </a:ext>
            </a:extLst>
          </p:cNvPr>
          <p:cNvSpPr>
            <a:spLocks/>
          </p:cNvSpPr>
          <p:nvPr/>
        </p:nvSpPr>
        <p:spPr bwMode="auto">
          <a:xfrm>
            <a:off x="4114800" y="2057400"/>
            <a:ext cx="4191000" cy="3416300"/>
          </a:xfrm>
          <a:custGeom>
            <a:avLst/>
            <a:gdLst>
              <a:gd name="T0" fmla="*/ 0 w 2640"/>
              <a:gd name="T1" fmla="*/ 609600 h 2152"/>
              <a:gd name="T2" fmla="*/ 609600 w 2640"/>
              <a:gd name="T3" fmla="*/ 2438400 h 2152"/>
              <a:gd name="T4" fmla="*/ 1524000 w 2640"/>
              <a:gd name="T5" fmla="*/ 1524000 h 2152"/>
              <a:gd name="T6" fmla="*/ 2133600 w 2640"/>
              <a:gd name="T7" fmla="*/ 3276600 h 2152"/>
              <a:gd name="T8" fmla="*/ 2819400 w 2640"/>
              <a:gd name="T9" fmla="*/ 685800 h 2152"/>
              <a:gd name="T10" fmla="*/ 3429000 w 2640"/>
              <a:gd name="T11" fmla="*/ 1600200 h 2152"/>
              <a:gd name="T12" fmla="*/ 4191000 w 2640"/>
              <a:gd name="T13" fmla="*/ 0 h 2152"/>
              <a:gd name="T14" fmla="*/ 0 60000 65536"/>
              <a:gd name="T15" fmla="*/ 0 60000 65536"/>
              <a:gd name="T16" fmla="*/ 0 60000 65536"/>
              <a:gd name="T17" fmla="*/ 0 60000 65536"/>
              <a:gd name="T18" fmla="*/ 0 60000 65536"/>
              <a:gd name="T19" fmla="*/ 0 60000 65536"/>
              <a:gd name="T20" fmla="*/ 0 60000 65536"/>
              <a:gd name="T21" fmla="*/ 0 w 2640"/>
              <a:gd name="T22" fmla="*/ 0 h 2152"/>
              <a:gd name="T23" fmla="*/ 2640 w 2640"/>
              <a:gd name="T24" fmla="*/ 2152 h 2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0" h="2152">
                <a:moveTo>
                  <a:pt x="0" y="384"/>
                </a:moveTo>
                <a:cubicBezTo>
                  <a:pt x="112" y="912"/>
                  <a:pt x="224" y="1440"/>
                  <a:pt x="384" y="1536"/>
                </a:cubicBezTo>
                <a:cubicBezTo>
                  <a:pt x="544" y="1632"/>
                  <a:pt x="800" y="872"/>
                  <a:pt x="960" y="960"/>
                </a:cubicBezTo>
                <a:cubicBezTo>
                  <a:pt x="1120" y="1048"/>
                  <a:pt x="1208" y="2152"/>
                  <a:pt x="1344" y="2064"/>
                </a:cubicBezTo>
                <a:cubicBezTo>
                  <a:pt x="1480" y="1976"/>
                  <a:pt x="1640" y="608"/>
                  <a:pt x="1776" y="432"/>
                </a:cubicBezTo>
                <a:cubicBezTo>
                  <a:pt x="1912" y="256"/>
                  <a:pt x="2016" y="1080"/>
                  <a:pt x="2160" y="1008"/>
                </a:cubicBezTo>
                <a:cubicBezTo>
                  <a:pt x="2304" y="936"/>
                  <a:pt x="2560" y="168"/>
                  <a:pt x="264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911" name="Oval 7">
            <a:extLst>
              <a:ext uri="{FF2B5EF4-FFF2-40B4-BE49-F238E27FC236}">
                <a16:creationId xmlns:a16="http://schemas.microsoft.com/office/drawing/2014/main" id="{A8CC757C-E617-4330-AC61-10FE67AC66FD}"/>
              </a:ext>
            </a:extLst>
          </p:cNvPr>
          <p:cNvSpPr>
            <a:spLocks noChangeArrowheads="1"/>
          </p:cNvSpPr>
          <p:nvPr/>
        </p:nvSpPr>
        <p:spPr bwMode="auto">
          <a:xfrm>
            <a:off x="5257800" y="3581400"/>
            <a:ext cx="152400" cy="2286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23912" name="Oval 9">
            <a:extLst>
              <a:ext uri="{FF2B5EF4-FFF2-40B4-BE49-F238E27FC236}">
                <a16:creationId xmlns:a16="http://schemas.microsoft.com/office/drawing/2014/main" id="{B8D06B91-981E-4FC5-9619-D7D2585F14FE}"/>
              </a:ext>
            </a:extLst>
          </p:cNvPr>
          <p:cNvSpPr>
            <a:spLocks noChangeArrowheads="1"/>
          </p:cNvSpPr>
          <p:nvPr/>
        </p:nvSpPr>
        <p:spPr bwMode="auto">
          <a:xfrm>
            <a:off x="7620000" y="3200400"/>
            <a:ext cx="152400" cy="2286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23913" name="Oval 11">
            <a:extLst>
              <a:ext uri="{FF2B5EF4-FFF2-40B4-BE49-F238E27FC236}">
                <a16:creationId xmlns:a16="http://schemas.microsoft.com/office/drawing/2014/main" id="{1B10144C-5F4D-473B-B39D-7795E765D637}"/>
              </a:ext>
            </a:extLst>
          </p:cNvPr>
          <p:cNvSpPr>
            <a:spLocks noChangeArrowheads="1"/>
          </p:cNvSpPr>
          <p:nvPr/>
        </p:nvSpPr>
        <p:spPr bwMode="auto">
          <a:xfrm>
            <a:off x="5486400" y="3352800"/>
            <a:ext cx="152400" cy="2286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23914" name="Oval 12">
            <a:extLst>
              <a:ext uri="{FF2B5EF4-FFF2-40B4-BE49-F238E27FC236}">
                <a16:creationId xmlns:a16="http://schemas.microsoft.com/office/drawing/2014/main" id="{DE99576C-59E5-4019-BB4A-1CE85111FEE9}"/>
              </a:ext>
            </a:extLst>
          </p:cNvPr>
          <p:cNvSpPr>
            <a:spLocks noChangeArrowheads="1"/>
          </p:cNvSpPr>
          <p:nvPr/>
        </p:nvSpPr>
        <p:spPr bwMode="auto">
          <a:xfrm>
            <a:off x="6934200" y="2514600"/>
            <a:ext cx="152400" cy="2286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عنصر نائب لرقم الشريحة 5">
            <a:extLst>
              <a:ext uri="{FF2B5EF4-FFF2-40B4-BE49-F238E27FC236}">
                <a16:creationId xmlns:a16="http://schemas.microsoft.com/office/drawing/2014/main" id="{4FEB7B44-E46F-4A8C-8011-22F45BC9681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fld id="{EB274524-2474-4987-BBC2-65A44CFDD6C5}" type="slidenum">
              <a:rPr lang="ar-SA" altLang="tr-TR" sz="1400"/>
              <a:pPr>
                <a:spcBef>
                  <a:spcPct val="0"/>
                </a:spcBef>
                <a:buClrTx/>
                <a:buSzTx/>
                <a:buFontTx/>
                <a:buNone/>
              </a:pPr>
              <a:t>131</a:t>
            </a:fld>
            <a:endParaRPr lang="en-GB" altLang="tr-TR" sz="1400"/>
          </a:p>
        </p:txBody>
      </p:sp>
      <p:sp>
        <p:nvSpPr>
          <p:cNvPr id="124931" name="Rectangle 2">
            <a:extLst>
              <a:ext uri="{FF2B5EF4-FFF2-40B4-BE49-F238E27FC236}">
                <a16:creationId xmlns:a16="http://schemas.microsoft.com/office/drawing/2014/main" id="{8DB22D04-1BE4-49B1-92D8-C2A538EF2A93}"/>
              </a:ext>
            </a:extLst>
          </p:cNvPr>
          <p:cNvSpPr>
            <a:spLocks noGrp="1" noChangeArrowheads="1"/>
          </p:cNvSpPr>
          <p:nvPr>
            <p:ph type="title"/>
          </p:nvPr>
        </p:nvSpPr>
        <p:spPr>
          <a:xfrm>
            <a:off x="2743200" y="857250"/>
            <a:ext cx="7793038" cy="819150"/>
          </a:xfrm>
        </p:spPr>
        <p:txBody>
          <a:bodyPr/>
          <a:lstStyle/>
          <a:p>
            <a:pPr eaLnBrk="1" hangingPunct="1"/>
            <a:r>
              <a:rPr lang="fr-FR" altLang="tr-TR"/>
              <a:t>Genetic Algorithms</a:t>
            </a:r>
            <a:endParaRPr lang="en-US" altLang="tr-TR"/>
          </a:p>
        </p:txBody>
      </p:sp>
      <p:sp>
        <p:nvSpPr>
          <p:cNvPr id="124932" name="Line 3">
            <a:extLst>
              <a:ext uri="{FF2B5EF4-FFF2-40B4-BE49-F238E27FC236}">
                <a16:creationId xmlns:a16="http://schemas.microsoft.com/office/drawing/2014/main" id="{FC5FECE3-16CD-49E6-8C7F-D3DB3585862A}"/>
              </a:ext>
            </a:extLst>
          </p:cNvPr>
          <p:cNvSpPr>
            <a:spLocks noChangeShapeType="1"/>
          </p:cNvSpPr>
          <p:nvPr/>
        </p:nvSpPr>
        <p:spPr bwMode="auto">
          <a:xfrm>
            <a:off x="3657600" y="2133600"/>
            <a:ext cx="0" cy="37338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24933" name="Line 4">
            <a:extLst>
              <a:ext uri="{FF2B5EF4-FFF2-40B4-BE49-F238E27FC236}">
                <a16:creationId xmlns:a16="http://schemas.microsoft.com/office/drawing/2014/main" id="{8F375E79-03EF-4335-9057-B1010B564A7F}"/>
              </a:ext>
            </a:extLst>
          </p:cNvPr>
          <p:cNvSpPr>
            <a:spLocks noChangeShapeType="1"/>
          </p:cNvSpPr>
          <p:nvPr/>
        </p:nvSpPr>
        <p:spPr bwMode="auto">
          <a:xfrm>
            <a:off x="3657600" y="5867400"/>
            <a:ext cx="609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4934" name="Freeform 5">
            <a:extLst>
              <a:ext uri="{FF2B5EF4-FFF2-40B4-BE49-F238E27FC236}">
                <a16:creationId xmlns:a16="http://schemas.microsoft.com/office/drawing/2014/main" id="{AEA4DFF4-8EFC-4B57-908F-B463C72C13DA}"/>
              </a:ext>
            </a:extLst>
          </p:cNvPr>
          <p:cNvSpPr>
            <a:spLocks/>
          </p:cNvSpPr>
          <p:nvPr/>
        </p:nvSpPr>
        <p:spPr bwMode="auto">
          <a:xfrm>
            <a:off x="4114800" y="2057400"/>
            <a:ext cx="4191000" cy="3416300"/>
          </a:xfrm>
          <a:custGeom>
            <a:avLst/>
            <a:gdLst>
              <a:gd name="T0" fmla="*/ 0 w 2640"/>
              <a:gd name="T1" fmla="*/ 609600 h 2152"/>
              <a:gd name="T2" fmla="*/ 609600 w 2640"/>
              <a:gd name="T3" fmla="*/ 2438400 h 2152"/>
              <a:gd name="T4" fmla="*/ 1524000 w 2640"/>
              <a:gd name="T5" fmla="*/ 1524000 h 2152"/>
              <a:gd name="T6" fmla="*/ 2133600 w 2640"/>
              <a:gd name="T7" fmla="*/ 3276600 h 2152"/>
              <a:gd name="T8" fmla="*/ 2819400 w 2640"/>
              <a:gd name="T9" fmla="*/ 685800 h 2152"/>
              <a:gd name="T10" fmla="*/ 3429000 w 2640"/>
              <a:gd name="T11" fmla="*/ 1600200 h 2152"/>
              <a:gd name="T12" fmla="*/ 4191000 w 2640"/>
              <a:gd name="T13" fmla="*/ 0 h 2152"/>
              <a:gd name="T14" fmla="*/ 0 60000 65536"/>
              <a:gd name="T15" fmla="*/ 0 60000 65536"/>
              <a:gd name="T16" fmla="*/ 0 60000 65536"/>
              <a:gd name="T17" fmla="*/ 0 60000 65536"/>
              <a:gd name="T18" fmla="*/ 0 60000 65536"/>
              <a:gd name="T19" fmla="*/ 0 60000 65536"/>
              <a:gd name="T20" fmla="*/ 0 60000 65536"/>
              <a:gd name="T21" fmla="*/ 0 w 2640"/>
              <a:gd name="T22" fmla="*/ 0 h 2152"/>
              <a:gd name="T23" fmla="*/ 2640 w 2640"/>
              <a:gd name="T24" fmla="*/ 2152 h 2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0" h="2152">
                <a:moveTo>
                  <a:pt x="0" y="384"/>
                </a:moveTo>
                <a:cubicBezTo>
                  <a:pt x="112" y="912"/>
                  <a:pt x="224" y="1440"/>
                  <a:pt x="384" y="1536"/>
                </a:cubicBezTo>
                <a:cubicBezTo>
                  <a:pt x="544" y="1632"/>
                  <a:pt x="800" y="872"/>
                  <a:pt x="960" y="960"/>
                </a:cubicBezTo>
                <a:cubicBezTo>
                  <a:pt x="1120" y="1048"/>
                  <a:pt x="1208" y="2152"/>
                  <a:pt x="1344" y="2064"/>
                </a:cubicBezTo>
                <a:cubicBezTo>
                  <a:pt x="1480" y="1976"/>
                  <a:pt x="1640" y="608"/>
                  <a:pt x="1776" y="432"/>
                </a:cubicBezTo>
                <a:cubicBezTo>
                  <a:pt x="1912" y="256"/>
                  <a:pt x="2016" y="1080"/>
                  <a:pt x="2160" y="1008"/>
                </a:cubicBezTo>
                <a:cubicBezTo>
                  <a:pt x="2304" y="936"/>
                  <a:pt x="2560" y="168"/>
                  <a:pt x="264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4935" name="Oval 6">
            <a:extLst>
              <a:ext uri="{FF2B5EF4-FFF2-40B4-BE49-F238E27FC236}">
                <a16:creationId xmlns:a16="http://schemas.microsoft.com/office/drawing/2014/main" id="{8F82CF77-4A56-416B-B312-BB0135AF5ACA}"/>
              </a:ext>
            </a:extLst>
          </p:cNvPr>
          <p:cNvSpPr>
            <a:spLocks noChangeArrowheads="1"/>
          </p:cNvSpPr>
          <p:nvPr/>
        </p:nvSpPr>
        <p:spPr bwMode="auto">
          <a:xfrm>
            <a:off x="5257800" y="3581400"/>
            <a:ext cx="152400" cy="2286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24936" name="Oval 7">
            <a:extLst>
              <a:ext uri="{FF2B5EF4-FFF2-40B4-BE49-F238E27FC236}">
                <a16:creationId xmlns:a16="http://schemas.microsoft.com/office/drawing/2014/main" id="{58B9F063-5961-4CB7-87F1-1B937793C33A}"/>
              </a:ext>
            </a:extLst>
          </p:cNvPr>
          <p:cNvSpPr>
            <a:spLocks noChangeArrowheads="1"/>
          </p:cNvSpPr>
          <p:nvPr/>
        </p:nvSpPr>
        <p:spPr bwMode="auto">
          <a:xfrm>
            <a:off x="7620000" y="3200400"/>
            <a:ext cx="152400" cy="2286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24937" name="Oval 8">
            <a:extLst>
              <a:ext uri="{FF2B5EF4-FFF2-40B4-BE49-F238E27FC236}">
                <a16:creationId xmlns:a16="http://schemas.microsoft.com/office/drawing/2014/main" id="{462E5DBE-03BA-46A7-9B0C-3AB35BAB1B34}"/>
              </a:ext>
            </a:extLst>
          </p:cNvPr>
          <p:cNvSpPr>
            <a:spLocks noChangeArrowheads="1"/>
          </p:cNvSpPr>
          <p:nvPr/>
        </p:nvSpPr>
        <p:spPr bwMode="auto">
          <a:xfrm>
            <a:off x="5486400" y="3352800"/>
            <a:ext cx="152400" cy="2286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24938" name="Oval 9">
            <a:extLst>
              <a:ext uri="{FF2B5EF4-FFF2-40B4-BE49-F238E27FC236}">
                <a16:creationId xmlns:a16="http://schemas.microsoft.com/office/drawing/2014/main" id="{19CFF501-1887-4747-A038-06E7328C91C2}"/>
              </a:ext>
            </a:extLst>
          </p:cNvPr>
          <p:cNvSpPr>
            <a:spLocks noChangeArrowheads="1"/>
          </p:cNvSpPr>
          <p:nvPr/>
        </p:nvSpPr>
        <p:spPr bwMode="auto">
          <a:xfrm>
            <a:off x="6934200" y="2514600"/>
            <a:ext cx="152400" cy="2286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24939" name="Line 10">
            <a:extLst>
              <a:ext uri="{FF2B5EF4-FFF2-40B4-BE49-F238E27FC236}">
                <a16:creationId xmlns:a16="http://schemas.microsoft.com/office/drawing/2014/main" id="{6934AD2A-F47A-4BE5-BEF9-B1EC2F19B6AE}"/>
              </a:ext>
            </a:extLst>
          </p:cNvPr>
          <p:cNvSpPr>
            <a:spLocks noChangeShapeType="1"/>
          </p:cNvSpPr>
          <p:nvPr/>
        </p:nvSpPr>
        <p:spPr bwMode="auto">
          <a:xfrm flipH="1">
            <a:off x="4953000" y="3581400"/>
            <a:ext cx="2286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4940" name="Oval 11">
            <a:extLst>
              <a:ext uri="{FF2B5EF4-FFF2-40B4-BE49-F238E27FC236}">
                <a16:creationId xmlns:a16="http://schemas.microsoft.com/office/drawing/2014/main" id="{ACDA7EC4-A2BA-49DB-822F-488CF4881B47}"/>
              </a:ext>
            </a:extLst>
          </p:cNvPr>
          <p:cNvSpPr>
            <a:spLocks noChangeArrowheads="1"/>
          </p:cNvSpPr>
          <p:nvPr/>
        </p:nvSpPr>
        <p:spPr bwMode="auto">
          <a:xfrm>
            <a:off x="5029200" y="3962400"/>
            <a:ext cx="152400" cy="228600"/>
          </a:xfrm>
          <a:prstGeom prst="ellipse">
            <a:avLst/>
          </a:prstGeom>
          <a:solidFill>
            <a:schemeClr val="hlink"/>
          </a:solidFill>
          <a:ln w="9525">
            <a:solidFill>
              <a:schemeClr val="hlink"/>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24941" name="Oval 12">
            <a:extLst>
              <a:ext uri="{FF2B5EF4-FFF2-40B4-BE49-F238E27FC236}">
                <a16:creationId xmlns:a16="http://schemas.microsoft.com/office/drawing/2014/main" id="{73CEBC84-4E93-4257-9793-1E126C3AF402}"/>
              </a:ext>
            </a:extLst>
          </p:cNvPr>
          <p:cNvSpPr>
            <a:spLocks noChangeArrowheads="1"/>
          </p:cNvSpPr>
          <p:nvPr/>
        </p:nvSpPr>
        <p:spPr bwMode="auto">
          <a:xfrm>
            <a:off x="5791200" y="3733800"/>
            <a:ext cx="152400" cy="228600"/>
          </a:xfrm>
          <a:prstGeom prst="ellipse">
            <a:avLst/>
          </a:prstGeom>
          <a:solidFill>
            <a:schemeClr val="hlink"/>
          </a:solidFill>
          <a:ln w="9525">
            <a:solidFill>
              <a:schemeClr val="hlink"/>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24942" name="Oval 13">
            <a:extLst>
              <a:ext uri="{FF2B5EF4-FFF2-40B4-BE49-F238E27FC236}">
                <a16:creationId xmlns:a16="http://schemas.microsoft.com/office/drawing/2014/main" id="{996A8A1E-B9F3-4331-91DC-92F7B9675B2A}"/>
              </a:ext>
            </a:extLst>
          </p:cNvPr>
          <p:cNvSpPr>
            <a:spLocks noChangeArrowheads="1"/>
          </p:cNvSpPr>
          <p:nvPr/>
        </p:nvSpPr>
        <p:spPr bwMode="auto">
          <a:xfrm>
            <a:off x="6553200" y="3429000"/>
            <a:ext cx="152400" cy="228600"/>
          </a:xfrm>
          <a:prstGeom prst="ellipse">
            <a:avLst/>
          </a:prstGeom>
          <a:solidFill>
            <a:schemeClr val="hlink"/>
          </a:solidFill>
          <a:ln w="9525">
            <a:solidFill>
              <a:schemeClr val="hlink"/>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24943" name="Oval 14">
            <a:extLst>
              <a:ext uri="{FF2B5EF4-FFF2-40B4-BE49-F238E27FC236}">
                <a16:creationId xmlns:a16="http://schemas.microsoft.com/office/drawing/2014/main" id="{BEE5A6A9-6D53-4BA4-87E0-3331D7843971}"/>
              </a:ext>
            </a:extLst>
          </p:cNvPr>
          <p:cNvSpPr>
            <a:spLocks noChangeArrowheads="1"/>
          </p:cNvSpPr>
          <p:nvPr/>
        </p:nvSpPr>
        <p:spPr bwMode="auto">
          <a:xfrm>
            <a:off x="7772400" y="2895600"/>
            <a:ext cx="152400" cy="228600"/>
          </a:xfrm>
          <a:prstGeom prst="ellipse">
            <a:avLst/>
          </a:prstGeom>
          <a:solidFill>
            <a:schemeClr val="hlink"/>
          </a:solidFill>
          <a:ln w="9525">
            <a:solidFill>
              <a:schemeClr val="hlink"/>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24944" name="Line 15">
            <a:extLst>
              <a:ext uri="{FF2B5EF4-FFF2-40B4-BE49-F238E27FC236}">
                <a16:creationId xmlns:a16="http://schemas.microsoft.com/office/drawing/2014/main" id="{B2D5883C-6D2C-44E5-B490-2D80817201D6}"/>
              </a:ext>
            </a:extLst>
          </p:cNvPr>
          <p:cNvSpPr>
            <a:spLocks noChangeShapeType="1"/>
          </p:cNvSpPr>
          <p:nvPr/>
        </p:nvSpPr>
        <p:spPr bwMode="auto">
          <a:xfrm flipV="1">
            <a:off x="7848600" y="2971800"/>
            <a:ext cx="2286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4945" name="Line 16">
            <a:extLst>
              <a:ext uri="{FF2B5EF4-FFF2-40B4-BE49-F238E27FC236}">
                <a16:creationId xmlns:a16="http://schemas.microsoft.com/office/drawing/2014/main" id="{7A4F69CD-06CE-4C8F-A2BC-12B33342AD04}"/>
              </a:ext>
            </a:extLst>
          </p:cNvPr>
          <p:cNvSpPr>
            <a:spLocks noChangeShapeType="1"/>
          </p:cNvSpPr>
          <p:nvPr/>
        </p:nvSpPr>
        <p:spPr bwMode="auto">
          <a:xfrm flipV="1">
            <a:off x="5715000" y="2667000"/>
            <a:ext cx="1143000" cy="685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عنصر نائب لرقم الشريحة 5">
            <a:extLst>
              <a:ext uri="{FF2B5EF4-FFF2-40B4-BE49-F238E27FC236}">
                <a16:creationId xmlns:a16="http://schemas.microsoft.com/office/drawing/2014/main" id="{B71F5E11-B2D9-4699-AE6A-1A644913EE3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fld id="{2F6FF85D-96DD-4B86-808B-B3633E6BFEC9}" type="slidenum">
              <a:rPr lang="ar-SA" altLang="tr-TR" sz="1400"/>
              <a:pPr>
                <a:spcBef>
                  <a:spcPct val="0"/>
                </a:spcBef>
                <a:buClrTx/>
                <a:buSzTx/>
                <a:buFontTx/>
                <a:buNone/>
              </a:pPr>
              <a:t>132</a:t>
            </a:fld>
            <a:endParaRPr lang="en-GB" altLang="tr-TR" sz="1400"/>
          </a:p>
        </p:txBody>
      </p:sp>
      <p:sp>
        <p:nvSpPr>
          <p:cNvPr id="125955" name="Rectangle 2">
            <a:extLst>
              <a:ext uri="{FF2B5EF4-FFF2-40B4-BE49-F238E27FC236}">
                <a16:creationId xmlns:a16="http://schemas.microsoft.com/office/drawing/2014/main" id="{8AA44D9C-35C4-492E-90D4-C0B32A051D75}"/>
              </a:ext>
            </a:extLst>
          </p:cNvPr>
          <p:cNvSpPr>
            <a:spLocks noGrp="1" noChangeArrowheads="1"/>
          </p:cNvSpPr>
          <p:nvPr>
            <p:ph type="title"/>
          </p:nvPr>
        </p:nvSpPr>
        <p:spPr>
          <a:xfrm>
            <a:off x="2743200" y="857250"/>
            <a:ext cx="7793038" cy="819150"/>
          </a:xfrm>
        </p:spPr>
        <p:txBody>
          <a:bodyPr/>
          <a:lstStyle/>
          <a:p>
            <a:pPr eaLnBrk="1" hangingPunct="1"/>
            <a:r>
              <a:rPr lang="fr-FR" altLang="tr-TR"/>
              <a:t>Genetic Algorithms</a:t>
            </a:r>
            <a:endParaRPr lang="en-US" altLang="tr-TR"/>
          </a:p>
        </p:txBody>
      </p:sp>
      <p:sp>
        <p:nvSpPr>
          <p:cNvPr id="125956" name="Line 3">
            <a:extLst>
              <a:ext uri="{FF2B5EF4-FFF2-40B4-BE49-F238E27FC236}">
                <a16:creationId xmlns:a16="http://schemas.microsoft.com/office/drawing/2014/main" id="{DFAC223C-4C89-4925-8058-4EEDB73AC72F}"/>
              </a:ext>
            </a:extLst>
          </p:cNvPr>
          <p:cNvSpPr>
            <a:spLocks noChangeShapeType="1"/>
          </p:cNvSpPr>
          <p:nvPr/>
        </p:nvSpPr>
        <p:spPr bwMode="auto">
          <a:xfrm>
            <a:off x="3657600" y="2133600"/>
            <a:ext cx="0" cy="37338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25957" name="Line 4">
            <a:extLst>
              <a:ext uri="{FF2B5EF4-FFF2-40B4-BE49-F238E27FC236}">
                <a16:creationId xmlns:a16="http://schemas.microsoft.com/office/drawing/2014/main" id="{8E4C521E-6170-4BB7-AC54-BA844164C6DB}"/>
              </a:ext>
            </a:extLst>
          </p:cNvPr>
          <p:cNvSpPr>
            <a:spLocks noChangeShapeType="1"/>
          </p:cNvSpPr>
          <p:nvPr/>
        </p:nvSpPr>
        <p:spPr bwMode="auto">
          <a:xfrm>
            <a:off x="3657600" y="5867400"/>
            <a:ext cx="609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5958" name="Freeform 5">
            <a:extLst>
              <a:ext uri="{FF2B5EF4-FFF2-40B4-BE49-F238E27FC236}">
                <a16:creationId xmlns:a16="http://schemas.microsoft.com/office/drawing/2014/main" id="{CB5C1093-EF7E-4F0E-BCD6-53F7E28A438E}"/>
              </a:ext>
            </a:extLst>
          </p:cNvPr>
          <p:cNvSpPr>
            <a:spLocks/>
          </p:cNvSpPr>
          <p:nvPr/>
        </p:nvSpPr>
        <p:spPr bwMode="auto">
          <a:xfrm>
            <a:off x="4114800" y="2057400"/>
            <a:ext cx="4191000" cy="3416300"/>
          </a:xfrm>
          <a:custGeom>
            <a:avLst/>
            <a:gdLst>
              <a:gd name="T0" fmla="*/ 0 w 2640"/>
              <a:gd name="T1" fmla="*/ 609600 h 2152"/>
              <a:gd name="T2" fmla="*/ 609600 w 2640"/>
              <a:gd name="T3" fmla="*/ 2438400 h 2152"/>
              <a:gd name="T4" fmla="*/ 1524000 w 2640"/>
              <a:gd name="T5" fmla="*/ 1524000 h 2152"/>
              <a:gd name="T6" fmla="*/ 2133600 w 2640"/>
              <a:gd name="T7" fmla="*/ 3276600 h 2152"/>
              <a:gd name="T8" fmla="*/ 2819400 w 2640"/>
              <a:gd name="T9" fmla="*/ 685800 h 2152"/>
              <a:gd name="T10" fmla="*/ 3429000 w 2640"/>
              <a:gd name="T11" fmla="*/ 1600200 h 2152"/>
              <a:gd name="T12" fmla="*/ 4191000 w 2640"/>
              <a:gd name="T13" fmla="*/ 0 h 2152"/>
              <a:gd name="T14" fmla="*/ 0 60000 65536"/>
              <a:gd name="T15" fmla="*/ 0 60000 65536"/>
              <a:gd name="T16" fmla="*/ 0 60000 65536"/>
              <a:gd name="T17" fmla="*/ 0 60000 65536"/>
              <a:gd name="T18" fmla="*/ 0 60000 65536"/>
              <a:gd name="T19" fmla="*/ 0 60000 65536"/>
              <a:gd name="T20" fmla="*/ 0 60000 65536"/>
              <a:gd name="T21" fmla="*/ 0 w 2640"/>
              <a:gd name="T22" fmla="*/ 0 h 2152"/>
              <a:gd name="T23" fmla="*/ 2640 w 2640"/>
              <a:gd name="T24" fmla="*/ 2152 h 2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0" h="2152">
                <a:moveTo>
                  <a:pt x="0" y="384"/>
                </a:moveTo>
                <a:cubicBezTo>
                  <a:pt x="112" y="912"/>
                  <a:pt x="224" y="1440"/>
                  <a:pt x="384" y="1536"/>
                </a:cubicBezTo>
                <a:cubicBezTo>
                  <a:pt x="544" y="1632"/>
                  <a:pt x="800" y="872"/>
                  <a:pt x="960" y="960"/>
                </a:cubicBezTo>
                <a:cubicBezTo>
                  <a:pt x="1120" y="1048"/>
                  <a:pt x="1208" y="2152"/>
                  <a:pt x="1344" y="2064"/>
                </a:cubicBezTo>
                <a:cubicBezTo>
                  <a:pt x="1480" y="1976"/>
                  <a:pt x="1640" y="608"/>
                  <a:pt x="1776" y="432"/>
                </a:cubicBezTo>
                <a:cubicBezTo>
                  <a:pt x="1912" y="256"/>
                  <a:pt x="2016" y="1080"/>
                  <a:pt x="2160" y="1008"/>
                </a:cubicBezTo>
                <a:cubicBezTo>
                  <a:pt x="2304" y="936"/>
                  <a:pt x="2560" y="168"/>
                  <a:pt x="264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5959" name="Oval 6">
            <a:extLst>
              <a:ext uri="{FF2B5EF4-FFF2-40B4-BE49-F238E27FC236}">
                <a16:creationId xmlns:a16="http://schemas.microsoft.com/office/drawing/2014/main" id="{7430B21A-8CF5-426C-B23C-7F223B472E8E}"/>
              </a:ext>
            </a:extLst>
          </p:cNvPr>
          <p:cNvSpPr>
            <a:spLocks noChangeArrowheads="1"/>
          </p:cNvSpPr>
          <p:nvPr/>
        </p:nvSpPr>
        <p:spPr bwMode="auto">
          <a:xfrm>
            <a:off x="5257800" y="3581400"/>
            <a:ext cx="152400" cy="2286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25960" name="Oval 7">
            <a:extLst>
              <a:ext uri="{FF2B5EF4-FFF2-40B4-BE49-F238E27FC236}">
                <a16:creationId xmlns:a16="http://schemas.microsoft.com/office/drawing/2014/main" id="{E83E2D15-7753-40A9-A242-027B31312C2D}"/>
              </a:ext>
            </a:extLst>
          </p:cNvPr>
          <p:cNvSpPr>
            <a:spLocks noChangeArrowheads="1"/>
          </p:cNvSpPr>
          <p:nvPr/>
        </p:nvSpPr>
        <p:spPr bwMode="auto">
          <a:xfrm>
            <a:off x="7620000" y="3200400"/>
            <a:ext cx="152400" cy="2286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25961" name="Oval 8">
            <a:extLst>
              <a:ext uri="{FF2B5EF4-FFF2-40B4-BE49-F238E27FC236}">
                <a16:creationId xmlns:a16="http://schemas.microsoft.com/office/drawing/2014/main" id="{0E4B8D80-DCEA-4204-A09A-E73686546C5E}"/>
              </a:ext>
            </a:extLst>
          </p:cNvPr>
          <p:cNvSpPr>
            <a:spLocks noChangeArrowheads="1"/>
          </p:cNvSpPr>
          <p:nvPr/>
        </p:nvSpPr>
        <p:spPr bwMode="auto">
          <a:xfrm>
            <a:off x="5486400" y="3352800"/>
            <a:ext cx="152400" cy="228600"/>
          </a:xfrm>
          <a:prstGeom prst="ellipse">
            <a:avLst/>
          </a:prstGeom>
          <a:solidFill>
            <a:schemeClr val="tx1"/>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25962" name="Oval 9">
            <a:extLst>
              <a:ext uri="{FF2B5EF4-FFF2-40B4-BE49-F238E27FC236}">
                <a16:creationId xmlns:a16="http://schemas.microsoft.com/office/drawing/2014/main" id="{C9111D07-FBDC-4AE6-BB67-857D7E15211F}"/>
              </a:ext>
            </a:extLst>
          </p:cNvPr>
          <p:cNvSpPr>
            <a:spLocks noChangeArrowheads="1"/>
          </p:cNvSpPr>
          <p:nvPr/>
        </p:nvSpPr>
        <p:spPr bwMode="auto">
          <a:xfrm>
            <a:off x="6934200" y="2514600"/>
            <a:ext cx="152400" cy="2286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25963" name="Oval 11">
            <a:extLst>
              <a:ext uri="{FF2B5EF4-FFF2-40B4-BE49-F238E27FC236}">
                <a16:creationId xmlns:a16="http://schemas.microsoft.com/office/drawing/2014/main" id="{74E348FA-C931-40EE-BEED-453A79D8E762}"/>
              </a:ext>
            </a:extLst>
          </p:cNvPr>
          <p:cNvSpPr>
            <a:spLocks noChangeArrowheads="1"/>
          </p:cNvSpPr>
          <p:nvPr/>
        </p:nvSpPr>
        <p:spPr bwMode="auto">
          <a:xfrm>
            <a:off x="5029200" y="3962400"/>
            <a:ext cx="152400" cy="228600"/>
          </a:xfrm>
          <a:prstGeom prst="ellipse">
            <a:avLst/>
          </a:prstGeom>
          <a:solidFill>
            <a:schemeClr val="tx1"/>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25964" name="Oval 12">
            <a:extLst>
              <a:ext uri="{FF2B5EF4-FFF2-40B4-BE49-F238E27FC236}">
                <a16:creationId xmlns:a16="http://schemas.microsoft.com/office/drawing/2014/main" id="{2DFFEA44-9E79-498F-8044-D2048F39AE41}"/>
              </a:ext>
            </a:extLst>
          </p:cNvPr>
          <p:cNvSpPr>
            <a:spLocks noChangeArrowheads="1"/>
          </p:cNvSpPr>
          <p:nvPr/>
        </p:nvSpPr>
        <p:spPr bwMode="auto">
          <a:xfrm>
            <a:off x="5791200" y="3733800"/>
            <a:ext cx="152400" cy="228600"/>
          </a:xfrm>
          <a:prstGeom prst="ellipse">
            <a:avLst/>
          </a:prstGeom>
          <a:solidFill>
            <a:schemeClr val="tx1"/>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25965" name="Oval 13">
            <a:extLst>
              <a:ext uri="{FF2B5EF4-FFF2-40B4-BE49-F238E27FC236}">
                <a16:creationId xmlns:a16="http://schemas.microsoft.com/office/drawing/2014/main" id="{B6C8DBC1-1E2C-4115-8106-CB197BFE98A7}"/>
              </a:ext>
            </a:extLst>
          </p:cNvPr>
          <p:cNvSpPr>
            <a:spLocks noChangeArrowheads="1"/>
          </p:cNvSpPr>
          <p:nvPr/>
        </p:nvSpPr>
        <p:spPr bwMode="auto">
          <a:xfrm>
            <a:off x="6553200" y="3429000"/>
            <a:ext cx="152400" cy="228600"/>
          </a:xfrm>
          <a:prstGeom prst="ellipse">
            <a:avLst/>
          </a:prstGeom>
          <a:solidFill>
            <a:schemeClr val="tx1"/>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25966" name="Oval 14">
            <a:extLst>
              <a:ext uri="{FF2B5EF4-FFF2-40B4-BE49-F238E27FC236}">
                <a16:creationId xmlns:a16="http://schemas.microsoft.com/office/drawing/2014/main" id="{12E3A38B-1CE6-4F4D-9474-55AD95BCCC7D}"/>
              </a:ext>
            </a:extLst>
          </p:cNvPr>
          <p:cNvSpPr>
            <a:spLocks noChangeArrowheads="1"/>
          </p:cNvSpPr>
          <p:nvPr/>
        </p:nvSpPr>
        <p:spPr bwMode="auto">
          <a:xfrm>
            <a:off x="7772400" y="2895600"/>
            <a:ext cx="152400" cy="228600"/>
          </a:xfrm>
          <a:prstGeom prst="ellipse">
            <a:avLst/>
          </a:prstGeom>
          <a:solidFill>
            <a:schemeClr val="hlink"/>
          </a:solidFill>
          <a:ln w="9525">
            <a:solidFill>
              <a:schemeClr val="hlink"/>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عنصر نائب لرقم الشريحة 5">
            <a:extLst>
              <a:ext uri="{FF2B5EF4-FFF2-40B4-BE49-F238E27FC236}">
                <a16:creationId xmlns:a16="http://schemas.microsoft.com/office/drawing/2014/main" id="{0B71D0F5-1CC7-41D1-A448-6B28C8560B2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fld id="{DC3A5B03-1304-4E8C-89B5-359D4A0642B3}" type="slidenum">
              <a:rPr lang="ar-SA" altLang="tr-TR" sz="1400"/>
              <a:pPr>
                <a:spcBef>
                  <a:spcPct val="0"/>
                </a:spcBef>
                <a:buClrTx/>
                <a:buSzTx/>
                <a:buFontTx/>
                <a:buNone/>
              </a:pPr>
              <a:t>133</a:t>
            </a:fld>
            <a:endParaRPr lang="en-GB" altLang="tr-TR" sz="1400"/>
          </a:p>
        </p:txBody>
      </p:sp>
      <p:sp>
        <p:nvSpPr>
          <p:cNvPr id="126979" name="Rectangle 2">
            <a:extLst>
              <a:ext uri="{FF2B5EF4-FFF2-40B4-BE49-F238E27FC236}">
                <a16:creationId xmlns:a16="http://schemas.microsoft.com/office/drawing/2014/main" id="{860C55F0-4478-44BF-A01C-B3BB616FA7CD}"/>
              </a:ext>
            </a:extLst>
          </p:cNvPr>
          <p:cNvSpPr>
            <a:spLocks noGrp="1" noChangeArrowheads="1"/>
          </p:cNvSpPr>
          <p:nvPr>
            <p:ph type="title"/>
          </p:nvPr>
        </p:nvSpPr>
        <p:spPr>
          <a:xfrm>
            <a:off x="2743200" y="857250"/>
            <a:ext cx="7793038" cy="819150"/>
          </a:xfrm>
        </p:spPr>
        <p:txBody>
          <a:bodyPr/>
          <a:lstStyle/>
          <a:p>
            <a:pPr eaLnBrk="1" hangingPunct="1"/>
            <a:r>
              <a:rPr lang="fr-FR" altLang="tr-TR"/>
              <a:t>Genetic Algorithms</a:t>
            </a:r>
            <a:endParaRPr lang="en-US" altLang="tr-TR"/>
          </a:p>
        </p:txBody>
      </p:sp>
      <p:sp>
        <p:nvSpPr>
          <p:cNvPr id="126980" name="Line 3">
            <a:extLst>
              <a:ext uri="{FF2B5EF4-FFF2-40B4-BE49-F238E27FC236}">
                <a16:creationId xmlns:a16="http://schemas.microsoft.com/office/drawing/2014/main" id="{687A82A9-7F04-486A-9B8E-A155FA1004CA}"/>
              </a:ext>
            </a:extLst>
          </p:cNvPr>
          <p:cNvSpPr>
            <a:spLocks noChangeShapeType="1"/>
          </p:cNvSpPr>
          <p:nvPr/>
        </p:nvSpPr>
        <p:spPr bwMode="auto">
          <a:xfrm>
            <a:off x="3657600" y="2133600"/>
            <a:ext cx="0" cy="37338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26981" name="Line 4">
            <a:extLst>
              <a:ext uri="{FF2B5EF4-FFF2-40B4-BE49-F238E27FC236}">
                <a16:creationId xmlns:a16="http://schemas.microsoft.com/office/drawing/2014/main" id="{680DE1EB-55DA-496A-8F47-240A35EA3A6E}"/>
              </a:ext>
            </a:extLst>
          </p:cNvPr>
          <p:cNvSpPr>
            <a:spLocks noChangeShapeType="1"/>
          </p:cNvSpPr>
          <p:nvPr/>
        </p:nvSpPr>
        <p:spPr bwMode="auto">
          <a:xfrm>
            <a:off x="3657600" y="5867400"/>
            <a:ext cx="609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6982" name="Freeform 5">
            <a:extLst>
              <a:ext uri="{FF2B5EF4-FFF2-40B4-BE49-F238E27FC236}">
                <a16:creationId xmlns:a16="http://schemas.microsoft.com/office/drawing/2014/main" id="{9AA8752C-ED53-48AB-A7FA-7FBA05F8BEB0}"/>
              </a:ext>
            </a:extLst>
          </p:cNvPr>
          <p:cNvSpPr>
            <a:spLocks/>
          </p:cNvSpPr>
          <p:nvPr/>
        </p:nvSpPr>
        <p:spPr bwMode="auto">
          <a:xfrm>
            <a:off x="4114800" y="2057400"/>
            <a:ext cx="4191000" cy="3416300"/>
          </a:xfrm>
          <a:custGeom>
            <a:avLst/>
            <a:gdLst>
              <a:gd name="T0" fmla="*/ 0 w 2640"/>
              <a:gd name="T1" fmla="*/ 609600 h 2152"/>
              <a:gd name="T2" fmla="*/ 609600 w 2640"/>
              <a:gd name="T3" fmla="*/ 2438400 h 2152"/>
              <a:gd name="T4" fmla="*/ 1524000 w 2640"/>
              <a:gd name="T5" fmla="*/ 1524000 h 2152"/>
              <a:gd name="T6" fmla="*/ 2133600 w 2640"/>
              <a:gd name="T7" fmla="*/ 3276600 h 2152"/>
              <a:gd name="T8" fmla="*/ 2819400 w 2640"/>
              <a:gd name="T9" fmla="*/ 685800 h 2152"/>
              <a:gd name="T10" fmla="*/ 3429000 w 2640"/>
              <a:gd name="T11" fmla="*/ 1600200 h 2152"/>
              <a:gd name="T12" fmla="*/ 4191000 w 2640"/>
              <a:gd name="T13" fmla="*/ 0 h 2152"/>
              <a:gd name="T14" fmla="*/ 0 60000 65536"/>
              <a:gd name="T15" fmla="*/ 0 60000 65536"/>
              <a:gd name="T16" fmla="*/ 0 60000 65536"/>
              <a:gd name="T17" fmla="*/ 0 60000 65536"/>
              <a:gd name="T18" fmla="*/ 0 60000 65536"/>
              <a:gd name="T19" fmla="*/ 0 60000 65536"/>
              <a:gd name="T20" fmla="*/ 0 60000 65536"/>
              <a:gd name="T21" fmla="*/ 0 w 2640"/>
              <a:gd name="T22" fmla="*/ 0 h 2152"/>
              <a:gd name="T23" fmla="*/ 2640 w 2640"/>
              <a:gd name="T24" fmla="*/ 2152 h 2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0" h="2152">
                <a:moveTo>
                  <a:pt x="0" y="384"/>
                </a:moveTo>
                <a:cubicBezTo>
                  <a:pt x="112" y="912"/>
                  <a:pt x="224" y="1440"/>
                  <a:pt x="384" y="1536"/>
                </a:cubicBezTo>
                <a:cubicBezTo>
                  <a:pt x="544" y="1632"/>
                  <a:pt x="800" y="872"/>
                  <a:pt x="960" y="960"/>
                </a:cubicBezTo>
                <a:cubicBezTo>
                  <a:pt x="1120" y="1048"/>
                  <a:pt x="1208" y="2152"/>
                  <a:pt x="1344" y="2064"/>
                </a:cubicBezTo>
                <a:cubicBezTo>
                  <a:pt x="1480" y="1976"/>
                  <a:pt x="1640" y="608"/>
                  <a:pt x="1776" y="432"/>
                </a:cubicBezTo>
                <a:cubicBezTo>
                  <a:pt x="1912" y="256"/>
                  <a:pt x="2016" y="1080"/>
                  <a:pt x="2160" y="1008"/>
                </a:cubicBezTo>
                <a:cubicBezTo>
                  <a:pt x="2304" y="936"/>
                  <a:pt x="2560" y="168"/>
                  <a:pt x="264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6983" name="Oval 8">
            <a:extLst>
              <a:ext uri="{FF2B5EF4-FFF2-40B4-BE49-F238E27FC236}">
                <a16:creationId xmlns:a16="http://schemas.microsoft.com/office/drawing/2014/main" id="{F4A2992A-4A7C-4AF8-A7CA-B6828524ECC5}"/>
              </a:ext>
            </a:extLst>
          </p:cNvPr>
          <p:cNvSpPr>
            <a:spLocks noChangeArrowheads="1"/>
          </p:cNvSpPr>
          <p:nvPr/>
        </p:nvSpPr>
        <p:spPr bwMode="auto">
          <a:xfrm>
            <a:off x="5486400" y="3352800"/>
            <a:ext cx="152400" cy="228600"/>
          </a:xfrm>
          <a:prstGeom prst="ellipse">
            <a:avLst/>
          </a:prstGeom>
          <a:solidFill>
            <a:schemeClr val="tx1"/>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26984" name="Oval 11">
            <a:extLst>
              <a:ext uri="{FF2B5EF4-FFF2-40B4-BE49-F238E27FC236}">
                <a16:creationId xmlns:a16="http://schemas.microsoft.com/office/drawing/2014/main" id="{DB0CE798-6089-4D80-A339-8F6F9FDB9127}"/>
              </a:ext>
            </a:extLst>
          </p:cNvPr>
          <p:cNvSpPr>
            <a:spLocks noChangeArrowheads="1"/>
          </p:cNvSpPr>
          <p:nvPr/>
        </p:nvSpPr>
        <p:spPr bwMode="auto">
          <a:xfrm>
            <a:off x="5029200" y="3962400"/>
            <a:ext cx="152400" cy="228600"/>
          </a:xfrm>
          <a:prstGeom prst="ellipse">
            <a:avLst/>
          </a:prstGeom>
          <a:solidFill>
            <a:schemeClr val="tx1"/>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26985" name="Oval 12">
            <a:extLst>
              <a:ext uri="{FF2B5EF4-FFF2-40B4-BE49-F238E27FC236}">
                <a16:creationId xmlns:a16="http://schemas.microsoft.com/office/drawing/2014/main" id="{066105DE-0957-4670-AD06-C12BFB7F7FDF}"/>
              </a:ext>
            </a:extLst>
          </p:cNvPr>
          <p:cNvSpPr>
            <a:spLocks noChangeArrowheads="1"/>
          </p:cNvSpPr>
          <p:nvPr/>
        </p:nvSpPr>
        <p:spPr bwMode="auto">
          <a:xfrm>
            <a:off x="5791200" y="3733800"/>
            <a:ext cx="152400" cy="228600"/>
          </a:xfrm>
          <a:prstGeom prst="ellipse">
            <a:avLst/>
          </a:prstGeom>
          <a:solidFill>
            <a:schemeClr val="tx1"/>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26986" name="Oval 13">
            <a:extLst>
              <a:ext uri="{FF2B5EF4-FFF2-40B4-BE49-F238E27FC236}">
                <a16:creationId xmlns:a16="http://schemas.microsoft.com/office/drawing/2014/main" id="{E6624733-2B19-4E38-BBA5-A13A177E9951}"/>
              </a:ext>
            </a:extLst>
          </p:cNvPr>
          <p:cNvSpPr>
            <a:spLocks noChangeArrowheads="1"/>
          </p:cNvSpPr>
          <p:nvPr/>
        </p:nvSpPr>
        <p:spPr bwMode="auto">
          <a:xfrm>
            <a:off x="6553200" y="3429000"/>
            <a:ext cx="152400" cy="228600"/>
          </a:xfrm>
          <a:prstGeom prst="ellipse">
            <a:avLst/>
          </a:prstGeom>
          <a:solidFill>
            <a:schemeClr val="tx1"/>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عنصر نائب لرقم الشريحة 5">
            <a:extLst>
              <a:ext uri="{FF2B5EF4-FFF2-40B4-BE49-F238E27FC236}">
                <a16:creationId xmlns:a16="http://schemas.microsoft.com/office/drawing/2014/main" id="{10187CB6-04DD-4C1E-8845-EE46B529F46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fld id="{1A68E50A-21DF-41E9-BA3E-5617AE5469A5}" type="slidenum">
              <a:rPr lang="ar-SA" altLang="tr-TR" sz="1400"/>
              <a:pPr>
                <a:spcBef>
                  <a:spcPct val="0"/>
                </a:spcBef>
                <a:buClrTx/>
                <a:buSzTx/>
                <a:buFontTx/>
                <a:buNone/>
              </a:pPr>
              <a:t>134</a:t>
            </a:fld>
            <a:endParaRPr lang="en-GB" altLang="tr-TR" sz="1400"/>
          </a:p>
        </p:txBody>
      </p:sp>
      <p:sp>
        <p:nvSpPr>
          <p:cNvPr id="128003" name="Rectangle 2">
            <a:extLst>
              <a:ext uri="{FF2B5EF4-FFF2-40B4-BE49-F238E27FC236}">
                <a16:creationId xmlns:a16="http://schemas.microsoft.com/office/drawing/2014/main" id="{9E808962-B942-40C3-9A3D-A431149E04ED}"/>
              </a:ext>
            </a:extLst>
          </p:cNvPr>
          <p:cNvSpPr>
            <a:spLocks noGrp="1" noChangeArrowheads="1"/>
          </p:cNvSpPr>
          <p:nvPr>
            <p:ph type="title"/>
          </p:nvPr>
        </p:nvSpPr>
        <p:spPr>
          <a:xfrm>
            <a:off x="2743200" y="857250"/>
            <a:ext cx="7793038" cy="819150"/>
          </a:xfrm>
        </p:spPr>
        <p:txBody>
          <a:bodyPr/>
          <a:lstStyle/>
          <a:p>
            <a:pPr eaLnBrk="1" hangingPunct="1"/>
            <a:r>
              <a:rPr lang="fr-FR" altLang="tr-TR"/>
              <a:t>Genetic Algorithms</a:t>
            </a:r>
            <a:endParaRPr lang="en-US" altLang="tr-TR"/>
          </a:p>
        </p:txBody>
      </p:sp>
      <p:sp>
        <p:nvSpPr>
          <p:cNvPr id="128004" name="Line 3">
            <a:extLst>
              <a:ext uri="{FF2B5EF4-FFF2-40B4-BE49-F238E27FC236}">
                <a16:creationId xmlns:a16="http://schemas.microsoft.com/office/drawing/2014/main" id="{E3984FF9-A7FC-4A8F-B0BE-FF292E93DB74}"/>
              </a:ext>
            </a:extLst>
          </p:cNvPr>
          <p:cNvSpPr>
            <a:spLocks noChangeShapeType="1"/>
          </p:cNvSpPr>
          <p:nvPr/>
        </p:nvSpPr>
        <p:spPr bwMode="auto">
          <a:xfrm>
            <a:off x="3657600" y="2133600"/>
            <a:ext cx="0" cy="37338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28005" name="Line 4">
            <a:extLst>
              <a:ext uri="{FF2B5EF4-FFF2-40B4-BE49-F238E27FC236}">
                <a16:creationId xmlns:a16="http://schemas.microsoft.com/office/drawing/2014/main" id="{6B7EAE19-74D3-4583-BF83-1413CC795352}"/>
              </a:ext>
            </a:extLst>
          </p:cNvPr>
          <p:cNvSpPr>
            <a:spLocks noChangeShapeType="1"/>
          </p:cNvSpPr>
          <p:nvPr/>
        </p:nvSpPr>
        <p:spPr bwMode="auto">
          <a:xfrm>
            <a:off x="3657600" y="5867400"/>
            <a:ext cx="609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8006" name="Freeform 5">
            <a:extLst>
              <a:ext uri="{FF2B5EF4-FFF2-40B4-BE49-F238E27FC236}">
                <a16:creationId xmlns:a16="http://schemas.microsoft.com/office/drawing/2014/main" id="{D7AC1374-4B45-47CE-ABF9-AF9D876F2C8F}"/>
              </a:ext>
            </a:extLst>
          </p:cNvPr>
          <p:cNvSpPr>
            <a:spLocks/>
          </p:cNvSpPr>
          <p:nvPr/>
        </p:nvSpPr>
        <p:spPr bwMode="auto">
          <a:xfrm>
            <a:off x="4114800" y="2057400"/>
            <a:ext cx="4191000" cy="3416300"/>
          </a:xfrm>
          <a:custGeom>
            <a:avLst/>
            <a:gdLst>
              <a:gd name="T0" fmla="*/ 0 w 2640"/>
              <a:gd name="T1" fmla="*/ 609600 h 2152"/>
              <a:gd name="T2" fmla="*/ 609600 w 2640"/>
              <a:gd name="T3" fmla="*/ 2438400 h 2152"/>
              <a:gd name="T4" fmla="*/ 1524000 w 2640"/>
              <a:gd name="T5" fmla="*/ 1524000 h 2152"/>
              <a:gd name="T6" fmla="*/ 2133600 w 2640"/>
              <a:gd name="T7" fmla="*/ 3276600 h 2152"/>
              <a:gd name="T8" fmla="*/ 2819400 w 2640"/>
              <a:gd name="T9" fmla="*/ 685800 h 2152"/>
              <a:gd name="T10" fmla="*/ 3429000 w 2640"/>
              <a:gd name="T11" fmla="*/ 1600200 h 2152"/>
              <a:gd name="T12" fmla="*/ 4191000 w 2640"/>
              <a:gd name="T13" fmla="*/ 0 h 2152"/>
              <a:gd name="T14" fmla="*/ 0 60000 65536"/>
              <a:gd name="T15" fmla="*/ 0 60000 65536"/>
              <a:gd name="T16" fmla="*/ 0 60000 65536"/>
              <a:gd name="T17" fmla="*/ 0 60000 65536"/>
              <a:gd name="T18" fmla="*/ 0 60000 65536"/>
              <a:gd name="T19" fmla="*/ 0 60000 65536"/>
              <a:gd name="T20" fmla="*/ 0 60000 65536"/>
              <a:gd name="T21" fmla="*/ 0 w 2640"/>
              <a:gd name="T22" fmla="*/ 0 h 2152"/>
              <a:gd name="T23" fmla="*/ 2640 w 2640"/>
              <a:gd name="T24" fmla="*/ 2152 h 2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0" h="2152">
                <a:moveTo>
                  <a:pt x="0" y="384"/>
                </a:moveTo>
                <a:cubicBezTo>
                  <a:pt x="112" y="912"/>
                  <a:pt x="224" y="1440"/>
                  <a:pt x="384" y="1536"/>
                </a:cubicBezTo>
                <a:cubicBezTo>
                  <a:pt x="544" y="1632"/>
                  <a:pt x="800" y="872"/>
                  <a:pt x="960" y="960"/>
                </a:cubicBezTo>
                <a:cubicBezTo>
                  <a:pt x="1120" y="1048"/>
                  <a:pt x="1208" y="2152"/>
                  <a:pt x="1344" y="2064"/>
                </a:cubicBezTo>
                <a:cubicBezTo>
                  <a:pt x="1480" y="1976"/>
                  <a:pt x="1640" y="608"/>
                  <a:pt x="1776" y="432"/>
                </a:cubicBezTo>
                <a:cubicBezTo>
                  <a:pt x="1912" y="256"/>
                  <a:pt x="2016" y="1080"/>
                  <a:pt x="2160" y="1008"/>
                </a:cubicBezTo>
                <a:cubicBezTo>
                  <a:pt x="2304" y="936"/>
                  <a:pt x="2560" y="168"/>
                  <a:pt x="264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8007" name="Oval 6">
            <a:extLst>
              <a:ext uri="{FF2B5EF4-FFF2-40B4-BE49-F238E27FC236}">
                <a16:creationId xmlns:a16="http://schemas.microsoft.com/office/drawing/2014/main" id="{0543AE38-189F-4A47-9EBE-172654B2FAC4}"/>
              </a:ext>
            </a:extLst>
          </p:cNvPr>
          <p:cNvSpPr>
            <a:spLocks noChangeArrowheads="1"/>
          </p:cNvSpPr>
          <p:nvPr/>
        </p:nvSpPr>
        <p:spPr bwMode="auto">
          <a:xfrm>
            <a:off x="5486400" y="3352800"/>
            <a:ext cx="152400" cy="2286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28008" name="Oval 7">
            <a:extLst>
              <a:ext uri="{FF2B5EF4-FFF2-40B4-BE49-F238E27FC236}">
                <a16:creationId xmlns:a16="http://schemas.microsoft.com/office/drawing/2014/main" id="{B9BF10CA-52B4-4042-8744-6B9DADA263E0}"/>
              </a:ext>
            </a:extLst>
          </p:cNvPr>
          <p:cNvSpPr>
            <a:spLocks noChangeArrowheads="1"/>
          </p:cNvSpPr>
          <p:nvPr/>
        </p:nvSpPr>
        <p:spPr bwMode="auto">
          <a:xfrm>
            <a:off x="5029200" y="3962400"/>
            <a:ext cx="152400" cy="2286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28009" name="Oval 8">
            <a:extLst>
              <a:ext uri="{FF2B5EF4-FFF2-40B4-BE49-F238E27FC236}">
                <a16:creationId xmlns:a16="http://schemas.microsoft.com/office/drawing/2014/main" id="{3B563037-7A88-49E6-BB5E-31E5A9446D6F}"/>
              </a:ext>
            </a:extLst>
          </p:cNvPr>
          <p:cNvSpPr>
            <a:spLocks noChangeArrowheads="1"/>
          </p:cNvSpPr>
          <p:nvPr/>
        </p:nvSpPr>
        <p:spPr bwMode="auto">
          <a:xfrm>
            <a:off x="5791200" y="3733800"/>
            <a:ext cx="152400" cy="2286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28010" name="Oval 9">
            <a:extLst>
              <a:ext uri="{FF2B5EF4-FFF2-40B4-BE49-F238E27FC236}">
                <a16:creationId xmlns:a16="http://schemas.microsoft.com/office/drawing/2014/main" id="{C520E399-C7D3-401D-B546-7D235DC6FE9D}"/>
              </a:ext>
            </a:extLst>
          </p:cNvPr>
          <p:cNvSpPr>
            <a:spLocks noChangeArrowheads="1"/>
          </p:cNvSpPr>
          <p:nvPr/>
        </p:nvSpPr>
        <p:spPr bwMode="auto">
          <a:xfrm>
            <a:off x="6553200" y="3429000"/>
            <a:ext cx="152400" cy="2286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عنصر نائب لرقم الشريحة 5">
            <a:extLst>
              <a:ext uri="{FF2B5EF4-FFF2-40B4-BE49-F238E27FC236}">
                <a16:creationId xmlns:a16="http://schemas.microsoft.com/office/drawing/2014/main" id="{D583F441-69DF-457E-A620-CA7C6BD7649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fld id="{29180A0A-5017-4FE0-9B71-7358D98B1BE3}" type="slidenum">
              <a:rPr lang="ar-SA" altLang="tr-TR" sz="1400"/>
              <a:pPr>
                <a:spcBef>
                  <a:spcPct val="0"/>
                </a:spcBef>
                <a:buClrTx/>
                <a:buSzTx/>
                <a:buFontTx/>
                <a:buNone/>
              </a:pPr>
              <a:t>135</a:t>
            </a:fld>
            <a:endParaRPr lang="en-GB" altLang="tr-TR" sz="1400"/>
          </a:p>
        </p:txBody>
      </p:sp>
      <p:sp>
        <p:nvSpPr>
          <p:cNvPr id="129027" name="Rectangle 2">
            <a:extLst>
              <a:ext uri="{FF2B5EF4-FFF2-40B4-BE49-F238E27FC236}">
                <a16:creationId xmlns:a16="http://schemas.microsoft.com/office/drawing/2014/main" id="{9E0B8123-206B-49D5-B2B3-6B9191FF441E}"/>
              </a:ext>
            </a:extLst>
          </p:cNvPr>
          <p:cNvSpPr>
            <a:spLocks noGrp="1" noChangeArrowheads="1"/>
          </p:cNvSpPr>
          <p:nvPr>
            <p:ph type="title"/>
          </p:nvPr>
        </p:nvSpPr>
        <p:spPr>
          <a:xfrm>
            <a:off x="2743200" y="857250"/>
            <a:ext cx="7793038" cy="819150"/>
          </a:xfrm>
        </p:spPr>
        <p:txBody>
          <a:bodyPr/>
          <a:lstStyle/>
          <a:p>
            <a:pPr eaLnBrk="1" hangingPunct="1"/>
            <a:r>
              <a:rPr lang="fr-FR" altLang="tr-TR"/>
              <a:t>Genetic Algorithms</a:t>
            </a:r>
            <a:endParaRPr lang="en-US" altLang="tr-TR"/>
          </a:p>
        </p:txBody>
      </p:sp>
      <p:sp>
        <p:nvSpPr>
          <p:cNvPr id="129028" name="Line 3">
            <a:extLst>
              <a:ext uri="{FF2B5EF4-FFF2-40B4-BE49-F238E27FC236}">
                <a16:creationId xmlns:a16="http://schemas.microsoft.com/office/drawing/2014/main" id="{AB063A32-F55C-41EA-BE36-BBD7853953E6}"/>
              </a:ext>
            </a:extLst>
          </p:cNvPr>
          <p:cNvSpPr>
            <a:spLocks noChangeShapeType="1"/>
          </p:cNvSpPr>
          <p:nvPr/>
        </p:nvSpPr>
        <p:spPr bwMode="auto">
          <a:xfrm>
            <a:off x="3657600" y="2133600"/>
            <a:ext cx="0" cy="37338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29029" name="Line 4">
            <a:extLst>
              <a:ext uri="{FF2B5EF4-FFF2-40B4-BE49-F238E27FC236}">
                <a16:creationId xmlns:a16="http://schemas.microsoft.com/office/drawing/2014/main" id="{8DF3C321-7DCD-4235-9DDF-FB79D9EB81C0}"/>
              </a:ext>
            </a:extLst>
          </p:cNvPr>
          <p:cNvSpPr>
            <a:spLocks noChangeShapeType="1"/>
          </p:cNvSpPr>
          <p:nvPr/>
        </p:nvSpPr>
        <p:spPr bwMode="auto">
          <a:xfrm>
            <a:off x="3657600" y="5867400"/>
            <a:ext cx="609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9030" name="Freeform 5">
            <a:extLst>
              <a:ext uri="{FF2B5EF4-FFF2-40B4-BE49-F238E27FC236}">
                <a16:creationId xmlns:a16="http://schemas.microsoft.com/office/drawing/2014/main" id="{9EF17DE9-F63B-4491-8F34-F2E0B1CA9F0B}"/>
              </a:ext>
            </a:extLst>
          </p:cNvPr>
          <p:cNvSpPr>
            <a:spLocks/>
          </p:cNvSpPr>
          <p:nvPr/>
        </p:nvSpPr>
        <p:spPr bwMode="auto">
          <a:xfrm>
            <a:off x="4114800" y="2057400"/>
            <a:ext cx="4191000" cy="3416300"/>
          </a:xfrm>
          <a:custGeom>
            <a:avLst/>
            <a:gdLst>
              <a:gd name="T0" fmla="*/ 0 w 2640"/>
              <a:gd name="T1" fmla="*/ 609600 h 2152"/>
              <a:gd name="T2" fmla="*/ 609600 w 2640"/>
              <a:gd name="T3" fmla="*/ 2438400 h 2152"/>
              <a:gd name="T4" fmla="*/ 1524000 w 2640"/>
              <a:gd name="T5" fmla="*/ 1524000 h 2152"/>
              <a:gd name="T6" fmla="*/ 2133600 w 2640"/>
              <a:gd name="T7" fmla="*/ 3276600 h 2152"/>
              <a:gd name="T8" fmla="*/ 2819400 w 2640"/>
              <a:gd name="T9" fmla="*/ 685800 h 2152"/>
              <a:gd name="T10" fmla="*/ 3429000 w 2640"/>
              <a:gd name="T11" fmla="*/ 1600200 h 2152"/>
              <a:gd name="T12" fmla="*/ 4191000 w 2640"/>
              <a:gd name="T13" fmla="*/ 0 h 2152"/>
              <a:gd name="T14" fmla="*/ 0 60000 65536"/>
              <a:gd name="T15" fmla="*/ 0 60000 65536"/>
              <a:gd name="T16" fmla="*/ 0 60000 65536"/>
              <a:gd name="T17" fmla="*/ 0 60000 65536"/>
              <a:gd name="T18" fmla="*/ 0 60000 65536"/>
              <a:gd name="T19" fmla="*/ 0 60000 65536"/>
              <a:gd name="T20" fmla="*/ 0 60000 65536"/>
              <a:gd name="T21" fmla="*/ 0 w 2640"/>
              <a:gd name="T22" fmla="*/ 0 h 2152"/>
              <a:gd name="T23" fmla="*/ 2640 w 2640"/>
              <a:gd name="T24" fmla="*/ 2152 h 2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0" h="2152">
                <a:moveTo>
                  <a:pt x="0" y="384"/>
                </a:moveTo>
                <a:cubicBezTo>
                  <a:pt x="112" y="912"/>
                  <a:pt x="224" y="1440"/>
                  <a:pt x="384" y="1536"/>
                </a:cubicBezTo>
                <a:cubicBezTo>
                  <a:pt x="544" y="1632"/>
                  <a:pt x="800" y="872"/>
                  <a:pt x="960" y="960"/>
                </a:cubicBezTo>
                <a:cubicBezTo>
                  <a:pt x="1120" y="1048"/>
                  <a:pt x="1208" y="2152"/>
                  <a:pt x="1344" y="2064"/>
                </a:cubicBezTo>
                <a:cubicBezTo>
                  <a:pt x="1480" y="1976"/>
                  <a:pt x="1640" y="608"/>
                  <a:pt x="1776" y="432"/>
                </a:cubicBezTo>
                <a:cubicBezTo>
                  <a:pt x="1912" y="256"/>
                  <a:pt x="2016" y="1080"/>
                  <a:pt x="2160" y="1008"/>
                </a:cubicBezTo>
                <a:cubicBezTo>
                  <a:pt x="2304" y="936"/>
                  <a:pt x="2560" y="168"/>
                  <a:pt x="264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9031" name="Oval 6">
            <a:extLst>
              <a:ext uri="{FF2B5EF4-FFF2-40B4-BE49-F238E27FC236}">
                <a16:creationId xmlns:a16="http://schemas.microsoft.com/office/drawing/2014/main" id="{FBD476A8-F59C-427A-889B-A22FB9C8148A}"/>
              </a:ext>
            </a:extLst>
          </p:cNvPr>
          <p:cNvSpPr>
            <a:spLocks noChangeArrowheads="1"/>
          </p:cNvSpPr>
          <p:nvPr/>
        </p:nvSpPr>
        <p:spPr bwMode="auto">
          <a:xfrm>
            <a:off x="5486400" y="3352800"/>
            <a:ext cx="152400" cy="2286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29032" name="Oval 7">
            <a:extLst>
              <a:ext uri="{FF2B5EF4-FFF2-40B4-BE49-F238E27FC236}">
                <a16:creationId xmlns:a16="http://schemas.microsoft.com/office/drawing/2014/main" id="{C1D4C3D2-E1BA-4011-A7E6-B76E3A1A30C1}"/>
              </a:ext>
            </a:extLst>
          </p:cNvPr>
          <p:cNvSpPr>
            <a:spLocks noChangeArrowheads="1"/>
          </p:cNvSpPr>
          <p:nvPr/>
        </p:nvSpPr>
        <p:spPr bwMode="auto">
          <a:xfrm>
            <a:off x="5029200" y="3962400"/>
            <a:ext cx="152400" cy="2286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29033" name="Oval 8">
            <a:extLst>
              <a:ext uri="{FF2B5EF4-FFF2-40B4-BE49-F238E27FC236}">
                <a16:creationId xmlns:a16="http://schemas.microsoft.com/office/drawing/2014/main" id="{D3B9C49E-69CF-4168-954C-0826D0120A80}"/>
              </a:ext>
            </a:extLst>
          </p:cNvPr>
          <p:cNvSpPr>
            <a:spLocks noChangeArrowheads="1"/>
          </p:cNvSpPr>
          <p:nvPr/>
        </p:nvSpPr>
        <p:spPr bwMode="auto">
          <a:xfrm>
            <a:off x="5791200" y="3733800"/>
            <a:ext cx="152400" cy="2286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29034" name="Oval 9">
            <a:extLst>
              <a:ext uri="{FF2B5EF4-FFF2-40B4-BE49-F238E27FC236}">
                <a16:creationId xmlns:a16="http://schemas.microsoft.com/office/drawing/2014/main" id="{9E0D02C0-443B-488A-9207-B3BA3459584D}"/>
              </a:ext>
            </a:extLst>
          </p:cNvPr>
          <p:cNvSpPr>
            <a:spLocks noChangeArrowheads="1"/>
          </p:cNvSpPr>
          <p:nvPr/>
        </p:nvSpPr>
        <p:spPr bwMode="auto">
          <a:xfrm>
            <a:off x="6553200" y="3429000"/>
            <a:ext cx="152400" cy="2286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29035" name="Line 10">
            <a:extLst>
              <a:ext uri="{FF2B5EF4-FFF2-40B4-BE49-F238E27FC236}">
                <a16:creationId xmlns:a16="http://schemas.microsoft.com/office/drawing/2014/main" id="{FF352DBC-5955-4367-9F51-09B98519DE37}"/>
              </a:ext>
            </a:extLst>
          </p:cNvPr>
          <p:cNvSpPr>
            <a:spLocks noChangeShapeType="1"/>
          </p:cNvSpPr>
          <p:nvPr/>
        </p:nvSpPr>
        <p:spPr bwMode="auto">
          <a:xfrm flipV="1">
            <a:off x="6019800" y="3657600"/>
            <a:ext cx="457200" cy="152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9036" name="Oval 11">
            <a:extLst>
              <a:ext uri="{FF2B5EF4-FFF2-40B4-BE49-F238E27FC236}">
                <a16:creationId xmlns:a16="http://schemas.microsoft.com/office/drawing/2014/main" id="{5D6135E0-C22B-48EC-905F-169881F6BB9D}"/>
              </a:ext>
            </a:extLst>
          </p:cNvPr>
          <p:cNvSpPr>
            <a:spLocks noChangeArrowheads="1"/>
          </p:cNvSpPr>
          <p:nvPr/>
        </p:nvSpPr>
        <p:spPr bwMode="auto">
          <a:xfrm>
            <a:off x="4724400" y="4267200"/>
            <a:ext cx="152400" cy="228600"/>
          </a:xfrm>
          <a:prstGeom prst="ellipse">
            <a:avLst/>
          </a:prstGeom>
          <a:solidFill>
            <a:schemeClr val="hlink"/>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29037" name="Oval 12">
            <a:extLst>
              <a:ext uri="{FF2B5EF4-FFF2-40B4-BE49-F238E27FC236}">
                <a16:creationId xmlns:a16="http://schemas.microsoft.com/office/drawing/2014/main" id="{F44CFFF6-8ABA-4F4B-8500-E8D4478F9EF2}"/>
              </a:ext>
            </a:extLst>
          </p:cNvPr>
          <p:cNvSpPr>
            <a:spLocks noChangeArrowheads="1"/>
          </p:cNvSpPr>
          <p:nvPr/>
        </p:nvSpPr>
        <p:spPr bwMode="auto">
          <a:xfrm>
            <a:off x="5943600" y="4267200"/>
            <a:ext cx="152400" cy="228600"/>
          </a:xfrm>
          <a:prstGeom prst="ellipse">
            <a:avLst/>
          </a:prstGeom>
          <a:solidFill>
            <a:schemeClr val="hlink"/>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29038" name="Oval 13">
            <a:extLst>
              <a:ext uri="{FF2B5EF4-FFF2-40B4-BE49-F238E27FC236}">
                <a16:creationId xmlns:a16="http://schemas.microsoft.com/office/drawing/2014/main" id="{DEA9F615-1641-4EE9-9C0E-30D16B63141F}"/>
              </a:ext>
            </a:extLst>
          </p:cNvPr>
          <p:cNvSpPr>
            <a:spLocks noChangeArrowheads="1"/>
          </p:cNvSpPr>
          <p:nvPr/>
        </p:nvSpPr>
        <p:spPr bwMode="auto">
          <a:xfrm>
            <a:off x="6400800" y="4114800"/>
            <a:ext cx="152400" cy="228600"/>
          </a:xfrm>
          <a:prstGeom prst="ellipse">
            <a:avLst/>
          </a:prstGeom>
          <a:solidFill>
            <a:schemeClr val="hlink"/>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29039" name="Line 14">
            <a:extLst>
              <a:ext uri="{FF2B5EF4-FFF2-40B4-BE49-F238E27FC236}">
                <a16:creationId xmlns:a16="http://schemas.microsoft.com/office/drawing/2014/main" id="{ADC51FAA-4B72-4EAD-968A-224B2F1ABFA6}"/>
              </a:ext>
            </a:extLst>
          </p:cNvPr>
          <p:cNvSpPr>
            <a:spLocks noChangeShapeType="1"/>
          </p:cNvSpPr>
          <p:nvPr/>
        </p:nvSpPr>
        <p:spPr bwMode="auto">
          <a:xfrm flipH="1">
            <a:off x="4953000" y="4191000"/>
            <a:ext cx="3810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9040" name="Line 15">
            <a:extLst>
              <a:ext uri="{FF2B5EF4-FFF2-40B4-BE49-F238E27FC236}">
                <a16:creationId xmlns:a16="http://schemas.microsoft.com/office/drawing/2014/main" id="{B6C19257-BA46-48AC-9D3A-0D90427B4177}"/>
              </a:ext>
            </a:extLst>
          </p:cNvPr>
          <p:cNvSpPr>
            <a:spLocks noChangeShapeType="1"/>
          </p:cNvSpPr>
          <p:nvPr/>
        </p:nvSpPr>
        <p:spPr bwMode="auto">
          <a:xfrm>
            <a:off x="5562600" y="3657600"/>
            <a:ext cx="152400" cy="304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9041" name="Oval 16">
            <a:extLst>
              <a:ext uri="{FF2B5EF4-FFF2-40B4-BE49-F238E27FC236}">
                <a16:creationId xmlns:a16="http://schemas.microsoft.com/office/drawing/2014/main" id="{39F12E08-EE60-4373-8C81-594C262C2ED7}"/>
              </a:ext>
            </a:extLst>
          </p:cNvPr>
          <p:cNvSpPr>
            <a:spLocks noChangeArrowheads="1"/>
          </p:cNvSpPr>
          <p:nvPr/>
        </p:nvSpPr>
        <p:spPr bwMode="auto">
          <a:xfrm>
            <a:off x="5181600" y="3657600"/>
            <a:ext cx="152400" cy="228600"/>
          </a:xfrm>
          <a:prstGeom prst="ellipse">
            <a:avLst/>
          </a:prstGeom>
          <a:solidFill>
            <a:schemeClr val="hlink"/>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29042" name="Oval 17">
            <a:extLst>
              <a:ext uri="{FF2B5EF4-FFF2-40B4-BE49-F238E27FC236}">
                <a16:creationId xmlns:a16="http://schemas.microsoft.com/office/drawing/2014/main" id="{D2FE7D54-28D9-49D4-AEB1-D21A10127CBF}"/>
              </a:ext>
            </a:extLst>
          </p:cNvPr>
          <p:cNvSpPr>
            <a:spLocks noChangeArrowheads="1"/>
          </p:cNvSpPr>
          <p:nvPr/>
        </p:nvSpPr>
        <p:spPr bwMode="auto">
          <a:xfrm>
            <a:off x="5715000" y="3505200"/>
            <a:ext cx="152400" cy="228600"/>
          </a:xfrm>
          <a:prstGeom prst="ellipse">
            <a:avLst/>
          </a:prstGeom>
          <a:solidFill>
            <a:schemeClr val="hlink"/>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عنصر نائب لرقم الشريحة 5">
            <a:extLst>
              <a:ext uri="{FF2B5EF4-FFF2-40B4-BE49-F238E27FC236}">
                <a16:creationId xmlns:a16="http://schemas.microsoft.com/office/drawing/2014/main" id="{AF9B41C7-D2A5-4A02-8CDD-2D63ADDD8D7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fld id="{93AC1A13-9664-4537-984F-FC094377D453}" type="slidenum">
              <a:rPr lang="ar-SA" altLang="tr-TR" sz="1400"/>
              <a:pPr>
                <a:spcBef>
                  <a:spcPct val="0"/>
                </a:spcBef>
                <a:buClrTx/>
                <a:buSzTx/>
                <a:buFontTx/>
                <a:buNone/>
              </a:pPr>
              <a:t>136</a:t>
            </a:fld>
            <a:endParaRPr lang="en-GB" altLang="tr-TR" sz="1400"/>
          </a:p>
        </p:txBody>
      </p:sp>
      <p:sp>
        <p:nvSpPr>
          <p:cNvPr id="130051" name="Rectangle 2">
            <a:extLst>
              <a:ext uri="{FF2B5EF4-FFF2-40B4-BE49-F238E27FC236}">
                <a16:creationId xmlns:a16="http://schemas.microsoft.com/office/drawing/2014/main" id="{76990619-2307-4F45-B992-EC3F993835B4}"/>
              </a:ext>
            </a:extLst>
          </p:cNvPr>
          <p:cNvSpPr>
            <a:spLocks noGrp="1" noChangeArrowheads="1"/>
          </p:cNvSpPr>
          <p:nvPr>
            <p:ph type="title"/>
          </p:nvPr>
        </p:nvSpPr>
        <p:spPr>
          <a:xfrm>
            <a:off x="2743200" y="857250"/>
            <a:ext cx="7793038" cy="819150"/>
          </a:xfrm>
        </p:spPr>
        <p:txBody>
          <a:bodyPr/>
          <a:lstStyle/>
          <a:p>
            <a:pPr eaLnBrk="1" hangingPunct="1"/>
            <a:r>
              <a:rPr lang="fr-FR" altLang="tr-TR"/>
              <a:t>Genetic Algorithms</a:t>
            </a:r>
            <a:endParaRPr lang="en-US" altLang="tr-TR"/>
          </a:p>
        </p:txBody>
      </p:sp>
      <p:sp>
        <p:nvSpPr>
          <p:cNvPr id="130052" name="Line 3">
            <a:extLst>
              <a:ext uri="{FF2B5EF4-FFF2-40B4-BE49-F238E27FC236}">
                <a16:creationId xmlns:a16="http://schemas.microsoft.com/office/drawing/2014/main" id="{15FD5F58-3359-4AC6-AE67-DDB72CE8A75B}"/>
              </a:ext>
            </a:extLst>
          </p:cNvPr>
          <p:cNvSpPr>
            <a:spLocks noChangeShapeType="1"/>
          </p:cNvSpPr>
          <p:nvPr/>
        </p:nvSpPr>
        <p:spPr bwMode="auto">
          <a:xfrm>
            <a:off x="3657600" y="2133600"/>
            <a:ext cx="0" cy="37338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30053" name="Line 4">
            <a:extLst>
              <a:ext uri="{FF2B5EF4-FFF2-40B4-BE49-F238E27FC236}">
                <a16:creationId xmlns:a16="http://schemas.microsoft.com/office/drawing/2014/main" id="{950320A7-02F3-4100-9BC7-A5297B102789}"/>
              </a:ext>
            </a:extLst>
          </p:cNvPr>
          <p:cNvSpPr>
            <a:spLocks noChangeShapeType="1"/>
          </p:cNvSpPr>
          <p:nvPr/>
        </p:nvSpPr>
        <p:spPr bwMode="auto">
          <a:xfrm>
            <a:off x="3657600" y="5867400"/>
            <a:ext cx="609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0054" name="Freeform 5">
            <a:extLst>
              <a:ext uri="{FF2B5EF4-FFF2-40B4-BE49-F238E27FC236}">
                <a16:creationId xmlns:a16="http://schemas.microsoft.com/office/drawing/2014/main" id="{27FDD6A5-76CC-4FF6-B390-6E55E1B68AC0}"/>
              </a:ext>
            </a:extLst>
          </p:cNvPr>
          <p:cNvSpPr>
            <a:spLocks/>
          </p:cNvSpPr>
          <p:nvPr/>
        </p:nvSpPr>
        <p:spPr bwMode="auto">
          <a:xfrm>
            <a:off x="4114800" y="2057400"/>
            <a:ext cx="4191000" cy="3416300"/>
          </a:xfrm>
          <a:custGeom>
            <a:avLst/>
            <a:gdLst>
              <a:gd name="T0" fmla="*/ 0 w 2640"/>
              <a:gd name="T1" fmla="*/ 609600 h 2152"/>
              <a:gd name="T2" fmla="*/ 609600 w 2640"/>
              <a:gd name="T3" fmla="*/ 2438400 h 2152"/>
              <a:gd name="T4" fmla="*/ 1524000 w 2640"/>
              <a:gd name="T5" fmla="*/ 1524000 h 2152"/>
              <a:gd name="T6" fmla="*/ 2133600 w 2640"/>
              <a:gd name="T7" fmla="*/ 3276600 h 2152"/>
              <a:gd name="T8" fmla="*/ 2819400 w 2640"/>
              <a:gd name="T9" fmla="*/ 685800 h 2152"/>
              <a:gd name="T10" fmla="*/ 3429000 w 2640"/>
              <a:gd name="T11" fmla="*/ 1600200 h 2152"/>
              <a:gd name="T12" fmla="*/ 4191000 w 2640"/>
              <a:gd name="T13" fmla="*/ 0 h 2152"/>
              <a:gd name="T14" fmla="*/ 0 60000 65536"/>
              <a:gd name="T15" fmla="*/ 0 60000 65536"/>
              <a:gd name="T16" fmla="*/ 0 60000 65536"/>
              <a:gd name="T17" fmla="*/ 0 60000 65536"/>
              <a:gd name="T18" fmla="*/ 0 60000 65536"/>
              <a:gd name="T19" fmla="*/ 0 60000 65536"/>
              <a:gd name="T20" fmla="*/ 0 60000 65536"/>
              <a:gd name="T21" fmla="*/ 0 w 2640"/>
              <a:gd name="T22" fmla="*/ 0 h 2152"/>
              <a:gd name="T23" fmla="*/ 2640 w 2640"/>
              <a:gd name="T24" fmla="*/ 2152 h 2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0" h="2152">
                <a:moveTo>
                  <a:pt x="0" y="384"/>
                </a:moveTo>
                <a:cubicBezTo>
                  <a:pt x="112" y="912"/>
                  <a:pt x="224" y="1440"/>
                  <a:pt x="384" y="1536"/>
                </a:cubicBezTo>
                <a:cubicBezTo>
                  <a:pt x="544" y="1632"/>
                  <a:pt x="800" y="872"/>
                  <a:pt x="960" y="960"/>
                </a:cubicBezTo>
                <a:cubicBezTo>
                  <a:pt x="1120" y="1048"/>
                  <a:pt x="1208" y="2152"/>
                  <a:pt x="1344" y="2064"/>
                </a:cubicBezTo>
                <a:cubicBezTo>
                  <a:pt x="1480" y="1976"/>
                  <a:pt x="1640" y="608"/>
                  <a:pt x="1776" y="432"/>
                </a:cubicBezTo>
                <a:cubicBezTo>
                  <a:pt x="1912" y="256"/>
                  <a:pt x="2016" y="1080"/>
                  <a:pt x="2160" y="1008"/>
                </a:cubicBezTo>
                <a:cubicBezTo>
                  <a:pt x="2304" y="936"/>
                  <a:pt x="2560" y="168"/>
                  <a:pt x="264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0055" name="Oval 6">
            <a:extLst>
              <a:ext uri="{FF2B5EF4-FFF2-40B4-BE49-F238E27FC236}">
                <a16:creationId xmlns:a16="http://schemas.microsoft.com/office/drawing/2014/main" id="{19E9ABFB-840B-4B7F-AC7D-771F463E9396}"/>
              </a:ext>
            </a:extLst>
          </p:cNvPr>
          <p:cNvSpPr>
            <a:spLocks noChangeArrowheads="1"/>
          </p:cNvSpPr>
          <p:nvPr/>
        </p:nvSpPr>
        <p:spPr bwMode="auto">
          <a:xfrm>
            <a:off x="5486400" y="3352800"/>
            <a:ext cx="152400" cy="2286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30056" name="Oval 7">
            <a:extLst>
              <a:ext uri="{FF2B5EF4-FFF2-40B4-BE49-F238E27FC236}">
                <a16:creationId xmlns:a16="http://schemas.microsoft.com/office/drawing/2014/main" id="{15FF53EE-3D61-459D-915C-92D485B16692}"/>
              </a:ext>
            </a:extLst>
          </p:cNvPr>
          <p:cNvSpPr>
            <a:spLocks noChangeArrowheads="1"/>
          </p:cNvSpPr>
          <p:nvPr/>
        </p:nvSpPr>
        <p:spPr bwMode="auto">
          <a:xfrm>
            <a:off x="5029200" y="3962400"/>
            <a:ext cx="152400" cy="2286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30057" name="Oval 8">
            <a:extLst>
              <a:ext uri="{FF2B5EF4-FFF2-40B4-BE49-F238E27FC236}">
                <a16:creationId xmlns:a16="http://schemas.microsoft.com/office/drawing/2014/main" id="{F326692B-11C4-46E1-ADBE-CE8C7FAC34B9}"/>
              </a:ext>
            </a:extLst>
          </p:cNvPr>
          <p:cNvSpPr>
            <a:spLocks noChangeArrowheads="1"/>
          </p:cNvSpPr>
          <p:nvPr/>
        </p:nvSpPr>
        <p:spPr bwMode="auto">
          <a:xfrm>
            <a:off x="5791200" y="3733800"/>
            <a:ext cx="152400" cy="228600"/>
          </a:xfrm>
          <a:prstGeom prst="ellipse">
            <a:avLst/>
          </a:prstGeom>
          <a:solidFill>
            <a:schemeClr val="tx1"/>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30058" name="Oval 9">
            <a:extLst>
              <a:ext uri="{FF2B5EF4-FFF2-40B4-BE49-F238E27FC236}">
                <a16:creationId xmlns:a16="http://schemas.microsoft.com/office/drawing/2014/main" id="{8E226E0E-71AC-4B77-BF35-FB0CCC59FF70}"/>
              </a:ext>
            </a:extLst>
          </p:cNvPr>
          <p:cNvSpPr>
            <a:spLocks noChangeArrowheads="1"/>
          </p:cNvSpPr>
          <p:nvPr/>
        </p:nvSpPr>
        <p:spPr bwMode="auto">
          <a:xfrm>
            <a:off x="6553200" y="3429000"/>
            <a:ext cx="152400" cy="2286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30059" name="Oval 11">
            <a:extLst>
              <a:ext uri="{FF2B5EF4-FFF2-40B4-BE49-F238E27FC236}">
                <a16:creationId xmlns:a16="http://schemas.microsoft.com/office/drawing/2014/main" id="{83D9333D-F328-4EE8-9089-8C2E904D4D89}"/>
              </a:ext>
            </a:extLst>
          </p:cNvPr>
          <p:cNvSpPr>
            <a:spLocks noChangeArrowheads="1"/>
          </p:cNvSpPr>
          <p:nvPr/>
        </p:nvSpPr>
        <p:spPr bwMode="auto">
          <a:xfrm>
            <a:off x="4724400" y="4267200"/>
            <a:ext cx="152400" cy="228600"/>
          </a:xfrm>
          <a:prstGeom prst="ellipse">
            <a:avLst/>
          </a:prstGeom>
          <a:solidFill>
            <a:schemeClr val="tx1"/>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30060" name="Oval 12">
            <a:extLst>
              <a:ext uri="{FF2B5EF4-FFF2-40B4-BE49-F238E27FC236}">
                <a16:creationId xmlns:a16="http://schemas.microsoft.com/office/drawing/2014/main" id="{50C79C35-BD31-42C9-9942-B89D8DA2B55F}"/>
              </a:ext>
            </a:extLst>
          </p:cNvPr>
          <p:cNvSpPr>
            <a:spLocks noChangeArrowheads="1"/>
          </p:cNvSpPr>
          <p:nvPr/>
        </p:nvSpPr>
        <p:spPr bwMode="auto">
          <a:xfrm>
            <a:off x="5943600" y="4267200"/>
            <a:ext cx="152400" cy="228600"/>
          </a:xfrm>
          <a:prstGeom prst="ellipse">
            <a:avLst/>
          </a:prstGeom>
          <a:solidFill>
            <a:schemeClr val="tx1"/>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30061" name="Oval 13">
            <a:extLst>
              <a:ext uri="{FF2B5EF4-FFF2-40B4-BE49-F238E27FC236}">
                <a16:creationId xmlns:a16="http://schemas.microsoft.com/office/drawing/2014/main" id="{8B164F2B-3D53-42A4-98BA-93F1EB467E72}"/>
              </a:ext>
            </a:extLst>
          </p:cNvPr>
          <p:cNvSpPr>
            <a:spLocks noChangeArrowheads="1"/>
          </p:cNvSpPr>
          <p:nvPr/>
        </p:nvSpPr>
        <p:spPr bwMode="auto">
          <a:xfrm>
            <a:off x="6400800" y="4114800"/>
            <a:ext cx="152400" cy="228600"/>
          </a:xfrm>
          <a:prstGeom prst="ellipse">
            <a:avLst/>
          </a:prstGeom>
          <a:solidFill>
            <a:schemeClr val="tx1"/>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30062" name="Oval 16">
            <a:extLst>
              <a:ext uri="{FF2B5EF4-FFF2-40B4-BE49-F238E27FC236}">
                <a16:creationId xmlns:a16="http://schemas.microsoft.com/office/drawing/2014/main" id="{B99416D0-3FE5-4FC3-AC98-D6FFD06E9880}"/>
              </a:ext>
            </a:extLst>
          </p:cNvPr>
          <p:cNvSpPr>
            <a:spLocks noChangeArrowheads="1"/>
          </p:cNvSpPr>
          <p:nvPr/>
        </p:nvSpPr>
        <p:spPr bwMode="auto">
          <a:xfrm>
            <a:off x="5181600" y="3657600"/>
            <a:ext cx="152400" cy="228600"/>
          </a:xfrm>
          <a:prstGeom prst="ellipse">
            <a:avLst/>
          </a:prstGeom>
          <a:solidFill>
            <a:schemeClr val="hlink"/>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30063" name="Oval 17">
            <a:extLst>
              <a:ext uri="{FF2B5EF4-FFF2-40B4-BE49-F238E27FC236}">
                <a16:creationId xmlns:a16="http://schemas.microsoft.com/office/drawing/2014/main" id="{3D8FC8CC-0199-4AA5-9BEA-F97429F8E27E}"/>
              </a:ext>
            </a:extLst>
          </p:cNvPr>
          <p:cNvSpPr>
            <a:spLocks noChangeArrowheads="1"/>
          </p:cNvSpPr>
          <p:nvPr/>
        </p:nvSpPr>
        <p:spPr bwMode="auto">
          <a:xfrm>
            <a:off x="5715000" y="3505200"/>
            <a:ext cx="152400" cy="228600"/>
          </a:xfrm>
          <a:prstGeom prst="ellipse">
            <a:avLst/>
          </a:prstGeom>
          <a:solidFill>
            <a:schemeClr val="hlink"/>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عنصر نائب لرقم الشريحة 5">
            <a:extLst>
              <a:ext uri="{FF2B5EF4-FFF2-40B4-BE49-F238E27FC236}">
                <a16:creationId xmlns:a16="http://schemas.microsoft.com/office/drawing/2014/main" id="{DCC3C2E4-5836-463A-92C2-FFCEBA0C949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fld id="{40926DD5-C218-4E33-A176-0F77EAC0FD7A}" type="slidenum">
              <a:rPr lang="ar-SA" altLang="tr-TR" sz="1400"/>
              <a:pPr>
                <a:spcBef>
                  <a:spcPct val="0"/>
                </a:spcBef>
                <a:buClrTx/>
                <a:buSzTx/>
                <a:buFontTx/>
                <a:buNone/>
              </a:pPr>
              <a:t>137</a:t>
            </a:fld>
            <a:endParaRPr lang="en-GB" altLang="tr-TR" sz="1400"/>
          </a:p>
        </p:txBody>
      </p:sp>
      <p:sp>
        <p:nvSpPr>
          <p:cNvPr id="131075" name="Rectangle 2">
            <a:extLst>
              <a:ext uri="{FF2B5EF4-FFF2-40B4-BE49-F238E27FC236}">
                <a16:creationId xmlns:a16="http://schemas.microsoft.com/office/drawing/2014/main" id="{492A1A88-2D7C-4F61-8B9C-D69C15FAC159}"/>
              </a:ext>
            </a:extLst>
          </p:cNvPr>
          <p:cNvSpPr>
            <a:spLocks noGrp="1" noChangeArrowheads="1"/>
          </p:cNvSpPr>
          <p:nvPr>
            <p:ph type="title"/>
          </p:nvPr>
        </p:nvSpPr>
        <p:spPr>
          <a:xfrm>
            <a:off x="2743200" y="857250"/>
            <a:ext cx="7793038" cy="819150"/>
          </a:xfrm>
        </p:spPr>
        <p:txBody>
          <a:bodyPr/>
          <a:lstStyle/>
          <a:p>
            <a:pPr eaLnBrk="1" hangingPunct="1"/>
            <a:r>
              <a:rPr lang="fr-FR" altLang="tr-TR"/>
              <a:t>Genetic Algorithms</a:t>
            </a:r>
            <a:endParaRPr lang="en-US" altLang="tr-TR"/>
          </a:p>
        </p:txBody>
      </p:sp>
      <p:sp>
        <p:nvSpPr>
          <p:cNvPr id="131076" name="Line 3">
            <a:extLst>
              <a:ext uri="{FF2B5EF4-FFF2-40B4-BE49-F238E27FC236}">
                <a16:creationId xmlns:a16="http://schemas.microsoft.com/office/drawing/2014/main" id="{55BF411B-F10B-41B4-9F67-AF585EF437DC}"/>
              </a:ext>
            </a:extLst>
          </p:cNvPr>
          <p:cNvSpPr>
            <a:spLocks noChangeShapeType="1"/>
          </p:cNvSpPr>
          <p:nvPr/>
        </p:nvSpPr>
        <p:spPr bwMode="auto">
          <a:xfrm>
            <a:off x="3657600" y="2133600"/>
            <a:ext cx="0" cy="37338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31077" name="Line 4">
            <a:extLst>
              <a:ext uri="{FF2B5EF4-FFF2-40B4-BE49-F238E27FC236}">
                <a16:creationId xmlns:a16="http://schemas.microsoft.com/office/drawing/2014/main" id="{E3FF0BA1-9BF8-4994-91B1-17CA9B678FE6}"/>
              </a:ext>
            </a:extLst>
          </p:cNvPr>
          <p:cNvSpPr>
            <a:spLocks noChangeShapeType="1"/>
          </p:cNvSpPr>
          <p:nvPr/>
        </p:nvSpPr>
        <p:spPr bwMode="auto">
          <a:xfrm>
            <a:off x="3657600" y="5867400"/>
            <a:ext cx="609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1078" name="Freeform 5">
            <a:extLst>
              <a:ext uri="{FF2B5EF4-FFF2-40B4-BE49-F238E27FC236}">
                <a16:creationId xmlns:a16="http://schemas.microsoft.com/office/drawing/2014/main" id="{C9C3E5B8-E9BA-4E1E-A9F9-B95CD3A20A4E}"/>
              </a:ext>
            </a:extLst>
          </p:cNvPr>
          <p:cNvSpPr>
            <a:spLocks/>
          </p:cNvSpPr>
          <p:nvPr/>
        </p:nvSpPr>
        <p:spPr bwMode="auto">
          <a:xfrm>
            <a:off x="4114800" y="2057400"/>
            <a:ext cx="4191000" cy="3416300"/>
          </a:xfrm>
          <a:custGeom>
            <a:avLst/>
            <a:gdLst>
              <a:gd name="T0" fmla="*/ 0 w 2640"/>
              <a:gd name="T1" fmla="*/ 609600 h 2152"/>
              <a:gd name="T2" fmla="*/ 609600 w 2640"/>
              <a:gd name="T3" fmla="*/ 2438400 h 2152"/>
              <a:gd name="T4" fmla="*/ 1524000 w 2640"/>
              <a:gd name="T5" fmla="*/ 1524000 h 2152"/>
              <a:gd name="T6" fmla="*/ 2133600 w 2640"/>
              <a:gd name="T7" fmla="*/ 3276600 h 2152"/>
              <a:gd name="T8" fmla="*/ 2819400 w 2640"/>
              <a:gd name="T9" fmla="*/ 685800 h 2152"/>
              <a:gd name="T10" fmla="*/ 3429000 w 2640"/>
              <a:gd name="T11" fmla="*/ 1600200 h 2152"/>
              <a:gd name="T12" fmla="*/ 4191000 w 2640"/>
              <a:gd name="T13" fmla="*/ 0 h 2152"/>
              <a:gd name="T14" fmla="*/ 0 60000 65536"/>
              <a:gd name="T15" fmla="*/ 0 60000 65536"/>
              <a:gd name="T16" fmla="*/ 0 60000 65536"/>
              <a:gd name="T17" fmla="*/ 0 60000 65536"/>
              <a:gd name="T18" fmla="*/ 0 60000 65536"/>
              <a:gd name="T19" fmla="*/ 0 60000 65536"/>
              <a:gd name="T20" fmla="*/ 0 60000 65536"/>
              <a:gd name="T21" fmla="*/ 0 w 2640"/>
              <a:gd name="T22" fmla="*/ 0 h 2152"/>
              <a:gd name="T23" fmla="*/ 2640 w 2640"/>
              <a:gd name="T24" fmla="*/ 2152 h 2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0" h="2152">
                <a:moveTo>
                  <a:pt x="0" y="384"/>
                </a:moveTo>
                <a:cubicBezTo>
                  <a:pt x="112" y="912"/>
                  <a:pt x="224" y="1440"/>
                  <a:pt x="384" y="1536"/>
                </a:cubicBezTo>
                <a:cubicBezTo>
                  <a:pt x="544" y="1632"/>
                  <a:pt x="800" y="872"/>
                  <a:pt x="960" y="960"/>
                </a:cubicBezTo>
                <a:cubicBezTo>
                  <a:pt x="1120" y="1048"/>
                  <a:pt x="1208" y="2152"/>
                  <a:pt x="1344" y="2064"/>
                </a:cubicBezTo>
                <a:cubicBezTo>
                  <a:pt x="1480" y="1976"/>
                  <a:pt x="1640" y="608"/>
                  <a:pt x="1776" y="432"/>
                </a:cubicBezTo>
                <a:cubicBezTo>
                  <a:pt x="1912" y="256"/>
                  <a:pt x="2016" y="1080"/>
                  <a:pt x="2160" y="1008"/>
                </a:cubicBezTo>
                <a:cubicBezTo>
                  <a:pt x="2304" y="936"/>
                  <a:pt x="2560" y="168"/>
                  <a:pt x="264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079" name="Oval 8">
            <a:extLst>
              <a:ext uri="{FF2B5EF4-FFF2-40B4-BE49-F238E27FC236}">
                <a16:creationId xmlns:a16="http://schemas.microsoft.com/office/drawing/2014/main" id="{E3290281-B946-4F5D-94E6-715CC9CC638B}"/>
              </a:ext>
            </a:extLst>
          </p:cNvPr>
          <p:cNvSpPr>
            <a:spLocks noChangeArrowheads="1"/>
          </p:cNvSpPr>
          <p:nvPr/>
        </p:nvSpPr>
        <p:spPr bwMode="auto">
          <a:xfrm>
            <a:off x="5791200" y="3733800"/>
            <a:ext cx="152400" cy="228600"/>
          </a:xfrm>
          <a:prstGeom prst="ellipse">
            <a:avLst/>
          </a:prstGeom>
          <a:solidFill>
            <a:schemeClr val="tx1"/>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31080" name="Oval 10">
            <a:extLst>
              <a:ext uri="{FF2B5EF4-FFF2-40B4-BE49-F238E27FC236}">
                <a16:creationId xmlns:a16="http://schemas.microsoft.com/office/drawing/2014/main" id="{4F36C705-2C45-4FAD-9476-B4DEE783F0EE}"/>
              </a:ext>
            </a:extLst>
          </p:cNvPr>
          <p:cNvSpPr>
            <a:spLocks noChangeArrowheads="1"/>
          </p:cNvSpPr>
          <p:nvPr/>
        </p:nvSpPr>
        <p:spPr bwMode="auto">
          <a:xfrm>
            <a:off x="4724400" y="4267200"/>
            <a:ext cx="152400" cy="228600"/>
          </a:xfrm>
          <a:prstGeom prst="ellipse">
            <a:avLst/>
          </a:prstGeom>
          <a:solidFill>
            <a:schemeClr val="tx1"/>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31081" name="Oval 11">
            <a:extLst>
              <a:ext uri="{FF2B5EF4-FFF2-40B4-BE49-F238E27FC236}">
                <a16:creationId xmlns:a16="http://schemas.microsoft.com/office/drawing/2014/main" id="{1AB7BB90-3F26-4E2E-AE97-543B424C997D}"/>
              </a:ext>
            </a:extLst>
          </p:cNvPr>
          <p:cNvSpPr>
            <a:spLocks noChangeArrowheads="1"/>
          </p:cNvSpPr>
          <p:nvPr/>
        </p:nvSpPr>
        <p:spPr bwMode="auto">
          <a:xfrm>
            <a:off x="5943600" y="4267200"/>
            <a:ext cx="152400" cy="228600"/>
          </a:xfrm>
          <a:prstGeom prst="ellipse">
            <a:avLst/>
          </a:prstGeom>
          <a:solidFill>
            <a:schemeClr val="tx1"/>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31082" name="Oval 12">
            <a:extLst>
              <a:ext uri="{FF2B5EF4-FFF2-40B4-BE49-F238E27FC236}">
                <a16:creationId xmlns:a16="http://schemas.microsoft.com/office/drawing/2014/main" id="{71C87892-B566-40AD-9BA7-498E0C5EA6A9}"/>
              </a:ext>
            </a:extLst>
          </p:cNvPr>
          <p:cNvSpPr>
            <a:spLocks noChangeArrowheads="1"/>
          </p:cNvSpPr>
          <p:nvPr/>
        </p:nvSpPr>
        <p:spPr bwMode="auto">
          <a:xfrm>
            <a:off x="6400800" y="4114800"/>
            <a:ext cx="152400" cy="228600"/>
          </a:xfrm>
          <a:prstGeom prst="ellipse">
            <a:avLst/>
          </a:prstGeom>
          <a:solidFill>
            <a:schemeClr val="tx1"/>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عنصر نائب لرقم الشريحة 5">
            <a:extLst>
              <a:ext uri="{FF2B5EF4-FFF2-40B4-BE49-F238E27FC236}">
                <a16:creationId xmlns:a16="http://schemas.microsoft.com/office/drawing/2014/main" id="{E97B1A06-451F-4F10-A53F-AD761B5D963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fld id="{F1AC27F0-C5F6-4361-9AAF-4F3CC3C55F95}" type="slidenum">
              <a:rPr lang="ar-SA" altLang="tr-TR" sz="1400"/>
              <a:pPr>
                <a:spcBef>
                  <a:spcPct val="0"/>
                </a:spcBef>
                <a:buClrTx/>
                <a:buSzTx/>
                <a:buFontTx/>
                <a:buNone/>
              </a:pPr>
              <a:t>138</a:t>
            </a:fld>
            <a:endParaRPr lang="en-GB" altLang="tr-TR" sz="1400"/>
          </a:p>
        </p:txBody>
      </p:sp>
      <p:sp>
        <p:nvSpPr>
          <p:cNvPr id="132099" name="Rectangle 2">
            <a:extLst>
              <a:ext uri="{FF2B5EF4-FFF2-40B4-BE49-F238E27FC236}">
                <a16:creationId xmlns:a16="http://schemas.microsoft.com/office/drawing/2014/main" id="{48D09B1A-9F8F-43AC-969F-2EB894EE674F}"/>
              </a:ext>
            </a:extLst>
          </p:cNvPr>
          <p:cNvSpPr>
            <a:spLocks noGrp="1" noChangeArrowheads="1"/>
          </p:cNvSpPr>
          <p:nvPr>
            <p:ph type="title"/>
          </p:nvPr>
        </p:nvSpPr>
        <p:spPr>
          <a:xfrm>
            <a:off x="2743200" y="857250"/>
            <a:ext cx="7793038" cy="819150"/>
          </a:xfrm>
        </p:spPr>
        <p:txBody>
          <a:bodyPr/>
          <a:lstStyle/>
          <a:p>
            <a:pPr eaLnBrk="1" hangingPunct="1"/>
            <a:r>
              <a:rPr lang="fr-FR" altLang="tr-TR"/>
              <a:t>Genetic Algorithms</a:t>
            </a:r>
            <a:endParaRPr lang="en-US" altLang="tr-TR"/>
          </a:p>
        </p:txBody>
      </p:sp>
      <p:sp>
        <p:nvSpPr>
          <p:cNvPr id="132100" name="Line 3">
            <a:extLst>
              <a:ext uri="{FF2B5EF4-FFF2-40B4-BE49-F238E27FC236}">
                <a16:creationId xmlns:a16="http://schemas.microsoft.com/office/drawing/2014/main" id="{E4EB9864-DEA1-4321-A285-DB5404988862}"/>
              </a:ext>
            </a:extLst>
          </p:cNvPr>
          <p:cNvSpPr>
            <a:spLocks noChangeShapeType="1"/>
          </p:cNvSpPr>
          <p:nvPr/>
        </p:nvSpPr>
        <p:spPr bwMode="auto">
          <a:xfrm>
            <a:off x="3657600" y="2133600"/>
            <a:ext cx="0" cy="37338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32101" name="Line 4">
            <a:extLst>
              <a:ext uri="{FF2B5EF4-FFF2-40B4-BE49-F238E27FC236}">
                <a16:creationId xmlns:a16="http://schemas.microsoft.com/office/drawing/2014/main" id="{6E6C07C9-D772-4D7C-8CE3-0D829EDA4B21}"/>
              </a:ext>
            </a:extLst>
          </p:cNvPr>
          <p:cNvSpPr>
            <a:spLocks noChangeShapeType="1"/>
          </p:cNvSpPr>
          <p:nvPr/>
        </p:nvSpPr>
        <p:spPr bwMode="auto">
          <a:xfrm>
            <a:off x="3657600" y="5867400"/>
            <a:ext cx="609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2102" name="Freeform 5">
            <a:extLst>
              <a:ext uri="{FF2B5EF4-FFF2-40B4-BE49-F238E27FC236}">
                <a16:creationId xmlns:a16="http://schemas.microsoft.com/office/drawing/2014/main" id="{4B4E39E9-07E6-4011-BE49-7F2907111C9E}"/>
              </a:ext>
            </a:extLst>
          </p:cNvPr>
          <p:cNvSpPr>
            <a:spLocks/>
          </p:cNvSpPr>
          <p:nvPr/>
        </p:nvSpPr>
        <p:spPr bwMode="auto">
          <a:xfrm>
            <a:off x="4114800" y="2057400"/>
            <a:ext cx="4191000" cy="3416300"/>
          </a:xfrm>
          <a:custGeom>
            <a:avLst/>
            <a:gdLst>
              <a:gd name="T0" fmla="*/ 0 w 2640"/>
              <a:gd name="T1" fmla="*/ 609600 h 2152"/>
              <a:gd name="T2" fmla="*/ 609600 w 2640"/>
              <a:gd name="T3" fmla="*/ 2438400 h 2152"/>
              <a:gd name="T4" fmla="*/ 1524000 w 2640"/>
              <a:gd name="T5" fmla="*/ 1524000 h 2152"/>
              <a:gd name="T6" fmla="*/ 2133600 w 2640"/>
              <a:gd name="T7" fmla="*/ 3276600 h 2152"/>
              <a:gd name="T8" fmla="*/ 2819400 w 2640"/>
              <a:gd name="T9" fmla="*/ 685800 h 2152"/>
              <a:gd name="T10" fmla="*/ 3429000 w 2640"/>
              <a:gd name="T11" fmla="*/ 1600200 h 2152"/>
              <a:gd name="T12" fmla="*/ 4191000 w 2640"/>
              <a:gd name="T13" fmla="*/ 0 h 2152"/>
              <a:gd name="T14" fmla="*/ 0 60000 65536"/>
              <a:gd name="T15" fmla="*/ 0 60000 65536"/>
              <a:gd name="T16" fmla="*/ 0 60000 65536"/>
              <a:gd name="T17" fmla="*/ 0 60000 65536"/>
              <a:gd name="T18" fmla="*/ 0 60000 65536"/>
              <a:gd name="T19" fmla="*/ 0 60000 65536"/>
              <a:gd name="T20" fmla="*/ 0 60000 65536"/>
              <a:gd name="T21" fmla="*/ 0 w 2640"/>
              <a:gd name="T22" fmla="*/ 0 h 2152"/>
              <a:gd name="T23" fmla="*/ 2640 w 2640"/>
              <a:gd name="T24" fmla="*/ 2152 h 2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0" h="2152">
                <a:moveTo>
                  <a:pt x="0" y="384"/>
                </a:moveTo>
                <a:cubicBezTo>
                  <a:pt x="112" y="912"/>
                  <a:pt x="224" y="1440"/>
                  <a:pt x="384" y="1536"/>
                </a:cubicBezTo>
                <a:cubicBezTo>
                  <a:pt x="544" y="1632"/>
                  <a:pt x="800" y="872"/>
                  <a:pt x="960" y="960"/>
                </a:cubicBezTo>
                <a:cubicBezTo>
                  <a:pt x="1120" y="1048"/>
                  <a:pt x="1208" y="2152"/>
                  <a:pt x="1344" y="2064"/>
                </a:cubicBezTo>
                <a:cubicBezTo>
                  <a:pt x="1480" y="1976"/>
                  <a:pt x="1640" y="608"/>
                  <a:pt x="1776" y="432"/>
                </a:cubicBezTo>
                <a:cubicBezTo>
                  <a:pt x="1912" y="256"/>
                  <a:pt x="2016" y="1080"/>
                  <a:pt x="2160" y="1008"/>
                </a:cubicBezTo>
                <a:cubicBezTo>
                  <a:pt x="2304" y="936"/>
                  <a:pt x="2560" y="168"/>
                  <a:pt x="264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2103" name="Oval 6">
            <a:extLst>
              <a:ext uri="{FF2B5EF4-FFF2-40B4-BE49-F238E27FC236}">
                <a16:creationId xmlns:a16="http://schemas.microsoft.com/office/drawing/2014/main" id="{2C4EEE69-7230-48E5-A367-E70049F8CA91}"/>
              </a:ext>
            </a:extLst>
          </p:cNvPr>
          <p:cNvSpPr>
            <a:spLocks noChangeArrowheads="1"/>
          </p:cNvSpPr>
          <p:nvPr/>
        </p:nvSpPr>
        <p:spPr bwMode="auto">
          <a:xfrm>
            <a:off x="5791200" y="3733800"/>
            <a:ext cx="152400" cy="2286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32104" name="Oval 7">
            <a:extLst>
              <a:ext uri="{FF2B5EF4-FFF2-40B4-BE49-F238E27FC236}">
                <a16:creationId xmlns:a16="http://schemas.microsoft.com/office/drawing/2014/main" id="{1D48A5D6-F376-4CA9-A19F-7EFD032F2399}"/>
              </a:ext>
            </a:extLst>
          </p:cNvPr>
          <p:cNvSpPr>
            <a:spLocks noChangeArrowheads="1"/>
          </p:cNvSpPr>
          <p:nvPr/>
        </p:nvSpPr>
        <p:spPr bwMode="auto">
          <a:xfrm>
            <a:off x="4724400" y="4267200"/>
            <a:ext cx="152400" cy="2286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32105" name="Oval 8">
            <a:extLst>
              <a:ext uri="{FF2B5EF4-FFF2-40B4-BE49-F238E27FC236}">
                <a16:creationId xmlns:a16="http://schemas.microsoft.com/office/drawing/2014/main" id="{55C5753A-66A7-4031-A1D6-BBDB083059FE}"/>
              </a:ext>
            </a:extLst>
          </p:cNvPr>
          <p:cNvSpPr>
            <a:spLocks noChangeArrowheads="1"/>
          </p:cNvSpPr>
          <p:nvPr/>
        </p:nvSpPr>
        <p:spPr bwMode="auto">
          <a:xfrm>
            <a:off x="5943600" y="4267200"/>
            <a:ext cx="152400" cy="2286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32106" name="Oval 9">
            <a:extLst>
              <a:ext uri="{FF2B5EF4-FFF2-40B4-BE49-F238E27FC236}">
                <a16:creationId xmlns:a16="http://schemas.microsoft.com/office/drawing/2014/main" id="{B40E36C7-9035-4328-8BE7-24E2FCAF6B2A}"/>
              </a:ext>
            </a:extLst>
          </p:cNvPr>
          <p:cNvSpPr>
            <a:spLocks noChangeArrowheads="1"/>
          </p:cNvSpPr>
          <p:nvPr/>
        </p:nvSpPr>
        <p:spPr bwMode="auto">
          <a:xfrm>
            <a:off x="6400800" y="4114800"/>
            <a:ext cx="152400" cy="2286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عنصر نائب لرقم الشريحة 5">
            <a:extLst>
              <a:ext uri="{FF2B5EF4-FFF2-40B4-BE49-F238E27FC236}">
                <a16:creationId xmlns:a16="http://schemas.microsoft.com/office/drawing/2014/main" id="{38E86EAA-D335-4AE2-99F7-6DAE6E45CF4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fld id="{322183CF-592D-4DF8-A01B-4A4286D5A6B1}" type="slidenum">
              <a:rPr lang="ar-SA" altLang="tr-TR" sz="1400"/>
              <a:pPr>
                <a:spcBef>
                  <a:spcPct val="0"/>
                </a:spcBef>
                <a:buClrTx/>
                <a:buSzTx/>
                <a:buFontTx/>
                <a:buNone/>
              </a:pPr>
              <a:t>139</a:t>
            </a:fld>
            <a:endParaRPr lang="en-GB" altLang="tr-TR" sz="1400"/>
          </a:p>
        </p:txBody>
      </p:sp>
      <p:sp>
        <p:nvSpPr>
          <p:cNvPr id="133123" name="Rectangle 2">
            <a:extLst>
              <a:ext uri="{FF2B5EF4-FFF2-40B4-BE49-F238E27FC236}">
                <a16:creationId xmlns:a16="http://schemas.microsoft.com/office/drawing/2014/main" id="{9EEFB578-0250-40D6-B167-AB78E072878E}"/>
              </a:ext>
            </a:extLst>
          </p:cNvPr>
          <p:cNvSpPr>
            <a:spLocks noGrp="1" noChangeArrowheads="1"/>
          </p:cNvSpPr>
          <p:nvPr>
            <p:ph type="title"/>
          </p:nvPr>
        </p:nvSpPr>
        <p:spPr>
          <a:xfrm>
            <a:off x="2743200" y="857250"/>
            <a:ext cx="7793038" cy="819150"/>
          </a:xfrm>
        </p:spPr>
        <p:txBody>
          <a:bodyPr/>
          <a:lstStyle/>
          <a:p>
            <a:pPr eaLnBrk="1" hangingPunct="1"/>
            <a:r>
              <a:rPr lang="fr-FR" altLang="tr-TR"/>
              <a:t>Genetic Algorithms</a:t>
            </a:r>
            <a:endParaRPr lang="en-US" altLang="tr-TR"/>
          </a:p>
        </p:txBody>
      </p:sp>
      <p:sp>
        <p:nvSpPr>
          <p:cNvPr id="133124" name="Line 3">
            <a:extLst>
              <a:ext uri="{FF2B5EF4-FFF2-40B4-BE49-F238E27FC236}">
                <a16:creationId xmlns:a16="http://schemas.microsoft.com/office/drawing/2014/main" id="{43B2242A-61D0-4F53-B698-E333B3380418}"/>
              </a:ext>
            </a:extLst>
          </p:cNvPr>
          <p:cNvSpPr>
            <a:spLocks noChangeShapeType="1"/>
          </p:cNvSpPr>
          <p:nvPr/>
        </p:nvSpPr>
        <p:spPr bwMode="auto">
          <a:xfrm>
            <a:off x="3657600" y="2133600"/>
            <a:ext cx="0" cy="37338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33125" name="Line 4">
            <a:extLst>
              <a:ext uri="{FF2B5EF4-FFF2-40B4-BE49-F238E27FC236}">
                <a16:creationId xmlns:a16="http://schemas.microsoft.com/office/drawing/2014/main" id="{9D4505AF-DB88-42F5-980D-BD5376B91DF9}"/>
              </a:ext>
            </a:extLst>
          </p:cNvPr>
          <p:cNvSpPr>
            <a:spLocks noChangeShapeType="1"/>
          </p:cNvSpPr>
          <p:nvPr/>
        </p:nvSpPr>
        <p:spPr bwMode="auto">
          <a:xfrm>
            <a:off x="3657600" y="5867400"/>
            <a:ext cx="609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126" name="Freeform 5">
            <a:extLst>
              <a:ext uri="{FF2B5EF4-FFF2-40B4-BE49-F238E27FC236}">
                <a16:creationId xmlns:a16="http://schemas.microsoft.com/office/drawing/2014/main" id="{573266F7-10E7-4174-8F15-7B28FB062B43}"/>
              </a:ext>
            </a:extLst>
          </p:cNvPr>
          <p:cNvSpPr>
            <a:spLocks/>
          </p:cNvSpPr>
          <p:nvPr/>
        </p:nvSpPr>
        <p:spPr bwMode="auto">
          <a:xfrm>
            <a:off x="4114800" y="2057400"/>
            <a:ext cx="4191000" cy="3416300"/>
          </a:xfrm>
          <a:custGeom>
            <a:avLst/>
            <a:gdLst>
              <a:gd name="T0" fmla="*/ 0 w 2640"/>
              <a:gd name="T1" fmla="*/ 609600 h 2152"/>
              <a:gd name="T2" fmla="*/ 609600 w 2640"/>
              <a:gd name="T3" fmla="*/ 2438400 h 2152"/>
              <a:gd name="T4" fmla="*/ 1524000 w 2640"/>
              <a:gd name="T5" fmla="*/ 1524000 h 2152"/>
              <a:gd name="T6" fmla="*/ 2133600 w 2640"/>
              <a:gd name="T7" fmla="*/ 3276600 h 2152"/>
              <a:gd name="T8" fmla="*/ 2819400 w 2640"/>
              <a:gd name="T9" fmla="*/ 685800 h 2152"/>
              <a:gd name="T10" fmla="*/ 3429000 w 2640"/>
              <a:gd name="T11" fmla="*/ 1600200 h 2152"/>
              <a:gd name="T12" fmla="*/ 4191000 w 2640"/>
              <a:gd name="T13" fmla="*/ 0 h 2152"/>
              <a:gd name="T14" fmla="*/ 0 60000 65536"/>
              <a:gd name="T15" fmla="*/ 0 60000 65536"/>
              <a:gd name="T16" fmla="*/ 0 60000 65536"/>
              <a:gd name="T17" fmla="*/ 0 60000 65536"/>
              <a:gd name="T18" fmla="*/ 0 60000 65536"/>
              <a:gd name="T19" fmla="*/ 0 60000 65536"/>
              <a:gd name="T20" fmla="*/ 0 60000 65536"/>
              <a:gd name="T21" fmla="*/ 0 w 2640"/>
              <a:gd name="T22" fmla="*/ 0 h 2152"/>
              <a:gd name="T23" fmla="*/ 2640 w 2640"/>
              <a:gd name="T24" fmla="*/ 2152 h 2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0" h="2152">
                <a:moveTo>
                  <a:pt x="0" y="384"/>
                </a:moveTo>
                <a:cubicBezTo>
                  <a:pt x="112" y="912"/>
                  <a:pt x="224" y="1440"/>
                  <a:pt x="384" y="1536"/>
                </a:cubicBezTo>
                <a:cubicBezTo>
                  <a:pt x="544" y="1632"/>
                  <a:pt x="800" y="872"/>
                  <a:pt x="960" y="960"/>
                </a:cubicBezTo>
                <a:cubicBezTo>
                  <a:pt x="1120" y="1048"/>
                  <a:pt x="1208" y="2152"/>
                  <a:pt x="1344" y="2064"/>
                </a:cubicBezTo>
                <a:cubicBezTo>
                  <a:pt x="1480" y="1976"/>
                  <a:pt x="1640" y="608"/>
                  <a:pt x="1776" y="432"/>
                </a:cubicBezTo>
                <a:cubicBezTo>
                  <a:pt x="1912" y="256"/>
                  <a:pt x="2016" y="1080"/>
                  <a:pt x="2160" y="1008"/>
                </a:cubicBezTo>
                <a:cubicBezTo>
                  <a:pt x="2304" y="936"/>
                  <a:pt x="2560" y="168"/>
                  <a:pt x="264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127" name="Oval 6">
            <a:extLst>
              <a:ext uri="{FF2B5EF4-FFF2-40B4-BE49-F238E27FC236}">
                <a16:creationId xmlns:a16="http://schemas.microsoft.com/office/drawing/2014/main" id="{B432DA6A-B924-4402-9926-E5E8ADD173B9}"/>
              </a:ext>
            </a:extLst>
          </p:cNvPr>
          <p:cNvSpPr>
            <a:spLocks noChangeArrowheads="1"/>
          </p:cNvSpPr>
          <p:nvPr/>
        </p:nvSpPr>
        <p:spPr bwMode="auto">
          <a:xfrm>
            <a:off x="5791200" y="3733800"/>
            <a:ext cx="152400" cy="2286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33128" name="Oval 7">
            <a:extLst>
              <a:ext uri="{FF2B5EF4-FFF2-40B4-BE49-F238E27FC236}">
                <a16:creationId xmlns:a16="http://schemas.microsoft.com/office/drawing/2014/main" id="{A03A9C62-08B4-4A11-97C9-6C26EACFAA5A}"/>
              </a:ext>
            </a:extLst>
          </p:cNvPr>
          <p:cNvSpPr>
            <a:spLocks noChangeArrowheads="1"/>
          </p:cNvSpPr>
          <p:nvPr/>
        </p:nvSpPr>
        <p:spPr bwMode="auto">
          <a:xfrm>
            <a:off x="4724400" y="4267200"/>
            <a:ext cx="152400" cy="2286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33129" name="Oval 8">
            <a:extLst>
              <a:ext uri="{FF2B5EF4-FFF2-40B4-BE49-F238E27FC236}">
                <a16:creationId xmlns:a16="http://schemas.microsoft.com/office/drawing/2014/main" id="{C71C8E95-BC94-4BC2-830A-BAEEECD4281E}"/>
              </a:ext>
            </a:extLst>
          </p:cNvPr>
          <p:cNvSpPr>
            <a:spLocks noChangeArrowheads="1"/>
          </p:cNvSpPr>
          <p:nvPr/>
        </p:nvSpPr>
        <p:spPr bwMode="auto">
          <a:xfrm>
            <a:off x="5943600" y="4267200"/>
            <a:ext cx="152400" cy="2286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33130" name="Oval 9">
            <a:extLst>
              <a:ext uri="{FF2B5EF4-FFF2-40B4-BE49-F238E27FC236}">
                <a16:creationId xmlns:a16="http://schemas.microsoft.com/office/drawing/2014/main" id="{57284CEF-D661-4B8C-874E-039953CF4DD2}"/>
              </a:ext>
            </a:extLst>
          </p:cNvPr>
          <p:cNvSpPr>
            <a:spLocks noChangeArrowheads="1"/>
          </p:cNvSpPr>
          <p:nvPr/>
        </p:nvSpPr>
        <p:spPr bwMode="auto">
          <a:xfrm>
            <a:off x="6400800" y="4114800"/>
            <a:ext cx="152400" cy="2286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33131" name="Line 10">
            <a:extLst>
              <a:ext uri="{FF2B5EF4-FFF2-40B4-BE49-F238E27FC236}">
                <a16:creationId xmlns:a16="http://schemas.microsoft.com/office/drawing/2014/main" id="{A487D9D7-C5C5-41E1-84D1-5E03557F81F9}"/>
              </a:ext>
            </a:extLst>
          </p:cNvPr>
          <p:cNvSpPr>
            <a:spLocks noChangeShapeType="1"/>
          </p:cNvSpPr>
          <p:nvPr/>
        </p:nvSpPr>
        <p:spPr bwMode="auto">
          <a:xfrm flipV="1">
            <a:off x="6096000" y="4419600"/>
            <a:ext cx="304800" cy="152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132" name="Oval 11">
            <a:extLst>
              <a:ext uri="{FF2B5EF4-FFF2-40B4-BE49-F238E27FC236}">
                <a16:creationId xmlns:a16="http://schemas.microsoft.com/office/drawing/2014/main" id="{F0F1666C-BA7D-4D97-B6E6-93806B7D879D}"/>
              </a:ext>
            </a:extLst>
          </p:cNvPr>
          <p:cNvSpPr>
            <a:spLocks noChangeArrowheads="1"/>
          </p:cNvSpPr>
          <p:nvPr/>
        </p:nvSpPr>
        <p:spPr bwMode="auto">
          <a:xfrm>
            <a:off x="6248400" y="4876800"/>
            <a:ext cx="152400" cy="228600"/>
          </a:xfrm>
          <a:prstGeom prst="ellipse">
            <a:avLst/>
          </a:prstGeom>
          <a:solidFill>
            <a:schemeClr val="hlink"/>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33133" name="Oval 12">
            <a:extLst>
              <a:ext uri="{FF2B5EF4-FFF2-40B4-BE49-F238E27FC236}">
                <a16:creationId xmlns:a16="http://schemas.microsoft.com/office/drawing/2014/main" id="{B1D54861-9A70-4F82-A5E5-01D941F5C9B1}"/>
              </a:ext>
            </a:extLst>
          </p:cNvPr>
          <p:cNvSpPr>
            <a:spLocks noChangeArrowheads="1"/>
          </p:cNvSpPr>
          <p:nvPr/>
        </p:nvSpPr>
        <p:spPr bwMode="auto">
          <a:xfrm>
            <a:off x="6019800" y="4724400"/>
            <a:ext cx="152400" cy="228600"/>
          </a:xfrm>
          <a:prstGeom prst="ellipse">
            <a:avLst/>
          </a:prstGeom>
          <a:solidFill>
            <a:schemeClr val="hlink"/>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33134" name="Oval 13">
            <a:extLst>
              <a:ext uri="{FF2B5EF4-FFF2-40B4-BE49-F238E27FC236}">
                <a16:creationId xmlns:a16="http://schemas.microsoft.com/office/drawing/2014/main" id="{95730CD3-B8A5-4B6F-8D5C-3B9E28A3B2A6}"/>
              </a:ext>
            </a:extLst>
          </p:cNvPr>
          <p:cNvSpPr>
            <a:spLocks noChangeArrowheads="1"/>
          </p:cNvSpPr>
          <p:nvPr/>
        </p:nvSpPr>
        <p:spPr bwMode="auto">
          <a:xfrm>
            <a:off x="4495800" y="3962400"/>
            <a:ext cx="152400" cy="228600"/>
          </a:xfrm>
          <a:prstGeom prst="ellipse">
            <a:avLst/>
          </a:prstGeom>
          <a:solidFill>
            <a:schemeClr val="hlink"/>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33135" name="Oval 14">
            <a:extLst>
              <a:ext uri="{FF2B5EF4-FFF2-40B4-BE49-F238E27FC236}">
                <a16:creationId xmlns:a16="http://schemas.microsoft.com/office/drawing/2014/main" id="{037F762E-BE6D-4C92-9151-AF0B035D02A7}"/>
              </a:ext>
            </a:extLst>
          </p:cNvPr>
          <p:cNvSpPr>
            <a:spLocks noChangeArrowheads="1"/>
          </p:cNvSpPr>
          <p:nvPr/>
        </p:nvSpPr>
        <p:spPr bwMode="auto">
          <a:xfrm>
            <a:off x="5867400" y="4038600"/>
            <a:ext cx="152400" cy="228600"/>
          </a:xfrm>
          <a:prstGeom prst="ellipse">
            <a:avLst/>
          </a:prstGeom>
          <a:solidFill>
            <a:schemeClr val="hlink"/>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33136" name="Line 15">
            <a:extLst>
              <a:ext uri="{FF2B5EF4-FFF2-40B4-BE49-F238E27FC236}">
                <a16:creationId xmlns:a16="http://schemas.microsoft.com/office/drawing/2014/main" id="{BCD9F57F-AC20-4071-8D6B-51DE12EE3D70}"/>
              </a:ext>
            </a:extLst>
          </p:cNvPr>
          <p:cNvSpPr>
            <a:spLocks noChangeShapeType="1"/>
          </p:cNvSpPr>
          <p:nvPr/>
        </p:nvSpPr>
        <p:spPr bwMode="auto">
          <a:xfrm flipH="1" flipV="1">
            <a:off x="4267200" y="4114800"/>
            <a:ext cx="3048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137" name="Line 16">
            <a:extLst>
              <a:ext uri="{FF2B5EF4-FFF2-40B4-BE49-F238E27FC236}">
                <a16:creationId xmlns:a16="http://schemas.microsoft.com/office/drawing/2014/main" id="{56808BCE-6791-4C35-AC79-881AFD3F9BD7}"/>
              </a:ext>
            </a:extLst>
          </p:cNvPr>
          <p:cNvSpPr>
            <a:spLocks noChangeShapeType="1"/>
          </p:cNvSpPr>
          <p:nvPr/>
        </p:nvSpPr>
        <p:spPr bwMode="auto">
          <a:xfrm>
            <a:off x="6019800" y="3886200"/>
            <a:ext cx="304800" cy="152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138" name="Oval 17">
            <a:extLst>
              <a:ext uri="{FF2B5EF4-FFF2-40B4-BE49-F238E27FC236}">
                <a16:creationId xmlns:a16="http://schemas.microsoft.com/office/drawing/2014/main" id="{B79C1F9D-B307-4D66-965A-2362871F5D1F}"/>
              </a:ext>
            </a:extLst>
          </p:cNvPr>
          <p:cNvSpPr>
            <a:spLocks noChangeArrowheads="1"/>
          </p:cNvSpPr>
          <p:nvPr/>
        </p:nvSpPr>
        <p:spPr bwMode="auto">
          <a:xfrm>
            <a:off x="6477000" y="3810000"/>
            <a:ext cx="152400" cy="228600"/>
          </a:xfrm>
          <a:prstGeom prst="ellipse">
            <a:avLst/>
          </a:prstGeom>
          <a:solidFill>
            <a:schemeClr val="hlink"/>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219200" y="3545650"/>
            <a:ext cx="9921630" cy="3083750"/>
          </a:xfrm>
          <a:prstGeom prst="rect">
            <a:avLst/>
          </a:prstGeom>
        </p:spPr>
      </p:pic>
      <p:sp>
        <p:nvSpPr>
          <p:cNvPr id="2" name="Title 1"/>
          <p:cNvSpPr>
            <a:spLocks noGrp="1"/>
          </p:cNvSpPr>
          <p:nvPr>
            <p:ph type="title"/>
          </p:nvPr>
        </p:nvSpPr>
        <p:spPr/>
        <p:txBody>
          <a:bodyPr/>
          <a:lstStyle/>
          <a:p>
            <a:r>
              <a:rPr lang="en-US" dirty="0"/>
              <a:t>Ex: Heuristic for </a:t>
            </a:r>
            <a:r>
              <a:rPr lang="en-US" i="1" dirty="0"/>
              <a:t>n</a:t>
            </a:r>
            <a:r>
              <a:rPr lang="en-US" dirty="0"/>
              <a:t>-queens problem</a:t>
            </a:r>
          </a:p>
        </p:txBody>
      </p:sp>
      <p:sp>
        <p:nvSpPr>
          <p:cNvPr id="3" name="Content Placeholder 2"/>
          <p:cNvSpPr>
            <a:spLocks noGrp="1"/>
          </p:cNvSpPr>
          <p:nvPr>
            <p:ph idx="1"/>
          </p:nvPr>
        </p:nvSpPr>
        <p:spPr>
          <a:xfrm>
            <a:off x="406400" y="1397001"/>
            <a:ext cx="11379200" cy="2031999"/>
          </a:xfrm>
        </p:spPr>
        <p:txBody>
          <a:bodyPr>
            <a:normAutofit fontScale="62500" lnSpcReduction="20000"/>
          </a:bodyPr>
          <a:lstStyle/>
          <a:p>
            <a:r>
              <a:rPr lang="en-US" sz="2800" dirty="0"/>
              <a:t>Goal: n queens on board with no </a:t>
            </a:r>
            <a:r>
              <a:rPr lang="en-US" sz="2800" b="1" i="1" dirty="0">
                <a:solidFill>
                  <a:srgbClr val="FF0000"/>
                </a:solidFill>
              </a:rPr>
              <a:t>conflicts</a:t>
            </a:r>
            <a:r>
              <a:rPr lang="en-US" sz="2800" dirty="0"/>
              <a:t>, i.e., no queen attacking another</a:t>
            </a:r>
          </a:p>
          <a:p>
            <a:r>
              <a:rPr lang="en-US" sz="2800" dirty="0"/>
              <a:t>Put n queens on an n × n board with no two queens on the same row, column, or diagonal</a:t>
            </a:r>
          </a:p>
          <a:p>
            <a:r>
              <a:rPr lang="en-US" sz="2800" dirty="0"/>
              <a:t>States: n queens on board, one per column</a:t>
            </a:r>
          </a:p>
          <a:p>
            <a:r>
              <a:rPr lang="en-US" sz="2800" dirty="0"/>
              <a:t>Actions: move a queen in its column</a:t>
            </a:r>
          </a:p>
          <a:p>
            <a:r>
              <a:rPr lang="en-US" sz="2800" dirty="0">
                <a:solidFill>
                  <a:srgbClr val="C00000"/>
                </a:solidFill>
              </a:rPr>
              <a:t>Heuristic value function h</a:t>
            </a:r>
            <a:r>
              <a:rPr lang="en-US" sz="2800" dirty="0"/>
              <a:t>: number of conflicts (the number of pairs of queens that are attacking each other; this will be zero only for solutions.)</a:t>
            </a:r>
          </a:p>
          <a:p>
            <a:r>
              <a:rPr lang="en-US" sz="2800" dirty="0">
                <a:solidFill>
                  <a:srgbClr val="C00000"/>
                </a:solidFill>
              </a:rPr>
              <a:t>Strategy</a:t>
            </a:r>
            <a:r>
              <a:rPr lang="en-US" sz="2800" dirty="0"/>
              <a:t>: Move a queen to reduce number of conflicts</a:t>
            </a:r>
          </a:p>
        </p:txBody>
      </p:sp>
    </p:spTree>
    <p:extLst>
      <p:ext uri="{BB962C8B-B14F-4D97-AF65-F5344CB8AC3E}">
        <p14:creationId xmlns:p14="http://schemas.microsoft.com/office/powerpoint/2010/main" val="216908910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عنصر نائب لرقم الشريحة 5">
            <a:extLst>
              <a:ext uri="{FF2B5EF4-FFF2-40B4-BE49-F238E27FC236}">
                <a16:creationId xmlns:a16="http://schemas.microsoft.com/office/drawing/2014/main" id="{36944118-3A1E-498A-81D8-0EC0BC9F3E3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fld id="{90780FCC-9F6B-49C7-8AEE-B983FCAC73A0}" type="slidenum">
              <a:rPr lang="ar-SA" altLang="tr-TR" sz="1400"/>
              <a:pPr>
                <a:spcBef>
                  <a:spcPct val="0"/>
                </a:spcBef>
                <a:buClrTx/>
                <a:buSzTx/>
                <a:buFontTx/>
                <a:buNone/>
              </a:pPr>
              <a:t>140</a:t>
            </a:fld>
            <a:endParaRPr lang="en-GB" altLang="tr-TR" sz="1400"/>
          </a:p>
        </p:txBody>
      </p:sp>
      <p:sp>
        <p:nvSpPr>
          <p:cNvPr id="134147" name="Rectangle 2">
            <a:extLst>
              <a:ext uri="{FF2B5EF4-FFF2-40B4-BE49-F238E27FC236}">
                <a16:creationId xmlns:a16="http://schemas.microsoft.com/office/drawing/2014/main" id="{38F4A8B2-8351-4E91-BE56-CE765E2F8353}"/>
              </a:ext>
            </a:extLst>
          </p:cNvPr>
          <p:cNvSpPr>
            <a:spLocks noGrp="1" noChangeArrowheads="1"/>
          </p:cNvSpPr>
          <p:nvPr>
            <p:ph type="title"/>
          </p:nvPr>
        </p:nvSpPr>
        <p:spPr>
          <a:xfrm>
            <a:off x="2743200" y="857250"/>
            <a:ext cx="7793038" cy="819150"/>
          </a:xfrm>
        </p:spPr>
        <p:txBody>
          <a:bodyPr/>
          <a:lstStyle/>
          <a:p>
            <a:pPr eaLnBrk="1" hangingPunct="1"/>
            <a:r>
              <a:rPr lang="fr-FR" altLang="tr-TR"/>
              <a:t>Genetic Algorithms</a:t>
            </a:r>
            <a:endParaRPr lang="en-US" altLang="tr-TR"/>
          </a:p>
        </p:txBody>
      </p:sp>
      <p:sp>
        <p:nvSpPr>
          <p:cNvPr id="134148" name="Line 3">
            <a:extLst>
              <a:ext uri="{FF2B5EF4-FFF2-40B4-BE49-F238E27FC236}">
                <a16:creationId xmlns:a16="http://schemas.microsoft.com/office/drawing/2014/main" id="{8D303D3D-AE2A-44D3-B482-5041CD4F7080}"/>
              </a:ext>
            </a:extLst>
          </p:cNvPr>
          <p:cNvSpPr>
            <a:spLocks noChangeShapeType="1"/>
          </p:cNvSpPr>
          <p:nvPr/>
        </p:nvSpPr>
        <p:spPr bwMode="auto">
          <a:xfrm>
            <a:off x="3657600" y="2133600"/>
            <a:ext cx="0" cy="37338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34149" name="Line 4">
            <a:extLst>
              <a:ext uri="{FF2B5EF4-FFF2-40B4-BE49-F238E27FC236}">
                <a16:creationId xmlns:a16="http://schemas.microsoft.com/office/drawing/2014/main" id="{CCC859B5-BCC2-4734-A37F-FB9B9E327FEA}"/>
              </a:ext>
            </a:extLst>
          </p:cNvPr>
          <p:cNvSpPr>
            <a:spLocks noChangeShapeType="1"/>
          </p:cNvSpPr>
          <p:nvPr/>
        </p:nvSpPr>
        <p:spPr bwMode="auto">
          <a:xfrm>
            <a:off x="3657600" y="5867400"/>
            <a:ext cx="609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50" name="Freeform 5">
            <a:extLst>
              <a:ext uri="{FF2B5EF4-FFF2-40B4-BE49-F238E27FC236}">
                <a16:creationId xmlns:a16="http://schemas.microsoft.com/office/drawing/2014/main" id="{1A28C4DE-C098-418F-B502-968023A3086F}"/>
              </a:ext>
            </a:extLst>
          </p:cNvPr>
          <p:cNvSpPr>
            <a:spLocks/>
          </p:cNvSpPr>
          <p:nvPr/>
        </p:nvSpPr>
        <p:spPr bwMode="auto">
          <a:xfrm>
            <a:off x="4114800" y="2057400"/>
            <a:ext cx="4191000" cy="3416300"/>
          </a:xfrm>
          <a:custGeom>
            <a:avLst/>
            <a:gdLst>
              <a:gd name="T0" fmla="*/ 0 w 2640"/>
              <a:gd name="T1" fmla="*/ 609600 h 2152"/>
              <a:gd name="T2" fmla="*/ 609600 w 2640"/>
              <a:gd name="T3" fmla="*/ 2438400 h 2152"/>
              <a:gd name="T4" fmla="*/ 1524000 w 2640"/>
              <a:gd name="T5" fmla="*/ 1524000 h 2152"/>
              <a:gd name="T6" fmla="*/ 2133600 w 2640"/>
              <a:gd name="T7" fmla="*/ 3276600 h 2152"/>
              <a:gd name="T8" fmla="*/ 2819400 w 2640"/>
              <a:gd name="T9" fmla="*/ 685800 h 2152"/>
              <a:gd name="T10" fmla="*/ 3429000 w 2640"/>
              <a:gd name="T11" fmla="*/ 1600200 h 2152"/>
              <a:gd name="T12" fmla="*/ 4191000 w 2640"/>
              <a:gd name="T13" fmla="*/ 0 h 2152"/>
              <a:gd name="T14" fmla="*/ 0 60000 65536"/>
              <a:gd name="T15" fmla="*/ 0 60000 65536"/>
              <a:gd name="T16" fmla="*/ 0 60000 65536"/>
              <a:gd name="T17" fmla="*/ 0 60000 65536"/>
              <a:gd name="T18" fmla="*/ 0 60000 65536"/>
              <a:gd name="T19" fmla="*/ 0 60000 65536"/>
              <a:gd name="T20" fmla="*/ 0 60000 65536"/>
              <a:gd name="T21" fmla="*/ 0 w 2640"/>
              <a:gd name="T22" fmla="*/ 0 h 2152"/>
              <a:gd name="T23" fmla="*/ 2640 w 2640"/>
              <a:gd name="T24" fmla="*/ 2152 h 2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0" h="2152">
                <a:moveTo>
                  <a:pt x="0" y="384"/>
                </a:moveTo>
                <a:cubicBezTo>
                  <a:pt x="112" y="912"/>
                  <a:pt x="224" y="1440"/>
                  <a:pt x="384" y="1536"/>
                </a:cubicBezTo>
                <a:cubicBezTo>
                  <a:pt x="544" y="1632"/>
                  <a:pt x="800" y="872"/>
                  <a:pt x="960" y="960"/>
                </a:cubicBezTo>
                <a:cubicBezTo>
                  <a:pt x="1120" y="1048"/>
                  <a:pt x="1208" y="2152"/>
                  <a:pt x="1344" y="2064"/>
                </a:cubicBezTo>
                <a:cubicBezTo>
                  <a:pt x="1480" y="1976"/>
                  <a:pt x="1640" y="608"/>
                  <a:pt x="1776" y="432"/>
                </a:cubicBezTo>
                <a:cubicBezTo>
                  <a:pt x="1912" y="256"/>
                  <a:pt x="2016" y="1080"/>
                  <a:pt x="2160" y="1008"/>
                </a:cubicBezTo>
                <a:cubicBezTo>
                  <a:pt x="2304" y="936"/>
                  <a:pt x="2560" y="168"/>
                  <a:pt x="264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4151" name="Oval 6">
            <a:extLst>
              <a:ext uri="{FF2B5EF4-FFF2-40B4-BE49-F238E27FC236}">
                <a16:creationId xmlns:a16="http://schemas.microsoft.com/office/drawing/2014/main" id="{4FF0C971-DD0C-438F-94DF-225A3C5C46D4}"/>
              </a:ext>
            </a:extLst>
          </p:cNvPr>
          <p:cNvSpPr>
            <a:spLocks noChangeArrowheads="1"/>
          </p:cNvSpPr>
          <p:nvPr/>
        </p:nvSpPr>
        <p:spPr bwMode="auto">
          <a:xfrm>
            <a:off x="5791200" y="3733800"/>
            <a:ext cx="152400" cy="2286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34152" name="Oval 7">
            <a:extLst>
              <a:ext uri="{FF2B5EF4-FFF2-40B4-BE49-F238E27FC236}">
                <a16:creationId xmlns:a16="http://schemas.microsoft.com/office/drawing/2014/main" id="{D979E976-461E-4EF1-B14C-7747C68C25BF}"/>
              </a:ext>
            </a:extLst>
          </p:cNvPr>
          <p:cNvSpPr>
            <a:spLocks noChangeArrowheads="1"/>
          </p:cNvSpPr>
          <p:nvPr/>
        </p:nvSpPr>
        <p:spPr bwMode="auto">
          <a:xfrm>
            <a:off x="4724400" y="4267200"/>
            <a:ext cx="152400" cy="2286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34153" name="Oval 8">
            <a:extLst>
              <a:ext uri="{FF2B5EF4-FFF2-40B4-BE49-F238E27FC236}">
                <a16:creationId xmlns:a16="http://schemas.microsoft.com/office/drawing/2014/main" id="{73DC5FC9-EEBF-44DC-9509-6B9A0D457D5D}"/>
              </a:ext>
            </a:extLst>
          </p:cNvPr>
          <p:cNvSpPr>
            <a:spLocks noChangeArrowheads="1"/>
          </p:cNvSpPr>
          <p:nvPr/>
        </p:nvSpPr>
        <p:spPr bwMode="auto">
          <a:xfrm>
            <a:off x="5943600" y="4267200"/>
            <a:ext cx="152400" cy="228600"/>
          </a:xfrm>
          <a:prstGeom prst="ellipse">
            <a:avLst/>
          </a:prstGeom>
          <a:solidFill>
            <a:schemeClr val="tx1"/>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34154" name="Oval 9">
            <a:extLst>
              <a:ext uri="{FF2B5EF4-FFF2-40B4-BE49-F238E27FC236}">
                <a16:creationId xmlns:a16="http://schemas.microsoft.com/office/drawing/2014/main" id="{BFA0E31C-CD72-4FDF-B7B9-E69CD76207DF}"/>
              </a:ext>
            </a:extLst>
          </p:cNvPr>
          <p:cNvSpPr>
            <a:spLocks noChangeArrowheads="1"/>
          </p:cNvSpPr>
          <p:nvPr/>
        </p:nvSpPr>
        <p:spPr bwMode="auto">
          <a:xfrm>
            <a:off x="6400800" y="4114800"/>
            <a:ext cx="152400" cy="228600"/>
          </a:xfrm>
          <a:prstGeom prst="ellipse">
            <a:avLst/>
          </a:prstGeom>
          <a:solidFill>
            <a:schemeClr val="tx1"/>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34155" name="Oval 11">
            <a:extLst>
              <a:ext uri="{FF2B5EF4-FFF2-40B4-BE49-F238E27FC236}">
                <a16:creationId xmlns:a16="http://schemas.microsoft.com/office/drawing/2014/main" id="{6EDCA6B7-998E-4F54-8D73-814A1A59C503}"/>
              </a:ext>
            </a:extLst>
          </p:cNvPr>
          <p:cNvSpPr>
            <a:spLocks noChangeArrowheads="1"/>
          </p:cNvSpPr>
          <p:nvPr/>
        </p:nvSpPr>
        <p:spPr bwMode="auto">
          <a:xfrm>
            <a:off x="6248400" y="4876800"/>
            <a:ext cx="152400" cy="228600"/>
          </a:xfrm>
          <a:prstGeom prst="ellipse">
            <a:avLst/>
          </a:prstGeom>
          <a:solidFill>
            <a:schemeClr val="tx1"/>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34156" name="Oval 12">
            <a:extLst>
              <a:ext uri="{FF2B5EF4-FFF2-40B4-BE49-F238E27FC236}">
                <a16:creationId xmlns:a16="http://schemas.microsoft.com/office/drawing/2014/main" id="{9259B790-0A36-4920-B2B9-628100739374}"/>
              </a:ext>
            </a:extLst>
          </p:cNvPr>
          <p:cNvSpPr>
            <a:spLocks noChangeArrowheads="1"/>
          </p:cNvSpPr>
          <p:nvPr/>
        </p:nvSpPr>
        <p:spPr bwMode="auto">
          <a:xfrm>
            <a:off x="6019800" y="4724400"/>
            <a:ext cx="152400" cy="228600"/>
          </a:xfrm>
          <a:prstGeom prst="ellipse">
            <a:avLst/>
          </a:prstGeom>
          <a:solidFill>
            <a:schemeClr val="tx1"/>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34157" name="Oval 13">
            <a:extLst>
              <a:ext uri="{FF2B5EF4-FFF2-40B4-BE49-F238E27FC236}">
                <a16:creationId xmlns:a16="http://schemas.microsoft.com/office/drawing/2014/main" id="{46F870E8-AFD7-4313-8781-AB75848756E3}"/>
              </a:ext>
            </a:extLst>
          </p:cNvPr>
          <p:cNvSpPr>
            <a:spLocks noChangeArrowheads="1"/>
          </p:cNvSpPr>
          <p:nvPr/>
        </p:nvSpPr>
        <p:spPr bwMode="auto">
          <a:xfrm>
            <a:off x="4495800" y="3962400"/>
            <a:ext cx="152400" cy="228600"/>
          </a:xfrm>
          <a:prstGeom prst="ellipse">
            <a:avLst/>
          </a:prstGeom>
          <a:solidFill>
            <a:schemeClr val="hlink"/>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34158" name="Oval 14">
            <a:extLst>
              <a:ext uri="{FF2B5EF4-FFF2-40B4-BE49-F238E27FC236}">
                <a16:creationId xmlns:a16="http://schemas.microsoft.com/office/drawing/2014/main" id="{DEEC4FD6-1F3E-4919-847F-44DCA3E36410}"/>
              </a:ext>
            </a:extLst>
          </p:cNvPr>
          <p:cNvSpPr>
            <a:spLocks noChangeArrowheads="1"/>
          </p:cNvSpPr>
          <p:nvPr/>
        </p:nvSpPr>
        <p:spPr bwMode="auto">
          <a:xfrm>
            <a:off x="5867400" y="4038600"/>
            <a:ext cx="152400" cy="228600"/>
          </a:xfrm>
          <a:prstGeom prst="ellipse">
            <a:avLst/>
          </a:prstGeom>
          <a:solidFill>
            <a:schemeClr val="hlink"/>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34159" name="Oval 17">
            <a:extLst>
              <a:ext uri="{FF2B5EF4-FFF2-40B4-BE49-F238E27FC236}">
                <a16:creationId xmlns:a16="http://schemas.microsoft.com/office/drawing/2014/main" id="{A5D2C179-E310-4556-BB8F-523DC7A32E24}"/>
              </a:ext>
            </a:extLst>
          </p:cNvPr>
          <p:cNvSpPr>
            <a:spLocks noChangeArrowheads="1"/>
          </p:cNvSpPr>
          <p:nvPr/>
        </p:nvSpPr>
        <p:spPr bwMode="auto">
          <a:xfrm>
            <a:off x="6477000" y="3810000"/>
            <a:ext cx="152400" cy="228600"/>
          </a:xfrm>
          <a:prstGeom prst="ellipse">
            <a:avLst/>
          </a:prstGeom>
          <a:solidFill>
            <a:schemeClr val="hlink"/>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عنصر نائب لرقم الشريحة 5">
            <a:extLst>
              <a:ext uri="{FF2B5EF4-FFF2-40B4-BE49-F238E27FC236}">
                <a16:creationId xmlns:a16="http://schemas.microsoft.com/office/drawing/2014/main" id="{8AC0D5B1-68A1-47EA-AD87-41412422D04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fld id="{A59AB75C-05CB-4BD2-99F6-0C807668AC19}" type="slidenum">
              <a:rPr lang="ar-SA" altLang="tr-TR" sz="1400"/>
              <a:pPr>
                <a:spcBef>
                  <a:spcPct val="0"/>
                </a:spcBef>
                <a:buClrTx/>
                <a:buSzTx/>
                <a:buFontTx/>
                <a:buNone/>
              </a:pPr>
              <a:t>141</a:t>
            </a:fld>
            <a:endParaRPr lang="en-GB" altLang="tr-TR" sz="1400"/>
          </a:p>
        </p:txBody>
      </p:sp>
      <p:sp>
        <p:nvSpPr>
          <p:cNvPr id="135171" name="Rectangle 2">
            <a:extLst>
              <a:ext uri="{FF2B5EF4-FFF2-40B4-BE49-F238E27FC236}">
                <a16:creationId xmlns:a16="http://schemas.microsoft.com/office/drawing/2014/main" id="{6235C904-8ECE-4C2E-95C6-5883F80A88DE}"/>
              </a:ext>
            </a:extLst>
          </p:cNvPr>
          <p:cNvSpPr>
            <a:spLocks noGrp="1" noChangeArrowheads="1"/>
          </p:cNvSpPr>
          <p:nvPr>
            <p:ph type="title"/>
          </p:nvPr>
        </p:nvSpPr>
        <p:spPr>
          <a:xfrm>
            <a:off x="2743200" y="857250"/>
            <a:ext cx="7793038" cy="819150"/>
          </a:xfrm>
        </p:spPr>
        <p:txBody>
          <a:bodyPr/>
          <a:lstStyle/>
          <a:p>
            <a:pPr eaLnBrk="1" hangingPunct="1"/>
            <a:r>
              <a:rPr lang="fr-FR" altLang="tr-TR"/>
              <a:t>Genetic Algorithms</a:t>
            </a:r>
            <a:endParaRPr lang="en-US" altLang="tr-TR"/>
          </a:p>
        </p:txBody>
      </p:sp>
      <p:sp>
        <p:nvSpPr>
          <p:cNvPr id="135172" name="Line 3">
            <a:extLst>
              <a:ext uri="{FF2B5EF4-FFF2-40B4-BE49-F238E27FC236}">
                <a16:creationId xmlns:a16="http://schemas.microsoft.com/office/drawing/2014/main" id="{D64E3B2D-F901-4A5B-B44C-2823BC21BB4B}"/>
              </a:ext>
            </a:extLst>
          </p:cNvPr>
          <p:cNvSpPr>
            <a:spLocks noChangeShapeType="1"/>
          </p:cNvSpPr>
          <p:nvPr/>
        </p:nvSpPr>
        <p:spPr bwMode="auto">
          <a:xfrm>
            <a:off x="3657600" y="2133600"/>
            <a:ext cx="0" cy="37338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35173" name="Line 4">
            <a:extLst>
              <a:ext uri="{FF2B5EF4-FFF2-40B4-BE49-F238E27FC236}">
                <a16:creationId xmlns:a16="http://schemas.microsoft.com/office/drawing/2014/main" id="{53F76E74-C0AB-4E09-AFDD-3C7773B016DA}"/>
              </a:ext>
            </a:extLst>
          </p:cNvPr>
          <p:cNvSpPr>
            <a:spLocks noChangeShapeType="1"/>
          </p:cNvSpPr>
          <p:nvPr/>
        </p:nvSpPr>
        <p:spPr bwMode="auto">
          <a:xfrm>
            <a:off x="3657600" y="5867400"/>
            <a:ext cx="609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5174" name="Freeform 5">
            <a:extLst>
              <a:ext uri="{FF2B5EF4-FFF2-40B4-BE49-F238E27FC236}">
                <a16:creationId xmlns:a16="http://schemas.microsoft.com/office/drawing/2014/main" id="{C8F915B8-9C77-4F4C-BA4D-93BB4187F01D}"/>
              </a:ext>
            </a:extLst>
          </p:cNvPr>
          <p:cNvSpPr>
            <a:spLocks/>
          </p:cNvSpPr>
          <p:nvPr/>
        </p:nvSpPr>
        <p:spPr bwMode="auto">
          <a:xfrm>
            <a:off x="4114800" y="2057400"/>
            <a:ext cx="4191000" cy="3416300"/>
          </a:xfrm>
          <a:custGeom>
            <a:avLst/>
            <a:gdLst>
              <a:gd name="T0" fmla="*/ 0 w 2640"/>
              <a:gd name="T1" fmla="*/ 609600 h 2152"/>
              <a:gd name="T2" fmla="*/ 609600 w 2640"/>
              <a:gd name="T3" fmla="*/ 2438400 h 2152"/>
              <a:gd name="T4" fmla="*/ 1524000 w 2640"/>
              <a:gd name="T5" fmla="*/ 1524000 h 2152"/>
              <a:gd name="T6" fmla="*/ 2133600 w 2640"/>
              <a:gd name="T7" fmla="*/ 3276600 h 2152"/>
              <a:gd name="T8" fmla="*/ 2819400 w 2640"/>
              <a:gd name="T9" fmla="*/ 685800 h 2152"/>
              <a:gd name="T10" fmla="*/ 3429000 w 2640"/>
              <a:gd name="T11" fmla="*/ 1600200 h 2152"/>
              <a:gd name="T12" fmla="*/ 4191000 w 2640"/>
              <a:gd name="T13" fmla="*/ 0 h 2152"/>
              <a:gd name="T14" fmla="*/ 0 60000 65536"/>
              <a:gd name="T15" fmla="*/ 0 60000 65536"/>
              <a:gd name="T16" fmla="*/ 0 60000 65536"/>
              <a:gd name="T17" fmla="*/ 0 60000 65536"/>
              <a:gd name="T18" fmla="*/ 0 60000 65536"/>
              <a:gd name="T19" fmla="*/ 0 60000 65536"/>
              <a:gd name="T20" fmla="*/ 0 60000 65536"/>
              <a:gd name="T21" fmla="*/ 0 w 2640"/>
              <a:gd name="T22" fmla="*/ 0 h 2152"/>
              <a:gd name="T23" fmla="*/ 2640 w 2640"/>
              <a:gd name="T24" fmla="*/ 2152 h 2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0" h="2152">
                <a:moveTo>
                  <a:pt x="0" y="384"/>
                </a:moveTo>
                <a:cubicBezTo>
                  <a:pt x="112" y="912"/>
                  <a:pt x="224" y="1440"/>
                  <a:pt x="384" y="1536"/>
                </a:cubicBezTo>
                <a:cubicBezTo>
                  <a:pt x="544" y="1632"/>
                  <a:pt x="800" y="872"/>
                  <a:pt x="960" y="960"/>
                </a:cubicBezTo>
                <a:cubicBezTo>
                  <a:pt x="1120" y="1048"/>
                  <a:pt x="1208" y="2152"/>
                  <a:pt x="1344" y="2064"/>
                </a:cubicBezTo>
                <a:cubicBezTo>
                  <a:pt x="1480" y="1976"/>
                  <a:pt x="1640" y="608"/>
                  <a:pt x="1776" y="432"/>
                </a:cubicBezTo>
                <a:cubicBezTo>
                  <a:pt x="1912" y="256"/>
                  <a:pt x="2016" y="1080"/>
                  <a:pt x="2160" y="1008"/>
                </a:cubicBezTo>
                <a:cubicBezTo>
                  <a:pt x="2304" y="936"/>
                  <a:pt x="2560" y="168"/>
                  <a:pt x="264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5175" name="Oval 8">
            <a:extLst>
              <a:ext uri="{FF2B5EF4-FFF2-40B4-BE49-F238E27FC236}">
                <a16:creationId xmlns:a16="http://schemas.microsoft.com/office/drawing/2014/main" id="{6543B972-27EE-4712-A3D9-82C56C595854}"/>
              </a:ext>
            </a:extLst>
          </p:cNvPr>
          <p:cNvSpPr>
            <a:spLocks noChangeArrowheads="1"/>
          </p:cNvSpPr>
          <p:nvPr/>
        </p:nvSpPr>
        <p:spPr bwMode="auto">
          <a:xfrm>
            <a:off x="5943600" y="4267200"/>
            <a:ext cx="152400" cy="2286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35176" name="Oval 9">
            <a:extLst>
              <a:ext uri="{FF2B5EF4-FFF2-40B4-BE49-F238E27FC236}">
                <a16:creationId xmlns:a16="http://schemas.microsoft.com/office/drawing/2014/main" id="{6BCF792B-1F21-441F-90A4-C561DB78734B}"/>
              </a:ext>
            </a:extLst>
          </p:cNvPr>
          <p:cNvSpPr>
            <a:spLocks noChangeArrowheads="1"/>
          </p:cNvSpPr>
          <p:nvPr/>
        </p:nvSpPr>
        <p:spPr bwMode="auto">
          <a:xfrm>
            <a:off x="6400800" y="4114800"/>
            <a:ext cx="152400" cy="2286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35177" name="Oval 10">
            <a:extLst>
              <a:ext uri="{FF2B5EF4-FFF2-40B4-BE49-F238E27FC236}">
                <a16:creationId xmlns:a16="http://schemas.microsoft.com/office/drawing/2014/main" id="{EAB77953-7300-468F-91FD-6D56704DCCF5}"/>
              </a:ext>
            </a:extLst>
          </p:cNvPr>
          <p:cNvSpPr>
            <a:spLocks noChangeArrowheads="1"/>
          </p:cNvSpPr>
          <p:nvPr/>
        </p:nvSpPr>
        <p:spPr bwMode="auto">
          <a:xfrm>
            <a:off x="6248400" y="4876800"/>
            <a:ext cx="152400" cy="2286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35178" name="Oval 11">
            <a:extLst>
              <a:ext uri="{FF2B5EF4-FFF2-40B4-BE49-F238E27FC236}">
                <a16:creationId xmlns:a16="http://schemas.microsoft.com/office/drawing/2014/main" id="{F5142491-287E-4A37-B11E-3AEBFF6258A5}"/>
              </a:ext>
            </a:extLst>
          </p:cNvPr>
          <p:cNvSpPr>
            <a:spLocks noChangeArrowheads="1"/>
          </p:cNvSpPr>
          <p:nvPr/>
        </p:nvSpPr>
        <p:spPr bwMode="auto">
          <a:xfrm>
            <a:off x="6019800" y="4724400"/>
            <a:ext cx="152400" cy="2286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عنصر نائب لرقم الشريحة 5">
            <a:extLst>
              <a:ext uri="{FF2B5EF4-FFF2-40B4-BE49-F238E27FC236}">
                <a16:creationId xmlns:a16="http://schemas.microsoft.com/office/drawing/2014/main" id="{6155B718-9B9C-4FC3-926E-06DF9645E58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fld id="{025BE970-47B0-4756-B27D-4EF9D7BD400D}" type="slidenum">
              <a:rPr lang="ar-SA" altLang="tr-TR" sz="1400"/>
              <a:pPr>
                <a:spcBef>
                  <a:spcPct val="0"/>
                </a:spcBef>
                <a:buClrTx/>
                <a:buSzTx/>
                <a:buFontTx/>
                <a:buNone/>
              </a:pPr>
              <a:t>142</a:t>
            </a:fld>
            <a:endParaRPr lang="en-GB" altLang="tr-TR" sz="1400"/>
          </a:p>
        </p:txBody>
      </p:sp>
      <p:sp>
        <p:nvSpPr>
          <p:cNvPr id="136195" name="Rectangle 2">
            <a:extLst>
              <a:ext uri="{FF2B5EF4-FFF2-40B4-BE49-F238E27FC236}">
                <a16:creationId xmlns:a16="http://schemas.microsoft.com/office/drawing/2014/main" id="{6E006668-DC7C-4B26-A78B-8FA89E9D1D64}"/>
              </a:ext>
            </a:extLst>
          </p:cNvPr>
          <p:cNvSpPr>
            <a:spLocks noGrp="1" noChangeArrowheads="1"/>
          </p:cNvSpPr>
          <p:nvPr>
            <p:ph type="title"/>
          </p:nvPr>
        </p:nvSpPr>
        <p:spPr>
          <a:xfrm>
            <a:off x="2743200" y="857250"/>
            <a:ext cx="7793038" cy="819150"/>
          </a:xfrm>
        </p:spPr>
        <p:txBody>
          <a:bodyPr/>
          <a:lstStyle/>
          <a:p>
            <a:pPr eaLnBrk="1" hangingPunct="1"/>
            <a:r>
              <a:rPr lang="fr-FR" altLang="tr-TR"/>
              <a:t>Genetic Algorithms</a:t>
            </a:r>
            <a:endParaRPr lang="en-US" altLang="tr-TR"/>
          </a:p>
        </p:txBody>
      </p:sp>
      <p:sp>
        <p:nvSpPr>
          <p:cNvPr id="136196" name="Line 3">
            <a:extLst>
              <a:ext uri="{FF2B5EF4-FFF2-40B4-BE49-F238E27FC236}">
                <a16:creationId xmlns:a16="http://schemas.microsoft.com/office/drawing/2014/main" id="{EA28BA4F-667B-495B-9CED-78EF5BD44157}"/>
              </a:ext>
            </a:extLst>
          </p:cNvPr>
          <p:cNvSpPr>
            <a:spLocks noChangeShapeType="1"/>
          </p:cNvSpPr>
          <p:nvPr/>
        </p:nvSpPr>
        <p:spPr bwMode="auto">
          <a:xfrm>
            <a:off x="3657600" y="2133600"/>
            <a:ext cx="0" cy="37338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36197" name="Line 4">
            <a:extLst>
              <a:ext uri="{FF2B5EF4-FFF2-40B4-BE49-F238E27FC236}">
                <a16:creationId xmlns:a16="http://schemas.microsoft.com/office/drawing/2014/main" id="{773C4F63-8846-4505-96F7-307CA041596A}"/>
              </a:ext>
            </a:extLst>
          </p:cNvPr>
          <p:cNvSpPr>
            <a:spLocks noChangeShapeType="1"/>
          </p:cNvSpPr>
          <p:nvPr/>
        </p:nvSpPr>
        <p:spPr bwMode="auto">
          <a:xfrm>
            <a:off x="3657600" y="5867400"/>
            <a:ext cx="609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6198" name="Freeform 5">
            <a:extLst>
              <a:ext uri="{FF2B5EF4-FFF2-40B4-BE49-F238E27FC236}">
                <a16:creationId xmlns:a16="http://schemas.microsoft.com/office/drawing/2014/main" id="{486BD8AF-0918-4C2F-8DB3-E4F2A3A99736}"/>
              </a:ext>
            </a:extLst>
          </p:cNvPr>
          <p:cNvSpPr>
            <a:spLocks/>
          </p:cNvSpPr>
          <p:nvPr/>
        </p:nvSpPr>
        <p:spPr bwMode="auto">
          <a:xfrm>
            <a:off x="4114800" y="2057400"/>
            <a:ext cx="4191000" cy="3416300"/>
          </a:xfrm>
          <a:custGeom>
            <a:avLst/>
            <a:gdLst>
              <a:gd name="T0" fmla="*/ 0 w 2640"/>
              <a:gd name="T1" fmla="*/ 609600 h 2152"/>
              <a:gd name="T2" fmla="*/ 609600 w 2640"/>
              <a:gd name="T3" fmla="*/ 2438400 h 2152"/>
              <a:gd name="T4" fmla="*/ 1524000 w 2640"/>
              <a:gd name="T5" fmla="*/ 1524000 h 2152"/>
              <a:gd name="T6" fmla="*/ 2133600 w 2640"/>
              <a:gd name="T7" fmla="*/ 3276600 h 2152"/>
              <a:gd name="T8" fmla="*/ 2819400 w 2640"/>
              <a:gd name="T9" fmla="*/ 685800 h 2152"/>
              <a:gd name="T10" fmla="*/ 3429000 w 2640"/>
              <a:gd name="T11" fmla="*/ 1600200 h 2152"/>
              <a:gd name="T12" fmla="*/ 4191000 w 2640"/>
              <a:gd name="T13" fmla="*/ 0 h 2152"/>
              <a:gd name="T14" fmla="*/ 0 60000 65536"/>
              <a:gd name="T15" fmla="*/ 0 60000 65536"/>
              <a:gd name="T16" fmla="*/ 0 60000 65536"/>
              <a:gd name="T17" fmla="*/ 0 60000 65536"/>
              <a:gd name="T18" fmla="*/ 0 60000 65536"/>
              <a:gd name="T19" fmla="*/ 0 60000 65536"/>
              <a:gd name="T20" fmla="*/ 0 60000 65536"/>
              <a:gd name="T21" fmla="*/ 0 w 2640"/>
              <a:gd name="T22" fmla="*/ 0 h 2152"/>
              <a:gd name="T23" fmla="*/ 2640 w 2640"/>
              <a:gd name="T24" fmla="*/ 2152 h 2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0" h="2152">
                <a:moveTo>
                  <a:pt x="0" y="384"/>
                </a:moveTo>
                <a:cubicBezTo>
                  <a:pt x="112" y="912"/>
                  <a:pt x="224" y="1440"/>
                  <a:pt x="384" y="1536"/>
                </a:cubicBezTo>
                <a:cubicBezTo>
                  <a:pt x="544" y="1632"/>
                  <a:pt x="800" y="872"/>
                  <a:pt x="960" y="960"/>
                </a:cubicBezTo>
                <a:cubicBezTo>
                  <a:pt x="1120" y="1048"/>
                  <a:pt x="1208" y="2152"/>
                  <a:pt x="1344" y="2064"/>
                </a:cubicBezTo>
                <a:cubicBezTo>
                  <a:pt x="1480" y="1976"/>
                  <a:pt x="1640" y="608"/>
                  <a:pt x="1776" y="432"/>
                </a:cubicBezTo>
                <a:cubicBezTo>
                  <a:pt x="1912" y="256"/>
                  <a:pt x="2016" y="1080"/>
                  <a:pt x="2160" y="1008"/>
                </a:cubicBezTo>
                <a:cubicBezTo>
                  <a:pt x="2304" y="936"/>
                  <a:pt x="2560" y="168"/>
                  <a:pt x="264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6199" name="Oval 6">
            <a:extLst>
              <a:ext uri="{FF2B5EF4-FFF2-40B4-BE49-F238E27FC236}">
                <a16:creationId xmlns:a16="http://schemas.microsoft.com/office/drawing/2014/main" id="{8E323C29-46AE-4BB4-833B-79CCF858AABB}"/>
              </a:ext>
            </a:extLst>
          </p:cNvPr>
          <p:cNvSpPr>
            <a:spLocks noChangeArrowheads="1"/>
          </p:cNvSpPr>
          <p:nvPr/>
        </p:nvSpPr>
        <p:spPr bwMode="auto">
          <a:xfrm>
            <a:off x="5943600" y="4267200"/>
            <a:ext cx="152400" cy="2286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36200" name="Oval 7">
            <a:extLst>
              <a:ext uri="{FF2B5EF4-FFF2-40B4-BE49-F238E27FC236}">
                <a16:creationId xmlns:a16="http://schemas.microsoft.com/office/drawing/2014/main" id="{1EB79765-4216-42FC-98F1-EDE654C388E6}"/>
              </a:ext>
            </a:extLst>
          </p:cNvPr>
          <p:cNvSpPr>
            <a:spLocks noChangeArrowheads="1"/>
          </p:cNvSpPr>
          <p:nvPr/>
        </p:nvSpPr>
        <p:spPr bwMode="auto">
          <a:xfrm>
            <a:off x="6400800" y="4114800"/>
            <a:ext cx="152400" cy="2286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36201" name="Oval 8">
            <a:extLst>
              <a:ext uri="{FF2B5EF4-FFF2-40B4-BE49-F238E27FC236}">
                <a16:creationId xmlns:a16="http://schemas.microsoft.com/office/drawing/2014/main" id="{548DCB0B-24F1-4D9B-9B0D-BC2B4437A83A}"/>
              </a:ext>
            </a:extLst>
          </p:cNvPr>
          <p:cNvSpPr>
            <a:spLocks noChangeArrowheads="1"/>
          </p:cNvSpPr>
          <p:nvPr/>
        </p:nvSpPr>
        <p:spPr bwMode="auto">
          <a:xfrm>
            <a:off x="6248400" y="4876800"/>
            <a:ext cx="152400" cy="2286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36202" name="Oval 9">
            <a:extLst>
              <a:ext uri="{FF2B5EF4-FFF2-40B4-BE49-F238E27FC236}">
                <a16:creationId xmlns:a16="http://schemas.microsoft.com/office/drawing/2014/main" id="{5B5374D0-BD71-467B-A558-CB30581879E3}"/>
              </a:ext>
            </a:extLst>
          </p:cNvPr>
          <p:cNvSpPr>
            <a:spLocks noChangeArrowheads="1"/>
          </p:cNvSpPr>
          <p:nvPr/>
        </p:nvSpPr>
        <p:spPr bwMode="auto">
          <a:xfrm>
            <a:off x="6019800" y="4724400"/>
            <a:ext cx="152400" cy="2286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36203" name="Oval 10">
            <a:extLst>
              <a:ext uri="{FF2B5EF4-FFF2-40B4-BE49-F238E27FC236}">
                <a16:creationId xmlns:a16="http://schemas.microsoft.com/office/drawing/2014/main" id="{70956FE9-29F0-4119-A2F2-A58568EB3F77}"/>
              </a:ext>
            </a:extLst>
          </p:cNvPr>
          <p:cNvSpPr>
            <a:spLocks noChangeArrowheads="1"/>
          </p:cNvSpPr>
          <p:nvPr/>
        </p:nvSpPr>
        <p:spPr bwMode="auto">
          <a:xfrm>
            <a:off x="6477000" y="3810000"/>
            <a:ext cx="152400" cy="228600"/>
          </a:xfrm>
          <a:prstGeom prst="ellipse">
            <a:avLst/>
          </a:prstGeom>
          <a:solidFill>
            <a:schemeClr val="hlink"/>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36204" name="Oval 11">
            <a:extLst>
              <a:ext uri="{FF2B5EF4-FFF2-40B4-BE49-F238E27FC236}">
                <a16:creationId xmlns:a16="http://schemas.microsoft.com/office/drawing/2014/main" id="{E86C6937-C8A4-4E8F-91A2-C2A9331B8AAA}"/>
              </a:ext>
            </a:extLst>
          </p:cNvPr>
          <p:cNvSpPr>
            <a:spLocks noChangeArrowheads="1"/>
          </p:cNvSpPr>
          <p:nvPr/>
        </p:nvSpPr>
        <p:spPr bwMode="auto">
          <a:xfrm>
            <a:off x="6172200" y="5105400"/>
            <a:ext cx="152400" cy="228600"/>
          </a:xfrm>
          <a:prstGeom prst="ellipse">
            <a:avLst/>
          </a:prstGeom>
          <a:solidFill>
            <a:schemeClr val="hlink"/>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36205" name="Oval 12">
            <a:extLst>
              <a:ext uri="{FF2B5EF4-FFF2-40B4-BE49-F238E27FC236}">
                <a16:creationId xmlns:a16="http://schemas.microsoft.com/office/drawing/2014/main" id="{1DBCD59D-04B2-4670-9CCD-99D9F986C7ED}"/>
              </a:ext>
            </a:extLst>
          </p:cNvPr>
          <p:cNvSpPr>
            <a:spLocks noChangeArrowheads="1"/>
          </p:cNvSpPr>
          <p:nvPr/>
        </p:nvSpPr>
        <p:spPr bwMode="auto">
          <a:xfrm>
            <a:off x="6096000" y="4953000"/>
            <a:ext cx="152400" cy="228600"/>
          </a:xfrm>
          <a:prstGeom prst="ellipse">
            <a:avLst/>
          </a:prstGeom>
          <a:solidFill>
            <a:schemeClr val="hlink"/>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36206" name="Line 13">
            <a:extLst>
              <a:ext uri="{FF2B5EF4-FFF2-40B4-BE49-F238E27FC236}">
                <a16:creationId xmlns:a16="http://schemas.microsoft.com/office/drawing/2014/main" id="{CDFCB686-FAEA-480B-B019-DAECB9188ED2}"/>
              </a:ext>
            </a:extLst>
          </p:cNvPr>
          <p:cNvSpPr>
            <a:spLocks noChangeShapeType="1"/>
          </p:cNvSpPr>
          <p:nvPr/>
        </p:nvSpPr>
        <p:spPr bwMode="auto">
          <a:xfrm>
            <a:off x="6096000" y="4724400"/>
            <a:ext cx="228600" cy="152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6207" name="Line 14">
            <a:extLst>
              <a:ext uri="{FF2B5EF4-FFF2-40B4-BE49-F238E27FC236}">
                <a16:creationId xmlns:a16="http://schemas.microsoft.com/office/drawing/2014/main" id="{D46D73D2-57C6-4C0F-90C8-795E5C195296}"/>
              </a:ext>
            </a:extLst>
          </p:cNvPr>
          <p:cNvSpPr>
            <a:spLocks noChangeShapeType="1"/>
          </p:cNvSpPr>
          <p:nvPr/>
        </p:nvSpPr>
        <p:spPr bwMode="auto">
          <a:xfrm flipV="1">
            <a:off x="6096000" y="4343400"/>
            <a:ext cx="3048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6208" name="Oval 15">
            <a:extLst>
              <a:ext uri="{FF2B5EF4-FFF2-40B4-BE49-F238E27FC236}">
                <a16:creationId xmlns:a16="http://schemas.microsoft.com/office/drawing/2014/main" id="{5ED17A3D-269A-4157-8DBE-6065D05EF795}"/>
              </a:ext>
            </a:extLst>
          </p:cNvPr>
          <p:cNvSpPr>
            <a:spLocks noChangeArrowheads="1"/>
          </p:cNvSpPr>
          <p:nvPr/>
        </p:nvSpPr>
        <p:spPr bwMode="auto">
          <a:xfrm>
            <a:off x="5943600" y="4495800"/>
            <a:ext cx="152400" cy="228600"/>
          </a:xfrm>
          <a:prstGeom prst="ellipse">
            <a:avLst/>
          </a:prstGeom>
          <a:solidFill>
            <a:schemeClr val="hlink"/>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36209" name="Oval 16">
            <a:extLst>
              <a:ext uri="{FF2B5EF4-FFF2-40B4-BE49-F238E27FC236}">
                <a16:creationId xmlns:a16="http://schemas.microsoft.com/office/drawing/2014/main" id="{456524FA-CAB1-46E7-8EB2-1BD0CE7702AB}"/>
              </a:ext>
            </a:extLst>
          </p:cNvPr>
          <p:cNvSpPr>
            <a:spLocks noChangeArrowheads="1"/>
          </p:cNvSpPr>
          <p:nvPr/>
        </p:nvSpPr>
        <p:spPr bwMode="auto">
          <a:xfrm>
            <a:off x="6324600" y="4495800"/>
            <a:ext cx="152400" cy="228600"/>
          </a:xfrm>
          <a:prstGeom prst="ellipse">
            <a:avLst/>
          </a:prstGeom>
          <a:solidFill>
            <a:schemeClr val="hlink"/>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36210" name="Line 17">
            <a:extLst>
              <a:ext uri="{FF2B5EF4-FFF2-40B4-BE49-F238E27FC236}">
                <a16:creationId xmlns:a16="http://schemas.microsoft.com/office/drawing/2014/main" id="{95A8D94D-9687-477C-9692-EF0797468A83}"/>
              </a:ext>
            </a:extLst>
          </p:cNvPr>
          <p:cNvSpPr>
            <a:spLocks noChangeShapeType="1"/>
          </p:cNvSpPr>
          <p:nvPr/>
        </p:nvSpPr>
        <p:spPr bwMode="auto">
          <a:xfrm flipV="1">
            <a:off x="6629400" y="3886200"/>
            <a:ext cx="762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عنصر نائب لرقم الشريحة 5">
            <a:extLst>
              <a:ext uri="{FF2B5EF4-FFF2-40B4-BE49-F238E27FC236}">
                <a16:creationId xmlns:a16="http://schemas.microsoft.com/office/drawing/2014/main" id="{3D94F46F-5FFD-4575-BDEB-3970BF52819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fld id="{F7820742-0B29-4E5F-839A-F77A60454657}" type="slidenum">
              <a:rPr lang="ar-SA" altLang="tr-TR" sz="1400"/>
              <a:pPr>
                <a:spcBef>
                  <a:spcPct val="0"/>
                </a:spcBef>
                <a:buClrTx/>
                <a:buSzTx/>
                <a:buFontTx/>
                <a:buNone/>
              </a:pPr>
              <a:t>143</a:t>
            </a:fld>
            <a:endParaRPr lang="en-GB" altLang="tr-TR" sz="1400"/>
          </a:p>
        </p:txBody>
      </p:sp>
      <p:sp>
        <p:nvSpPr>
          <p:cNvPr id="137219" name="Rectangle 2">
            <a:extLst>
              <a:ext uri="{FF2B5EF4-FFF2-40B4-BE49-F238E27FC236}">
                <a16:creationId xmlns:a16="http://schemas.microsoft.com/office/drawing/2014/main" id="{396416E0-48E4-444B-916B-8ED69E9A275B}"/>
              </a:ext>
            </a:extLst>
          </p:cNvPr>
          <p:cNvSpPr>
            <a:spLocks noGrp="1" noChangeArrowheads="1"/>
          </p:cNvSpPr>
          <p:nvPr>
            <p:ph type="title"/>
          </p:nvPr>
        </p:nvSpPr>
        <p:spPr>
          <a:xfrm>
            <a:off x="2743200" y="857250"/>
            <a:ext cx="7793038" cy="819150"/>
          </a:xfrm>
        </p:spPr>
        <p:txBody>
          <a:bodyPr/>
          <a:lstStyle/>
          <a:p>
            <a:pPr eaLnBrk="1" hangingPunct="1"/>
            <a:r>
              <a:rPr lang="fr-FR" altLang="tr-TR"/>
              <a:t>Genetic Algorithms</a:t>
            </a:r>
            <a:endParaRPr lang="en-US" altLang="tr-TR"/>
          </a:p>
        </p:txBody>
      </p:sp>
      <p:sp>
        <p:nvSpPr>
          <p:cNvPr id="137220" name="Line 3">
            <a:extLst>
              <a:ext uri="{FF2B5EF4-FFF2-40B4-BE49-F238E27FC236}">
                <a16:creationId xmlns:a16="http://schemas.microsoft.com/office/drawing/2014/main" id="{FAB49767-C88A-444E-AF46-F66B4D781BEE}"/>
              </a:ext>
            </a:extLst>
          </p:cNvPr>
          <p:cNvSpPr>
            <a:spLocks noChangeShapeType="1"/>
          </p:cNvSpPr>
          <p:nvPr/>
        </p:nvSpPr>
        <p:spPr bwMode="auto">
          <a:xfrm>
            <a:off x="3657600" y="2133600"/>
            <a:ext cx="0" cy="37338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37221" name="Line 4">
            <a:extLst>
              <a:ext uri="{FF2B5EF4-FFF2-40B4-BE49-F238E27FC236}">
                <a16:creationId xmlns:a16="http://schemas.microsoft.com/office/drawing/2014/main" id="{FD1BD8E9-617D-47B5-8DF2-221E97CC38A3}"/>
              </a:ext>
            </a:extLst>
          </p:cNvPr>
          <p:cNvSpPr>
            <a:spLocks noChangeShapeType="1"/>
          </p:cNvSpPr>
          <p:nvPr/>
        </p:nvSpPr>
        <p:spPr bwMode="auto">
          <a:xfrm>
            <a:off x="3657600" y="5867400"/>
            <a:ext cx="609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7222" name="Freeform 5">
            <a:extLst>
              <a:ext uri="{FF2B5EF4-FFF2-40B4-BE49-F238E27FC236}">
                <a16:creationId xmlns:a16="http://schemas.microsoft.com/office/drawing/2014/main" id="{2A25F33D-3A21-41BC-B393-904B42A19691}"/>
              </a:ext>
            </a:extLst>
          </p:cNvPr>
          <p:cNvSpPr>
            <a:spLocks/>
          </p:cNvSpPr>
          <p:nvPr/>
        </p:nvSpPr>
        <p:spPr bwMode="auto">
          <a:xfrm>
            <a:off x="4114800" y="2057400"/>
            <a:ext cx="4191000" cy="3416300"/>
          </a:xfrm>
          <a:custGeom>
            <a:avLst/>
            <a:gdLst>
              <a:gd name="T0" fmla="*/ 0 w 2640"/>
              <a:gd name="T1" fmla="*/ 609600 h 2152"/>
              <a:gd name="T2" fmla="*/ 609600 w 2640"/>
              <a:gd name="T3" fmla="*/ 2438400 h 2152"/>
              <a:gd name="T4" fmla="*/ 1524000 w 2640"/>
              <a:gd name="T5" fmla="*/ 1524000 h 2152"/>
              <a:gd name="T6" fmla="*/ 2133600 w 2640"/>
              <a:gd name="T7" fmla="*/ 3276600 h 2152"/>
              <a:gd name="T8" fmla="*/ 2819400 w 2640"/>
              <a:gd name="T9" fmla="*/ 685800 h 2152"/>
              <a:gd name="T10" fmla="*/ 3429000 w 2640"/>
              <a:gd name="T11" fmla="*/ 1600200 h 2152"/>
              <a:gd name="T12" fmla="*/ 4191000 w 2640"/>
              <a:gd name="T13" fmla="*/ 0 h 2152"/>
              <a:gd name="T14" fmla="*/ 0 60000 65536"/>
              <a:gd name="T15" fmla="*/ 0 60000 65536"/>
              <a:gd name="T16" fmla="*/ 0 60000 65536"/>
              <a:gd name="T17" fmla="*/ 0 60000 65536"/>
              <a:gd name="T18" fmla="*/ 0 60000 65536"/>
              <a:gd name="T19" fmla="*/ 0 60000 65536"/>
              <a:gd name="T20" fmla="*/ 0 60000 65536"/>
              <a:gd name="T21" fmla="*/ 0 w 2640"/>
              <a:gd name="T22" fmla="*/ 0 h 2152"/>
              <a:gd name="T23" fmla="*/ 2640 w 2640"/>
              <a:gd name="T24" fmla="*/ 2152 h 2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0" h="2152">
                <a:moveTo>
                  <a:pt x="0" y="384"/>
                </a:moveTo>
                <a:cubicBezTo>
                  <a:pt x="112" y="912"/>
                  <a:pt x="224" y="1440"/>
                  <a:pt x="384" y="1536"/>
                </a:cubicBezTo>
                <a:cubicBezTo>
                  <a:pt x="544" y="1632"/>
                  <a:pt x="800" y="872"/>
                  <a:pt x="960" y="960"/>
                </a:cubicBezTo>
                <a:cubicBezTo>
                  <a:pt x="1120" y="1048"/>
                  <a:pt x="1208" y="2152"/>
                  <a:pt x="1344" y="2064"/>
                </a:cubicBezTo>
                <a:cubicBezTo>
                  <a:pt x="1480" y="1976"/>
                  <a:pt x="1640" y="608"/>
                  <a:pt x="1776" y="432"/>
                </a:cubicBezTo>
                <a:cubicBezTo>
                  <a:pt x="1912" y="256"/>
                  <a:pt x="2016" y="1080"/>
                  <a:pt x="2160" y="1008"/>
                </a:cubicBezTo>
                <a:cubicBezTo>
                  <a:pt x="2304" y="936"/>
                  <a:pt x="2560" y="168"/>
                  <a:pt x="264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7223" name="Oval 6">
            <a:extLst>
              <a:ext uri="{FF2B5EF4-FFF2-40B4-BE49-F238E27FC236}">
                <a16:creationId xmlns:a16="http://schemas.microsoft.com/office/drawing/2014/main" id="{C90E5E8E-6B76-410F-9BB4-FB833E7F1085}"/>
              </a:ext>
            </a:extLst>
          </p:cNvPr>
          <p:cNvSpPr>
            <a:spLocks noChangeArrowheads="1"/>
          </p:cNvSpPr>
          <p:nvPr/>
        </p:nvSpPr>
        <p:spPr bwMode="auto">
          <a:xfrm>
            <a:off x="5943600" y="4267200"/>
            <a:ext cx="152400" cy="2286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37224" name="Oval 7">
            <a:extLst>
              <a:ext uri="{FF2B5EF4-FFF2-40B4-BE49-F238E27FC236}">
                <a16:creationId xmlns:a16="http://schemas.microsoft.com/office/drawing/2014/main" id="{02EEA04D-DFAC-4C44-A5F2-9A156EB6997C}"/>
              </a:ext>
            </a:extLst>
          </p:cNvPr>
          <p:cNvSpPr>
            <a:spLocks noChangeArrowheads="1"/>
          </p:cNvSpPr>
          <p:nvPr/>
        </p:nvSpPr>
        <p:spPr bwMode="auto">
          <a:xfrm>
            <a:off x="6400800" y="4114800"/>
            <a:ext cx="152400" cy="2286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37225" name="Oval 8">
            <a:extLst>
              <a:ext uri="{FF2B5EF4-FFF2-40B4-BE49-F238E27FC236}">
                <a16:creationId xmlns:a16="http://schemas.microsoft.com/office/drawing/2014/main" id="{78BB7340-A6E1-423D-9544-92D1BBA0D610}"/>
              </a:ext>
            </a:extLst>
          </p:cNvPr>
          <p:cNvSpPr>
            <a:spLocks noChangeArrowheads="1"/>
          </p:cNvSpPr>
          <p:nvPr/>
        </p:nvSpPr>
        <p:spPr bwMode="auto">
          <a:xfrm>
            <a:off x="6248400" y="4876800"/>
            <a:ext cx="152400" cy="228600"/>
          </a:xfrm>
          <a:prstGeom prst="ellipse">
            <a:avLst/>
          </a:prstGeom>
          <a:solidFill>
            <a:schemeClr val="tx1"/>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37226" name="Oval 9">
            <a:extLst>
              <a:ext uri="{FF2B5EF4-FFF2-40B4-BE49-F238E27FC236}">
                <a16:creationId xmlns:a16="http://schemas.microsoft.com/office/drawing/2014/main" id="{6201BA86-A50F-482E-99C1-5F73D222B561}"/>
              </a:ext>
            </a:extLst>
          </p:cNvPr>
          <p:cNvSpPr>
            <a:spLocks noChangeArrowheads="1"/>
          </p:cNvSpPr>
          <p:nvPr/>
        </p:nvSpPr>
        <p:spPr bwMode="auto">
          <a:xfrm>
            <a:off x="6019800" y="4724400"/>
            <a:ext cx="152400" cy="228600"/>
          </a:xfrm>
          <a:prstGeom prst="ellipse">
            <a:avLst/>
          </a:prstGeom>
          <a:solidFill>
            <a:schemeClr val="tx1"/>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37227" name="Oval 10">
            <a:extLst>
              <a:ext uri="{FF2B5EF4-FFF2-40B4-BE49-F238E27FC236}">
                <a16:creationId xmlns:a16="http://schemas.microsoft.com/office/drawing/2014/main" id="{0273A734-3A1E-4CD1-8FFD-9E9F830D321F}"/>
              </a:ext>
            </a:extLst>
          </p:cNvPr>
          <p:cNvSpPr>
            <a:spLocks noChangeArrowheads="1"/>
          </p:cNvSpPr>
          <p:nvPr/>
        </p:nvSpPr>
        <p:spPr bwMode="auto">
          <a:xfrm>
            <a:off x="6477000" y="3810000"/>
            <a:ext cx="152400" cy="228600"/>
          </a:xfrm>
          <a:prstGeom prst="ellipse">
            <a:avLst/>
          </a:prstGeom>
          <a:solidFill>
            <a:schemeClr val="hlink"/>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37228" name="Oval 11">
            <a:extLst>
              <a:ext uri="{FF2B5EF4-FFF2-40B4-BE49-F238E27FC236}">
                <a16:creationId xmlns:a16="http://schemas.microsoft.com/office/drawing/2014/main" id="{982339F9-630F-42E9-BC75-FFDDF9165375}"/>
              </a:ext>
            </a:extLst>
          </p:cNvPr>
          <p:cNvSpPr>
            <a:spLocks noChangeArrowheads="1"/>
          </p:cNvSpPr>
          <p:nvPr/>
        </p:nvSpPr>
        <p:spPr bwMode="auto">
          <a:xfrm>
            <a:off x="6172200" y="5105400"/>
            <a:ext cx="152400" cy="228600"/>
          </a:xfrm>
          <a:prstGeom prst="ellipse">
            <a:avLst/>
          </a:prstGeom>
          <a:solidFill>
            <a:schemeClr val="tx1"/>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37229" name="Oval 12">
            <a:extLst>
              <a:ext uri="{FF2B5EF4-FFF2-40B4-BE49-F238E27FC236}">
                <a16:creationId xmlns:a16="http://schemas.microsoft.com/office/drawing/2014/main" id="{DA4FBAAF-50C0-4709-B87F-1F776AAAA2B8}"/>
              </a:ext>
            </a:extLst>
          </p:cNvPr>
          <p:cNvSpPr>
            <a:spLocks noChangeArrowheads="1"/>
          </p:cNvSpPr>
          <p:nvPr/>
        </p:nvSpPr>
        <p:spPr bwMode="auto">
          <a:xfrm>
            <a:off x="6096000" y="4953000"/>
            <a:ext cx="152400" cy="228600"/>
          </a:xfrm>
          <a:prstGeom prst="ellipse">
            <a:avLst/>
          </a:prstGeom>
          <a:solidFill>
            <a:schemeClr val="tx1"/>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37230" name="Oval 15">
            <a:extLst>
              <a:ext uri="{FF2B5EF4-FFF2-40B4-BE49-F238E27FC236}">
                <a16:creationId xmlns:a16="http://schemas.microsoft.com/office/drawing/2014/main" id="{E50B1AD6-4D20-449A-B907-971F8C5C9939}"/>
              </a:ext>
            </a:extLst>
          </p:cNvPr>
          <p:cNvSpPr>
            <a:spLocks noChangeArrowheads="1"/>
          </p:cNvSpPr>
          <p:nvPr/>
        </p:nvSpPr>
        <p:spPr bwMode="auto">
          <a:xfrm>
            <a:off x="5943600" y="4495800"/>
            <a:ext cx="152400" cy="228600"/>
          </a:xfrm>
          <a:prstGeom prst="ellipse">
            <a:avLst/>
          </a:prstGeom>
          <a:solidFill>
            <a:schemeClr val="hlink"/>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37231" name="Oval 16">
            <a:extLst>
              <a:ext uri="{FF2B5EF4-FFF2-40B4-BE49-F238E27FC236}">
                <a16:creationId xmlns:a16="http://schemas.microsoft.com/office/drawing/2014/main" id="{AB82701A-8740-4DAA-B7E3-89B0D65F4A22}"/>
              </a:ext>
            </a:extLst>
          </p:cNvPr>
          <p:cNvSpPr>
            <a:spLocks noChangeArrowheads="1"/>
          </p:cNvSpPr>
          <p:nvPr/>
        </p:nvSpPr>
        <p:spPr bwMode="auto">
          <a:xfrm>
            <a:off x="6324600" y="4495800"/>
            <a:ext cx="152400" cy="228600"/>
          </a:xfrm>
          <a:prstGeom prst="ellipse">
            <a:avLst/>
          </a:prstGeom>
          <a:solidFill>
            <a:schemeClr val="hlink"/>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عنصر نائب لرقم الشريحة 5">
            <a:extLst>
              <a:ext uri="{FF2B5EF4-FFF2-40B4-BE49-F238E27FC236}">
                <a16:creationId xmlns:a16="http://schemas.microsoft.com/office/drawing/2014/main" id="{3433A6B6-B2F4-4355-8008-4CE55F27155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fld id="{503130C7-4EA8-4F29-89E0-2E51CE4510BF}" type="slidenum">
              <a:rPr lang="ar-SA" altLang="tr-TR" sz="1400"/>
              <a:pPr>
                <a:spcBef>
                  <a:spcPct val="0"/>
                </a:spcBef>
                <a:buClrTx/>
                <a:buSzTx/>
                <a:buFontTx/>
                <a:buNone/>
              </a:pPr>
              <a:t>144</a:t>
            </a:fld>
            <a:endParaRPr lang="en-GB" altLang="tr-TR" sz="1400"/>
          </a:p>
        </p:txBody>
      </p:sp>
      <p:sp>
        <p:nvSpPr>
          <p:cNvPr id="138243" name="Rectangle 2">
            <a:extLst>
              <a:ext uri="{FF2B5EF4-FFF2-40B4-BE49-F238E27FC236}">
                <a16:creationId xmlns:a16="http://schemas.microsoft.com/office/drawing/2014/main" id="{7B77E4C8-16F3-4B91-ABA7-AF320A127540}"/>
              </a:ext>
            </a:extLst>
          </p:cNvPr>
          <p:cNvSpPr>
            <a:spLocks noGrp="1" noChangeArrowheads="1"/>
          </p:cNvSpPr>
          <p:nvPr>
            <p:ph type="title"/>
          </p:nvPr>
        </p:nvSpPr>
        <p:spPr>
          <a:xfrm>
            <a:off x="2743200" y="857250"/>
            <a:ext cx="7793038" cy="819150"/>
          </a:xfrm>
        </p:spPr>
        <p:txBody>
          <a:bodyPr/>
          <a:lstStyle/>
          <a:p>
            <a:pPr eaLnBrk="1" hangingPunct="1"/>
            <a:r>
              <a:rPr lang="fr-FR" altLang="tr-TR"/>
              <a:t>Genetic Algorithms</a:t>
            </a:r>
            <a:endParaRPr lang="en-US" altLang="tr-TR"/>
          </a:p>
        </p:txBody>
      </p:sp>
      <p:sp>
        <p:nvSpPr>
          <p:cNvPr id="138244" name="Line 3">
            <a:extLst>
              <a:ext uri="{FF2B5EF4-FFF2-40B4-BE49-F238E27FC236}">
                <a16:creationId xmlns:a16="http://schemas.microsoft.com/office/drawing/2014/main" id="{BD583E00-9D0B-45A4-A15A-0A5BB915D282}"/>
              </a:ext>
            </a:extLst>
          </p:cNvPr>
          <p:cNvSpPr>
            <a:spLocks noChangeShapeType="1"/>
          </p:cNvSpPr>
          <p:nvPr/>
        </p:nvSpPr>
        <p:spPr bwMode="auto">
          <a:xfrm>
            <a:off x="3657600" y="2133600"/>
            <a:ext cx="0" cy="37338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38245" name="Line 4">
            <a:extLst>
              <a:ext uri="{FF2B5EF4-FFF2-40B4-BE49-F238E27FC236}">
                <a16:creationId xmlns:a16="http://schemas.microsoft.com/office/drawing/2014/main" id="{00CEE411-9561-40EE-B637-168451549A75}"/>
              </a:ext>
            </a:extLst>
          </p:cNvPr>
          <p:cNvSpPr>
            <a:spLocks noChangeShapeType="1"/>
          </p:cNvSpPr>
          <p:nvPr/>
        </p:nvSpPr>
        <p:spPr bwMode="auto">
          <a:xfrm>
            <a:off x="3657600" y="5867400"/>
            <a:ext cx="609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8246" name="Freeform 5">
            <a:extLst>
              <a:ext uri="{FF2B5EF4-FFF2-40B4-BE49-F238E27FC236}">
                <a16:creationId xmlns:a16="http://schemas.microsoft.com/office/drawing/2014/main" id="{A6CE81C6-198C-4979-AFD7-B93BB5272D76}"/>
              </a:ext>
            </a:extLst>
          </p:cNvPr>
          <p:cNvSpPr>
            <a:spLocks/>
          </p:cNvSpPr>
          <p:nvPr/>
        </p:nvSpPr>
        <p:spPr bwMode="auto">
          <a:xfrm>
            <a:off x="4114800" y="2057400"/>
            <a:ext cx="4191000" cy="3416300"/>
          </a:xfrm>
          <a:custGeom>
            <a:avLst/>
            <a:gdLst>
              <a:gd name="T0" fmla="*/ 0 w 2640"/>
              <a:gd name="T1" fmla="*/ 609600 h 2152"/>
              <a:gd name="T2" fmla="*/ 609600 w 2640"/>
              <a:gd name="T3" fmla="*/ 2438400 h 2152"/>
              <a:gd name="T4" fmla="*/ 1524000 w 2640"/>
              <a:gd name="T5" fmla="*/ 1524000 h 2152"/>
              <a:gd name="T6" fmla="*/ 2133600 w 2640"/>
              <a:gd name="T7" fmla="*/ 3276600 h 2152"/>
              <a:gd name="T8" fmla="*/ 2819400 w 2640"/>
              <a:gd name="T9" fmla="*/ 685800 h 2152"/>
              <a:gd name="T10" fmla="*/ 3429000 w 2640"/>
              <a:gd name="T11" fmla="*/ 1600200 h 2152"/>
              <a:gd name="T12" fmla="*/ 4191000 w 2640"/>
              <a:gd name="T13" fmla="*/ 0 h 2152"/>
              <a:gd name="T14" fmla="*/ 0 60000 65536"/>
              <a:gd name="T15" fmla="*/ 0 60000 65536"/>
              <a:gd name="T16" fmla="*/ 0 60000 65536"/>
              <a:gd name="T17" fmla="*/ 0 60000 65536"/>
              <a:gd name="T18" fmla="*/ 0 60000 65536"/>
              <a:gd name="T19" fmla="*/ 0 60000 65536"/>
              <a:gd name="T20" fmla="*/ 0 60000 65536"/>
              <a:gd name="T21" fmla="*/ 0 w 2640"/>
              <a:gd name="T22" fmla="*/ 0 h 2152"/>
              <a:gd name="T23" fmla="*/ 2640 w 2640"/>
              <a:gd name="T24" fmla="*/ 2152 h 2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0" h="2152">
                <a:moveTo>
                  <a:pt x="0" y="384"/>
                </a:moveTo>
                <a:cubicBezTo>
                  <a:pt x="112" y="912"/>
                  <a:pt x="224" y="1440"/>
                  <a:pt x="384" y="1536"/>
                </a:cubicBezTo>
                <a:cubicBezTo>
                  <a:pt x="544" y="1632"/>
                  <a:pt x="800" y="872"/>
                  <a:pt x="960" y="960"/>
                </a:cubicBezTo>
                <a:cubicBezTo>
                  <a:pt x="1120" y="1048"/>
                  <a:pt x="1208" y="2152"/>
                  <a:pt x="1344" y="2064"/>
                </a:cubicBezTo>
                <a:cubicBezTo>
                  <a:pt x="1480" y="1976"/>
                  <a:pt x="1640" y="608"/>
                  <a:pt x="1776" y="432"/>
                </a:cubicBezTo>
                <a:cubicBezTo>
                  <a:pt x="1912" y="256"/>
                  <a:pt x="2016" y="1080"/>
                  <a:pt x="2160" y="1008"/>
                </a:cubicBezTo>
                <a:cubicBezTo>
                  <a:pt x="2304" y="936"/>
                  <a:pt x="2560" y="168"/>
                  <a:pt x="264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8247" name="Oval 8">
            <a:extLst>
              <a:ext uri="{FF2B5EF4-FFF2-40B4-BE49-F238E27FC236}">
                <a16:creationId xmlns:a16="http://schemas.microsoft.com/office/drawing/2014/main" id="{3527A410-1879-4E60-8E75-3FE058B86A7B}"/>
              </a:ext>
            </a:extLst>
          </p:cNvPr>
          <p:cNvSpPr>
            <a:spLocks noChangeArrowheads="1"/>
          </p:cNvSpPr>
          <p:nvPr/>
        </p:nvSpPr>
        <p:spPr bwMode="auto">
          <a:xfrm>
            <a:off x="6248400" y="4876800"/>
            <a:ext cx="152400" cy="228600"/>
          </a:xfrm>
          <a:prstGeom prst="ellipse">
            <a:avLst/>
          </a:prstGeom>
          <a:solidFill>
            <a:schemeClr val="tx1"/>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38248" name="Oval 9">
            <a:extLst>
              <a:ext uri="{FF2B5EF4-FFF2-40B4-BE49-F238E27FC236}">
                <a16:creationId xmlns:a16="http://schemas.microsoft.com/office/drawing/2014/main" id="{4C052240-3A6A-4E3D-AC60-F997B81B84D7}"/>
              </a:ext>
            </a:extLst>
          </p:cNvPr>
          <p:cNvSpPr>
            <a:spLocks noChangeArrowheads="1"/>
          </p:cNvSpPr>
          <p:nvPr/>
        </p:nvSpPr>
        <p:spPr bwMode="auto">
          <a:xfrm>
            <a:off x="6019800" y="4724400"/>
            <a:ext cx="152400" cy="228600"/>
          </a:xfrm>
          <a:prstGeom prst="ellipse">
            <a:avLst/>
          </a:prstGeom>
          <a:solidFill>
            <a:schemeClr val="tx1"/>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38249" name="Oval 11">
            <a:extLst>
              <a:ext uri="{FF2B5EF4-FFF2-40B4-BE49-F238E27FC236}">
                <a16:creationId xmlns:a16="http://schemas.microsoft.com/office/drawing/2014/main" id="{B90078F7-9071-484E-A5C6-073D4D80C6D7}"/>
              </a:ext>
            </a:extLst>
          </p:cNvPr>
          <p:cNvSpPr>
            <a:spLocks noChangeArrowheads="1"/>
          </p:cNvSpPr>
          <p:nvPr/>
        </p:nvSpPr>
        <p:spPr bwMode="auto">
          <a:xfrm>
            <a:off x="6172200" y="5105400"/>
            <a:ext cx="152400" cy="228600"/>
          </a:xfrm>
          <a:prstGeom prst="ellipse">
            <a:avLst/>
          </a:prstGeom>
          <a:solidFill>
            <a:schemeClr val="tx1"/>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38250" name="Oval 12">
            <a:extLst>
              <a:ext uri="{FF2B5EF4-FFF2-40B4-BE49-F238E27FC236}">
                <a16:creationId xmlns:a16="http://schemas.microsoft.com/office/drawing/2014/main" id="{3055E49E-CA6B-4865-8584-9FB914D372E3}"/>
              </a:ext>
            </a:extLst>
          </p:cNvPr>
          <p:cNvSpPr>
            <a:spLocks noChangeArrowheads="1"/>
          </p:cNvSpPr>
          <p:nvPr/>
        </p:nvSpPr>
        <p:spPr bwMode="auto">
          <a:xfrm>
            <a:off x="6096000" y="4953000"/>
            <a:ext cx="152400" cy="228600"/>
          </a:xfrm>
          <a:prstGeom prst="ellipse">
            <a:avLst/>
          </a:prstGeom>
          <a:solidFill>
            <a:schemeClr val="tx1"/>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عنصر نائب لرقم الشريحة 5">
            <a:extLst>
              <a:ext uri="{FF2B5EF4-FFF2-40B4-BE49-F238E27FC236}">
                <a16:creationId xmlns:a16="http://schemas.microsoft.com/office/drawing/2014/main" id="{9F8A2995-428C-415B-B7B2-0B33D69ACAB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fld id="{FA8D473D-8E86-4D3B-B32A-E3B85C3EF10D}" type="slidenum">
              <a:rPr lang="ar-SA" altLang="tr-TR" sz="1400"/>
              <a:pPr>
                <a:spcBef>
                  <a:spcPct val="0"/>
                </a:spcBef>
                <a:buClrTx/>
                <a:buSzTx/>
                <a:buFontTx/>
                <a:buNone/>
              </a:pPr>
              <a:t>145</a:t>
            </a:fld>
            <a:endParaRPr lang="en-GB" altLang="tr-TR" sz="1400"/>
          </a:p>
        </p:txBody>
      </p:sp>
      <p:sp>
        <p:nvSpPr>
          <p:cNvPr id="139267" name="Rectangle 2">
            <a:extLst>
              <a:ext uri="{FF2B5EF4-FFF2-40B4-BE49-F238E27FC236}">
                <a16:creationId xmlns:a16="http://schemas.microsoft.com/office/drawing/2014/main" id="{29B9A540-8369-4608-9654-2C8D81832A4C}"/>
              </a:ext>
            </a:extLst>
          </p:cNvPr>
          <p:cNvSpPr>
            <a:spLocks noGrp="1" noChangeArrowheads="1"/>
          </p:cNvSpPr>
          <p:nvPr>
            <p:ph type="title"/>
          </p:nvPr>
        </p:nvSpPr>
        <p:spPr>
          <a:xfrm>
            <a:off x="2743200" y="857250"/>
            <a:ext cx="7793038" cy="819150"/>
          </a:xfrm>
        </p:spPr>
        <p:txBody>
          <a:bodyPr/>
          <a:lstStyle/>
          <a:p>
            <a:pPr eaLnBrk="1" hangingPunct="1"/>
            <a:r>
              <a:rPr lang="fr-FR" altLang="tr-TR"/>
              <a:t>Genetic Algorithms</a:t>
            </a:r>
            <a:endParaRPr lang="en-US" altLang="tr-TR"/>
          </a:p>
        </p:txBody>
      </p:sp>
      <p:sp>
        <p:nvSpPr>
          <p:cNvPr id="139268" name="Line 3">
            <a:extLst>
              <a:ext uri="{FF2B5EF4-FFF2-40B4-BE49-F238E27FC236}">
                <a16:creationId xmlns:a16="http://schemas.microsoft.com/office/drawing/2014/main" id="{D6B9E841-A266-483F-A998-F4B1F9943EEB}"/>
              </a:ext>
            </a:extLst>
          </p:cNvPr>
          <p:cNvSpPr>
            <a:spLocks noChangeShapeType="1"/>
          </p:cNvSpPr>
          <p:nvPr/>
        </p:nvSpPr>
        <p:spPr bwMode="auto">
          <a:xfrm>
            <a:off x="3657600" y="2133600"/>
            <a:ext cx="0" cy="37338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39269" name="Line 4">
            <a:extLst>
              <a:ext uri="{FF2B5EF4-FFF2-40B4-BE49-F238E27FC236}">
                <a16:creationId xmlns:a16="http://schemas.microsoft.com/office/drawing/2014/main" id="{9249CF80-5B9D-473C-84FB-F80CA80C25E0}"/>
              </a:ext>
            </a:extLst>
          </p:cNvPr>
          <p:cNvSpPr>
            <a:spLocks noChangeShapeType="1"/>
          </p:cNvSpPr>
          <p:nvPr/>
        </p:nvSpPr>
        <p:spPr bwMode="auto">
          <a:xfrm>
            <a:off x="3657600" y="5867400"/>
            <a:ext cx="609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9270" name="Freeform 5">
            <a:extLst>
              <a:ext uri="{FF2B5EF4-FFF2-40B4-BE49-F238E27FC236}">
                <a16:creationId xmlns:a16="http://schemas.microsoft.com/office/drawing/2014/main" id="{418D6E5C-31FF-4785-964D-A8C81CFF885C}"/>
              </a:ext>
            </a:extLst>
          </p:cNvPr>
          <p:cNvSpPr>
            <a:spLocks/>
          </p:cNvSpPr>
          <p:nvPr/>
        </p:nvSpPr>
        <p:spPr bwMode="auto">
          <a:xfrm>
            <a:off x="4114800" y="2057400"/>
            <a:ext cx="4191000" cy="3416300"/>
          </a:xfrm>
          <a:custGeom>
            <a:avLst/>
            <a:gdLst>
              <a:gd name="T0" fmla="*/ 0 w 2640"/>
              <a:gd name="T1" fmla="*/ 609600 h 2152"/>
              <a:gd name="T2" fmla="*/ 609600 w 2640"/>
              <a:gd name="T3" fmla="*/ 2438400 h 2152"/>
              <a:gd name="T4" fmla="*/ 1524000 w 2640"/>
              <a:gd name="T5" fmla="*/ 1524000 h 2152"/>
              <a:gd name="T6" fmla="*/ 2133600 w 2640"/>
              <a:gd name="T7" fmla="*/ 3276600 h 2152"/>
              <a:gd name="T8" fmla="*/ 2819400 w 2640"/>
              <a:gd name="T9" fmla="*/ 685800 h 2152"/>
              <a:gd name="T10" fmla="*/ 3429000 w 2640"/>
              <a:gd name="T11" fmla="*/ 1600200 h 2152"/>
              <a:gd name="T12" fmla="*/ 4191000 w 2640"/>
              <a:gd name="T13" fmla="*/ 0 h 2152"/>
              <a:gd name="T14" fmla="*/ 0 60000 65536"/>
              <a:gd name="T15" fmla="*/ 0 60000 65536"/>
              <a:gd name="T16" fmla="*/ 0 60000 65536"/>
              <a:gd name="T17" fmla="*/ 0 60000 65536"/>
              <a:gd name="T18" fmla="*/ 0 60000 65536"/>
              <a:gd name="T19" fmla="*/ 0 60000 65536"/>
              <a:gd name="T20" fmla="*/ 0 60000 65536"/>
              <a:gd name="T21" fmla="*/ 0 w 2640"/>
              <a:gd name="T22" fmla="*/ 0 h 2152"/>
              <a:gd name="T23" fmla="*/ 2640 w 2640"/>
              <a:gd name="T24" fmla="*/ 2152 h 2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0" h="2152">
                <a:moveTo>
                  <a:pt x="0" y="384"/>
                </a:moveTo>
                <a:cubicBezTo>
                  <a:pt x="112" y="912"/>
                  <a:pt x="224" y="1440"/>
                  <a:pt x="384" y="1536"/>
                </a:cubicBezTo>
                <a:cubicBezTo>
                  <a:pt x="544" y="1632"/>
                  <a:pt x="800" y="872"/>
                  <a:pt x="960" y="960"/>
                </a:cubicBezTo>
                <a:cubicBezTo>
                  <a:pt x="1120" y="1048"/>
                  <a:pt x="1208" y="2152"/>
                  <a:pt x="1344" y="2064"/>
                </a:cubicBezTo>
                <a:cubicBezTo>
                  <a:pt x="1480" y="1976"/>
                  <a:pt x="1640" y="608"/>
                  <a:pt x="1776" y="432"/>
                </a:cubicBezTo>
                <a:cubicBezTo>
                  <a:pt x="1912" y="256"/>
                  <a:pt x="2016" y="1080"/>
                  <a:pt x="2160" y="1008"/>
                </a:cubicBezTo>
                <a:cubicBezTo>
                  <a:pt x="2304" y="936"/>
                  <a:pt x="2560" y="168"/>
                  <a:pt x="2640" y="0"/>
                </a:cubicBezTo>
              </a:path>
            </a:pathLst>
          </a:cu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9271" name="Oval 6">
            <a:extLst>
              <a:ext uri="{FF2B5EF4-FFF2-40B4-BE49-F238E27FC236}">
                <a16:creationId xmlns:a16="http://schemas.microsoft.com/office/drawing/2014/main" id="{16A7EA13-FAD1-4239-926E-D0170D141585}"/>
              </a:ext>
            </a:extLst>
          </p:cNvPr>
          <p:cNvSpPr>
            <a:spLocks noChangeArrowheads="1"/>
          </p:cNvSpPr>
          <p:nvPr/>
        </p:nvSpPr>
        <p:spPr bwMode="auto">
          <a:xfrm>
            <a:off x="6248400" y="4876800"/>
            <a:ext cx="152400" cy="228600"/>
          </a:xfrm>
          <a:prstGeom prst="ellipse">
            <a:avLst/>
          </a:prstGeom>
          <a:solidFill>
            <a:schemeClr val="tx1"/>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39272" name="Oval 7">
            <a:extLst>
              <a:ext uri="{FF2B5EF4-FFF2-40B4-BE49-F238E27FC236}">
                <a16:creationId xmlns:a16="http://schemas.microsoft.com/office/drawing/2014/main" id="{ED6E3B44-8972-4377-8CD5-04CDD7D91D86}"/>
              </a:ext>
            </a:extLst>
          </p:cNvPr>
          <p:cNvSpPr>
            <a:spLocks noChangeArrowheads="1"/>
          </p:cNvSpPr>
          <p:nvPr/>
        </p:nvSpPr>
        <p:spPr bwMode="auto">
          <a:xfrm>
            <a:off x="6019800" y="4724400"/>
            <a:ext cx="152400" cy="228600"/>
          </a:xfrm>
          <a:prstGeom prst="ellipse">
            <a:avLst/>
          </a:prstGeom>
          <a:solidFill>
            <a:schemeClr val="tx1"/>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39273" name="Oval 8">
            <a:extLst>
              <a:ext uri="{FF2B5EF4-FFF2-40B4-BE49-F238E27FC236}">
                <a16:creationId xmlns:a16="http://schemas.microsoft.com/office/drawing/2014/main" id="{FE5C9ED2-A275-4EBC-B9FC-9590E42C810A}"/>
              </a:ext>
            </a:extLst>
          </p:cNvPr>
          <p:cNvSpPr>
            <a:spLocks noChangeArrowheads="1"/>
          </p:cNvSpPr>
          <p:nvPr/>
        </p:nvSpPr>
        <p:spPr bwMode="auto">
          <a:xfrm>
            <a:off x="6172200" y="5105400"/>
            <a:ext cx="152400" cy="228600"/>
          </a:xfrm>
          <a:prstGeom prst="ellipse">
            <a:avLst/>
          </a:prstGeom>
          <a:solidFill>
            <a:schemeClr val="accent2"/>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39274" name="Oval 9">
            <a:extLst>
              <a:ext uri="{FF2B5EF4-FFF2-40B4-BE49-F238E27FC236}">
                <a16:creationId xmlns:a16="http://schemas.microsoft.com/office/drawing/2014/main" id="{E4A74437-BE6C-4956-8EE6-51400E7E531B}"/>
              </a:ext>
            </a:extLst>
          </p:cNvPr>
          <p:cNvSpPr>
            <a:spLocks noChangeArrowheads="1"/>
          </p:cNvSpPr>
          <p:nvPr/>
        </p:nvSpPr>
        <p:spPr bwMode="auto">
          <a:xfrm>
            <a:off x="6096000" y="4953000"/>
            <a:ext cx="152400" cy="228600"/>
          </a:xfrm>
          <a:prstGeom prst="ellipse">
            <a:avLst/>
          </a:prstGeom>
          <a:solidFill>
            <a:schemeClr val="tx1"/>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ar-SA" altLang="tr-TR" sz="1800"/>
          </a:p>
        </p:txBody>
      </p:sp>
      <p:sp>
        <p:nvSpPr>
          <p:cNvPr id="139275" name="Line 10">
            <a:extLst>
              <a:ext uri="{FF2B5EF4-FFF2-40B4-BE49-F238E27FC236}">
                <a16:creationId xmlns:a16="http://schemas.microsoft.com/office/drawing/2014/main" id="{FC4D7A17-F6A2-4F0B-A138-1BF39F2C0CB7}"/>
              </a:ext>
            </a:extLst>
          </p:cNvPr>
          <p:cNvSpPr>
            <a:spLocks noChangeShapeType="1"/>
          </p:cNvSpPr>
          <p:nvPr/>
        </p:nvSpPr>
        <p:spPr bwMode="auto">
          <a:xfrm>
            <a:off x="6248400" y="5334000"/>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9276" name="Line 11">
            <a:extLst>
              <a:ext uri="{FF2B5EF4-FFF2-40B4-BE49-F238E27FC236}">
                <a16:creationId xmlns:a16="http://schemas.microsoft.com/office/drawing/2014/main" id="{28A80113-2627-410D-BC96-F91C32F04A0D}"/>
              </a:ext>
            </a:extLst>
          </p:cNvPr>
          <p:cNvSpPr>
            <a:spLocks noChangeShapeType="1"/>
          </p:cNvSpPr>
          <p:nvPr/>
        </p:nvSpPr>
        <p:spPr bwMode="auto">
          <a:xfrm flipH="1">
            <a:off x="3657600" y="5334000"/>
            <a:ext cx="2590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8590A-9AC6-409C-823E-40D4603A03A6}"/>
              </a:ext>
            </a:extLst>
          </p:cNvPr>
          <p:cNvSpPr>
            <a:spLocks noGrp="1"/>
          </p:cNvSpPr>
          <p:nvPr>
            <p:ph type="title"/>
          </p:nvPr>
        </p:nvSpPr>
        <p:spPr/>
        <p:txBody>
          <a:bodyPr/>
          <a:lstStyle/>
          <a:p>
            <a:r>
              <a:rPr lang="tr-TR" dirty="0"/>
              <a:t>Problem </a:t>
            </a:r>
            <a:r>
              <a:rPr lang="tr-TR" dirty="0" err="1"/>
              <a:t>Encoding</a:t>
            </a:r>
            <a:endParaRPr lang="tr-TR" dirty="0"/>
          </a:p>
        </p:txBody>
      </p:sp>
      <p:sp>
        <p:nvSpPr>
          <p:cNvPr id="5" name="TextBox 4">
            <a:extLst>
              <a:ext uri="{FF2B5EF4-FFF2-40B4-BE49-F238E27FC236}">
                <a16:creationId xmlns:a16="http://schemas.microsoft.com/office/drawing/2014/main" id="{F3D0562D-F2A5-44A4-AA40-A766D1CC2323}"/>
              </a:ext>
            </a:extLst>
          </p:cNvPr>
          <p:cNvSpPr txBox="1"/>
          <p:nvPr/>
        </p:nvSpPr>
        <p:spPr bwMode="auto">
          <a:xfrm>
            <a:off x="5791200" y="6248400"/>
            <a:ext cx="1219200" cy="215444"/>
          </a:xfrm>
          <a:prstGeom prst="rect">
            <a:avLst/>
          </a:prstGeom>
          <a:noFill/>
          <a:ln w="9525">
            <a:noFill/>
            <a:miter lim="800000"/>
            <a:headEnd/>
            <a:tailEnd/>
          </a:ln>
        </p:spPr>
        <p:txBody>
          <a:bodyPr wrap="square">
            <a:spAutoFit/>
          </a:bodyPr>
          <a:lstStyle/>
          <a:p>
            <a:r>
              <a:rPr lang="en-US" sz="800" b="0" i="0" u="none" strike="noStrike" baseline="0" dirty="0">
                <a:latin typeface="CMR5"/>
              </a:rPr>
              <a:t>From: </a:t>
            </a:r>
            <a:r>
              <a:rPr lang="tr-TR" sz="800" b="0" i="0" u="none" strike="noStrike" baseline="0" dirty="0">
                <a:latin typeface="CMR5"/>
              </a:rPr>
              <a:t>CS:4420</a:t>
            </a:r>
            <a:endParaRPr lang="tr-TR" sz="800" dirty="0"/>
          </a:p>
        </p:txBody>
      </p:sp>
      <p:pic>
        <p:nvPicPr>
          <p:cNvPr id="7" name="Picture 6">
            <a:extLst>
              <a:ext uri="{FF2B5EF4-FFF2-40B4-BE49-F238E27FC236}">
                <a16:creationId xmlns:a16="http://schemas.microsoft.com/office/drawing/2014/main" id="{BC9E370B-EEE8-4564-B497-79A90DA319D8}"/>
              </a:ext>
            </a:extLst>
          </p:cNvPr>
          <p:cNvPicPr>
            <a:picLocks noChangeAspect="1"/>
          </p:cNvPicPr>
          <p:nvPr/>
        </p:nvPicPr>
        <p:blipFill>
          <a:blip r:embed="rId2"/>
          <a:stretch>
            <a:fillRect/>
          </a:stretch>
        </p:blipFill>
        <p:spPr>
          <a:xfrm>
            <a:off x="1143000" y="1219200"/>
            <a:ext cx="9067800" cy="4775983"/>
          </a:xfrm>
          <a:prstGeom prst="rect">
            <a:avLst/>
          </a:prstGeom>
        </p:spPr>
      </p:pic>
    </p:spTree>
    <p:extLst>
      <p:ext uri="{BB962C8B-B14F-4D97-AF65-F5344CB8AC3E}">
        <p14:creationId xmlns:p14="http://schemas.microsoft.com/office/powerpoint/2010/main" val="144521088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ACF4A-BEE5-4AFB-AB86-2C2D4D6CF847}"/>
              </a:ext>
            </a:extLst>
          </p:cNvPr>
          <p:cNvSpPr>
            <a:spLocks noGrp="1"/>
          </p:cNvSpPr>
          <p:nvPr>
            <p:ph type="title"/>
          </p:nvPr>
        </p:nvSpPr>
        <p:spPr/>
        <p:txBody>
          <a:bodyPr/>
          <a:lstStyle/>
          <a:p>
            <a:r>
              <a:rPr lang="tr-TR" dirty="0"/>
              <a:t>Problem </a:t>
            </a:r>
            <a:r>
              <a:rPr lang="tr-TR" dirty="0" err="1"/>
              <a:t>Encoding</a:t>
            </a:r>
            <a:endParaRPr lang="tr-TR" dirty="0"/>
          </a:p>
        </p:txBody>
      </p:sp>
      <p:sp>
        <p:nvSpPr>
          <p:cNvPr id="4" name="TextBox 3">
            <a:extLst>
              <a:ext uri="{FF2B5EF4-FFF2-40B4-BE49-F238E27FC236}">
                <a16:creationId xmlns:a16="http://schemas.microsoft.com/office/drawing/2014/main" id="{170E4E7E-2FC1-41C6-96D3-22F0C088EE26}"/>
              </a:ext>
            </a:extLst>
          </p:cNvPr>
          <p:cNvSpPr txBox="1"/>
          <p:nvPr/>
        </p:nvSpPr>
        <p:spPr bwMode="auto">
          <a:xfrm>
            <a:off x="5791200" y="6248400"/>
            <a:ext cx="1219200" cy="215444"/>
          </a:xfrm>
          <a:prstGeom prst="rect">
            <a:avLst/>
          </a:prstGeom>
          <a:noFill/>
          <a:ln w="9525">
            <a:noFill/>
            <a:miter lim="800000"/>
            <a:headEnd/>
            <a:tailEnd/>
          </a:ln>
        </p:spPr>
        <p:txBody>
          <a:bodyPr wrap="square">
            <a:spAutoFit/>
          </a:bodyPr>
          <a:lstStyle/>
          <a:p>
            <a:r>
              <a:rPr lang="en-US" sz="800" b="0" i="0" u="none" strike="noStrike" baseline="0" dirty="0">
                <a:latin typeface="CMR5"/>
              </a:rPr>
              <a:t>From: </a:t>
            </a:r>
            <a:r>
              <a:rPr lang="tr-TR" sz="800" b="0" i="0" u="none" strike="noStrike" baseline="0" dirty="0">
                <a:latin typeface="CMR5"/>
              </a:rPr>
              <a:t>CS:4420</a:t>
            </a:r>
            <a:endParaRPr lang="tr-TR" sz="800" dirty="0"/>
          </a:p>
        </p:txBody>
      </p:sp>
      <p:pic>
        <p:nvPicPr>
          <p:cNvPr id="6" name="Picture 5">
            <a:extLst>
              <a:ext uri="{FF2B5EF4-FFF2-40B4-BE49-F238E27FC236}">
                <a16:creationId xmlns:a16="http://schemas.microsoft.com/office/drawing/2014/main" id="{81A86C70-903A-4B43-B6AE-8D973CC8CC7E}"/>
              </a:ext>
            </a:extLst>
          </p:cNvPr>
          <p:cNvPicPr>
            <a:picLocks noChangeAspect="1"/>
          </p:cNvPicPr>
          <p:nvPr/>
        </p:nvPicPr>
        <p:blipFill>
          <a:blip r:embed="rId2"/>
          <a:stretch>
            <a:fillRect/>
          </a:stretch>
        </p:blipFill>
        <p:spPr>
          <a:xfrm>
            <a:off x="1676400" y="2057400"/>
            <a:ext cx="9928848" cy="3063606"/>
          </a:xfrm>
          <a:prstGeom prst="rect">
            <a:avLst/>
          </a:prstGeom>
        </p:spPr>
      </p:pic>
    </p:spTree>
    <p:extLst>
      <p:ext uri="{BB962C8B-B14F-4D97-AF65-F5344CB8AC3E}">
        <p14:creationId xmlns:p14="http://schemas.microsoft.com/office/powerpoint/2010/main" val="390357881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BD304-B794-4DBA-93C7-264E4D128E77}"/>
              </a:ext>
            </a:extLst>
          </p:cNvPr>
          <p:cNvSpPr>
            <a:spLocks noGrp="1"/>
          </p:cNvSpPr>
          <p:nvPr>
            <p:ph type="title"/>
          </p:nvPr>
        </p:nvSpPr>
        <p:spPr/>
        <p:txBody>
          <a:bodyPr/>
          <a:lstStyle/>
          <a:p>
            <a:r>
              <a:rPr lang="tr-TR" dirty="0" err="1"/>
              <a:t>Recombination</a:t>
            </a:r>
            <a:r>
              <a:rPr lang="en-US" dirty="0"/>
              <a:t> : Similar to crossover</a:t>
            </a:r>
            <a:endParaRPr lang="tr-TR" dirty="0"/>
          </a:p>
        </p:txBody>
      </p:sp>
      <p:sp>
        <p:nvSpPr>
          <p:cNvPr id="4" name="TextBox 3">
            <a:extLst>
              <a:ext uri="{FF2B5EF4-FFF2-40B4-BE49-F238E27FC236}">
                <a16:creationId xmlns:a16="http://schemas.microsoft.com/office/drawing/2014/main" id="{1623F9B7-6572-4D64-B7C4-330E0EAEF962}"/>
              </a:ext>
            </a:extLst>
          </p:cNvPr>
          <p:cNvSpPr txBox="1"/>
          <p:nvPr/>
        </p:nvSpPr>
        <p:spPr bwMode="auto">
          <a:xfrm>
            <a:off x="5791200" y="6248400"/>
            <a:ext cx="1219200" cy="215444"/>
          </a:xfrm>
          <a:prstGeom prst="rect">
            <a:avLst/>
          </a:prstGeom>
          <a:noFill/>
          <a:ln w="9525">
            <a:noFill/>
            <a:miter lim="800000"/>
            <a:headEnd/>
            <a:tailEnd/>
          </a:ln>
        </p:spPr>
        <p:txBody>
          <a:bodyPr wrap="square">
            <a:spAutoFit/>
          </a:bodyPr>
          <a:lstStyle/>
          <a:p>
            <a:r>
              <a:rPr lang="en-US" sz="800" b="0" i="0" u="none" strike="noStrike" baseline="0" dirty="0">
                <a:latin typeface="CMR5"/>
              </a:rPr>
              <a:t>From: </a:t>
            </a:r>
            <a:r>
              <a:rPr lang="tr-TR" sz="800" b="0" i="0" u="none" strike="noStrike" baseline="0" dirty="0">
                <a:latin typeface="CMR5"/>
              </a:rPr>
              <a:t>CS:4420</a:t>
            </a:r>
            <a:endParaRPr lang="tr-TR" sz="800" dirty="0"/>
          </a:p>
        </p:txBody>
      </p:sp>
      <p:pic>
        <p:nvPicPr>
          <p:cNvPr id="8" name="Picture 7">
            <a:extLst>
              <a:ext uri="{FF2B5EF4-FFF2-40B4-BE49-F238E27FC236}">
                <a16:creationId xmlns:a16="http://schemas.microsoft.com/office/drawing/2014/main" id="{CDAB5E10-4D4D-46B1-A975-3BAD458D825D}"/>
              </a:ext>
            </a:extLst>
          </p:cNvPr>
          <p:cNvPicPr>
            <a:picLocks noChangeAspect="1"/>
          </p:cNvPicPr>
          <p:nvPr/>
        </p:nvPicPr>
        <p:blipFill>
          <a:blip r:embed="rId2"/>
          <a:stretch>
            <a:fillRect/>
          </a:stretch>
        </p:blipFill>
        <p:spPr>
          <a:xfrm>
            <a:off x="762000" y="1637323"/>
            <a:ext cx="5181600" cy="4005385"/>
          </a:xfrm>
          <a:prstGeom prst="rect">
            <a:avLst/>
          </a:prstGeom>
        </p:spPr>
      </p:pic>
      <p:pic>
        <p:nvPicPr>
          <p:cNvPr id="10" name="Picture 9">
            <a:extLst>
              <a:ext uri="{FF2B5EF4-FFF2-40B4-BE49-F238E27FC236}">
                <a16:creationId xmlns:a16="http://schemas.microsoft.com/office/drawing/2014/main" id="{E220D5BE-012A-405F-8C57-631425586CC6}"/>
              </a:ext>
            </a:extLst>
          </p:cNvPr>
          <p:cNvPicPr>
            <a:picLocks noChangeAspect="1"/>
          </p:cNvPicPr>
          <p:nvPr/>
        </p:nvPicPr>
        <p:blipFill>
          <a:blip r:embed="rId3"/>
          <a:stretch>
            <a:fillRect/>
          </a:stretch>
        </p:blipFill>
        <p:spPr>
          <a:xfrm>
            <a:off x="6082323" y="1633415"/>
            <a:ext cx="5423877" cy="4005384"/>
          </a:xfrm>
          <a:prstGeom prst="rect">
            <a:avLst/>
          </a:prstGeom>
        </p:spPr>
      </p:pic>
    </p:spTree>
    <p:extLst>
      <p:ext uri="{BB962C8B-B14F-4D97-AF65-F5344CB8AC3E}">
        <p14:creationId xmlns:p14="http://schemas.microsoft.com/office/powerpoint/2010/main" val="149541971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BCB29-5304-4D38-B77F-58BAA5FECD62}"/>
              </a:ext>
            </a:extLst>
          </p:cNvPr>
          <p:cNvSpPr>
            <a:spLocks noGrp="1"/>
          </p:cNvSpPr>
          <p:nvPr>
            <p:ph type="title"/>
          </p:nvPr>
        </p:nvSpPr>
        <p:spPr/>
        <p:txBody>
          <a:bodyPr/>
          <a:lstStyle/>
          <a:p>
            <a:r>
              <a:rPr lang="tr-TR" sz="2800" b="1" i="0" u="none" strike="noStrike" baseline="0" dirty="0">
                <a:latin typeface="CMSSBX10"/>
              </a:rPr>
              <a:t>GA </a:t>
            </a:r>
            <a:r>
              <a:rPr lang="tr-TR" sz="2800" b="1" i="0" u="none" strike="noStrike" baseline="0" dirty="0" err="1">
                <a:latin typeface="CMSSBX10"/>
              </a:rPr>
              <a:t>for</a:t>
            </a:r>
            <a:r>
              <a:rPr lang="tr-TR" sz="2800" b="1" i="0" u="none" strike="noStrike" baseline="0" dirty="0">
                <a:latin typeface="CMSSBX10"/>
              </a:rPr>
              <a:t> </a:t>
            </a:r>
            <a:r>
              <a:rPr lang="tr-TR" sz="2800" b="1" i="0" u="none" strike="noStrike" baseline="0" dirty="0" err="1">
                <a:latin typeface="CMSSBX10"/>
              </a:rPr>
              <a:t>the</a:t>
            </a:r>
            <a:r>
              <a:rPr lang="tr-TR" sz="2800" b="1" i="0" u="none" strike="noStrike" baseline="0" dirty="0">
                <a:latin typeface="CMSSBX10"/>
              </a:rPr>
              <a:t> </a:t>
            </a:r>
            <a:r>
              <a:rPr lang="tr-TR" sz="2800" b="1" i="0" u="none" strike="noStrike" baseline="0" dirty="0" err="1">
                <a:latin typeface="CMSSBX10"/>
              </a:rPr>
              <a:t>Traveling</a:t>
            </a:r>
            <a:r>
              <a:rPr lang="tr-TR" sz="2800" b="1" i="0" u="none" strike="noStrike" baseline="0" dirty="0">
                <a:latin typeface="CMSSBX10"/>
              </a:rPr>
              <a:t> </a:t>
            </a:r>
            <a:r>
              <a:rPr lang="tr-TR" sz="2800" b="1" i="0" u="none" strike="noStrike" baseline="0" dirty="0" err="1">
                <a:latin typeface="CMSSBX10"/>
              </a:rPr>
              <a:t>Salesperson</a:t>
            </a:r>
            <a:r>
              <a:rPr lang="tr-TR" sz="2800" b="1" i="0" u="none" strike="noStrike" baseline="0" dirty="0">
                <a:latin typeface="CMSSBX10"/>
              </a:rPr>
              <a:t> </a:t>
            </a:r>
            <a:r>
              <a:rPr lang="tr-TR" sz="2800" b="1" i="0" u="none" strike="noStrike" baseline="0" dirty="0" err="1">
                <a:latin typeface="CMSSBX10"/>
              </a:rPr>
              <a:t>Probl</a:t>
            </a:r>
            <a:r>
              <a:rPr lang="en-US" sz="2800" b="1" i="0" u="none" strike="noStrike" baseline="0" dirty="0" err="1">
                <a:latin typeface="CMSSBX10"/>
              </a:rPr>
              <a:t>em</a:t>
            </a:r>
            <a:endParaRPr lang="tr-TR" sz="6000" b="1" dirty="0"/>
          </a:p>
        </p:txBody>
      </p:sp>
      <p:sp>
        <p:nvSpPr>
          <p:cNvPr id="4" name="TextBox 3">
            <a:extLst>
              <a:ext uri="{FF2B5EF4-FFF2-40B4-BE49-F238E27FC236}">
                <a16:creationId xmlns:a16="http://schemas.microsoft.com/office/drawing/2014/main" id="{F7FD23AF-90A6-4CF7-97A6-18419460ECC2}"/>
              </a:ext>
            </a:extLst>
          </p:cNvPr>
          <p:cNvSpPr txBox="1"/>
          <p:nvPr/>
        </p:nvSpPr>
        <p:spPr bwMode="auto">
          <a:xfrm>
            <a:off x="5791200" y="6248400"/>
            <a:ext cx="1219200" cy="215444"/>
          </a:xfrm>
          <a:prstGeom prst="rect">
            <a:avLst/>
          </a:prstGeom>
          <a:noFill/>
          <a:ln w="9525">
            <a:noFill/>
            <a:miter lim="800000"/>
            <a:headEnd/>
            <a:tailEnd/>
          </a:ln>
        </p:spPr>
        <p:txBody>
          <a:bodyPr wrap="square">
            <a:spAutoFit/>
          </a:bodyPr>
          <a:lstStyle/>
          <a:p>
            <a:r>
              <a:rPr lang="en-US" sz="800" b="0" i="0" u="none" strike="noStrike" baseline="0" dirty="0">
                <a:latin typeface="CMR5"/>
              </a:rPr>
              <a:t>From: </a:t>
            </a:r>
            <a:r>
              <a:rPr lang="tr-TR" sz="800" b="0" i="0" u="none" strike="noStrike" baseline="0" dirty="0">
                <a:latin typeface="CMR5"/>
              </a:rPr>
              <a:t>CS:4420</a:t>
            </a:r>
            <a:endParaRPr lang="tr-TR" sz="800" dirty="0"/>
          </a:p>
        </p:txBody>
      </p:sp>
      <p:pic>
        <p:nvPicPr>
          <p:cNvPr id="6" name="Picture 5">
            <a:extLst>
              <a:ext uri="{FF2B5EF4-FFF2-40B4-BE49-F238E27FC236}">
                <a16:creationId xmlns:a16="http://schemas.microsoft.com/office/drawing/2014/main" id="{12A4A666-40CF-4F63-8726-0EDB7CD262D7}"/>
              </a:ext>
            </a:extLst>
          </p:cNvPr>
          <p:cNvPicPr>
            <a:picLocks noChangeAspect="1"/>
          </p:cNvPicPr>
          <p:nvPr/>
        </p:nvPicPr>
        <p:blipFill>
          <a:blip r:embed="rId2"/>
          <a:stretch>
            <a:fillRect/>
          </a:stretch>
        </p:blipFill>
        <p:spPr>
          <a:xfrm>
            <a:off x="1524000" y="1337285"/>
            <a:ext cx="8610600" cy="5018837"/>
          </a:xfrm>
          <a:prstGeom prst="rect">
            <a:avLst/>
          </a:prstGeom>
        </p:spPr>
      </p:pic>
    </p:spTree>
    <p:extLst>
      <p:ext uri="{BB962C8B-B14F-4D97-AF65-F5344CB8AC3E}">
        <p14:creationId xmlns:p14="http://schemas.microsoft.com/office/powerpoint/2010/main" val="955094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98B36-5387-455B-ADAB-C7E3465ED49E}"/>
              </a:ext>
            </a:extLst>
          </p:cNvPr>
          <p:cNvSpPr>
            <a:spLocks noGrp="1"/>
          </p:cNvSpPr>
          <p:nvPr>
            <p:ph type="title"/>
          </p:nvPr>
        </p:nvSpPr>
        <p:spPr/>
        <p:txBody>
          <a:bodyPr/>
          <a:lstStyle/>
          <a:p>
            <a:r>
              <a:rPr lang="en-US" dirty="0"/>
              <a:t>Ex: Heuristic for </a:t>
            </a:r>
            <a:r>
              <a:rPr lang="en-US" i="1" dirty="0"/>
              <a:t>n</a:t>
            </a:r>
            <a:r>
              <a:rPr lang="en-US" dirty="0"/>
              <a:t>-queens problem</a:t>
            </a:r>
            <a:endParaRPr lang="tr-TR" dirty="0"/>
          </a:p>
        </p:txBody>
      </p:sp>
      <p:pic>
        <p:nvPicPr>
          <p:cNvPr id="5" name="Picture 4">
            <a:extLst>
              <a:ext uri="{FF2B5EF4-FFF2-40B4-BE49-F238E27FC236}">
                <a16:creationId xmlns:a16="http://schemas.microsoft.com/office/drawing/2014/main" id="{61E1D9FC-6E02-4C51-B94A-63B44ED8A6C2}"/>
              </a:ext>
            </a:extLst>
          </p:cNvPr>
          <p:cNvPicPr>
            <a:picLocks noChangeAspect="1"/>
          </p:cNvPicPr>
          <p:nvPr/>
        </p:nvPicPr>
        <p:blipFill>
          <a:blip r:embed="rId2"/>
          <a:stretch>
            <a:fillRect/>
          </a:stretch>
        </p:blipFill>
        <p:spPr>
          <a:xfrm>
            <a:off x="152400" y="1151890"/>
            <a:ext cx="11811000" cy="5529096"/>
          </a:xfrm>
          <a:prstGeom prst="rect">
            <a:avLst/>
          </a:prstGeom>
        </p:spPr>
      </p:pic>
    </p:spTree>
    <p:extLst>
      <p:ext uri="{BB962C8B-B14F-4D97-AF65-F5344CB8AC3E}">
        <p14:creationId xmlns:p14="http://schemas.microsoft.com/office/powerpoint/2010/main" val="192593038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C3958-5826-4946-8AA5-5360D0102E99}"/>
              </a:ext>
            </a:extLst>
          </p:cNvPr>
          <p:cNvSpPr>
            <a:spLocks noGrp="1"/>
          </p:cNvSpPr>
          <p:nvPr>
            <p:ph type="title"/>
          </p:nvPr>
        </p:nvSpPr>
        <p:spPr/>
        <p:txBody>
          <a:bodyPr/>
          <a:lstStyle/>
          <a:p>
            <a:r>
              <a:rPr lang="tr-TR" sz="4400" b="1" i="0" u="none" strike="noStrike" baseline="0" dirty="0">
                <a:latin typeface="CMSSBX10"/>
              </a:rPr>
              <a:t>GA </a:t>
            </a:r>
            <a:r>
              <a:rPr lang="tr-TR" sz="4400" b="1" i="0" u="none" strike="noStrike" baseline="0" dirty="0" err="1">
                <a:latin typeface="CMSSBX10"/>
              </a:rPr>
              <a:t>for</a:t>
            </a:r>
            <a:r>
              <a:rPr lang="tr-TR" sz="4400" b="1" i="0" u="none" strike="noStrike" baseline="0" dirty="0">
                <a:latin typeface="CMSSBX10"/>
              </a:rPr>
              <a:t> </a:t>
            </a:r>
            <a:r>
              <a:rPr lang="tr-TR" sz="4400" b="1" i="0" u="none" strike="noStrike" baseline="0" dirty="0" err="1">
                <a:latin typeface="CMSSBX10"/>
              </a:rPr>
              <a:t>the</a:t>
            </a:r>
            <a:r>
              <a:rPr lang="tr-TR" sz="4400" b="1" i="0" u="none" strike="noStrike" baseline="0" dirty="0">
                <a:latin typeface="CMSSBX10"/>
              </a:rPr>
              <a:t> </a:t>
            </a:r>
            <a:r>
              <a:rPr lang="tr-TR" sz="4400" b="1" i="0" u="none" strike="noStrike" baseline="0" dirty="0" err="1">
                <a:latin typeface="CMSSBX10"/>
              </a:rPr>
              <a:t>Traveling</a:t>
            </a:r>
            <a:r>
              <a:rPr lang="tr-TR" sz="4400" b="1" i="0" u="none" strike="noStrike" baseline="0" dirty="0">
                <a:latin typeface="CMSSBX10"/>
              </a:rPr>
              <a:t> </a:t>
            </a:r>
            <a:r>
              <a:rPr lang="tr-TR" sz="4400" b="1" i="0" u="none" strike="noStrike" baseline="0" dirty="0" err="1">
                <a:latin typeface="CMSSBX10"/>
              </a:rPr>
              <a:t>Salesperson</a:t>
            </a:r>
            <a:r>
              <a:rPr lang="tr-TR" sz="4400" b="1" i="0" u="none" strike="noStrike" baseline="0" dirty="0">
                <a:latin typeface="CMSSBX10"/>
              </a:rPr>
              <a:t> </a:t>
            </a:r>
            <a:r>
              <a:rPr lang="tr-TR" sz="4400" b="1" i="0" u="none" strike="noStrike" baseline="0" dirty="0" err="1">
                <a:latin typeface="CMSSBX10"/>
              </a:rPr>
              <a:t>Probl</a:t>
            </a:r>
            <a:r>
              <a:rPr lang="en-US" sz="4400" b="1" i="0" u="none" strike="noStrike" baseline="0" dirty="0" err="1">
                <a:latin typeface="CMSSBX10"/>
              </a:rPr>
              <a:t>em</a:t>
            </a:r>
            <a:endParaRPr lang="tr-TR" dirty="0"/>
          </a:p>
        </p:txBody>
      </p:sp>
      <p:pic>
        <p:nvPicPr>
          <p:cNvPr id="5" name="Content Placeholder 4">
            <a:extLst>
              <a:ext uri="{FF2B5EF4-FFF2-40B4-BE49-F238E27FC236}">
                <a16:creationId xmlns:a16="http://schemas.microsoft.com/office/drawing/2014/main" id="{BC6417FC-1E47-4202-BCB8-06BDACB05B1D}"/>
              </a:ext>
            </a:extLst>
          </p:cNvPr>
          <p:cNvPicPr>
            <a:picLocks noGrp="1" noChangeAspect="1"/>
          </p:cNvPicPr>
          <p:nvPr>
            <p:ph idx="1"/>
          </p:nvPr>
        </p:nvPicPr>
        <p:blipFill>
          <a:blip r:embed="rId2"/>
          <a:stretch>
            <a:fillRect/>
          </a:stretch>
        </p:blipFill>
        <p:spPr>
          <a:xfrm>
            <a:off x="1371600" y="1567546"/>
            <a:ext cx="9372600" cy="4352682"/>
          </a:xfrm>
        </p:spPr>
      </p:pic>
    </p:spTree>
    <p:extLst>
      <p:ext uri="{BB962C8B-B14F-4D97-AF65-F5344CB8AC3E}">
        <p14:creationId xmlns:p14="http://schemas.microsoft.com/office/powerpoint/2010/main" val="265724092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E94D9-8BB1-40FC-ACF9-2A41823742F3}"/>
              </a:ext>
            </a:extLst>
          </p:cNvPr>
          <p:cNvSpPr>
            <a:spLocks noGrp="1"/>
          </p:cNvSpPr>
          <p:nvPr>
            <p:ph type="title"/>
          </p:nvPr>
        </p:nvSpPr>
        <p:spPr/>
        <p:txBody>
          <a:bodyPr/>
          <a:lstStyle/>
          <a:p>
            <a:r>
              <a:rPr lang="tr-TR" sz="4400" b="1" i="0" u="none" strike="noStrike" baseline="0" dirty="0">
                <a:latin typeface="CMSSBX10"/>
              </a:rPr>
              <a:t>GA </a:t>
            </a:r>
            <a:r>
              <a:rPr lang="tr-TR" sz="4400" b="1" i="0" u="none" strike="noStrike" baseline="0" dirty="0" err="1">
                <a:latin typeface="CMSSBX10"/>
              </a:rPr>
              <a:t>for</a:t>
            </a:r>
            <a:r>
              <a:rPr lang="tr-TR" sz="4400" b="1" i="0" u="none" strike="noStrike" baseline="0" dirty="0">
                <a:latin typeface="CMSSBX10"/>
              </a:rPr>
              <a:t> </a:t>
            </a:r>
            <a:r>
              <a:rPr lang="tr-TR" sz="4400" b="1" i="0" u="none" strike="noStrike" baseline="0" dirty="0" err="1">
                <a:latin typeface="CMSSBX10"/>
              </a:rPr>
              <a:t>the</a:t>
            </a:r>
            <a:r>
              <a:rPr lang="tr-TR" sz="4400" b="1" i="0" u="none" strike="noStrike" baseline="0" dirty="0">
                <a:latin typeface="CMSSBX10"/>
              </a:rPr>
              <a:t> </a:t>
            </a:r>
            <a:r>
              <a:rPr lang="tr-TR" sz="4400" b="1" i="0" u="none" strike="noStrike" baseline="0" dirty="0" err="1">
                <a:latin typeface="CMSSBX10"/>
              </a:rPr>
              <a:t>Traveling</a:t>
            </a:r>
            <a:r>
              <a:rPr lang="tr-TR" sz="4400" b="1" i="0" u="none" strike="noStrike" baseline="0" dirty="0">
                <a:latin typeface="CMSSBX10"/>
              </a:rPr>
              <a:t> </a:t>
            </a:r>
            <a:r>
              <a:rPr lang="tr-TR" sz="4400" b="1" i="0" u="none" strike="noStrike" baseline="0" dirty="0" err="1">
                <a:latin typeface="CMSSBX10"/>
              </a:rPr>
              <a:t>Salesperson</a:t>
            </a:r>
            <a:r>
              <a:rPr lang="tr-TR" sz="4400" b="1" i="0" u="none" strike="noStrike" baseline="0" dirty="0">
                <a:latin typeface="CMSSBX10"/>
              </a:rPr>
              <a:t> </a:t>
            </a:r>
            <a:r>
              <a:rPr lang="tr-TR" sz="4400" b="1" i="0" u="none" strike="noStrike" baseline="0" dirty="0" err="1">
                <a:latin typeface="CMSSBX10"/>
              </a:rPr>
              <a:t>Probl</a:t>
            </a:r>
            <a:r>
              <a:rPr lang="en-US" sz="4400" b="1" i="0" u="none" strike="noStrike" baseline="0" dirty="0" err="1">
                <a:latin typeface="CMSSBX10"/>
              </a:rPr>
              <a:t>em</a:t>
            </a:r>
            <a:endParaRPr lang="tr-TR" dirty="0"/>
          </a:p>
        </p:txBody>
      </p:sp>
      <p:pic>
        <p:nvPicPr>
          <p:cNvPr id="5" name="Content Placeholder 4">
            <a:extLst>
              <a:ext uri="{FF2B5EF4-FFF2-40B4-BE49-F238E27FC236}">
                <a16:creationId xmlns:a16="http://schemas.microsoft.com/office/drawing/2014/main" id="{9B6F8C5D-5307-4DA7-AC64-DC4F08F12C74}"/>
              </a:ext>
            </a:extLst>
          </p:cNvPr>
          <p:cNvPicPr>
            <a:picLocks noGrp="1" noChangeAspect="1"/>
          </p:cNvPicPr>
          <p:nvPr>
            <p:ph idx="1"/>
          </p:nvPr>
        </p:nvPicPr>
        <p:blipFill>
          <a:blip r:embed="rId2"/>
          <a:stretch>
            <a:fillRect/>
          </a:stretch>
        </p:blipFill>
        <p:spPr>
          <a:xfrm>
            <a:off x="1066800" y="1524000"/>
            <a:ext cx="9851891" cy="3657599"/>
          </a:xfrm>
        </p:spPr>
      </p:pic>
    </p:spTree>
    <p:extLst>
      <p:ext uri="{BB962C8B-B14F-4D97-AF65-F5344CB8AC3E}">
        <p14:creationId xmlns:p14="http://schemas.microsoft.com/office/powerpoint/2010/main" val="227929900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search in continuous spaces</a:t>
            </a:r>
          </a:p>
        </p:txBody>
      </p:sp>
      <p:pic>
        <p:nvPicPr>
          <p:cNvPr id="4" name="Picture 2">
            <a:extLst>
              <a:ext uri="{FF2B5EF4-FFF2-40B4-BE49-F238E27FC236}">
                <a16:creationId xmlns:a16="http://schemas.microsoft.com/office/drawing/2014/main" id="{342B7E93-2D79-2146-BB66-DD6B3D9A3A5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835164" y="1144408"/>
            <a:ext cx="8524096" cy="5226409"/>
          </a:xfrm>
          <a:prstGeom prst="rect">
            <a:avLst/>
          </a:prstGeom>
          <a:noFill/>
        </p:spPr>
      </p:pic>
    </p:spTree>
    <p:extLst>
      <p:ext uri="{BB962C8B-B14F-4D97-AF65-F5344CB8AC3E}">
        <p14:creationId xmlns:p14="http://schemas.microsoft.com/office/powerpoint/2010/main" val="113149228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6B9EE-0C76-4FE4-8613-193947641C48}"/>
              </a:ext>
            </a:extLst>
          </p:cNvPr>
          <p:cNvSpPr>
            <a:spLocks noGrp="1"/>
          </p:cNvSpPr>
          <p:nvPr>
            <p:ph type="title"/>
          </p:nvPr>
        </p:nvSpPr>
        <p:spPr/>
        <p:txBody>
          <a:bodyPr/>
          <a:lstStyle/>
          <a:p>
            <a:r>
              <a:rPr lang="en-US" dirty="0"/>
              <a:t>Local Search in Continuous Spaces</a:t>
            </a:r>
            <a:endParaRPr lang="tr-TR" dirty="0"/>
          </a:p>
        </p:txBody>
      </p:sp>
      <p:sp>
        <p:nvSpPr>
          <p:cNvPr id="3" name="Content Placeholder 2">
            <a:extLst>
              <a:ext uri="{FF2B5EF4-FFF2-40B4-BE49-F238E27FC236}">
                <a16:creationId xmlns:a16="http://schemas.microsoft.com/office/drawing/2014/main" id="{9A38FD39-7EB3-42D7-B336-59D48FE9D3E3}"/>
              </a:ext>
            </a:extLst>
          </p:cNvPr>
          <p:cNvSpPr>
            <a:spLocks noGrp="1"/>
          </p:cNvSpPr>
          <p:nvPr>
            <p:ph idx="1"/>
          </p:nvPr>
        </p:nvSpPr>
        <p:spPr>
          <a:xfrm>
            <a:off x="406400" y="1397001"/>
            <a:ext cx="11379200" cy="4013199"/>
          </a:xfrm>
        </p:spPr>
        <p:txBody>
          <a:bodyPr>
            <a:normAutofit fontScale="70000" lnSpcReduction="20000"/>
          </a:bodyPr>
          <a:lstStyle/>
          <a:p>
            <a:r>
              <a:rPr lang="tr-TR" dirty="0" err="1">
                <a:latin typeface="NimbusRomNo9L-Regu"/>
              </a:rPr>
              <a:t>There</a:t>
            </a:r>
            <a:r>
              <a:rPr lang="tr-TR" dirty="0">
                <a:latin typeface="NimbusRomNo9L-Regu"/>
              </a:rPr>
              <a:t> is a</a:t>
            </a:r>
            <a:r>
              <a:rPr lang="en-US" dirty="0">
                <a:latin typeface="NimbusRomNo9L-Regu"/>
              </a:rPr>
              <a:t> distinction between discrete and continuous environments</a:t>
            </a:r>
            <a:r>
              <a:rPr lang="tr-TR" dirty="0">
                <a:latin typeface="NimbusRomNo9L-Regu"/>
              </a:rPr>
              <a:t>. The</a:t>
            </a:r>
            <a:r>
              <a:rPr lang="en-US" dirty="0">
                <a:latin typeface="NimbusRomNo9L-Regu"/>
              </a:rPr>
              <a:t> most real-world environments are continuous. A continuous </a:t>
            </a:r>
            <a:r>
              <a:rPr lang="en-US" dirty="0">
                <a:solidFill>
                  <a:srgbClr val="FF0000"/>
                </a:solidFill>
                <a:latin typeface="NimbusRomNo9L-Regu"/>
              </a:rPr>
              <a:t>action space has an infinite branching factor</a:t>
            </a:r>
            <a:r>
              <a:rPr lang="en-US" dirty="0">
                <a:latin typeface="NimbusRomNo9L-Regu"/>
              </a:rPr>
              <a:t>, and thus can’t be handled by most of the algorithms we have covered so far (with the exception of first-choice hill climbing and simulated annealing).</a:t>
            </a:r>
          </a:p>
          <a:p>
            <a:r>
              <a:rPr lang="en-US" dirty="0">
                <a:latin typeface="NimbusRomNo9L-ReguItal"/>
              </a:rPr>
              <a:t>Suppose we want to place </a:t>
            </a:r>
            <a:r>
              <a:rPr lang="en-US" dirty="0">
                <a:solidFill>
                  <a:srgbClr val="FF0000"/>
                </a:solidFill>
                <a:latin typeface="NimbusRomNo9L-ReguItal"/>
              </a:rPr>
              <a:t>three new airports anywhere in Romania</a:t>
            </a:r>
            <a:r>
              <a:rPr lang="en-US" dirty="0">
                <a:latin typeface="NimbusRomNo9L-ReguItal"/>
              </a:rPr>
              <a:t>, such that the sum of squared straight-line distances from each city on the map to its </a:t>
            </a:r>
            <a:r>
              <a:rPr lang="en-US" dirty="0">
                <a:solidFill>
                  <a:srgbClr val="FF0000"/>
                </a:solidFill>
                <a:latin typeface="NimbusRomNo9L-ReguItal"/>
              </a:rPr>
              <a:t>nearest airport is minimized. </a:t>
            </a:r>
            <a:r>
              <a:rPr lang="en-US" dirty="0">
                <a:latin typeface="NimbusRomNo9L-ReguItal"/>
              </a:rPr>
              <a:t>(See Figure 3.1 for the map of Romania.) The state space is then defined by the coordinates of the three airports: </a:t>
            </a:r>
          </a:p>
          <a:p>
            <a:pPr marL="0" indent="0" algn="l">
              <a:buNone/>
            </a:pPr>
            <a:r>
              <a:rPr lang="en-US" dirty="0">
                <a:latin typeface="NimbusRomNo9L-ReguItal"/>
              </a:rPr>
              <a:t>                                      (x1;y1), (x2;y2), and (x3;y3).</a:t>
            </a:r>
          </a:p>
          <a:p>
            <a:pPr algn="l"/>
            <a:r>
              <a:rPr lang="en-US" dirty="0">
                <a:latin typeface="NimbusRomNo9L-ReguItal"/>
              </a:rPr>
              <a:t>This is a </a:t>
            </a:r>
            <a:r>
              <a:rPr lang="en-US" dirty="0">
                <a:solidFill>
                  <a:srgbClr val="FF0000"/>
                </a:solidFill>
                <a:latin typeface="NimbusRomNo9L-ReguItal"/>
              </a:rPr>
              <a:t>six-dimensional space</a:t>
            </a:r>
            <a:r>
              <a:rPr lang="en-US" dirty="0">
                <a:latin typeface="NimbusRomNo9L-ReguItal"/>
              </a:rPr>
              <a:t>; we also say that states are defined by six variables.</a:t>
            </a:r>
          </a:p>
          <a:p>
            <a:pPr algn="l"/>
            <a:r>
              <a:rPr lang="tr-TR" sz="3200" b="0" i="0" u="none" strike="noStrike" baseline="0" dirty="0" err="1">
                <a:latin typeface="NimbusRomNo9L-Regu"/>
              </a:rPr>
              <a:t>The</a:t>
            </a:r>
            <a:r>
              <a:rPr lang="tr-TR" sz="3200" b="0" i="0" u="none" strike="noStrike" baseline="0" dirty="0">
                <a:latin typeface="NimbusRomNo9L-Regu"/>
              </a:rPr>
              <a:t> </a:t>
            </a:r>
            <a:r>
              <a:rPr lang="tr-TR" sz="3200" b="0" i="0" u="none" strike="noStrike" baseline="0" dirty="0" err="1">
                <a:latin typeface="NimbusRomNo9L-Regu"/>
              </a:rPr>
              <a:t>objective</a:t>
            </a:r>
            <a:r>
              <a:rPr lang="tr-TR" sz="3200" b="0" i="0" u="none" strike="noStrike" baseline="0" dirty="0">
                <a:latin typeface="NimbusRomNo9L-Regu"/>
              </a:rPr>
              <a:t> </a:t>
            </a:r>
            <a:r>
              <a:rPr lang="tr-TR" sz="3200" b="0" i="0" u="none" strike="noStrike" baseline="0" dirty="0" err="1">
                <a:latin typeface="NimbusRomNo9L-Regu"/>
              </a:rPr>
              <a:t>function</a:t>
            </a:r>
            <a:r>
              <a:rPr lang="en-US" sz="3200" b="0" i="0" u="none" strike="noStrike" baseline="0" dirty="0">
                <a:latin typeface="NimbusRomNo9L-Regu"/>
              </a:rPr>
              <a:t> </a:t>
            </a:r>
            <a:r>
              <a:rPr lang="en-US" sz="3200" b="0" i="0" u="none" strike="noStrike" baseline="0" dirty="0">
                <a:latin typeface="NimbusRomNo9L-ReguItal"/>
              </a:rPr>
              <a:t>f </a:t>
            </a:r>
            <a:r>
              <a:rPr lang="en-US" sz="3200" b="0" i="0" u="none" strike="noStrike" baseline="0" dirty="0">
                <a:latin typeface="CMR10"/>
              </a:rPr>
              <a:t>(</a:t>
            </a:r>
            <a:r>
              <a:rPr lang="en-US" sz="3200" b="0" i="0" u="none" strike="noStrike" baseline="0" dirty="0">
                <a:latin typeface="NimbusRomNo9L-Medi"/>
              </a:rPr>
              <a:t>x</a:t>
            </a:r>
            <a:r>
              <a:rPr lang="en-US" sz="3200" b="0" i="0" u="none" strike="noStrike" baseline="0" dirty="0">
                <a:latin typeface="CMR10"/>
              </a:rPr>
              <a:t>) = </a:t>
            </a:r>
            <a:r>
              <a:rPr lang="en-US" sz="3200" b="0" i="0" u="none" strike="noStrike" baseline="0" dirty="0">
                <a:latin typeface="NimbusRomNo9L-ReguItal"/>
              </a:rPr>
              <a:t>f </a:t>
            </a:r>
            <a:r>
              <a:rPr lang="en-US" sz="3200" b="0" i="0" u="none" strike="noStrike" baseline="0" dirty="0">
                <a:latin typeface="CMR10"/>
              </a:rPr>
              <a:t>(</a:t>
            </a:r>
            <a:r>
              <a:rPr lang="en-US" sz="3200" b="0" i="0" u="none" strike="noStrike" baseline="0" dirty="0">
                <a:latin typeface="NimbusRomNo9L-ReguItal"/>
              </a:rPr>
              <a:t>x</a:t>
            </a:r>
            <a:r>
              <a:rPr lang="en-US" sz="1800" b="0" i="0" u="none" strike="noStrike" baseline="0" dirty="0">
                <a:latin typeface="NimbusRomNo9L-Regu"/>
              </a:rPr>
              <a:t>1</a:t>
            </a:r>
            <a:r>
              <a:rPr lang="en-US" sz="3200" b="0" i="0" u="none" strike="noStrike" baseline="0" dirty="0">
                <a:latin typeface="CMMI10"/>
              </a:rPr>
              <a:t>;</a:t>
            </a:r>
            <a:r>
              <a:rPr lang="en-US" sz="3200" b="0" i="0" u="none" strike="noStrike" baseline="0" dirty="0">
                <a:latin typeface="NimbusRomNo9L-ReguItal"/>
              </a:rPr>
              <a:t>y</a:t>
            </a:r>
            <a:r>
              <a:rPr lang="en-US" sz="1800" b="0" i="0" u="none" strike="noStrike" baseline="0" dirty="0">
                <a:latin typeface="NimbusRomNo9L-Regu"/>
              </a:rPr>
              <a:t>1</a:t>
            </a:r>
            <a:r>
              <a:rPr lang="en-US" sz="3200" b="0" i="0" u="none" strike="noStrike" baseline="0" dirty="0">
                <a:latin typeface="CMMI10"/>
              </a:rPr>
              <a:t>;</a:t>
            </a:r>
            <a:r>
              <a:rPr lang="en-US" sz="3200" b="0" i="0" u="none" strike="noStrike" baseline="0" dirty="0">
                <a:latin typeface="NimbusRomNo9L-ReguItal"/>
              </a:rPr>
              <a:t>x</a:t>
            </a:r>
            <a:r>
              <a:rPr lang="en-US" sz="1800" b="0" i="0" u="none" strike="noStrike" baseline="0" dirty="0">
                <a:latin typeface="NimbusRomNo9L-Regu"/>
              </a:rPr>
              <a:t>2</a:t>
            </a:r>
            <a:r>
              <a:rPr lang="en-US" sz="3200" b="0" i="0" u="none" strike="noStrike" baseline="0" dirty="0">
                <a:latin typeface="CMMI10"/>
              </a:rPr>
              <a:t>;</a:t>
            </a:r>
            <a:r>
              <a:rPr lang="en-US" sz="3200" b="0" i="0" u="none" strike="noStrike" baseline="0" dirty="0">
                <a:latin typeface="NimbusRomNo9L-ReguItal"/>
              </a:rPr>
              <a:t>y</a:t>
            </a:r>
            <a:r>
              <a:rPr lang="en-US" sz="1800" b="0" i="0" u="none" strike="noStrike" baseline="0" dirty="0">
                <a:latin typeface="NimbusRomNo9L-Regu"/>
              </a:rPr>
              <a:t>2</a:t>
            </a:r>
            <a:r>
              <a:rPr lang="en-US" sz="3200" b="0" i="0" u="none" strike="noStrike" baseline="0" dirty="0">
                <a:latin typeface="CMMI10"/>
              </a:rPr>
              <a:t>;</a:t>
            </a:r>
            <a:r>
              <a:rPr lang="en-US" sz="3200" b="0" i="0" u="none" strike="noStrike" baseline="0" dirty="0">
                <a:latin typeface="NimbusRomNo9L-ReguItal"/>
              </a:rPr>
              <a:t>x</a:t>
            </a:r>
            <a:r>
              <a:rPr lang="en-US" sz="1800" b="0" i="0" u="none" strike="noStrike" baseline="0" dirty="0">
                <a:latin typeface="NimbusRomNo9L-Regu"/>
              </a:rPr>
              <a:t>3</a:t>
            </a:r>
            <a:r>
              <a:rPr lang="en-US" sz="3200" b="0" i="0" u="none" strike="noStrike" baseline="0" dirty="0">
                <a:latin typeface="CMMI10"/>
              </a:rPr>
              <a:t>;</a:t>
            </a:r>
            <a:r>
              <a:rPr lang="en-US" sz="3200" b="0" i="0" u="none" strike="noStrike" baseline="0" dirty="0">
                <a:latin typeface="NimbusRomNo9L-ReguItal"/>
              </a:rPr>
              <a:t>y</a:t>
            </a:r>
            <a:r>
              <a:rPr lang="en-US" sz="1800" b="0" i="0" u="none" strike="noStrike" baseline="0" dirty="0">
                <a:latin typeface="NimbusRomNo9L-Regu"/>
              </a:rPr>
              <a:t>3</a:t>
            </a:r>
            <a:r>
              <a:rPr lang="en-US" sz="3200" b="0" i="0" u="none" strike="noStrike" baseline="0" dirty="0">
                <a:latin typeface="CMR10"/>
              </a:rPr>
              <a:t>) </a:t>
            </a:r>
            <a:r>
              <a:rPr lang="en-US" sz="3200" b="0" i="0" u="none" strike="noStrike" baseline="0" dirty="0">
                <a:latin typeface="NimbusRomNo9L-Regu"/>
              </a:rPr>
              <a:t>is relatively easy to compute for any particular state once we compute the closest cities. Let </a:t>
            </a:r>
            <a:r>
              <a:rPr lang="en-US" sz="3200" b="0" i="0" u="none" strike="noStrike" baseline="0" dirty="0">
                <a:latin typeface="NimbusRomNo9L-ReguItal"/>
              </a:rPr>
              <a:t>C</a:t>
            </a:r>
            <a:r>
              <a:rPr lang="en-US" sz="1800" b="0" i="0" u="none" strike="noStrike" baseline="0" dirty="0">
                <a:latin typeface="NimbusRomNo9L-ReguItal"/>
              </a:rPr>
              <a:t>i </a:t>
            </a:r>
            <a:r>
              <a:rPr lang="en-US" sz="3200" b="0" i="0" u="none" strike="noStrike" baseline="0" dirty="0">
                <a:latin typeface="NimbusRomNo9L-Regu"/>
              </a:rPr>
              <a:t>be the set of cities whose closest airport (in the state </a:t>
            </a:r>
            <a:r>
              <a:rPr lang="en-US" sz="3200" b="0" i="0" u="none" strike="noStrike" baseline="0" dirty="0">
                <a:latin typeface="NimbusRomNo9L-Medi"/>
              </a:rPr>
              <a:t>x</a:t>
            </a:r>
            <a:r>
              <a:rPr lang="en-US" sz="3200" b="0" i="0" u="none" strike="noStrike" baseline="0" dirty="0">
                <a:latin typeface="NimbusRomNo9L-Regu"/>
              </a:rPr>
              <a:t>) is airport </a:t>
            </a:r>
            <a:r>
              <a:rPr lang="en-US" sz="3200" b="0" i="0" u="none" strike="noStrike" baseline="0" dirty="0" err="1">
                <a:latin typeface="NimbusRomNo9L-ReguItal"/>
              </a:rPr>
              <a:t>i</a:t>
            </a:r>
            <a:r>
              <a:rPr lang="en-US" sz="3200" b="0" i="0" u="none" strike="noStrike" baseline="0" dirty="0">
                <a:latin typeface="NimbusRomNo9L-Regu"/>
              </a:rPr>
              <a:t>. Then, we have</a:t>
            </a:r>
          </a:p>
          <a:p>
            <a:pPr algn="l"/>
            <a:endParaRPr lang="tr-TR" dirty="0"/>
          </a:p>
        </p:txBody>
      </p:sp>
      <p:pic>
        <p:nvPicPr>
          <p:cNvPr id="5" name="Picture 4">
            <a:extLst>
              <a:ext uri="{FF2B5EF4-FFF2-40B4-BE49-F238E27FC236}">
                <a16:creationId xmlns:a16="http://schemas.microsoft.com/office/drawing/2014/main" id="{E7ECA329-1E65-448A-A5A2-82C214D8E807}"/>
              </a:ext>
            </a:extLst>
          </p:cNvPr>
          <p:cNvPicPr>
            <a:picLocks noChangeAspect="1"/>
          </p:cNvPicPr>
          <p:nvPr/>
        </p:nvPicPr>
        <p:blipFill>
          <a:blip r:embed="rId2"/>
          <a:stretch>
            <a:fillRect/>
          </a:stretch>
        </p:blipFill>
        <p:spPr>
          <a:xfrm>
            <a:off x="2362200" y="5257800"/>
            <a:ext cx="5867400" cy="1363154"/>
          </a:xfrm>
          <a:prstGeom prst="rect">
            <a:avLst/>
          </a:prstGeom>
        </p:spPr>
      </p:pic>
    </p:spTree>
    <p:extLst>
      <p:ext uri="{BB962C8B-B14F-4D97-AF65-F5344CB8AC3E}">
        <p14:creationId xmlns:p14="http://schemas.microsoft.com/office/powerpoint/2010/main" val="264139596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A719E-BA36-5142-85E2-CB5E45872EC3}"/>
              </a:ext>
            </a:extLst>
          </p:cNvPr>
          <p:cNvSpPr>
            <a:spLocks noGrp="1"/>
          </p:cNvSpPr>
          <p:nvPr>
            <p:ph type="title"/>
          </p:nvPr>
        </p:nvSpPr>
        <p:spPr/>
        <p:txBody>
          <a:bodyPr/>
          <a:lstStyle/>
          <a:p>
            <a:r>
              <a:rPr lang="en-US" dirty="0"/>
              <a:t>Example: Siting airports in Romania</a:t>
            </a:r>
          </a:p>
        </p:txBody>
      </p:sp>
      <p:pic>
        <p:nvPicPr>
          <p:cNvPr id="4" name="Picture 3">
            <a:extLst>
              <a:ext uri="{FF2B5EF4-FFF2-40B4-BE49-F238E27FC236}">
                <a16:creationId xmlns:a16="http://schemas.microsoft.com/office/drawing/2014/main" id="{61761854-D54E-4041-AA04-707051C06A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905000"/>
            <a:ext cx="7318749" cy="4376351"/>
          </a:xfrm>
          <a:prstGeom prst="rect">
            <a:avLst/>
          </a:prstGeom>
        </p:spPr>
      </p:pic>
      <p:sp>
        <p:nvSpPr>
          <p:cNvPr id="5" name="TextBox 4">
            <a:extLst>
              <a:ext uri="{FF2B5EF4-FFF2-40B4-BE49-F238E27FC236}">
                <a16:creationId xmlns:a16="http://schemas.microsoft.com/office/drawing/2014/main" id="{44040851-BAD2-644B-B494-6907697BCA8B}"/>
              </a:ext>
            </a:extLst>
          </p:cNvPr>
          <p:cNvSpPr txBox="1"/>
          <p:nvPr/>
        </p:nvSpPr>
        <p:spPr bwMode="auto">
          <a:xfrm>
            <a:off x="173450" y="1117600"/>
            <a:ext cx="11845098" cy="461663"/>
          </a:xfrm>
          <a:prstGeom prst="rect">
            <a:avLst/>
          </a:prstGeom>
          <a:noFill/>
          <a:ln w="9525">
            <a:noFill/>
            <a:miter lim="800000"/>
            <a:headEnd/>
            <a:tailEnd/>
          </a:ln>
        </p:spPr>
        <p:txBody>
          <a:bodyPr wrap="none" lIns="91438" tIns="45719" rIns="91438" bIns="45719" rtlCol="0">
            <a:spAutoFit/>
          </a:bodyPr>
          <a:lstStyle/>
          <a:p>
            <a:r>
              <a:rPr lang="en-US" sz="2400" dirty="0">
                <a:solidFill>
                  <a:srgbClr val="002060"/>
                </a:solidFill>
                <a:latin typeface="Calibri"/>
                <a:cs typeface="Calibri"/>
              </a:rPr>
              <a:t>Place 3 airports to minimize the sum of squared distances from each city to its nearest airport</a:t>
            </a:r>
          </a:p>
        </p:txBody>
      </p:sp>
      <p:sp>
        <p:nvSpPr>
          <p:cNvPr id="6" name="TextBox 5">
            <a:extLst>
              <a:ext uri="{FF2B5EF4-FFF2-40B4-BE49-F238E27FC236}">
                <a16:creationId xmlns:a16="http://schemas.microsoft.com/office/drawing/2014/main" id="{730A4ECD-AF67-4A43-936B-7FEC7F0D85AE}"/>
              </a:ext>
            </a:extLst>
          </p:cNvPr>
          <p:cNvSpPr txBox="1"/>
          <p:nvPr/>
        </p:nvSpPr>
        <p:spPr bwMode="auto">
          <a:xfrm>
            <a:off x="7865269" y="1784852"/>
            <a:ext cx="4326731" cy="2923875"/>
          </a:xfrm>
          <a:prstGeom prst="rect">
            <a:avLst/>
          </a:prstGeom>
          <a:noFill/>
          <a:ln w="9525">
            <a:noFill/>
            <a:miter lim="800000"/>
            <a:headEnd/>
            <a:tailEnd/>
          </a:ln>
        </p:spPr>
        <p:txBody>
          <a:bodyPr wrap="square" lIns="91438" tIns="45719" rIns="91438" bIns="45719" rtlCol="0">
            <a:spAutoFit/>
          </a:bodyPr>
          <a:lstStyle/>
          <a:p>
            <a:r>
              <a:rPr lang="en-US" sz="2000" dirty="0">
                <a:solidFill>
                  <a:schemeClr val="tx2"/>
                </a:solidFill>
                <a:latin typeface="Calibri"/>
                <a:cs typeface="Calibri"/>
              </a:rPr>
              <a:t>Airport locations </a:t>
            </a:r>
          </a:p>
          <a:p>
            <a:r>
              <a:rPr lang="en-US" sz="2000" dirty="0">
                <a:solidFill>
                  <a:schemeClr val="tx2"/>
                </a:solidFill>
                <a:latin typeface="Calibri"/>
                <a:cs typeface="Calibri"/>
              </a:rPr>
              <a:t>	</a:t>
            </a:r>
            <a:r>
              <a:rPr lang="en-US" sz="2000" b="1" dirty="0">
                <a:solidFill>
                  <a:srgbClr val="CE00BB"/>
                </a:solidFill>
                <a:latin typeface="Calibri"/>
                <a:cs typeface="Calibri"/>
              </a:rPr>
              <a:t>x</a:t>
            </a:r>
            <a:r>
              <a:rPr lang="en-US" sz="2000" dirty="0">
                <a:solidFill>
                  <a:srgbClr val="CE00BB"/>
                </a:solidFill>
                <a:latin typeface="Calibri"/>
                <a:cs typeface="Calibri"/>
              </a:rPr>
              <a:t> = (</a:t>
            </a:r>
            <a:r>
              <a:rPr lang="en-US" sz="2000" i="1" dirty="0">
                <a:solidFill>
                  <a:srgbClr val="CE00BB"/>
                </a:solidFill>
                <a:latin typeface="Calibri"/>
                <a:cs typeface="Calibri"/>
              </a:rPr>
              <a:t>x</a:t>
            </a:r>
            <a:r>
              <a:rPr lang="en-US" sz="2000" baseline="-25000" dirty="0">
                <a:solidFill>
                  <a:srgbClr val="CE00BB"/>
                </a:solidFill>
                <a:latin typeface="Calibri"/>
                <a:cs typeface="Calibri"/>
              </a:rPr>
              <a:t>1</a:t>
            </a:r>
            <a:r>
              <a:rPr lang="en-US" sz="2000" dirty="0">
                <a:solidFill>
                  <a:srgbClr val="CE00BB"/>
                </a:solidFill>
                <a:latin typeface="Calibri"/>
                <a:cs typeface="Calibri"/>
              </a:rPr>
              <a:t>,</a:t>
            </a:r>
            <a:r>
              <a:rPr lang="en-US" sz="2000" i="1" dirty="0">
                <a:solidFill>
                  <a:srgbClr val="CE00BB"/>
                </a:solidFill>
                <a:latin typeface="Calibri"/>
                <a:cs typeface="Calibri"/>
              </a:rPr>
              <a:t>y</a:t>
            </a:r>
            <a:r>
              <a:rPr lang="en-US" sz="2000" baseline="-25000" dirty="0">
                <a:solidFill>
                  <a:srgbClr val="CE00BB"/>
                </a:solidFill>
                <a:latin typeface="Calibri"/>
                <a:cs typeface="Calibri"/>
              </a:rPr>
              <a:t>1</a:t>
            </a:r>
            <a:r>
              <a:rPr lang="en-US" sz="2000" dirty="0">
                <a:solidFill>
                  <a:srgbClr val="CE00BB"/>
                </a:solidFill>
                <a:latin typeface="Calibri"/>
                <a:cs typeface="Calibri"/>
              </a:rPr>
              <a:t>)</a:t>
            </a:r>
            <a:r>
              <a:rPr lang="en-US" sz="2000" dirty="0">
                <a:solidFill>
                  <a:schemeClr val="tx2"/>
                </a:solidFill>
                <a:latin typeface="Calibri"/>
                <a:cs typeface="Calibri"/>
              </a:rPr>
              <a:t>, </a:t>
            </a:r>
            <a:r>
              <a:rPr lang="en-US" sz="2000" dirty="0">
                <a:solidFill>
                  <a:srgbClr val="CE00BB"/>
                </a:solidFill>
                <a:latin typeface="Calibri"/>
                <a:cs typeface="Calibri"/>
              </a:rPr>
              <a:t>(</a:t>
            </a:r>
            <a:r>
              <a:rPr lang="en-US" sz="2000" i="1" dirty="0">
                <a:solidFill>
                  <a:srgbClr val="CE00BB"/>
                </a:solidFill>
                <a:latin typeface="Calibri"/>
                <a:cs typeface="Calibri"/>
              </a:rPr>
              <a:t>x</a:t>
            </a:r>
            <a:r>
              <a:rPr lang="en-US" sz="2000" baseline="-25000" dirty="0">
                <a:solidFill>
                  <a:srgbClr val="CE00BB"/>
                </a:solidFill>
                <a:latin typeface="Calibri"/>
                <a:cs typeface="Calibri"/>
              </a:rPr>
              <a:t>2</a:t>
            </a:r>
            <a:r>
              <a:rPr lang="en-US" sz="2000" dirty="0">
                <a:solidFill>
                  <a:srgbClr val="CE00BB"/>
                </a:solidFill>
                <a:latin typeface="Calibri"/>
                <a:cs typeface="Calibri"/>
              </a:rPr>
              <a:t>,</a:t>
            </a:r>
            <a:r>
              <a:rPr lang="en-US" sz="2000" i="1" dirty="0">
                <a:solidFill>
                  <a:srgbClr val="CE00BB"/>
                </a:solidFill>
                <a:latin typeface="Calibri"/>
                <a:cs typeface="Calibri"/>
              </a:rPr>
              <a:t>y</a:t>
            </a:r>
            <a:r>
              <a:rPr lang="en-US" sz="2000" baseline="-25000" dirty="0">
                <a:solidFill>
                  <a:srgbClr val="CE00BB"/>
                </a:solidFill>
                <a:latin typeface="Calibri"/>
                <a:cs typeface="Calibri"/>
              </a:rPr>
              <a:t>2</a:t>
            </a:r>
            <a:r>
              <a:rPr lang="en-US" sz="2000" dirty="0">
                <a:solidFill>
                  <a:srgbClr val="CE00BB"/>
                </a:solidFill>
                <a:latin typeface="Calibri"/>
                <a:cs typeface="Calibri"/>
              </a:rPr>
              <a:t>)</a:t>
            </a:r>
            <a:r>
              <a:rPr lang="en-US" sz="2000" dirty="0">
                <a:solidFill>
                  <a:schemeClr val="tx2"/>
                </a:solidFill>
                <a:latin typeface="Calibri"/>
                <a:cs typeface="Calibri"/>
              </a:rPr>
              <a:t>, </a:t>
            </a:r>
            <a:r>
              <a:rPr lang="en-US" sz="2000" dirty="0">
                <a:solidFill>
                  <a:srgbClr val="CE00BB"/>
                </a:solidFill>
                <a:latin typeface="Calibri"/>
                <a:cs typeface="Calibri"/>
              </a:rPr>
              <a:t>(</a:t>
            </a:r>
            <a:r>
              <a:rPr lang="en-US" sz="2000" i="1" dirty="0">
                <a:solidFill>
                  <a:srgbClr val="CE00BB"/>
                </a:solidFill>
                <a:latin typeface="Calibri"/>
                <a:cs typeface="Calibri"/>
              </a:rPr>
              <a:t>x</a:t>
            </a:r>
            <a:r>
              <a:rPr lang="en-US" sz="2000" baseline="-25000" dirty="0">
                <a:solidFill>
                  <a:srgbClr val="CE00BB"/>
                </a:solidFill>
                <a:latin typeface="Calibri"/>
                <a:cs typeface="Calibri"/>
              </a:rPr>
              <a:t>3</a:t>
            </a:r>
            <a:r>
              <a:rPr lang="en-US" sz="2000" dirty="0">
                <a:solidFill>
                  <a:srgbClr val="CE00BB"/>
                </a:solidFill>
                <a:latin typeface="Calibri"/>
                <a:cs typeface="Calibri"/>
              </a:rPr>
              <a:t>,</a:t>
            </a:r>
            <a:r>
              <a:rPr lang="en-US" sz="2000" i="1" dirty="0">
                <a:solidFill>
                  <a:srgbClr val="CE00BB"/>
                </a:solidFill>
                <a:latin typeface="Calibri"/>
                <a:cs typeface="Calibri"/>
              </a:rPr>
              <a:t>y</a:t>
            </a:r>
            <a:r>
              <a:rPr lang="en-US" sz="2000" baseline="-25000" dirty="0">
                <a:solidFill>
                  <a:srgbClr val="CE00BB"/>
                </a:solidFill>
                <a:latin typeface="Calibri"/>
                <a:cs typeface="Calibri"/>
              </a:rPr>
              <a:t>3</a:t>
            </a:r>
            <a:r>
              <a:rPr lang="en-US" sz="2000" dirty="0">
                <a:solidFill>
                  <a:srgbClr val="CE00BB"/>
                </a:solidFill>
                <a:latin typeface="Calibri"/>
                <a:cs typeface="Calibri"/>
              </a:rPr>
              <a:t>)</a:t>
            </a:r>
          </a:p>
          <a:p>
            <a:endParaRPr lang="en-US" sz="2000" dirty="0">
              <a:solidFill>
                <a:schemeClr val="tx2"/>
              </a:solidFill>
              <a:latin typeface="Calibri"/>
              <a:cs typeface="Calibri"/>
            </a:endParaRPr>
          </a:p>
          <a:p>
            <a:r>
              <a:rPr lang="en-US" sz="2000" dirty="0">
                <a:solidFill>
                  <a:schemeClr val="tx2"/>
                </a:solidFill>
                <a:latin typeface="Calibri"/>
                <a:cs typeface="Calibri"/>
              </a:rPr>
              <a:t>City locations </a:t>
            </a:r>
            <a:r>
              <a:rPr lang="en-US" sz="2000" dirty="0">
                <a:solidFill>
                  <a:srgbClr val="CE00BB"/>
                </a:solidFill>
                <a:latin typeface="Calibri"/>
                <a:cs typeface="Calibri"/>
              </a:rPr>
              <a:t>(</a:t>
            </a:r>
            <a:r>
              <a:rPr lang="en-US" sz="2000" i="1" dirty="0" err="1">
                <a:solidFill>
                  <a:srgbClr val="CE00BB"/>
                </a:solidFill>
                <a:latin typeface="Calibri"/>
                <a:cs typeface="Calibri"/>
              </a:rPr>
              <a:t>x</a:t>
            </a:r>
            <a:r>
              <a:rPr lang="en-US" sz="2000" i="1" baseline="-25000" dirty="0" err="1">
                <a:solidFill>
                  <a:srgbClr val="CE00BB"/>
                </a:solidFill>
                <a:latin typeface="Calibri"/>
                <a:cs typeface="Calibri"/>
              </a:rPr>
              <a:t>c</a:t>
            </a:r>
            <a:r>
              <a:rPr lang="en-US" sz="2000" dirty="0" err="1">
                <a:solidFill>
                  <a:srgbClr val="CE00BB"/>
                </a:solidFill>
                <a:latin typeface="Calibri"/>
                <a:cs typeface="Calibri"/>
              </a:rPr>
              <a:t>,</a:t>
            </a:r>
            <a:r>
              <a:rPr lang="en-US" sz="2000" i="1" dirty="0" err="1">
                <a:solidFill>
                  <a:srgbClr val="CE00BB"/>
                </a:solidFill>
                <a:latin typeface="Calibri"/>
                <a:cs typeface="Calibri"/>
              </a:rPr>
              <a:t>y</a:t>
            </a:r>
            <a:r>
              <a:rPr lang="en-US" sz="2000" i="1" baseline="-25000" dirty="0" err="1">
                <a:solidFill>
                  <a:srgbClr val="CE00BB"/>
                </a:solidFill>
                <a:latin typeface="Calibri"/>
                <a:cs typeface="Calibri"/>
              </a:rPr>
              <a:t>c</a:t>
            </a:r>
            <a:r>
              <a:rPr lang="en-US" sz="2000" dirty="0">
                <a:solidFill>
                  <a:srgbClr val="CE00BB"/>
                </a:solidFill>
                <a:latin typeface="Calibri"/>
                <a:cs typeface="Calibri"/>
              </a:rPr>
              <a:t>)</a:t>
            </a:r>
          </a:p>
          <a:p>
            <a:endParaRPr lang="en-US" sz="2000" dirty="0">
              <a:solidFill>
                <a:srgbClr val="CE00BB"/>
              </a:solidFill>
              <a:latin typeface="Calibri"/>
              <a:cs typeface="Calibri"/>
            </a:endParaRPr>
          </a:p>
          <a:p>
            <a:r>
              <a:rPr lang="en-US" sz="2000" dirty="0">
                <a:solidFill>
                  <a:srgbClr val="CE00BB"/>
                </a:solidFill>
                <a:latin typeface="Calibri"/>
                <a:cs typeface="Calibri"/>
              </a:rPr>
              <a:t>C</a:t>
            </a:r>
            <a:r>
              <a:rPr lang="en-US" sz="2000" i="1" baseline="-25000" dirty="0">
                <a:solidFill>
                  <a:srgbClr val="CE00BB"/>
                </a:solidFill>
                <a:latin typeface="Calibri"/>
                <a:cs typeface="Calibri"/>
              </a:rPr>
              <a:t>a</a:t>
            </a:r>
            <a:r>
              <a:rPr lang="en-US" sz="2000" dirty="0">
                <a:solidFill>
                  <a:schemeClr val="tx2"/>
                </a:solidFill>
                <a:latin typeface="Calibri"/>
                <a:cs typeface="Calibri"/>
              </a:rPr>
              <a:t> = cities closest to airport </a:t>
            </a:r>
            <a:r>
              <a:rPr lang="en-US" sz="2000" i="1" dirty="0">
                <a:solidFill>
                  <a:srgbClr val="CE00BB"/>
                </a:solidFill>
                <a:latin typeface="Calibri"/>
                <a:cs typeface="Calibri"/>
              </a:rPr>
              <a:t>a</a:t>
            </a:r>
            <a:endParaRPr lang="en-US" sz="2000" dirty="0">
              <a:solidFill>
                <a:srgbClr val="CE00BB"/>
              </a:solidFill>
              <a:latin typeface="Calibri"/>
              <a:cs typeface="Calibri"/>
            </a:endParaRPr>
          </a:p>
          <a:p>
            <a:endParaRPr lang="en-US" sz="2000" i="1" dirty="0">
              <a:solidFill>
                <a:schemeClr val="tx2"/>
              </a:solidFill>
              <a:latin typeface="Calibri"/>
              <a:cs typeface="Calibri"/>
            </a:endParaRPr>
          </a:p>
          <a:p>
            <a:r>
              <a:rPr lang="en-US" sz="2000" dirty="0">
                <a:solidFill>
                  <a:schemeClr val="tx2"/>
                </a:solidFill>
                <a:latin typeface="Calibri"/>
                <a:cs typeface="Calibri"/>
              </a:rPr>
              <a:t>Objective: minimize</a:t>
            </a:r>
          </a:p>
          <a:p>
            <a:r>
              <a:rPr lang="en-US" sz="2000" dirty="0">
                <a:solidFill>
                  <a:schemeClr val="tx2"/>
                </a:solidFill>
                <a:latin typeface="Calibri"/>
                <a:cs typeface="Calibri"/>
                <a:sym typeface="Symbol" pitchFamily="2" charset="2"/>
              </a:rPr>
              <a:t> </a:t>
            </a:r>
            <a:r>
              <a:rPr lang="en-US" sz="2400" i="1" dirty="0">
                <a:solidFill>
                  <a:srgbClr val="CE00BB"/>
                </a:solidFill>
                <a:latin typeface="Calibri"/>
                <a:cs typeface="Calibri"/>
                <a:sym typeface="Symbol" pitchFamily="2" charset="2"/>
              </a:rPr>
              <a:t>f</a:t>
            </a:r>
            <a:r>
              <a:rPr lang="en-US" sz="2400" dirty="0">
                <a:solidFill>
                  <a:srgbClr val="CE00BB"/>
                </a:solidFill>
                <a:latin typeface="Calibri"/>
                <a:cs typeface="Calibri"/>
                <a:sym typeface="Symbol" pitchFamily="2" charset="2"/>
              </a:rPr>
              <a:t>(</a:t>
            </a:r>
            <a:r>
              <a:rPr lang="en-US" sz="2400" b="1" dirty="0">
                <a:solidFill>
                  <a:srgbClr val="CE00BB"/>
                </a:solidFill>
                <a:latin typeface="Calibri"/>
                <a:cs typeface="Calibri"/>
                <a:sym typeface="Symbol" pitchFamily="2" charset="2"/>
              </a:rPr>
              <a:t>x</a:t>
            </a:r>
            <a:r>
              <a:rPr lang="en-US" sz="2400" dirty="0">
                <a:solidFill>
                  <a:srgbClr val="CE00BB"/>
                </a:solidFill>
                <a:latin typeface="Calibri"/>
                <a:cs typeface="Calibri"/>
                <a:sym typeface="Symbol" pitchFamily="2" charset="2"/>
              </a:rPr>
              <a:t>)</a:t>
            </a:r>
            <a:r>
              <a:rPr lang="en-US" sz="2000" dirty="0">
                <a:solidFill>
                  <a:srgbClr val="CE00BB"/>
                </a:solidFill>
                <a:latin typeface="Calibri"/>
                <a:cs typeface="Calibri"/>
                <a:sym typeface="Symbol" pitchFamily="2" charset="2"/>
              </a:rPr>
              <a:t> = </a:t>
            </a:r>
            <a:r>
              <a:rPr lang="en-US" sz="2400" dirty="0">
                <a:solidFill>
                  <a:srgbClr val="CE00BB"/>
                </a:solidFill>
                <a:sym typeface="Symbol" pitchFamily="2" charset="2"/>
              </a:rPr>
              <a:t></a:t>
            </a:r>
            <a:r>
              <a:rPr lang="en-US" sz="2400" i="1" baseline="-25000" dirty="0">
                <a:solidFill>
                  <a:srgbClr val="CE00BB"/>
                </a:solidFill>
                <a:sym typeface="Symbol" pitchFamily="2" charset="2"/>
              </a:rPr>
              <a:t>a</a:t>
            </a:r>
            <a:r>
              <a:rPr lang="en-US" sz="2400" dirty="0">
                <a:solidFill>
                  <a:srgbClr val="CE00BB"/>
                </a:solidFill>
                <a:sym typeface="Symbol" pitchFamily="2" charset="2"/>
              </a:rPr>
              <a:t> </a:t>
            </a:r>
            <a:r>
              <a:rPr lang="en-US" sz="2400" i="1" baseline="-25000" dirty="0" err="1">
                <a:solidFill>
                  <a:srgbClr val="CE00BB"/>
                </a:solidFill>
                <a:sym typeface="Symbol" pitchFamily="2" charset="2"/>
              </a:rPr>
              <a:t>c</a:t>
            </a:r>
            <a:r>
              <a:rPr lang="en-US" sz="2400" baseline="-25000" dirty="0" err="1">
                <a:solidFill>
                  <a:srgbClr val="CE00BB"/>
                </a:solidFill>
                <a:sym typeface="Symbol" pitchFamily="2" charset="2"/>
              </a:rPr>
              <a:t></a:t>
            </a:r>
            <a:r>
              <a:rPr lang="en-US" sz="2400" i="1" baseline="-25000" dirty="0" err="1">
                <a:solidFill>
                  <a:srgbClr val="CE00BB"/>
                </a:solidFill>
              </a:rPr>
              <a:t>C</a:t>
            </a:r>
            <a:r>
              <a:rPr lang="en-US" sz="2400" i="1" baseline="-45000" dirty="0" err="1">
                <a:solidFill>
                  <a:srgbClr val="CE00BB"/>
                </a:solidFill>
              </a:rPr>
              <a:t>a</a:t>
            </a:r>
            <a:r>
              <a:rPr lang="en-US" sz="2400" dirty="0">
                <a:solidFill>
                  <a:srgbClr val="CE00BB"/>
                </a:solidFill>
              </a:rPr>
              <a:t> </a:t>
            </a:r>
            <a:r>
              <a:rPr lang="en-US" sz="2400" dirty="0">
                <a:solidFill>
                  <a:srgbClr val="CE00BB"/>
                </a:solidFill>
                <a:latin typeface="Calibri"/>
                <a:cs typeface="Calibri"/>
              </a:rPr>
              <a:t>(</a:t>
            </a:r>
            <a:r>
              <a:rPr lang="en-US" sz="2400" i="1" dirty="0" err="1">
                <a:solidFill>
                  <a:srgbClr val="CE00BB"/>
                </a:solidFill>
                <a:latin typeface="Calibri"/>
                <a:cs typeface="Calibri"/>
              </a:rPr>
              <a:t>x</a:t>
            </a:r>
            <a:r>
              <a:rPr lang="en-US" sz="2400" i="1" baseline="-25000" dirty="0" err="1">
                <a:solidFill>
                  <a:srgbClr val="CE00BB"/>
                </a:solidFill>
                <a:latin typeface="Calibri"/>
                <a:cs typeface="Calibri"/>
              </a:rPr>
              <a:t>a</a:t>
            </a:r>
            <a:r>
              <a:rPr lang="en-US" sz="2400" i="1" dirty="0">
                <a:solidFill>
                  <a:srgbClr val="CE00BB"/>
                </a:solidFill>
                <a:latin typeface="Calibri"/>
                <a:cs typeface="Calibri"/>
              </a:rPr>
              <a:t> - x</a:t>
            </a:r>
            <a:r>
              <a:rPr lang="en-US" sz="2400" i="1" baseline="-25000" dirty="0">
                <a:solidFill>
                  <a:srgbClr val="CE00BB"/>
                </a:solidFill>
                <a:latin typeface="Calibri"/>
                <a:cs typeface="Calibri"/>
              </a:rPr>
              <a:t>c</a:t>
            </a:r>
            <a:r>
              <a:rPr lang="en-US" sz="2400" dirty="0">
                <a:solidFill>
                  <a:srgbClr val="CE00BB"/>
                </a:solidFill>
                <a:latin typeface="Calibri"/>
                <a:cs typeface="Calibri"/>
              </a:rPr>
              <a:t>)</a:t>
            </a:r>
            <a:r>
              <a:rPr lang="en-US" sz="2400" baseline="30000" dirty="0">
                <a:solidFill>
                  <a:srgbClr val="CE00BB"/>
                </a:solidFill>
                <a:latin typeface="Calibri"/>
                <a:cs typeface="Calibri"/>
              </a:rPr>
              <a:t>2</a:t>
            </a:r>
            <a:r>
              <a:rPr lang="en-US" sz="2400" dirty="0">
                <a:solidFill>
                  <a:srgbClr val="CE00BB"/>
                </a:solidFill>
                <a:latin typeface="Calibri"/>
                <a:cs typeface="Calibri"/>
              </a:rPr>
              <a:t> + (</a:t>
            </a:r>
            <a:r>
              <a:rPr lang="en-US" sz="2400" i="1" dirty="0" err="1">
                <a:solidFill>
                  <a:srgbClr val="CE00BB"/>
                </a:solidFill>
                <a:latin typeface="Calibri"/>
                <a:cs typeface="Calibri"/>
              </a:rPr>
              <a:t>y</a:t>
            </a:r>
            <a:r>
              <a:rPr lang="en-US" sz="2400" i="1" baseline="-25000" dirty="0" err="1">
                <a:solidFill>
                  <a:srgbClr val="CE00BB"/>
                </a:solidFill>
                <a:latin typeface="Calibri"/>
                <a:cs typeface="Calibri"/>
              </a:rPr>
              <a:t>a</a:t>
            </a:r>
            <a:r>
              <a:rPr lang="en-US" sz="2400" i="1" dirty="0">
                <a:solidFill>
                  <a:srgbClr val="CE00BB"/>
                </a:solidFill>
                <a:latin typeface="Calibri"/>
                <a:cs typeface="Calibri"/>
              </a:rPr>
              <a:t> - </a:t>
            </a:r>
            <a:r>
              <a:rPr lang="en-US" sz="2400" i="1" dirty="0" err="1">
                <a:solidFill>
                  <a:srgbClr val="CE00BB"/>
                </a:solidFill>
                <a:latin typeface="Calibri"/>
                <a:cs typeface="Calibri"/>
              </a:rPr>
              <a:t>y</a:t>
            </a:r>
            <a:r>
              <a:rPr lang="en-US" sz="2400" i="1" baseline="-25000" dirty="0" err="1">
                <a:solidFill>
                  <a:srgbClr val="CE00BB"/>
                </a:solidFill>
                <a:latin typeface="Calibri"/>
                <a:cs typeface="Calibri"/>
              </a:rPr>
              <a:t>c</a:t>
            </a:r>
            <a:r>
              <a:rPr lang="en-US" sz="2400" dirty="0">
                <a:solidFill>
                  <a:srgbClr val="CE00BB"/>
                </a:solidFill>
                <a:latin typeface="Calibri"/>
                <a:cs typeface="Calibri"/>
              </a:rPr>
              <a:t>)</a:t>
            </a:r>
            <a:r>
              <a:rPr lang="en-US" sz="2400" baseline="30000" dirty="0">
                <a:solidFill>
                  <a:srgbClr val="CE00BB"/>
                </a:solidFill>
                <a:latin typeface="Calibri"/>
                <a:cs typeface="Calibri"/>
              </a:rPr>
              <a:t>2</a:t>
            </a:r>
            <a:r>
              <a:rPr lang="en-US" sz="2400" dirty="0">
                <a:solidFill>
                  <a:srgbClr val="CE00BB"/>
                </a:solidFill>
                <a:latin typeface="Calibri"/>
                <a:cs typeface="Calibri"/>
              </a:rPr>
              <a:t> </a:t>
            </a:r>
            <a:endParaRPr lang="en-US" sz="2000" i="1" baseline="-25000" dirty="0">
              <a:solidFill>
                <a:srgbClr val="CE00BB"/>
              </a:solidFill>
              <a:latin typeface="Calibri"/>
              <a:cs typeface="Calibri"/>
            </a:endParaRPr>
          </a:p>
        </p:txBody>
      </p:sp>
      <p:sp>
        <p:nvSpPr>
          <p:cNvPr id="7" name="Oval 6">
            <a:extLst>
              <a:ext uri="{FF2B5EF4-FFF2-40B4-BE49-F238E27FC236}">
                <a16:creationId xmlns:a16="http://schemas.microsoft.com/office/drawing/2014/main" id="{54F4ABC2-826F-1D40-8733-B6529BE9820C}"/>
              </a:ext>
            </a:extLst>
          </p:cNvPr>
          <p:cNvSpPr/>
          <p:nvPr/>
        </p:nvSpPr>
        <p:spPr>
          <a:xfrm>
            <a:off x="1724306" y="3708400"/>
            <a:ext cx="152400" cy="152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C5FB1443-68FB-C141-9A44-3FB6F49CD223}"/>
              </a:ext>
            </a:extLst>
          </p:cNvPr>
          <p:cNvSpPr/>
          <p:nvPr/>
        </p:nvSpPr>
        <p:spPr>
          <a:xfrm>
            <a:off x="5698740" y="5740400"/>
            <a:ext cx="152400" cy="152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5E280F5-4C73-2249-85DF-546460C9E8E7}"/>
              </a:ext>
            </a:extLst>
          </p:cNvPr>
          <p:cNvSpPr/>
          <p:nvPr/>
        </p:nvSpPr>
        <p:spPr>
          <a:xfrm>
            <a:off x="5732416" y="3246789"/>
            <a:ext cx="152400" cy="152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4E49C898-ABA6-394A-8BB5-10CACE55087C}"/>
              </a:ext>
            </a:extLst>
          </p:cNvPr>
          <p:cNvCxnSpPr>
            <a:cxnSpLocks/>
            <a:stCxn id="7" idx="1"/>
            <a:endCxn id="47" idx="5"/>
          </p:cNvCxnSpPr>
          <p:nvPr/>
        </p:nvCxnSpPr>
        <p:spPr>
          <a:xfrm flipH="1" flipV="1">
            <a:off x="1398541" y="3132316"/>
            <a:ext cx="348083" cy="598402"/>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B92EF53-C41E-344A-9632-C11F6DD87850}"/>
              </a:ext>
            </a:extLst>
          </p:cNvPr>
          <p:cNvCxnSpPr>
            <a:cxnSpLocks/>
            <a:stCxn id="7" idx="3"/>
            <a:endCxn id="51" idx="7"/>
          </p:cNvCxnSpPr>
          <p:nvPr/>
        </p:nvCxnSpPr>
        <p:spPr>
          <a:xfrm flipH="1">
            <a:off x="1436641" y="3838482"/>
            <a:ext cx="309983" cy="395427"/>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856D1F7-69D6-094A-81AF-388C892183FB}"/>
              </a:ext>
            </a:extLst>
          </p:cNvPr>
          <p:cNvCxnSpPr>
            <a:cxnSpLocks/>
            <a:stCxn id="7" idx="7"/>
            <a:endCxn id="48" idx="2"/>
          </p:cNvCxnSpPr>
          <p:nvPr/>
        </p:nvCxnSpPr>
        <p:spPr>
          <a:xfrm flipV="1">
            <a:off x="1854388" y="3594193"/>
            <a:ext cx="1110384" cy="136525"/>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BAF91ED-AFED-B84B-B7FC-A3803747E54C}"/>
              </a:ext>
            </a:extLst>
          </p:cNvPr>
          <p:cNvCxnSpPr>
            <a:cxnSpLocks/>
            <a:stCxn id="56" idx="4"/>
            <a:endCxn id="9" idx="0"/>
          </p:cNvCxnSpPr>
          <p:nvPr/>
        </p:nvCxnSpPr>
        <p:spPr>
          <a:xfrm>
            <a:off x="5774940" y="2514600"/>
            <a:ext cx="33676" cy="732189"/>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BE230AA-30B0-4F4D-82C0-667A939B7258}"/>
              </a:ext>
            </a:extLst>
          </p:cNvPr>
          <p:cNvCxnSpPr>
            <a:cxnSpLocks/>
            <a:stCxn id="49" idx="7"/>
            <a:endCxn id="9" idx="2"/>
          </p:cNvCxnSpPr>
          <p:nvPr/>
        </p:nvCxnSpPr>
        <p:spPr>
          <a:xfrm flipV="1">
            <a:off x="4421141" y="3322989"/>
            <a:ext cx="1311275" cy="358470"/>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2F40887-7AF6-F54C-8145-7C32FD92AC87}"/>
              </a:ext>
            </a:extLst>
          </p:cNvPr>
          <p:cNvCxnSpPr>
            <a:cxnSpLocks/>
            <a:stCxn id="54" idx="2"/>
            <a:endCxn id="9" idx="5"/>
          </p:cNvCxnSpPr>
          <p:nvPr/>
        </p:nvCxnSpPr>
        <p:spPr>
          <a:xfrm flipH="1" flipV="1">
            <a:off x="5862498" y="3376871"/>
            <a:ext cx="1332052" cy="398429"/>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BBDF5D5-6A5D-D54D-AB4E-DCD0F225C47F}"/>
              </a:ext>
            </a:extLst>
          </p:cNvPr>
          <p:cNvCxnSpPr>
            <a:cxnSpLocks/>
            <a:stCxn id="9" idx="6"/>
            <a:endCxn id="55" idx="2"/>
          </p:cNvCxnSpPr>
          <p:nvPr/>
        </p:nvCxnSpPr>
        <p:spPr>
          <a:xfrm flipV="1">
            <a:off x="5884816" y="2916070"/>
            <a:ext cx="805002" cy="406919"/>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3C20DDC-4559-0C41-8D10-918402F2685B}"/>
              </a:ext>
            </a:extLst>
          </p:cNvPr>
          <p:cNvCxnSpPr>
            <a:cxnSpLocks/>
            <a:stCxn id="59" idx="6"/>
            <a:endCxn id="8" idx="2"/>
          </p:cNvCxnSpPr>
          <p:nvPr/>
        </p:nvCxnSpPr>
        <p:spPr>
          <a:xfrm flipV="1">
            <a:off x="3674642" y="5816600"/>
            <a:ext cx="2024098" cy="161925"/>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B6E6E45-18DD-AB4C-93F4-851EBFF99B32}"/>
              </a:ext>
            </a:extLst>
          </p:cNvPr>
          <p:cNvCxnSpPr>
            <a:cxnSpLocks/>
            <a:stCxn id="8" idx="6"/>
            <a:endCxn id="61" idx="2"/>
          </p:cNvCxnSpPr>
          <p:nvPr/>
        </p:nvCxnSpPr>
        <p:spPr>
          <a:xfrm>
            <a:off x="5851140" y="5816600"/>
            <a:ext cx="2083185" cy="82550"/>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A877924-5416-2542-A76D-6A24979277D6}"/>
              </a:ext>
            </a:extLst>
          </p:cNvPr>
          <p:cNvCxnSpPr>
            <a:cxnSpLocks/>
            <a:stCxn id="8" idx="7"/>
            <a:endCxn id="63" idx="3"/>
          </p:cNvCxnSpPr>
          <p:nvPr/>
        </p:nvCxnSpPr>
        <p:spPr>
          <a:xfrm flipV="1">
            <a:off x="5828822" y="5129261"/>
            <a:ext cx="648178" cy="633457"/>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B492A54-8957-7F46-AFC3-DB69E74C77D1}"/>
              </a:ext>
            </a:extLst>
          </p:cNvPr>
          <p:cNvCxnSpPr>
            <a:cxnSpLocks/>
            <a:stCxn id="65" idx="6"/>
            <a:endCxn id="8" idx="4"/>
          </p:cNvCxnSpPr>
          <p:nvPr/>
        </p:nvCxnSpPr>
        <p:spPr>
          <a:xfrm flipV="1">
            <a:off x="5380854" y="5892800"/>
            <a:ext cx="394086" cy="323520"/>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A178F76-0E60-B943-8CE8-AA3C3A404419}"/>
              </a:ext>
            </a:extLst>
          </p:cNvPr>
          <p:cNvCxnSpPr>
            <a:cxnSpLocks/>
            <a:stCxn id="8" idx="0"/>
            <a:endCxn id="64" idx="5"/>
          </p:cNvCxnSpPr>
          <p:nvPr/>
        </p:nvCxnSpPr>
        <p:spPr>
          <a:xfrm flipH="1" flipV="1">
            <a:off x="5732416" y="5445079"/>
            <a:ext cx="42524" cy="295321"/>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5DC7ABEC-A4E0-DC42-813B-A671693DAF3A}"/>
              </a:ext>
            </a:extLst>
          </p:cNvPr>
          <p:cNvSpPr/>
          <p:nvPr/>
        </p:nvSpPr>
        <p:spPr>
          <a:xfrm>
            <a:off x="1885950" y="1953688"/>
            <a:ext cx="76200" cy="76200"/>
          </a:xfrm>
          <a:prstGeom prst="ellipse">
            <a:avLst/>
          </a:prstGeom>
          <a:solidFill>
            <a:srgbClr val="9218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7493C078-902D-5242-A17B-3A888DA46371}"/>
              </a:ext>
            </a:extLst>
          </p:cNvPr>
          <p:cNvSpPr/>
          <p:nvPr/>
        </p:nvSpPr>
        <p:spPr>
          <a:xfrm>
            <a:off x="1573259" y="2514600"/>
            <a:ext cx="76200" cy="76200"/>
          </a:xfrm>
          <a:prstGeom prst="ellipse">
            <a:avLst/>
          </a:prstGeom>
          <a:solidFill>
            <a:srgbClr val="9218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7014C0E1-9CE8-AA44-9DE5-CF4BFC8846E9}"/>
              </a:ext>
            </a:extLst>
          </p:cNvPr>
          <p:cNvSpPr/>
          <p:nvPr/>
        </p:nvSpPr>
        <p:spPr>
          <a:xfrm>
            <a:off x="1333500" y="3067275"/>
            <a:ext cx="76200" cy="76200"/>
          </a:xfrm>
          <a:prstGeom prst="ellipse">
            <a:avLst/>
          </a:prstGeom>
          <a:solidFill>
            <a:srgbClr val="9218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D76DB516-D1C9-D94F-88C1-932D39C7D7D9}"/>
              </a:ext>
            </a:extLst>
          </p:cNvPr>
          <p:cNvSpPr/>
          <p:nvPr/>
        </p:nvSpPr>
        <p:spPr>
          <a:xfrm>
            <a:off x="2964772" y="3556093"/>
            <a:ext cx="76200" cy="76200"/>
          </a:xfrm>
          <a:prstGeom prst="ellipse">
            <a:avLst/>
          </a:prstGeom>
          <a:solidFill>
            <a:srgbClr val="9218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EED69C6-FB2C-C742-85BE-FAB6F150CAC4}"/>
              </a:ext>
            </a:extLst>
          </p:cNvPr>
          <p:cNvSpPr/>
          <p:nvPr/>
        </p:nvSpPr>
        <p:spPr>
          <a:xfrm>
            <a:off x="4356100" y="3670300"/>
            <a:ext cx="76200" cy="76200"/>
          </a:xfrm>
          <a:prstGeom prst="ellipse">
            <a:avLst/>
          </a:prstGeom>
          <a:solidFill>
            <a:srgbClr val="9218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D47BA3C4-C26D-BD4A-9A82-9D49D61C0FFA}"/>
              </a:ext>
            </a:extLst>
          </p:cNvPr>
          <p:cNvSpPr/>
          <p:nvPr/>
        </p:nvSpPr>
        <p:spPr>
          <a:xfrm>
            <a:off x="1371600" y="4222750"/>
            <a:ext cx="76200" cy="76200"/>
          </a:xfrm>
          <a:prstGeom prst="ellipse">
            <a:avLst/>
          </a:prstGeom>
          <a:solidFill>
            <a:srgbClr val="9218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3555DA49-7120-3544-BAF1-F49023E936E3}"/>
              </a:ext>
            </a:extLst>
          </p:cNvPr>
          <p:cNvSpPr/>
          <p:nvPr/>
        </p:nvSpPr>
        <p:spPr>
          <a:xfrm>
            <a:off x="3324225" y="4222750"/>
            <a:ext cx="76200" cy="76200"/>
          </a:xfrm>
          <a:prstGeom prst="ellipse">
            <a:avLst/>
          </a:prstGeom>
          <a:solidFill>
            <a:srgbClr val="9218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6C040E01-08E0-FF41-A231-CDCDA58312E0}"/>
              </a:ext>
            </a:extLst>
          </p:cNvPr>
          <p:cNvSpPr/>
          <p:nvPr/>
        </p:nvSpPr>
        <p:spPr>
          <a:xfrm>
            <a:off x="2368550" y="4664075"/>
            <a:ext cx="76200" cy="76200"/>
          </a:xfrm>
          <a:prstGeom prst="ellipse">
            <a:avLst/>
          </a:prstGeom>
          <a:solidFill>
            <a:srgbClr val="9218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033DDAE-FE7F-7946-8FCA-F75A7FEC849C}"/>
              </a:ext>
            </a:extLst>
          </p:cNvPr>
          <p:cNvSpPr/>
          <p:nvPr/>
        </p:nvSpPr>
        <p:spPr>
          <a:xfrm>
            <a:off x="7194550" y="3737200"/>
            <a:ext cx="76200" cy="76200"/>
          </a:xfrm>
          <a:prstGeom prst="ellipse">
            <a:avLst/>
          </a:prstGeom>
          <a:solidFill>
            <a:srgbClr val="9218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A9B03EB-35B7-A145-93DD-F71BC930FE72}"/>
              </a:ext>
            </a:extLst>
          </p:cNvPr>
          <p:cNvSpPr/>
          <p:nvPr/>
        </p:nvSpPr>
        <p:spPr>
          <a:xfrm>
            <a:off x="6689818" y="2877970"/>
            <a:ext cx="76200" cy="76200"/>
          </a:xfrm>
          <a:prstGeom prst="ellipse">
            <a:avLst/>
          </a:prstGeom>
          <a:solidFill>
            <a:srgbClr val="9218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92AC8BBC-94B4-4E4D-A35A-F4C4E7093BC0}"/>
              </a:ext>
            </a:extLst>
          </p:cNvPr>
          <p:cNvSpPr/>
          <p:nvPr/>
        </p:nvSpPr>
        <p:spPr>
          <a:xfrm>
            <a:off x="5736840" y="2438400"/>
            <a:ext cx="76200" cy="76200"/>
          </a:xfrm>
          <a:prstGeom prst="ellipse">
            <a:avLst/>
          </a:prstGeom>
          <a:solidFill>
            <a:srgbClr val="9218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11C7589-ECB5-9242-8C91-D973CBC005B4}"/>
              </a:ext>
            </a:extLst>
          </p:cNvPr>
          <p:cNvSpPr/>
          <p:nvPr/>
        </p:nvSpPr>
        <p:spPr>
          <a:xfrm>
            <a:off x="2406650" y="5210175"/>
            <a:ext cx="76200" cy="76200"/>
          </a:xfrm>
          <a:prstGeom prst="ellipse">
            <a:avLst/>
          </a:prstGeom>
          <a:solidFill>
            <a:srgbClr val="9218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74D9DC78-838B-7941-AAD8-C3C869D81C7D}"/>
              </a:ext>
            </a:extLst>
          </p:cNvPr>
          <p:cNvSpPr/>
          <p:nvPr/>
        </p:nvSpPr>
        <p:spPr>
          <a:xfrm>
            <a:off x="2368550" y="5768975"/>
            <a:ext cx="76200" cy="76200"/>
          </a:xfrm>
          <a:prstGeom prst="ellipse">
            <a:avLst/>
          </a:prstGeom>
          <a:solidFill>
            <a:srgbClr val="9218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96AF0BF3-200E-F349-BBD4-186AD3122645}"/>
              </a:ext>
            </a:extLst>
          </p:cNvPr>
          <p:cNvSpPr/>
          <p:nvPr/>
        </p:nvSpPr>
        <p:spPr>
          <a:xfrm>
            <a:off x="3598442" y="5940425"/>
            <a:ext cx="76200" cy="76200"/>
          </a:xfrm>
          <a:prstGeom prst="ellipse">
            <a:avLst/>
          </a:prstGeom>
          <a:solidFill>
            <a:srgbClr val="9218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88F9E9FA-A508-774F-9EB5-6BB68BAAD415}"/>
              </a:ext>
            </a:extLst>
          </p:cNvPr>
          <p:cNvSpPr/>
          <p:nvPr/>
        </p:nvSpPr>
        <p:spPr>
          <a:xfrm>
            <a:off x="4557899" y="4822825"/>
            <a:ext cx="76200" cy="76200"/>
          </a:xfrm>
          <a:prstGeom prst="ellipse">
            <a:avLst/>
          </a:prstGeom>
          <a:solidFill>
            <a:srgbClr val="9218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07B1FFEC-EAF1-2642-BB48-BA7AB32AC1EC}"/>
              </a:ext>
            </a:extLst>
          </p:cNvPr>
          <p:cNvSpPr/>
          <p:nvPr/>
        </p:nvSpPr>
        <p:spPr>
          <a:xfrm>
            <a:off x="7934325" y="5861050"/>
            <a:ext cx="76200" cy="76200"/>
          </a:xfrm>
          <a:prstGeom prst="ellipse">
            <a:avLst/>
          </a:prstGeom>
          <a:solidFill>
            <a:srgbClr val="9218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5D538D68-8CAB-6B4A-BC7F-67D3A2BE230C}"/>
              </a:ext>
            </a:extLst>
          </p:cNvPr>
          <p:cNvSpPr/>
          <p:nvPr/>
        </p:nvSpPr>
        <p:spPr>
          <a:xfrm>
            <a:off x="7539224" y="5057775"/>
            <a:ext cx="76200" cy="76200"/>
          </a:xfrm>
          <a:prstGeom prst="ellipse">
            <a:avLst/>
          </a:prstGeom>
          <a:solidFill>
            <a:srgbClr val="9218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7AFAA052-2EA4-A249-AFAC-BAE16815B34B}"/>
              </a:ext>
            </a:extLst>
          </p:cNvPr>
          <p:cNvSpPr/>
          <p:nvPr/>
        </p:nvSpPr>
        <p:spPr>
          <a:xfrm>
            <a:off x="6465841" y="5064220"/>
            <a:ext cx="76200" cy="76200"/>
          </a:xfrm>
          <a:prstGeom prst="ellipse">
            <a:avLst/>
          </a:prstGeom>
          <a:solidFill>
            <a:srgbClr val="9218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956F96D-D4A0-9446-A4DD-3F5A2475346C}"/>
              </a:ext>
            </a:extLst>
          </p:cNvPr>
          <p:cNvSpPr/>
          <p:nvPr/>
        </p:nvSpPr>
        <p:spPr>
          <a:xfrm>
            <a:off x="5667375" y="5380038"/>
            <a:ext cx="76200" cy="76200"/>
          </a:xfrm>
          <a:prstGeom prst="ellipse">
            <a:avLst/>
          </a:prstGeom>
          <a:solidFill>
            <a:srgbClr val="9218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314374C1-CD76-644B-B5A9-DD0CC5A580C9}"/>
              </a:ext>
            </a:extLst>
          </p:cNvPr>
          <p:cNvSpPr/>
          <p:nvPr/>
        </p:nvSpPr>
        <p:spPr>
          <a:xfrm>
            <a:off x="5304654" y="6178220"/>
            <a:ext cx="76200" cy="76200"/>
          </a:xfrm>
          <a:prstGeom prst="ellipse">
            <a:avLst/>
          </a:prstGeom>
          <a:solidFill>
            <a:srgbClr val="9218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3" name="Straight Connector 92">
            <a:extLst>
              <a:ext uri="{FF2B5EF4-FFF2-40B4-BE49-F238E27FC236}">
                <a16:creationId xmlns:a16="http://schemas.microsoft.com/office/drawing/2014/main" id="{89F5D2B3-6129-7140-92B9-0757DCD91ECA}"/>
              </a:ext>
            </a:extLst>
          </p:cNvPr>
          <p:cNvCxnSpPr>
            <a:cxnSpLocks/>
            <a:stCxn id="7" idx="1"/>
            <a:endCxn id="46" idx="5"/>
          </p:cNvCxnSpPr>
          <p:nvPr/>
        </p:nvCxnSpPr>
        <p:spPr>
          <a:xfrm flipH="1" flipV="1">
            <a:off x="1638300" y="2579641"/>
            <a:ext cx="108324" cy="1151077"/>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B738E236-B696-AF47-B5FF-EDA19C554090}"/>
              </a:ext>
            </a:extLst>
          </p:cNvPr>
          <p:cNvCxnSpPr>
            <a:cxnSpLocks/>
            <a:stCxn id="7" idx="0"/>
            <a:endCxn id="45" idx="5"/>
          </p:cNvCxnSpPr>
          <p:nvPr/>
        </p:nvCxnSpPr>
        <p:spPr>
          <a:xfrm flipV="1">
            <a:off x="1800506" y="2018729"/>
            <a:ext cx="150485" cy="1689671"/>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ADD4A079-15F6-B341-80D8-8BC5591BBBCA}"/>
              </a:ext>
            </a:extLst>
          </p:cNvPr>
          <p:cNvCxnSpPr>
            <a:cxnSpLocks/>
            <a:stCxn id="53" idx="0"/>
            <a:endCxn id="7" idx="5"/>
          </p:cNvCxnSpPr>
          <p:nvPr/>
        </p:nvCxnSpPr>
        <p:spPr>
          <a:xfrm flipH="1" flipV="1">
            <a:off x="1854388" y="3838482"/>
            <a:ext cx="552262" cy="825593"/>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D3CD3EEA-E87C-A140-9A2A-48CB4E2881F8}"/>
              </a:ext>
            </a:extLst>
          </p:cNvPr>
          <p:cNvCxnSpPr>
            <a:cxnSpLocks/>
            <a:stCxn id="57" idx="1"/>
            <a:endCxn id="7" idx="4"/>
          </p:cNvCxnSpPr>
          <p:nvPr/>
        </p:nvCxnSpPr>
        <p:spPr>
          <a:xfrm flipH="1" flipV="1">
            <a:off x="1800506" y="3860800"/>
            <a:ext cx="617303" cy="1360534"/>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7E1AD0EF-59BD-8349-9C98-0637852B5C75}"/>
              </a:ext>
            </a:extLst>
          </p:cNvPr>
          <p:cNvCxnSpPr>
            <a:cxnSpLocks/>
            <a:stCxn id="58" idx="1"/>
            <a:endCxn id="7" idx="4"/>
          </p:cNvCxnSpPr>
          <p:nvPr/>
        </p:nvCxnSpPr>
        <p:spPr>
          <a:xfrm flipH="1" flipV="1">
            <a:off x="1800506" y="3860800"/>
            <a:ext cx="579203" cy="1919334"/>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E9147F6B-0E42-C548-A46D-AB9414D9A721}"/>
              </a:ext>
            </a:extLst>
          </p:cNvPr>
          <p:cNvCxnSpPr>
            <a:cxnSpLocks/>
            <a:stCxn id="52" idx="1"/>
            <a:endCxn id="7" idx="6"/>
          </p:cNvCxnSpPr>
          <p:nvPr/>
        </p:nvCxnSpPr>
        <p:spPr>
          <a:xfrm flipH="1" flipV="1">
            <a:off x="1876706" y="3784600"/>
            <a:ext cx="1458678" cy="449309"/>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9155C2F6-3186-1E45-9D24-29CDC9281710}"/>
              </a:ext>
            </a:extLst>
          </p:cNvPr>
          <p:cNvCxnSpPr>
            <a:cxnSpLocks/>
            <a:stCxn id="60" idx="4"/>
            <a:endCxn id="8" idx="1"/>
          </p:cNvCxnSpPr>
          <p:nvPr/>
        </p:nvCxnSpPr>
        <p:spPr>
          <a:xfrm>
            <a:off x="4595999" y="4899025"/>
            <a:ext cx="1125059" cy="863693"/>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92DB616B-216C-0046-8604-80A5E672E4DA}"/>
              </a:ext>
            </a:extLst>
          </p:cNvPr>
          <p:cNvCxnSpPr>
            <a:cxnSpLocks/>
            <a:stCxn id="8" idx="7"/>
            <a:endCxn id="62" idx="3"/>
          </p:cNvCxnSpPr>
          <p:nvPr/>
        </p:nvCxnSpPr>
        <p:spPr>
          <a:xfrm flipV="1">
            <a:off x="5828822" y="5122816"/>
            <a:ext cx="1721561" cy="639902"/>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92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2EB9E-88BF-4FF3-8526-6765078686F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E317704-775D-4B63-B24B-A776897105B0}"/>
              </a:ext>
            </a:extLst>
          </p:cNvPr>
          <p:cNvSpPr>
            <a:spLocks noGrp="1"/>
          </p:cNvSpPr>
          <p:nvPr>
            <p:ph idx="1"/>
          </p:nvPr>
        </p:nvSpPr>
        <p:spPr/>
        <p:txBody>
          <a:bodyPr/>
          <a:lstStyle/>
          <a:p>
            <a:pPr algn="l"/>
            <a:endParaRPr lang="en-US" dirty="0"/>
          </a:p>
        </p:txBody>
      </p:sp>
    </p:spTree>
    <p:extLst>
      <p:ext uri="{BB962C8B-B14F-4D97-AF65-F5344CB8AC3E}">
        <p14:creationId xmlns:p14="http://schemas.microsoft.com/office/powerpoint/2010/main" val="98112329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99E7D-F534-4840-BD2E-392BFB79666F}"/>
              </a:ext>
            </a:extLst>
          </p:cNvPr>
          <p:cNvSpPr>
            <a:spLocks noGrp="1"/>
          </p:cNvSpPr>
          <p:nvPr>
            <p:ph type="title"/>
          </p:nvPr>
        </p:nvSpPr>
        <p:spPr/>
        <p:txBody>
          <a:bodyPr/>
          <a:lstStyle/>
          <a:p>
            <a:r>
              <a:rPr lang="en-US" dirty="0"/>
              <a:t>Handling a continuous state/action space</a:t>
            </a:r>
          </a:p>
        </p:txBody>
      </p:sp>
      <p:sp>
        <p:nvSpPr>
          <p:cNvPr id="3" name="Content Placeholder 2">
            <a:extLst>
              <a:ext uri="{FF2B5EF4-FFF2-40B4-BE49-F238E27FC236}">
                <a16:creationId xmlns:a16="http://schemas.microsoft.com/office/drawing/2014/main" id="{2FC6FBBB-5816-3945-B7C5-DD52854A07CC}"/>
              </a:ext>
            </a:extLst>
          </p:cNvPr>
          <p:cNvSpPr>
            <a:spLocks noGrp="1"/>
          </p:cNvSpPr>
          <p:nvPr>
            <p:ph idx="1"/>
          </p:nvPr>
        </p:nvSpPr>
        <p:spPr>
          <a:xfrm>
            <a:off x="406400" y="1397001"/>
            <a:ext cx="11709400" cy="4729164"/>
          </a:xfrm>
        </p:spPr>
        <p:txBody>
          <a:bodyPr>
            <a:normAutofit fontScale="92500" lnSpcReduction="10000"/>
          </a:bodyPr>
          <a:lstStyle/>
          <a:p>
            <a:r>
              <a:rPr lang="en-US" dirty="0">
                <a:latin typeface="NimbusRomNo9L-Regu"/>
              </a:rPr>
              <a:t>One way to deal with a continuous state space is to </a:t>
            </a:r>
            <a:r>
              <a:rPr lang="en-US" dirty="0">
                <a:latin typeface="NimbusRomNo9L-Medi"/>
              </a:rPr>
              <a:t>discretize </a:t>
            </a:r>
            <a:r>
              <a:rPr lang="en-US" dirty="0">
                <a:latin typeface="NimbusRomNo9L-Regu"/>
              </a:rPr>
              <a:t>it. For example, instead of</a:t>
            </a:r>
            <a:r>
              <a:rPr lang="tr-TR" dirty="0">
                <a:latin typeface="NimbusRomNo9L-Regu"/>
              </a:rPr>
              <a:t> </a:t>
            </a:r>
            <a:r>
              <a:rPr lang="en-US" dirty="0">
                <a:latin typeface="NimbusRomNo9L-Regu"/>
              </a:rPr>
              <a:t>allowing the </a:t>
            </a:r>
            <a:r>
              <a:rPr lang="en-US" dirty="0">
                <a:latin typeface="CMR10"/>
              </a:rPr>
              <a:t>(</a:t>
            </a:r>
            <a:r>
              <a:rPr lang="en-US" dirty="0" err="1">
                <a:latin typeface="NimbusRomNo9L-ReguItal"/>
              </a:rPr>
              <a:t>x</a:t>
            </a:r>
            <a:r>
              <a:rPr lang="en-US" sz="1800" dirty="0" err="1">
                <a:latin typeface="NimbusRomNo9L-ReguItal"/>
              </a:rPr>
              <a:t>i</a:t>
            </a:r>
            <a:r>
              <a:rPr lang="en-US" dirty="0" err="1">
                <a:latin typeface="CMMI10"/>
              </a:rPr>
              <a:t>;</a:t>
            </a:r>
            <a:r>
              <a:rPr lang="en-US" dirty="0" err="1">
                <a:latin typeface="NimbusRomNo9L-ReguItal"/>
              </a:rPr>
              <a:t>y</a:t>
            </a:r>
            <a:r>
              <a:rPr lang="en-US" sz="1800" dirty="0" err="1">
                <a:latin typeface="NimbusRomNo9L-ReguItal"/>
              </a:rPr>
              <a:t>i</a:t>
            </a:r>
            <a:r>
              <a:rPr lang="en-US" dirty="0">
                <a:latin typeface="CMR10"/>
              </a:rPr>
              <a:t>) </a:t>
            </a:r>
            <a:r>
              <a:rPr lang="en-US" dirty="0">
                <a:latin typeface="NimbusRomNo9L-Regu"/>
              </a:rPr>
              <a:t>locations to be any point in continuous two-dimensional space, we could</a:t>
            </a:r>
            <a:r>
              <a:rPr lang="tr-TR" dirty="0">
                <a:latin typeface="NimbusRomNo9L-Regu"/>
              </a:rPr>
              <a:t> </a:t>
            </a:r>
            <a:r>
              <a:rPr lang="en-US" dirty="0">
                <a:latin typeface="NimbusRomNo9L-Regu"/>
              </a:rPr>
              <a:t>limit them to fixed points on a rectangular grid with spacing of size </a:t>
            </a:r>
            <a:r>
              <a:rPr lang="en-US" i="1" dirty="0">
                <a:solidFill>
                  <a:srgbClr val="CE00BB"/>
                </a:solidFill>
                <a:sym typeface="Symbol" pitchFamily="2" charset="2"/>
              </a:rPr>
              <a:t></a:t>
            </a:r>
            <a:r>
              <a:rPr lang="en-US" dirty="0">
                <a:latin typeface="CMMI10"/>
              </a:rPr>
              <a:t> </a:t>
            </a:r>
            <a:r>
              <a:rPr lang="en-US" dirty="0">
                <a:latin typeface="NimbusRomNo9L-Regu"/>
              </a:rPr>
              <a:t>(delta).</a:t>
            </a:r>
            <a:endParaRPr lang="en-US" dirty="0"/>
          </a:p>
          <a:p>
            <a:pPr marL="514350" indent="-514350">
              <a:buFont typeface="+mj-lt"/>
              <a:buAutoNum type="arabicPeriod"/>
            </a:pPr>
            <a:r>
              <a:rPr lang="en-US" dirty="0"/>
              <a:t>Discretize it!</a:t>
            </a:r>
          </a:p>
          <a:p>
            <a:pPr marL="914381" lvl="1" indent="-514350"/>
            <a:r>
              <a:rPr lang="en-US" dirty="0"/>
              <a:t>Define a grid with increment </a:t>
            </a:r>
            <a:r>
              <a:rPr lang="en-US" i="1" dirty="0">
                <a:solidFill>
                  <a:srgbClr val="CE00BB"/>
                </a:solidFill>
                <a:sym typeface="Symbol" pitchFamily="2" charset="2"/>
              </a:rPr>
              <a:t></a:t>
            </a:r>
            <a:r>
              <a:rPr lang="en-US" dirty="0"/>
              <a:t> , use any of the discrete algorithms</a:t>
            </a:r>
          </a:p>
          <a:p>
            <a:pPr marL="514350" indent="-514350">
              <a:buFont typeface="+mj-lt"/>
              <a:buAutoNum type="arabicPeriod"/>
            </a:pPr>
            <a:r>
              <a:rPr lang="en-US" dirty="0"/>
              <a:t>Choose random perturbations to the state</a:t>
            </a:r>
          </a:p>
          <a:p>
            <a:pPr marL="914381" lvl="1" indent="-514350">
              <a:buFont typeface="+mj-lt"/>
              <a:buAutoNum type="alphaLcPeriod"/>
            </a:pPr>
            <a:r>
              <a:rPr lang="en-US" dirty="0"/>
              <a:t>First-choice hill-climbing: keep trying until something improves the state</a:t>
            </a:r>
          </a:p>
          <a:p>
            <a:pPr marL="914381" lvl="1" indent="-514350">
              <a:buFont typeface="+mj-lt"/>
              <a:buAutoNum type="alphaLcPeriod"/>
            </a:pPr>
            <a:r>
              <a:rPr lang="en-US" dirty="0"/>
              <a:t>Simulated annealing </a:t>
            </a:r>
          </a:p>
          <a:p>
            <a:pPr marL="514350" indent="-514350">
              <a:buFont typeface="+mj-lt"/>
              <a:buAutoNum type="arabicPeriod"/>
            </a:pPr>
            <a:r>
              <a:rPr lang="en-US" dirty="0"/>
              <a:t>Compute gradient of </a:t>
            </a:r>
            <a:r>
              <a:rPr lang="en-US" i="1" dirty="0">
                <a:solidFill>
                  <a:srgbClr val="CE00BB"/>
                </a:solidFill>
                <a:latin typeface="Calibri"/>
                <a:cs typeface="Calibri"/>
                <a:sym typeface="Symbol" pitchFamily="2" charset="2"/>
              </a:rPr>
              <a:t>f</a:t>
            </a:r>
            <a:r>
              <a:rPr lang="en-US" dirty="0">
                <a:solidFill>
                  <a:srgbClr val="CE00BB"/>
                </a:solidFill>
                <a:latin typeface="Calibri"/>
                <a:cs typeface="Calibri"/>
                <a:sym typeface="Symbol" pitchFamily="2" charset="2"/>
              </a:rPr>
              <a:t>(</a:t>
            </a:r>
            <a:r>
              <a:rPr lang="en-US" b="1" dirty="0">
                <a:solidFill>
                  <a:srgbClr val="CE00BB"/>
                </a:solidFill>
                <a:latin typeface="Calibri"/>
                <a:cs typeface="Calibri"/>
                <a:sym typeface="Symbol" pitchFamily="2" charset="2"/>
              </a:rPr>
              <a:t>x</a:t>
            </a:r>
            <a:r>
              <a:rPr lang="en-US" dirty="0">
                <a:solidFill>
                  <a:srgbClr val="CE00BB"/>
                </a:solidFill>
                <a:latin typeface="Calibri"/>
                <a:cs typeface="Calibri"/>
                <a:sym typeface="Symbol" pitchFamily="2" charset="2"/>
              </a:rPr>
              <a:t>)</a:t>
            </a:r>
            <a:r>
              <a:rPr lang="en-US" dirty="0"/>
              <a:t> analytically</a:t>
            </a:r>
          </a:p>
        </p:txBody>
      </p:sp>
    </p:spTree>
    <p:extLst>
      <p:ext uri="{BB962C8B-B14F-4D97-AF65-F5344CB8AC3E}">
        <p14:creationId xmlns:p14="http://schemas.microsoft.com/office/powerpoint/2010/main" val="3879085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69D5A-9F4B-024E-9CD2-B4AD8F8A7518}"/>
              </a:ext>
            </a:extLst>
          </p:cNvPr>
          <p:cNvSpPr>
            <a:spLocks noGrp="1"/>
          </p:cNvSpPr>
          <p:nvPr>
            <p:ph type="title"/>
          </p:nvPr>
        </p:nvSpPr>
        <p:spPr/>
        <p:txBody>
          <a:bodyPr/>
          <a:lstStyle/>
          <a:p>
            <a:r>
              <a:rPr lang="en-US" dirty="0"/>
              <a:t>Finding extrema in continuous space</a:t>
            </a:r>
          </a:p>
        </p:txBody>
      </p:sp>
      <p:sp>
        <p:nvSpPr>
          <p:cNvPr id="3" name="Content Placeholder 2">
            <a:extLst>
              <a:ext uri="{FF2B5EF4-FFF2-40B4-BE49-F238E27FC236}">
                <a16:creationId xmlns:a16="http://schemas.microsoft.com/office/drawing/2014/main" id="{C932CE9D-7DDC-FE48-92C3-652784A500BB}"/>
              </a:ext>
            </a:extLst>
          </p:cNvPr>
          <p:cNvSpPr>
            <a:spLocks noGrp="1"/>
          </p:cNvSpPr>
          <p:nvPr>
            <p:ph idx="1"/>
          </p:nvPr>
        </p:nvSpPr>
        <p:spPr/>
        <p:txBody>
          <a:bodyPr>
            <a:normAutofit fontScale="70000" lnSpcReduction="20000"/>
          </a:bodyPr>
          <a:lstStyle/>
          <a:p>
            <a:r>
              <a:rPr lang="en-US" dirty="0"/>
              <a:t>The gradient of the objective function</a:t>
            </a:r>
            <a:r>
              <a:rPr lang="tr-TR" dirty="0"/>
              <a:t> </a:t>
            </a:r>
            <a:r>
              <a:rPr lang="en-US" dirty="0"/>
              <a:t>is a vector</a:t>
            </a:r>
            <a:r>
              <a:rPr lang="tr-TR" dirty="0"/>
              <a:t> </a:t>
            </a:r>
            <a:r>
              <a:rPr lang="en-US" dirty="0">
                <a:solidFill>
                  <a:srgbClr val="CE00BB"/>
                </a:solidFill>
                <a:sym typeface="Symbol" pitchFamily="2" charset="2"/>
              </a:rPr>
              <a:t></a:t>
            </a:r>
            <a:r>
              <a:rPr lang="en-US" i="1" dirty="0">
                <a:solidFill>
                  <a:srgbClr val="CE00BB"/>
                </a:solidFill>
                <a:latin typeface="Calibri"/>
                <a:cs typeface="Calibri"/>
                <a:sym typeface="Symbol" pitchFamily="2" charset="2"/>
              </a:rPr>
              <a:t>f</a:t>
            </a:r>
            <a:r>
              <a:rPr lang="en-US" dirty="0">
                <a:solidFill>
                  <a:srgbClr val="CE00BB"/>
                </a:solidFill>
                <a:latin typeface="Calibri"/>
                <a:cs typeface="Calibri"/>
                <a:sym typeface="Symbol" pitchFamily="2" charset="2"/>
              </a:rPr>
              <a:t>(</a:t>
            </a:r>
            <a:r>
              <a:rPr lang="en-US" b="1" dirty="0">
                <a:solidFill>
                  <a:srgbClr val="CE00BB"/>
                </a:solidFill>
                <a:latin typeface="Calibri"/>
                <a:cs typeface="Calibri"/>
                <a:sym typeface="Symbol" pitchFamily="2" charset="2"/>
              </a:rPr>
              <a:t>x</a:t>
            </a:r>
            <a:r>
              <a:rPr lang="en-US" dirty="0">
                <a:solidFill>
                  <a:srgbClr val="CE00BB"/>
                </a:solidFill>
                <a:latin typeface="Calibri"/>
                <a:cs typeface="Calibri"/>
                <a:sym typeface="Symbol" pitchFamily="2" charset="2"/>
              </a:rPr>
              <a:t>)</a:t>
            </a:r>
            <a:r>
              <a:rPr lang="en-US" dirty="0"/>
              <a:t> that gives the magnitude and direction of the steepest slope. For our</a:t>
            </a:r>
            <a:r>
              <a:rPr lang="tr-TR" dirty="0"/>
              <a:t> </a:t>
            </a:r>
            <a:r>
              <a:rPr lang="en-US" dirty="0"/>
              <a:t>problem,</a:t>
            </a:r>
            <a:r>
              <a:rPr lang="tr-TR" dirty="0"/>
              <a:t> </a:t>
            </a:r>
            <a:r>
              <a:rPr lang="en-US" dirty="0"/>
              <a:t>we have</a:t>
            </a:r>
            <a:endParaRPr lang="tr-TR" dirty="0">
              <a:sym typeface="Symbol" pitchFamily="2" charset="2"/>
            </a:endParaRPr>
          </a:p>
          <a:p>
            <a:pPr marL="0" indent="0">
              <a:buNone/>
            </a:pPr>
            <a:r>
              <a:rPr lang="tr-TR" dirty="0">
                <a:sym typeface="Symbol" pitchFamily="2" charset="2"/>
              </a:rPr>
              <a:t>	</a:t>
            </a:r>
            <a:r>
              <a:rPr lang="en-US" dirty="0">
                <a:sym typeface="Symbol" pitchFamily="2" charset="2"/>
              </a:rPr>
              <a:t>Gradient vector</a:t>
            </a:r>
            <a:r>
              <a:rPr lang="tr-TR" dirty="0">
                <a:sym typeface="Symbol" pitchFamily="2" charset="2"/>
              </a:rPr>
              <a:t>:</a:t>
            </a:r>
            <a:r>
              <a:rPr lang="en-US" dirty="0">
                <a:sym typeface="Symbol" pitchFamily="2" charset="2"/>
              </a:rPr>
              <a:t> </a:t>
            </a:r>
            <a:r>
              <a:rPr lang="en-US" dirty="0">
                <a:solidFill>
                  <a:srgbClr val="CE00BB"/>
                </a:solidFill>
                <a:sym typeface="Symbol" pitchFamily="2" charset="2"/>
              </a:rPr>
              <a:t></a:t>
            </a:r>
            <a:r>
              <a:rPr lang="en-US" i="1" dirty="0">
                <a:solidFill>
                  <a:srgbClr val="CE00BB"/>
                </a:solidFill>
                <a:latin typeface="Calibri"/>
                <a:cs typeface="Calibri"/>
                <a:sym typeface="Symbol" pitchFamily="2" charset="2"/>
              </a:rPr>
              <a:t>f</a:t>
            </a:r>
            <a:r>
              <a:rPr lang="en-US" dirty="0">
                <a:solidFill>
                  <a:srgbClr val="CE00BB"/>
                </a:solidFill>
                <a:latin typeface="Calibri"/>
                <a:cs typeface="Calibri"/>
                <a:sym typeface="Symbol" pitchFamily="2" charset="2"/>
              </a:rPr>
              <a:t>(</a:t>
            </a:r>
            <a:r>
              <a:rPr lang="en-US" b="1" dirty="0">
                <a:solidFill>
                  <a:srgbClr val="CE00BB"/>
                </a:solidFill>
                <a:latin typeface="Calibri"/>
                <a:cs typeface="Calibri"/>
                <a:sym typeface="Symbol" pitchFamily="2" charset="2"/>
              </a:rPr>
              <a:t>x</a:t>
            </a:r>
            <a:r>
              <a:rPr lang="en-US" dirty="0">
                <a:solidFill>
                  <a:srgbClr val="CE00BB"/>
                </a:solidFill>
                <a:latin typeface="Calibri"/>
                <a:cs typeface="Calibri"/>
                <a:sym typeface="Symbol" pitchFamily="2" charset="2"/>
              </a:rPr>
              <a:t>) = (</a:t>
            </a:r>
            <a:r>
              <a:rPr lang="en-US" dirty="0">
                <a:solidFill>
                  <a:srgbClr val="CE00BB"/>
                </a:solidFill>
                <a:sym typeface="Symbol" pitchFamily="2" charset="2"/>
              </a:rPr>
              <a:t></a:t>
            </a:r>
            <a:r>
              <a:rPr lang="en-US" i="1" dirty="0">
                <a:solidFill>
                  <a:srgbClr val="CE00BB"/>
                </a:solidFill>
                <a:latin typeface="Calibri"/>
                <a:cs typeface="Calibri"/>
                <a:sym typeface="Symbol" pitchFamily="2" charset="2"/>
              </a:rPr>
              <a:t>f/</a:t>
            </a:r>
            <a:r>
              <a:rPr lang="en-US" dirty="0">
                <a:solidFill>
                  <a:srgbClr val="CE00BB"/>
                </a:solidFill>
                <a:sym typeface="Symbol" pitchFamily="2" charset="2"/>
              </a:rPr>
              <a:t></a:t>
            </a:r>
            <a:r>
              <a:rPr lang="en-US" i="1" dirty="0">
                <a:solidFill>
                  <a:srgbClr val="CE00BB"/>
                </a:solidFill>
                <a:latin typeface="Calibri"/>
                <a:cs typeface="Calibri"/>
                <a:sym typeface="Symbol" pitchFamily="2" charset="2"/>
              </a:rPr>
              <a:t>x</a:t>
            </a:r>
            <a:r>
              <a:rPr lang="en-US" baseline="-25000" dirty="0">
                <a:solidFill>
                  <a:srgbClr val="CE00BB"/>
                </a:solidFill>
                <a:latin typeface="Calibri"/>
                <a:cs typeface="Calibri"/>
                <a:sym typeface="Symbol" pitchFamily="2" charset="2"/>
              </a:rPr>
              <a:t>1</a:t>
            </a:r>
            <a:r>
              <a:rPr lang="en-US" dirty="0">
                <a:solidFill>
                  <a:srgbClr val="CE00BB"/>
                </a:solidFill>
                <a:latin typeface="Calibri"/>
                <a:cs typeface="Calibri"/>
                <a:sym typeface="Symbol" pitchFamily="2" charset="2"/>
              </a:rPr>
              <a:t>, </a:t>
            </a:r>
            <a:r>
              <a:rPr lang="en-US" dirty="0">
                <a:solidFill>
                  <a:srgbClr val="CE00BB"/>
                </a:solidFill>
                <a:sym typeface="Symbol" pitchFamily="2" charset="2"/>
              </a:rPr>
              <a:t></a:t>
            </a:r>
            <a:r>
              <a:rPr lang="en-US" i="1" dirty="0">
                <a:solidFill>
                  <a:srgbClr val="CE00BB"/>
                </a:solidFill>
                <a:latin typeface="Calibri"/>
                <a:cs typeface="Calibri"/>
                <a:sym typeface="Symbol" pitchFamily="2" charset="2"/>
              </a:rPr>
              <a:t>f/</a:t>
            </a:r>
            <a:r>
              <a:rPr lang="en-US" dirty="0">
                <a:solidFill>
                  <a:srgbClr val="CE00BB"/>
                </a:solidFill>
                <a:sym typeface="Symbol" pitchFamily="2" charset="2"/>
              </a:rPr>
              <a:t></a:t>
            </a:r>
            <a:r>
              <a:rPr lang="en-US" i="1" dirty="0">
                <a:solidFill>
                  <a:srgbClr val="CE00BB"/>
                </a:solidFill>
                <a:latin typeface="Calibri"/>
                <a:cs typeface="Calibri"/>
                <a:sym typeface="Symbol" pitchFamily="2" charset="2"/>
              </a:rPr>
              <a:t>y</a:t>
            </a:r>
            <a:r>
              <a:rPr lang="en-US" i="1" baseline="-25000" dirty="0">
                <a:solidFill>
                  <a:srgbClr val="CE00BB"/>
                </a:solidFill>
                <a:latin typeface="Calibri"/>
                <a:cs typeface="Calibri"/>
                <a:sym typeface="Symbol" pitchFamily="2" charset="2"/>
              </a:rPr>
              <a:t>1</a:t>
            </a:r>
            <a:r>
              <a:rPr lang="en-US" dirty="0">
                <a:solidFill>
                  <a:srgbClr val="CE00BB"/>
                </a:solidFill>
                <a:latin typeface="Calibri"/>
                <a:cs typeface="Calibri"/>
                <a:sym typeface="Symbol" pitchFamily="2" charset="2"/>
              </a:rPr>
              <a:t>, </a:t>
            </a:r>
            <a:r>
              <a:rPr lang="en-US" dirty="0">
                <a:solidFill>
                  <a:srgbClr val="CE00BB"/>
                </a:solidFill>
                <a:sym typeface="Symbol" pitchFamily="2" charset="2"/>
              </a:rPr>
              <a:t></a:t>
            </a:r>
            <a:r>
              <a:rPr lang="en-US" i="1" dirty="0">
                <a:solidFill>
                  <a:srgbClr val="CE00BB"/>
                </a:solidFill>
                <a:latin typeface="Calibri"/>
                <a:cs typeface="Calibri"/>
                <a:sym typeface="Symbol" pitchFamily="2" charset="2"/>
              </a:rPr>
              <a:t>f/</a:t>
            </a:r>
            <a:r>
              <a:rPr lang="en-US" dirty="0">
                <a:solidFill>
                  <a:srgbClr val="CE00BB"/>
                </a:solidFill>
                <a:sym typeface="Symbol" pitchFamily="2" charset="2"/>
              </a:rPr>
              <a:t></a:t>
            </a:r>
            <a:r>
              <a:rPr lang="en-US" i="1" dirty="0">
                <a:solidFill>
                  <a:srgbClr val="CE00BB"/>
                </a:solidFill>
                <a:latin typeface="Calibri"/>
                <a:cs typeface="Calibri"/>
                <a:sym typeface="Symbol" pitchFamily="2" charset="2"/>
              </a:rPr>
              <a:t>x</a:t>
            </a:r>
            <a:r>
              <a:rPr lang="en-US" i="1" baseline="-25000" dirty="0">
                <a:solidFill>
                  <a:srgbClr val="CE00BB"/>
                </a:solidFill>
                <a:latin typeface="Calibri"/>
                <a:cs typeface="Calibri"/>
                <a:sym typeface="Symbol" pitchFamily="2" charset="2"/>
              </a:rPr>
              <a:t>2</a:t>
            </a:r>
            <a:r>
              <a:rPr lang="en-US" dirty="0">
                <a:solidFill>
                  <a:srgbClr val="CE00BB"/>
                </a:solidFill>
                <a:latin typeface="Calibri"/>
                <a:cs typeface="Calibri"/>
                <a:sym typeface="Symbol" pitchFamily="2" charset="2"/>
              </a:rPr>
              <a:t>, …)</a:t>
            </a:r>
            <a:r>
              <a:rPr lang="en-US" sz="2400" baseline="50000" dirty="0">
                <a:solidFill>
                  <a:srgbClr val="CE00BB"/>
                </a:solidFill>
                <a:latin typeface="Calibri"/>
                <a:cs typeface="Calibri"/>
                <a:sym typeface="Symbol" pitchFamily="2" charset="2"/>
              </a:rPr>
              <a:t>T</a:t>
            </a:r>
            <a:endParaRPr lang="en-US" sz="2400" dirty="0">
              <a:solidFill>
                <a:srgbClr val="CE00BB"/>
              </a:solidFill>
              <a:latin typeface="Calibri"/>
              <a:cs typeface="Calibri"/>
              <a:sym typeface="Symbol" pitchFamily="2" charset="2"/>
            </a:endParaRPr>
          </a:p>
          <a:p>
            <a:pPr marL="0" indent="0">
              <a:buNone/>
            </a:pPr>
            <a:r>
              <a:rPr lang="tr-TR" dirty="0">
                <a:sym typeface="Symbol" pitchFamily="2" charset="2"/>
              </a:rPr>
              <a:t>               F</a:t>
            </a:r>
            <a:r>
              <a:rPr lang="en-US" dirty="0">
                <a:sym typeface="Symbol" pitchFamily="2" charset="2"/>
              </a:rPr>
              <a:t>or the airports</a:t>
            </a:r>
            <a:r>
              <a:rPr lang="tr-TR" dirty="0">
                <a:sym typeface="Symbol" pitchFamily="2" charset="2"/>
              </a:rPr>
              <a:t>: </a:t>
            </a:r>
            <a:r>
              <a:rPr lang="en-US" dirty="0">
                <a:sym typeface="Symbol" pitchFamily="2" charset="2"/>
              </a:rPr>
              <a:t> </a:t>
            </a:r>
            <a:r>
              <a:rPr lang="en-US" i="1" dirty="0">
                <a:solidFill>
                  <a:srgbClr val="CE00BB"/>
                </a:solidFill>
                <a:latin typeface="Calibri"/>
                <a:cs typeface="Calibri"/>
                <a:sym typeface="Symbol" pitchFamily="2" charset="2"/>
              </a:rPr>
              <a:t>f</a:t>
            </a:r>
            <a:r>
              <a:rPr lang="en-US" dirty="0">
                <a:solidFill>
                  <a:srgbClr val="CE00BB"/>
                </a:solidFill>
                <a:latin typeface="Calibri"/>
                <a:cs typeface="Calibri"/>
                <a:sym typeface="Symbol" pitchFamily="2" charset="2"/>
              </a:rPr>
              <a:t>(</a:t>
            </a:r>
            <a:r>
              <a:rPr lang="en-US" b="1" dirty="0">
                <a:solidFill>
                  <a:srgbClr val="CE00BB"/>
                </a:solidFill>
                <a:latin typeface="Calibri"/>
                <a:cs typeface="Calibri"/>
                <a:sym typeface="Symbol" pitchFamily="2" charset="2"/>
              </a:rPr>
              <a:t>x</a:t>
            </a:r>
            <a:r>
              <a:rPr lang="en-US" dirty="0">
                <a:solidFill>
                  <a:srgbClr val="CE00BB"/>
                </a:solidFill>
                <a:latin typeface="Calibri"/>
                <a:cs typeface="Calibri"/>
                <a:sym typeface="Symbol" pitchFamily="2" charset="2"/>
              </a:rPr>
              <a:t>) = </a:t>
            </a:r>
            <a:r>
              <a:rPr lang="en-US" dirty="0">
                <a:solidFill>
                  <a:srgbClr val="CE00BB"/>
                </a:solidFill>
                <a:sym typeface="Symbol" pitchFamily="2" charset="2"/>
              </a:rPr>
              <a:t></a:t>
            </a:r>
            <a:r>
              <a:rPr lang="en-US" i="1" baseline="-25000" dirty="0">
                <a:solidFill>
                  <a:srgbClr val="CE00BB"/>
                </a:solidFill>
                <a:sym typeface="Symbol" pitchFamily="2" charset="2"/>
              </a:rPr>
              <a:t>a</a:t>
            </a:r>
            <a:r>
              <a:rPr lang="en-US" dirty="0">
                <a:solidFill>
                  <a:srgbClr val="CE00BB"/>
                </a:solidFill>
                <a:sym typeface="Symbol" pitchFamily="2" charset="2"/>
              </a:rPr>
              <a:t> </a:t>
            </a:r>
            <a:r>
              <a:rPr lang="en-US" i="1" baseline="-25000" dirty="0" err="1">
                <a:solidFill>
                  <a:srgbClr val="CE00BB"/>
                </a:solidFill>
                <a:sym typeface="Symbol" pitchFamily="2" charset="2"/>
              </a:rPr>
              <a:t>c</a:t>
            </a:r>
            <a:r>
              <a:rPr lang="en-US" baseline="-25000" dirty="0" err="1">
                <a:solidFill>
                  <a:srgbClr val="CE00BB"/>
                </a:solidFill>
                <a:sym typeface="Symbol" pitchFamily="2" charset="2"/>
              </a:rPr>
              <a:t></a:t>
            </a:r>
            <a:r>
              <a:rPr lang="en-US" i="1" baseline="-25000" dirty="0" err="1">
                <a:solidFill>
                  <a:srgbClr val="CE00BB"/>
                </a:solidFill>
              </a:rPr>
              <a:t>C</a:t>
            </a:r>
            <a:r>
              <a:rPr lang="en-US" i="1" baseline="-45000" dirty="0" err="1">
                <a:solidFill>
                  <a:srgbClr val="CE00BB"/>
                </a:solidFill>
              </a:rPr>
              <a:t>a</a:t>
            </a:r>
            <a:r>
              <a:rPr lang="en-US" dirty="0">
                <a:solidFill>
                  <a:srgbClr val="CE00BB"/>
                </a:solidFill>
              </a:rPr>
              <a:t> </a:t>
            </a:r>
            <a:r>
              <a:rPr lang="en-US" dirty="0">
                <a:solidFill>
                  <a:srgbClr val="CE00BB"/>
                </a:solidFill>
                <a:latin typeface="Calibri"/>
                <a:cs typeface="Calibri"/>
              </a:rPr>
              <a:t>(</a:t>
            </a:r>
            <a:r>
              <a:rPr lang="en-US" i="1" dirty="0" err="1">
                <a:solidFill>
                  <a:srgbClr val="CE00BB"/>
                </a:solidFill>
                <a:latin typeface="Calibri"/>
                <a:cs typeface="Calibri"/>
              </a:rPr>
              <a:t>x</a:t>
            </a:r>
            <a:r>
              <a:rPr lang="en-US" i="1" baseline="-25000" dirty="0" err="1">
                <a:solidFill>
                  <a:srgbClr val="CE00BB"/>
                </a:solidFill>
                <a:latin typeface="Calibri"/>
                <a:cs typeface="Calibri"/>
              </a:rPr>
              <a:t>a</a:t>
            </a:r>
            <a:r>
              <a:rPr lang="en-US" i="1" dirty="0">
                <a:solidFill>
                  <a:srgbClr val="CE00BB"/>
                </a:solidFill>
                <a:latin typeface="Calibri"/>
                <a:cs typeface="Calibri"/>
              </a:rPr>
              <a:t> - x</a:t>
            </a:r>
            <a:r>
              <a:rPr lang="en-US" i="1" baseline="-25000" dirty="0">
                <a:solidFill>
                  <a:srgbClr val="CE00BB"/>
                </a:solidFill>
                <a:latin typeface="Calibri"/>
                <a:cs typeface="Calibri"/>
              </a:rPr>
              <a:t>c</a:t>
            </a:r>
            <a:r>
              <a:rPr lang="en-US" dirty="0">
                <a:solidFill>
                  <a:srgbClr val="CE00BB"/>
                </a:solidFill>
                <a:latin typeface="Calibri"/>
                <a:cs typeface="Calibri"/>
              </a:rPr>
              <a:t>)</a:t>
            </a:r>
            <a:r>
              <a:rPr lang="en-US" baseline="30000" dirty="0">
                <a:solidFill>
                  <a:srgbClr val="CE00BB"/>
                </a:solidFill>
                <a:latin typeface="Calibri"/>
                <a:cs typeface="Calibri"/>
              </a:rPr>
              <a:t>2</a:t>
            </a:r>
            <a:r>
              <a:rPr lang="en-US" dirty="0">
                <a:solidFill>
                  <a:srgbClr val="CE00BB"/>
                </a:solidFill>
                <a:latin typeface="Calibri"/>
                <a:cs typeface="Calibri"/>
              </a:rPr>
              <a:t> + (</a:t>
            </a:r>
            <a:r>
              <a:rPr lang="en-US" i="1" dirty="0" err="1">
                <a:solidFill>
                  <a:srgbClr val="CE00BB"/>
                </a:solidFill>
                <a:latin typeface="Calibri"/>
                <a:cs typeface="Calibri"/>
              </a:rPr>
              <a:t>y</a:t>
            </a:r>
            <a:r>
              <a:rPr lang="en-US" i="1" baseline="-25000" dirty="0" err="1">
                <a:solidFill>
                  <a:srgbClr val="CE00BB"/>
                </a:solidFill>
                <a:latin typeface="Calibri"/>
                <a:cs typeface="Calibri"/>
              </a:rPr>
              <a:t>a</a:t>
            </a:r>
            <a:r>
              <a:rPr lang="en-US" i="1" dirty="0">
                <a:solidFill>
                  <a:srgbClr val="CE00BB"/>
                </a:solidFill>
                <a:latin typeface="Calibri"/>
                <a:cs typeface="Calibri"/>
              </a:rPr>
              <a:t> - </a:t>
            </a:r>
            <a:r>
              <a:rPr lang="en-US" i="1" dirty="0" err="1">
                <a:solidFill>
                  <a:srgbClr val="CE00BB"/>
                </a:solidFill>
                <a:latin typeface="Calibri"/>
                <a:cs typeface="Calibri"/>
              </a:rPr>
              <a:t>y</a:t>
            </a:r>
            <a:r>
              <a:rPr lang="en-US" i="1" baseline="-25000" dirty="0" err="1">
                <a:solidFill>
                  <a:srgbClr val="CE00BB"/>
                </a:solidFill>
                <a:latin typeface="Calibri"/>
                <a:cs typeface="Calibri"/>
              </a:rPr>
              <a:t>c</a:t>
            </a:r>
            <a:r>
              <a:rPr lang="en-US" dirty="0">
                <a:solidFill>
                  <a:srgbClr val="CE00BB"/>
                </a:solidFill>
                <a:latin typeface="Calibri"/>
                <a:cs typeface="Calibri"/>
              </a:rPr>
              <a:t>)</a:t>
            </a:r>
            <a:r>
              <a:rPr lang="en-US" baseline="30000" dirty="0">
                <a:solidFill>
                  <a:srgbClr val="CE00BB"/>
                </a:solidFill>
                <a:latin typeface="Calibri"/>
                <a:cs typeface="Calibri"/>
              </a:rPr>
              <a:t>2</a:t>
            </a:r>
            <a:r>
              <a:rPr lang="en-US" dirty="0">
                <a:solidFill>
                  <a:srgbClr val="CE00BB"/>
                </a:solidFill>
                <a:latin typeface="Calibri"/>
                <a:cs typeface="Calibri"/>
              </a:rPr>
              <a:t> </a:t>
            </a:r>
          </a:p>
          <a:p>
            <a:r>
              <a:rPr lang="en-US" dirty="0">
                <a:solidFill>
                  <a:srgbClr val="CE00BB"/>
                </a:solidFill>
                <a:sym typeface="Symbol" pitchFamily="2" charset="2"/>
              </a:rPr>
              <a:t>In some cases, we can find a maximum by solving the equation </a:t>
            </a:r>
            <a:r>
              <a:rPr lang="en-US" i="1" dirty="0">
                <a:solidFill>
                  <a:srgbClr val="CE00BB"/>
                </a:solidFill>
                <a:latin typeface="Calibri"/>
                <a:cs typeface="Calibri"/>
                <a:sym typeface="Symbol" pitchFamily="2" charset="2"/>
              </a:rPr>
              <a:t>f</a:t>
            </a:r>
            <a:r>
              <a:rPr lang="en-US" dirty="0">
                <a:solidFill>
                  <a:srgbClr val="CE00BB"/>
                </a:solidFill>
                <a:latin typeface="Calibri"/>
                <a:cs typeface="Calibri"/>
                <a:sym typeface="Symbol" pitchFamily="2" charset="2"/>
              </a:rPr>
              <a:t>(</a:t>
            </a:r>
            <a:r>
              <a:rPr lang="en-US" b="1" dirty="0">
                <a:solidFill>
                  <a:srgbClr val="CE00BB"/>
                </a:solidFill>
                <a:latin typeface="Calibri"/>
                <a:cs typeface="Calibri"/>
                <a:sym typeface="Symbol" pitchFamily="2" charset="2"/>
              </a:rPr>
              <a:t>x</a:t>
            </a:r>
            <a:r>
              <a:rPr lang="en-US" dirty="0">
                <a:solidFill>
                  <a:srgbClr val="CE00BB"/>
                </a:solidFill>
                <a:latin typeface="Calibri"/>
                <a:cs typeface="Calibri"/>
                <a:sym typeface="Symbol" pitchFamily="2" charset="2"/>
              </a:rPr>
              <a:t>) = 0</a:t>
            </a:r>
            <a:endParaRPr lang="tr-TR" dirty="0">
              <a:solidFill>
                <a:srgbClr val="CE00BB"/>
              </a:solidFill>
              <a:sym typeface="Symbol" pitchFamily="2" charset="2"/>
            </a:endParaRPr>
          </a:p>
          <a:p>
            <a:r>
              <a:rPr lang="en-US" dirty="0"/>
              <a:t>For example, with three airports, the expression for the gradient depends on what cities are</a:t>
            </a:r>
            <a:r>
              <a:rPr lang="tr-TR" dirty="0"/>
              <a:t> </a:t>
            </a:r>
            <a:r>
              <a:rPr lang="en-US" dirty="0"/>
              <a:t>closest to each airport in the current state. This means we can compute the gradient locally</a:t>
            </a:r>
            <a:r>
              <a:rPr lang="tr-TR" dirty="0"/>
              <a:t> </a:t>
            </a:r>
            <a:r>
              <a:rPr lang="en-US" dirty="0"/>
              <a:t>(but not globally); for example,</a:t>
            </a:r>
            <a:endParaRPr lang="tr-TR" dirty="0">
              <a:solidFill>
                <a:srgbClr val="CE00BB"/>
              </a:solidFill>
              <a:sym typeface="Symbol" pitchFamily="2" charset="2"/>
            </a:endParaRPr>
          </a:p>
          <a:p>
            <a:pPr marL="0" indent="0">
              <a:buNone/>
            </a:pPr>
            <a:r>
              <a:rPr lang="tr-TR" dirty="0">
                <a:solidFill>
                  <a:srgbClr val="CE00BB"/>
                </a:solidFill>
                <a:sym typeface="Symbol" pitchFamily="2" charset="2"/>
              </a:rPr>
              <a:t>                                 </a:t>
            </a:r>
            <a:r>
              <a:rPr lang="en-US" dirty="0">
                <a:solidFill>
                  <a:srgbClr val="CE00BB"/>
                </a:solidFill>
                <a:sym typeface="Symbol" pitchFamily="2" charset="2"/>
              </a:rPr>
              <a:t></a:t>
            </a:r>
            <a:r>
              <a:rPr lang="en-US" i="1" dirty="0">
                <a:solidFill>
                  <a:srgbClr val="CE00BB"/>
                </a:solidFill>
                <a:latin typeface="Calibri"/>
                <a:cs typeface="Calibri"/>
                <a:sym typeface="Symbol" pitchFamily="2" charset="2"/>
              </a:rPr>
              <a:t>f/</a:t>
            </a:r>
            <a:r>
              <a:rPr lang="en-US" dirty="0">
                <a:solidFill>
                  <a:srgbClr val="CE00BB"/>
                </a:solidFill>
                <a:sym typeface="Symbol" pitchFamily="2" charset="2"/>
              </a:rPr>
              <a:t></a:t>
            </a:r>
            <a:r>
              <a:rPr lang="en-US" i="1" dirty="0">
                <a:solidFill>
                  <a:srgbClr val="CE00BB"/>
                </a:solidFill>
                <a:latin typeface="Calibri"/>
                <a:cs typeface="Calibri"/>
                <a:sym typeface="Symbol" pitchFamily="2" charset="2"/>
              </a:rPr>
              <a:t>x</a:t>
            </a:r>
            <a:r>
              <a:rPr lang="en-US" baseline="-25000" dirty="0">
                <a:solidFill>
                  <a:srgbClr val="CE00BB"/>
                </a:solidFill>
                <a:latin typeface="Calibri"/>
                <a:cs typeface="Calibri"/>
                <a:sym typeface="Symbol" pitchFamily="2" charset="2"/>
              </a:rPr>
              <a:t>1 </a:t>
            </a:r>
            <a:r>
              <a:rPr lang="en-US" dirty="0">
                <a:solidFill>
                  <a:srgbClr val="CE00BB"/>
                </a:solidFill>
                <a:latin typeface="Calibri"/>
                <a:cs typeface="Calibri"/>
                <a:sym typeface="Symbol" pitchFamily="2" charset="2"/>
              </a:rPr>
              <a:t>=</a:t>
            </a:r>
            <a:r>
              <a:rPr lang="en-US" baseline="-25000" dirty="0">
                <a:solidFill>
                  <a:srgbClr val="CE00BB"/>
                </a:solidFill>
                <a:latin typeface="Calibri"/>
                <a:cs typeface="Calibri"/>
                <a:sym typeface="Symbol" pitchFamily="2" charset="2"/>
              </a:rPr>
              <a:t> </a:t>
            </a:r>
            <a:r>
              <a:rPr lang="en-US" dirty="0">
                <a:solidFill>
                  <a:srgbClr val="CE00BB"/>
                </a:solidFill>
                <a:sym typeface="Symbol" pitchFamily="2" charset="2"/>
              </a:rPr>
              <a:t></a:t>
            </a:r>
            <a:r>
              <a:rPr lang="en-US" i="1" baseline="-25000" dirty="0">
                <a:solidFill>
                  <a:srgbClr val="CE00BB"/>
                </a:solidFill>
                <a:sym typeface="Symbol" pitchFamily="2" charset="2"/>
              </a:rPr>
              <a:t>c</a:t>
            </a:r>
            <a:r>
              <a:rPr lang="en-US" baseline="-25000" dirty="0">
                <a:solidFill>
                  <a:srgbClr val="CE00BB"/>
                </a:solidFill>
                <a:sym typeface="Symbol" pitchFamily="2" charset="2"/>
              </a:rPr>
              <a:t></a:t>
            </a:r>
            <a:r>
              <a:rPr lang="en-US" i="1" baseline="-25000" dirty="0">
                <a:solidFill>
                  <a:srgbClr val="CE00BB"/>
                </a:solidFill>
              </a:rPr>
              <a:t>C</a:t>
            </a:r>
            <a:r>
              <a:rPr lang="en-US" i="1" baseline="-45000" dirty="0">
                <a:solidFill>
                  <a:srgbClr val="CE00BB"/>
                </a:solidFill>
              </a:rPr>
              <a:t>1</a:t>
            </a:r>
            <a:r>
              <a:rPr lang="en-US" dirty="0">
                <a:solidFill>
                  <a:srgbClr val="CE00BB"/>
                </a:solidFill>
              </a:rPr>
              <a:t> 2</a:t>
            </a:r>
            <a:r>
              <a:rPr lang="en-US" dirty="0">
                <a:solidFill>
                  <a:srgbClr val="CE00BB"/>
                </a:solidFill>
                <a:latin typeface="Calibri"/>
                <a:cs typeface="Calibri"/>
              </a:rPr>
              <a:t>(</a:t>
            </a:r>
            <a:r>
              <a:rPr lang="en-US" i="1" dirty="0">
                <a:solidFill>
                  <a:srgbClr val="CE00BB"/>
                </a:solidFill>
                <a:latin typeface="Calibri"/>
                <a:cs typeface="Calibri"/>
              </a:rPr>
              <a:t>x</a:t>
            </a:r>
            <a:r>
              <a:rPr lang="en-US" i="1" baseline="-25000" dirty="0">
                <a:solidFill>
                  <a:srgbClr val="CE00BB"/>
                </a:solidFill>
                <a:latin typeface="Calibri"/>
                <a:cs typeface="Calibri"/>
              </a:rPr>
              <a:t>1</a:t>
            </a:r>
            <a:r>
              <a:rPr lang="en-US" i="1" dirty="0">
                <a:solidFill>
                  <a:srgbClr val="CE00BB"/>
                </a:solidFill>
                <a:latin typeface="Calibri"/>
                <a:cs typeface="Calibri"/>
              </a:rPr>
              <a:t> - x</a:t>
            </a:r>
            <a:r>
              <a:rPr lang="en-US" i="1" baseline="-25000" dirty="0">
                <a:solidFill>
                  <a:srgbClr val="CE00BB"/>
                </a:solidFill>
                <a:latin typeface="Calibri"/>
                <a:cs typeface="Calibri"/>
              </a:rPr>
              <a:t>c</a:t>
            </a:r>
            <a:r>
              <a:rPr lang="en-US" dirty="0">
                <a:solidFill>
                  <a:srgbClr val="CE00BB"/>
                </a:solidFill>
                <a:latin typeface="Calibri"/>
                <a:cs typeface="Calibri"/>
              </a:rPr>
              <a:t>)</a:t>
            </a:r>
            <a:endParaRPr lang="en-US" baseline="30000" dirty="0">
              <a:solidFill>
                <a:srgbClr val="CE00BB"/>
              </a:solidFill>
              <a:latin typeface="Calibri"/>
              <a:cs typeface="Calibri"/>
            </a:endParaRPr>
          </a:p>
          <a:p>
            <a:r>
              <a:rPr lang="en-US" dirty="0">
                <a:sym typeface="Symbol" pitchFamily="2" charset="2"/>
              </a:rPr>
              <a:t>Given a locally correct expression for the gradient, we can perform steepest-ascent hill climbing</a:t>
            </a:r>
            <a:r>
              <a:rPr lang="tr-TR" dirty="0">
                <a:sym typeface="Symbol" pitchFamily="2" charset="2"/>
              </a:rPr>
              <a:t> </a:t>
            </a:r>
            <a:r>
              <a:rPr lang="en-US" dirty="0">
                <a:sym typeface="Symbol" pitchFamily="2" charset="2"/>
              </a:rPr>
              <a:t>by updating the current state according to the </a:t>
            </a:r>
            <a:r>
              <a:rPr lang="tr-TR" dirty="0">
                <a:sym typeface="Symbol" pitchFamily="2" charset="2"/>
              </a:rPr>
              <a:t>g</a:t>
            </a:r>
            <a:r>
              <a:rPr lang="en-US" dirty="0" err="1">
                <a:sym typeface="Symbol" pitchFamily="2" charset="2"/>
              </a:rPr>
              <a:t>radient</a:t>
            </a:r>
            <a:r>
              <a:rPr lang="en-US" dirty="0">
                <a:sym typeface="Symbol" pitchFamily="2" charset="2"/>
              </a:rPr>
              <a:t> descent</a:t>
            </a:r>
            <a:r>
              <a:rPr lang="tr-TR" dirty="0">
                <a:sym typeface="Symbol" pitchFamily="2" charset="2"/>
              </a:rPr>
              <a:t> </a:t>
            </a:r>
            <a:r>
              <a:rPr lang="tr-TR" dirty="0" err="1">
                <a:sym typeface="Symbol" pitchFamily="2" charset="2"/>
              </a:rPr>
              <a:t>formula</a:t>
            </a:r>
            <a:r>
              <a:rPr lang="en-US" dirty="0">
                <a:sym typeface="Symbol" pitchFamily="2" charset="2"/>
              </a:rPr>
              <a:t>: </a:t>
            </a:r>
            <a:endParaRPr lang="tr-TR" dirty="0">
              <a:sym typeface="Symbol" pitchFamily="2" charset="2"/>
            </a:endParaRPr>
          </a:p>
          <a:p>
            <a:pPr marL="0" indent="0">
              <a:buNone/>
            </a:pPr>
            <a:r>
              <a:rPr lang="tr-TR" b="1" dirty="0">
                <a:solidFill>
                  <a:srgbClr val="CE00BB"/>
                </a:solidFill>
                <a:latin typeface="Calibri"/>
                <a:cs typeface="Calibri"/>
                <a:sym typeface="Symbol" pitchFamily="2" charset="2"/>
              </a:rPr>
              <a:t>		               </a:t>
            </a:r>
            <a:r>
              <a:rPr lang="en-US" b="1" dirty="0">
                <a:solidFill>
                  <a:srgbClr val="CE00BB"/>
                </a:solidFill>
                <a:latin typeface="Calibri"/>
                <a:cs typeface="Calibri"/>
                <a:sym typeface="Symbol" pitchFamily="2" charset="2"/>
              </a:rPr>
              <a:t>x</a:t>
            </a:r>
            <a:r>
              <a:rPr lang="en-US" dirty="0">
                <a:solidFill>
                  <a:srgbClr val="CE00BB"/>
                </a:solidFill>
                <a:latin typeface="Calibri"/>
                <a:cs typeface="Calibri"/>
                <a:sym typeface="Symbol" pitchFamily="2" charset="2"/>
              </a:rPr>
              <a:t> </a:t>
            </a:r>
            <a:r>
              <a:rPr lang="en-US" dirty="0">
                <a:solidFill>
                  <a:srgbClr val="CE00BB"/>
                </a:solidFill>
                <a:sym typeface="Symbol" pitchFamily="2" charset="2"/>
              </a:rPr>
              <a:t></a:t>
            </a:r>
            <a:r>
              <a:rPr lang="en-US" dirty="0">
                <a:solidFill>
                  <a:srgbClr val="CE00BB"/>
                </a:solidFill>
              </a:rPr>
              <a:t> </a:t>
            </a:r>
            <a:r>
              <a:rPr lang="en-US" b="1" dirty="0">
                <a:solidFill>
                  <a:srgbClr val="CE00BB"/>
                </a:solidFill>
                <a:latin typeface="Calibri"/>
                <a:cs typeface="Calibri"/>
                <a:sym typeface="Symbol" pitchFamily="2" charset="2"/>
              </a:rPr>
              <a:t>x </a:t>
            </a:r>
            <a:r>
              <a:rPr lang="en-US" dirty="0">
                <a:solidFill>
                  <a:srgbClr val="CE00BB"/>
                </a:solidFill>
                <a:latin typeface="Calibri"/>
                <a:cs typeface="Calibri"/>
                <a:sym typeface="Symbol" pitchFamily="2" charset="2"/>
              </a:rPr>
              <a:t>- </a:t>
            </a:r>
            <a:r>
              <a:rPr lang="en-US" dirty="0">
                <a:solidFill>
                  <a:srgbClr val="CE00BB"/>
                </a:solidFill>
                <a:sym typeface="Symbol" pitchFamily="2" charset="2"/>
              </a:rPr>
              <a:t></a:t>
            </a:r>
            <a:r>
              <a:rPr lang="en-US" i="1" dirty="0">
                <a:solidFill>
                  <a:srgbClr val="CE00BB"/>
                </a:solidFill>
                <a:latin typeface="Calibri"/>
                <a:cs typeface="Calibri"/>
                <a:sym typeface="Symbol" pitchFamily="2" charset="2"/>
              </a:rPr>
              <a:t>f</a:t>
            </a:r>
            <a:r>
              <a:rPr lang="en-US" dirty="0">
                <a:solidFill>
                  <a:srgbClr val="CE00BB"/>
                </a:solidFill>
                <a:latin typeface="Calibri"/>
                <a:cs typeface="Calibri"/>
                <a:sym typeface="Symbol" pitchFamily="2" charset="2"/>
              </a:rPr>
              <a:t>(</a:t>
            </a:r>
            <a:r>
              <a:rPr lang="en-US" b="1" dirty="0">
                <a:solidFill>
                  <a:srgbClr val="CE00BB"/>
                </a:solidFill>
                <a:latin typeface="Calibri"/>
                <a:cs typeface="Calibri"/>
                <a:sym typeface="Symbol" pitchFamily="2" charset="2"/>
              </a:rPr>
              <a:t>x</a:t>
            </a:r>
            <a:r>
              <a:rPr lang="en-US" dirty="0">
                <a:solidFill>
                  <a:srgbClr val="CE00BB"/>
                </a:solidFill>
                <a:latin typeface="Calibri"/>
                <a:cs typeface="Calibri"/>
                <a:sym typeface="Symbol" pitchFamily="2" charset="2"/>
              </a:rPr>
              <a:t>)</a:t>
            </a:r>
            <a:endParaRPr lang="tr-TR" dirty="0">
              <a:solidFill>
                <a:srgbClr val="CE00BB"/>
              </a:solidFill>
              <a:latin typeface="Calibri"/>
              <a:cs typeface="Calibri"/>
              <a:sym typeface="Symbol" pitchFamily="2" charset="2"/>
            </a:endParaRPr>
          </a:p>
          <a:p>
            <a:pPr marL="0" indent="0">
              <a:buNone/>
            </a:pPr>
            <a:r>
              <a:rPr lang="tr-TR" dirty="0">
                <a:solidFill>
                  <a:srgbClr val="CE00BB"/>
                </a:solidFill>
                <a:latin typeface="Calibri"/>
                <a:cs typeface="Calibri"/>
                <a:sym typeface="Symbol" pitchFamily="2" charset="2"/>
              </a:rPr>
              <a:t>              </a:t>
            </a:r>
            <a:r>
              <a:rPr lang="en-US" dirty="0">
                <a:solidFill>
                  <a:srgbClr val="2D2D8A"/>
                </a:solidFill>
                <a:latin typeface="Calibri"/>
                <a:cs typeface="Calibri"/>
                <a:sym typeface="Symbol" pitchFamily="2" charset="2"/>
              </a:rPr>
              <a:t>where </a:t>
            </a:r>
            <a:r>
              <a:rPr lang="en-US" dirty="0">
                <a:solidFill>
                  <a:srgbClr val="2D2D8A"/>
                </a:solidFill>
                <a:sym typeface="Symbol" pitchFamily="2" charset="2"/>
              </a:rPr>
              <a:t></a:t>
            </a:r>
            <a:r>
              <a:rPr lang="en-US" dirty="0">
                <a:solidFill>
                  <a:srgbClr val="2D2D8A"/>
                </a:solidFill>
                <a:latin typeface="Calibri"/>
                <a:cs typeface="Calibri"/>
                <a:sym typeface="Symbol" pitchFamily="2" charset="2"/>
              </a:rPr>
              <a:t> (alpha) is a small constant often called the step size.</a:t>
            </a:r>
          </a:p>
          <a:p>
            <a:r>
              <a:rPr lang="tr-TR" dirty="0" err="1">
                <a:latin typeface="Calibri"/>
                <a:cs typeface="Calibri"/>
                <a:sym typeface="Symbol" pitchFamily="2" charset="2"/>
              </a:rPr>
              <a:t>There</a:t>
            </a:r>
            <a:r>
              <a:rPr lang="tr-TR" dirty="0">
                <a:latin typeface="Calibri"/>
                <a:cs typeface="Calibri"/>
                <a:sym typeface="Symbol" pitchFamily="2" charset="2"/>
              </a:rPr>
              <a:t> </a:t>
            </a:r>
            <a:r>
              <a:rPr lang="tr-TR" dirty="0" err="1">
                <a:latin typeface="Calibri"/>
                <a:cs typeface="Calibri"/>
                <a:sym typeface="Symbol" pitchFamily="2" charset="2"/>
              </a:rPr>
              <a:t>are</a:t>
            </a:r>
            <a:r>
              <a:rPr lang="tr-TR" dirty="0">
                <a:latin typeface="Calibri"/>
                <a:cs typeface="Calibri"/>
                <a:sym typeface="Symbol" pitchFamily="2" charset="2"/>
              </a:rPr>
              <a:t> h</a:t>
            </a:r>
            <a:r>
              <a:rPr lang="en-US" dirty="0" err="1">
                <a:latin typeface="Calibri"/>
                <a:cs typeface="Calibri"/>
                <a:sym typeface="Symbol" pitchFamily="2" charset="2"/>
              </a:rPr>
              <a:t>uge</a:t>
            </a:r>
            <a:r>
              <a:rPr lang="en-US" dirty="0">
                <a:latin typeface="Calibri"/>
                <a:cs typeface="Calibri"/>
                <a:sym typeface="Symbol" pitchFamily="2" charset="2"/>
              </a:rPr>
              <a:t> range of algorithms for finding extrema using gradients</a:t>
            </a:r>
            <a:r>
              <a:rPr lang="tr-TR" dirty="0">
                <a:latin typeface="Calibri"/>
                <a:cs typeface="Calibri"/>
                <a:sym typeface="Symbol" pitchFamily="2" charset="2"/>
              </a:rPr>
              <a:t>.</a:t>
            </a:r>
            <a:endParaRPr lang="en-US" dirty="0">
              <a:latin typeface="Calibri"/>
              <a:cs typeface="Calibri"/>
            </a:endParaRPr>
          </a:p>
          <a:p>
            <a:endParaRPr lang="en-US" dirty="0">
              <a:solidFill>
                <a:srgbClr val="CE00BB"/>
              </a:solidFill>
              <a:latin typeface="Calibri"/>
              <a:cs typeface="Calibri"/>
            </a:endParaRPr>
          </a:p>
          <a:p>
            <a:endParaRPr lang="en-US" dirty="0">
              <a:solidFill>
                <a:srgbClr val="CE00BB"/>
              </a:solidFill>
              <a:latin typeface="Calibri"/>
              <a:cs typeface="Calibri"/>
            </a:endParaRPr>
          </a:p>
        </p:txBody>
      </p:sp>
    </p:spTree>
    <p:extLst>
      <p:ext uri="{BB962C8B-B14F-4D97-AF65-F5344CB8AC3E}">
        <p14:creationId xmlns:p14="http://schemas.microsoft.com/office/powerpoint/2010/main" val="2001795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a:spLocks noGrp="1"/>
          </p:cNvSpPr>
          <p:nvPr>
            <p:ph idx="1"/>
          </p:nvPr>
        </p:nvSpPr>
        <p:spPr>
          <a:xfrm>
            <a:off x="983901" y="1302936"/>
            <a:ext cx="9766852" cy="4729164"/>
          </a:xfrm>
        </p:spPr>
        <p:txBody>
          <a:bodyPr>
            <a:normAutofit fontScale="70000" lnSpcReduction="20000"/>
          </a:bodyPr>
          <a:lstStyle/>
          <a:p>
            <a:r>
              <a:rPr lang="en-US" dirty="0"/>
              <a:t>Many configuration and optimization problems can be formulated as local search</a:t>
            </a:r>
            <a:r>
              <a:rPr lang="tr-TR" dirty="0"/>
              <a:t>.</a:t>
            </a:r>
          </a:p>
          <a:p>
            <a:r>
              <a:rPr lang="fr-FR" altLang="tr-TR" dirty="0">
                <a:latin typeface="Times New Roman" panose="02020603050405020304" pitchFamily="18" charset="0"/>
                <a:cs typeface="Times New Roman" panose="02020603050405020304" pitchFamily="18" charset="0"/>
              </a:rPr>
              <a:t>Local </a:t>
            </a:r>
            <a:r>
              <a:rPr lang="fr-FR" altLang="tr-TR" dirty="0" err="1">
                <a:latin typeface="Times New Roman" panose="02020603050405020304" pitchFamily="18" charset="0"/>
                <a:cs typeface="Times New Roman" panose="02020603050405020304" pitchFamily="18" charset="0"/>
              </a:rPr>
              <a:t>search</a:t>
            </a:r>
            <a:r>
              <a:rPr lang="fr-FR" altLang="tr-TR" dirty="0">
                <a:latin typeface="Times New Roman" panose="02020603050405020304" pitchFamily="18" charset="0"/>
                <a:cs typeface="Times New Roman" panose="02020603050405020304" pitchFamily="18" charset="0"/>
              </a:rPr>
              <a:t> </a:t>
            </a:r>
            <a:r>
              <a:rPr lang="fr-FR" altLang="tr-TR" dirty="0" err="1">
                <a:latin typeface="Times New Roman" panose="02020603050405020304" pitchFamily="18" charset="0"/>
                <a:cs typeface="Times New Roman" panose="02020603050405020304" pitchFamily="18" charset="0"/>
              </a:rPr>
              <a:t>methods</a:t>
            </a:r>
            <a:r>
              <a:rPr lang="fr-FR" altLang="tr-TR" dirty="0">
                <a:latin typeface="Times New Roman" panose="02020603050405020304" pitchFamily="18" charset="0"/>
                <a:cs typeface="Times New Roman" panose="02020603050405020304" pitchFamily="18" charset="0"/>
              </a:rPr>
              <a:t> </a:t>
            </a:r>
            <a:r>
              <a:rPr lang="fr-FR" altLang="tr-TR" dirty="0" err="1">
                <a:latin typeface="Times New Roman" panose="02020603050405020304" pitchFamily="18" charset="0"/>
                <a:cs typeface="Times New Roman" panose="02020603050405020304" pitchFamily="18" charset="0"/>
              </a:rPr>
              <a:t>keep</a:t>
            </a:r>
            <a:r>
              <a:rPr lang="fr-FR" altLang="tr-TR" dirty="0">
                <a:latin typeface="Times New Roman" panose="02020603050405020304" pitchFamily="18" charset="0"/>
                <a:cs typeface="Times New Roman" panose="02020603050405020304" pitchFamily="18" charset="0"/>
              </a:rPr>
              <a:t> </a:t>
            </a:r>
            <a:r>
              <a:rPr lang="fr-FR" altLang="tr-TR" dirty="0" err="1">
                <a:latin typeface="Times New Roman" panose="02020603050405020304" pitchFamily="18" charset="0"/>
                <a:cs typeface="Times New Roman" panose="02020603050405020304" pitchFamily="18" charset="0"/>
              </a:rPr>
              <a:t>small</a:t>
            </a:r>
            <a:r>
              <a:rPr lang="fr-FR" altLang="tr-TR" dirty="0">
                <a:latin typeface="Times New Roman" panose="02020603050405020304" pitchFamily="18" charset="0"/>
                <a:cs typeface="Times New Roman" panose="02020603050405020304" pitchFamily="18" charset="0"/>
              </a:rPr>
              <a:t> </a:t>
            </a:r>
            <a:r>
              <a:rPr lang="fr-FR" altLang="tr-TR" dirty="0" err="1">
                <a:latin typeface="Times New Roman" panose="02020603050405020304" pitchFamily="18" charset="0"/>
                <a:cs typeface="Times New Roman" panose="02020603050405020304" pitchFamily="18" charset="0"/>
              </a:rPr>
              <a:t>number</a:t>
            </a:r>
            <a:r>
              <a:rPr lang="fr-FR" altLang="tr-TR" dirty="0">
                <a:latin typeface="Times New Roman" panose="02020603050405020304" pitchFamily="18" charset="0"/>
                <a:cs typeface="Times New Roman" panose="02020603050405020304" pitchFamily="18" charset="0"/>
              </a:rPr>
              <a:t> of </a:t>
            </a:r>
            <a:r>
              <a:rPr lang="fr-FR" altLang="tr-TR" dirty="0" err="1">
                <a:latin typeface="Times New Roman" panose="02020603050405020304" pitchFamily="18" charset="0"/>
                <a:cs typeface="Times New Roman" panose="02020603050405020304" pitchFamily="18" charset="0"/>
              </a:rPr>
              <a:t>nodes</a:t>
            </a:r>
            <a:r>
              <a:rPr lang="fr-FR" altLang="tr-TR" dirty="0">
                <a:latin typeface="Times New Roman" panose="02020603050405020304" pitchFamily="18" charset="0"/>
                <a:cs typeface="Times New Roman" panose="02020603050405020304" pitchFamily="18" charset="0"/>
              </a:rPr>
              <a:t> in memory.</a:t>
            </a:r>
            <a:r>
              <a:rPr lang="tr-TR" altLang="tr-TR" dirty="0">
                <a:latin typeface="Times New Roman" panose="02020603050405020304" pitchFamily="18" charset="0"/>
                <a:cs typeface="Times New Roman" panose="02020603050405020304" pitchFamily="18" charset="0"/>
              </a:rPr>
              <a:t> </a:t>
            </a:r>
            <a:r>
              <a:rPr lang="fr-FR" altLang="tr-TR" dirty="0" err="1">
                <a:latin typeface="Times New Roman" panose="02020603050405020304" pitchFamily="18" charset="0"/>
                <a:cs typeface="Times New Roman" panose="02020603050405020304" pitchFamily="18" charset="0"/>
              </a:rPr>
              <a:t>They</a:t>
            </a:r>
            <a:r>
              <a:rPr lang="fr-FR" altLang="tr-TR" dirty="0">
                <a:latin typeface="Times New Roman" panose="02020603050405020304" pitchFamily="18" charset="0"/>
                <a:cs typeface="Times New Roman" panose="02020603050405020304" pitchFamily="18" charset="0"/>
              </a:rPr>
              <a:t> are </a:t>
            </a:r>
            <a:r>
              <a:rPr lang="fr-FR" altLang="tr-TR" dirty="0" err="1">
                <a:latin typeface="Times New Roman" panose="02020603050405020304" pitchFamily="18" charset="0"/>
                <a:cs typeface="Times New Roman" panose="02020603050405020304" pitchFamily="18" charset="0"/>
              </a:rPr>
              <a:t>suitable</a:t>
            </a:r>
            <a:r>
              <a:rPr lang="fr-FR" altLang="tr-TR" dirty="0">
                <a:latin typeface="Times New Roman" panose="02020603050405020304" pitchFamily="18" charset="0"/>
                <a:cs typeface="Times New Roman" panose="02020603050405020304" pitchFamily="18" charset="0"/>
              </a:rPr>
              <a:t> for </a:t>
            </a:r>
            <a:r>
              <a:rPr lang="fr-FR" altLang="tr-TR" dirty="0" err="1">
                <a:latin typeface="Times New Roman" panose="02020603050405020304" pitchFamily="18" charset="0"/>
                <a:cs typeface="Times New Roman" panose="02020603050405020304" pitchFamily="18" charset="0"/>
              </a:rPr>
              <a:t>problems</a:t>
            </a:r>
            <a:r>
              <a:rPr lang="fr-FR" altLang="tr-TR" dirty="0">
                <a:latin typeface="Times New Roman" panose="02020603050405020304" pitchFamily="18" charset="0"/>
                <a:cs typeface="Times New Roman" panose="02020603050405020304" pitchFamily="18" charset="0"/>
              </a:rPr>
              <a:t> </a:t>
            </a:r>
            <a:r>
              <a:rPr lang="fr-FR" altLang="tr-TR" dirty="0" err="1">
                <a:latin typeface="Times New Roman" panose="02020603050405020304" pitchFamily="18" charset="0"/>
                <a:cs typeface="Times New Roman" panose="02020603050405020304" pitchFamily="18" charset="0"/>
              </a:rPr>
              <a:t>where</a:t>
            </a:r>
            <a:r>
              <a:rPr lang="fr-FR" altLang="tr-TR" dirty="0">
                <a:latin typeface="Times New Roman" panose="02020603050405020304" pitchFamily="18" charset="0"/>
                <a:cs typeface="Times New Roman" panose="02020603050405020304" pitchFamily="18" charset="0"/>
              </a:rPr>
              <a:t> the solution </a:t>
            </a:r>
            <a:r>
              <a:rPr lang="fr-FR" altLang="tr-TR" dirty="0" err="1">
                <a:latin typeface="Times New Roman" panose="02020603050405020304" pitchFamily="18" charset="0"/>
                <a:cs typeface="Times New Roman" panose="02020603050405020304" pitchFamily="18" charset="0"/>
              </a:rPr>
              <a:t>is</a:t>
            </a:r>
            <a:r>
              <a:rPr lang="fr-FR" altLang="tr-TR" dirty="0">
                <a:latin typeface="Times New Roman" panose="02020603050405020304" pitchFamily="18" charset="0"/>
                <a:cs typeface="Times New Roman" panose="02020603050405020304" pitchFamily="18" charset="0"/>
              </a:rPr>
              <a:t> the goal state</a:t>
            </a:r>
            <a:r>
              <a:rPr lang="tr-TR" altLang="tr-TR" dirty="0">
                <a:latin typeface="Times New Roman" panose="02020603050405020304" pitchFamily="18" charset="0"/>
                <a:cs typeface="Times New Roman" panose="02020603050405020304" pitchFamily="18" charset="0"/>
              </a:rPr>
              <a:t> </a:t>
            </a:r>
            <a:r>
              <a:rPr lang="fr-FR" altLang="tr-TR" dirty="0" err="1">
                <a:latin typeface="Times New Roman" panose="02020603050405020304" pitchFamily="18" charset="0"/>
                <a:cs typeface="Times New Roman" panose="02020603050405020304" pitchFamily="18" charset="0"/>
              </a:rPr>
              <a:t>itself</a:t>
            </a:r>
            <a:r>
              <a:rPr lang="fr-FR" altLang="tr-TR" dirty="0">
                <a:latin typeface="Times New Roman" panose="02020603050405020304" pitchFamily="18" charset="0"/>
                <a:cs typeface="Times New Roman" panose="02020603050405020304" pitchFamily="18" charset="0"/>
              </a:rPr>
              <a:t> and not the </a:t>
            </a:r>
            <a:r>
              <a:rPr lang="fr-FR" altLang="tr-TR" dirty="0" err="1">
                <a:latin typeface="Times New Roman" panose="02020603050405020304" pitchFamily="18" charset="0"/>
                <a:cs typeface="Times New Roman" panose="02020603050405020304" pitchFamily="18" charset="0"/>
              </a:rPr>
              <a:t>path</a:t>
            </a:r>
            <a:r>
              <a:rPr lang="fr-FR" altLang="tr-TR" dirty="0">
                <a:latin typeface="Times New Roman" panose="02020603050405020304" pitchFamily="18" charset="0"/>
                <a:cs typeface="Times New Roman" panose="02020603050405020304" pitchFamily="18" charset="0"/>
              </a:rPr>
              <a:t>.</a:t>
            </a:r>
          </a:p>
          <a:p>
            <a:endParaRPr lang="en-US" dirty="0"/>
          </a:p>
          <a:p>
            <a:r>
              <a:rPr lang="en-US" dirty="0"/>
              <a:t>General families of algorithms:</a:t>
            </a:r>
          </a:p>
          <a:p>
            <a:pPr lvl="1"/>
            <a:r>
              <a:rPr lang="en-US" dirty="0"/>
              <a:t>Hill-climbing, continuous optimization</a:t>
            </a:r>
          </a:p>
          <a:p>
            <a:pPr lvl="1"/>
            <a:r>
              <a:rPr lang="en-US" dirty="0"/>
              <a:t>Simulated annealing (and other stochastic methods)</a:t>
            </a:r>
          </a:p>
          <a:p>
            <a:pPr lvl="1"/>
            <a:r>
              <a:rPr lang="en-US" dirty="0"/>
              <a:t>Local beam search: multiple interaction searches</a:t>
            </a:r>
          </a:p>
          <a:p>
            <a:pPr lvl="1"/>
            <a:r>
              <a:rPr lang="en-US" dirty="0"/>
              <a:t>Genetic algorithms: break and recombine states</a:t>
            </a:r>
            <a:endParaRPr lang="tr-TR" dirty="0"/>
          </a:p>
          <a:p>
            <a:r>
              <a:rPr lang="en-US" dirty="0"/>
              <a:t>Genetic algorithms are a kind of stochastic hill-climbing search in which a large population of states is</a:t>
            </a:r>
            <a:r>
              <a:rPr lang="tr-TR" dirty="0"/>
              <a:t> </a:t>
            </a:r>
            <a:r>
              <a:rPr lang="en-US" dirty="0"/>
              <a:t>maintained. New states are generated by mutation and by</a:t>
            </a:r>
            <a:r>
              <a:rPr lang="tr-TR" dirty="0"/>
              <a:t> </a:t>
            </a:r>
            <a:r>
              <a:rPr lang="en-US" dirty="0"/>
              <a:t>crossover which combines pairs of states from the population. </a:t>
            </a:r>
          </a:p>
          <a:p>
            <a:pPr marL="0" indent="0">
              <a:buNone/>
            </a:pPr>
            <a:endParaRPr lang="en-US" dirty="0"/>
          </a:p>
          <a:p>
            <a:pPr marL="0" indent="0">
              <a:buNone/>
            </a:pPr>
            <a:r>
              <a:rPr lang="en-US" dirty="0"/>
              <a:t>Many machine learning algorithms are local searches</a:t>
            </a:r>
          </a:p>
        </p:txBody>
      </p:sp>
      <p:sp>
        <p:nvSpPr>
          <p:cNvPr id="2" name="Title 1"/>
          <p:cNvSpPr>
            <a:spLocks noGrp="1"/>
          </p:cNvSpPr>
          <p:nvPr>
            <p:ph type="title"/>
          </p:nvPr>
        </p:nvSpPr>
        <p:spPr/>
        <p:txBody>
          <a:bodyPr/>
          <a:lstStyle/>
          <a:p>
            <a:r>
              <a:rPr lang="en-US" dirty="0"/>
              <a:t>Summary</a:t>
            </a:r>
          </a:p>
        </p:txBody>
      </p:sp>
    </p:spTree>
    <p:extLst>
      <p:ext uri="{BB962C8B-B14F-4D97-AF65-F5344CB8AC3E}">
        <p14:creationId xmlns:p14="http://schemas.microsoft.com/office/powerpoint/2010/main" val="13806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A023D-5B48-4473-845B-0D668D43B24E}"/>
              </a:ext>
            </a:extLst>
          </p:cNvPr>
          <p:cNvSpPr>
            <a:spLocks noGrp="1"/>
          </p:cNvSpPr>
          <p:nvPr>
            <p:ph type="title"/>
          </p:nvPr>
        </p:nvSpPr>
        <p:spPr/>
        <p:txBody>
          <a:bodyPr/>
          <a:lstStyle/>
          <a:p>
            <a:r>
              <a:rPr lang="en-US" dirty="0"/>
              <a:t>Ex: </a:t>
            </a:r>
            <a:endParaRPr lang="tr-TR" dirty="0"/>
          </a:p>
        </p:txBody>
      </p:sp>
      <p:pic>
        <p:nvPicPr>
          <p:cNvPr id="5" name="Picture 4">
            <a:extLst>
              <a:ext uri="{FF2B5EF4-FFF2-40B4-BE49-F238E27FC236}">
                <a16:creationId xmlns:a16="http://schemas.microsoft.com/office/drawing/2014/main" id="{B6DE23F0-D053-4C97-A5A8-56048D708DED}"/>
              </a:ext>
            </a:extLst>
          </p:cNvPr>
          <p:cNvPicPr>
            <a:picLocks noChangeAspect="1"/>
          </p:cNvPicPr>
          <p:nvPr/>
        </p:nvPicPr>
        <p:blipFill>
          <a:blip r:embed="rId2"/>
          <a:stretch>
            <a:fillRect/>
          </a:stretch>
        </p:blipFill>
        <p:spPr>
          <a:xfrm>
            <a:off x="838200" y="1219200"/>
            <a:ext cx="10363200" cy="5410199"/>
          </a:xfrm>
          <a:prstGeom prst="rect">
            <a:avLst/>
          </a:prstGeom>
        </p:spPr>
      </p:pic>
    </p:spTree>
    <p:extLst>
      <p:ext uri="{BB962C8B-B14F-4D97-AF65-F5344CB8AC3E}">
        <p14:creationId xmlns:p14="http://schemas.microsoft.com/office/powerpoint/2010/main" val="137168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29975-1F80-49AA-8B99-3F3256DEF611}"/>
              </a:ext>
            </a:extLst>
          </p:cNvPr>
          <p:cNvSpPr>
            <a:spLocks noGrp="1"/>
          </p:cNvSpPr>
          <p:nvPr>
            <p:ph type="title"/>
          </p:nvPr>
        </p:nvSpPr>
        <p:spPr/>
        <p:txBody>
          <a:bodyPr/>
          <a:lstStyle/>
          <a:p>
            <a:r>
              <a:rPr lang="tr-TR" dirty="0" err="1"/>
              <a:t>Example</a:t>
            </a:r>
            <a:r>
              <a:rPr lang="tr-TR" dirty="0"/>
              <a:t>: TSP</a:t>
            </a:r>
          </a:p>
        </p:txBody>
      </p:sp>
      <p:sp>
        <p:nvSpPr>
          <p:cNvPr id="3" name="Content Placeholder 2">
            <a:extLst>
              <a:ext uri="{FF2B5EF4-FFF2-40B4-BE49-F238E27FC236}">
                <a16:creationId xmlns:a16="http://schemas.microsoft.com/office/drawing/2014/main" id="{EAA6F6C8-A013-4A2B-A19B-9D803EE9A5B4}"/>
              </a:ext>
            </a:extLst>
          </p:cNvPr>
          <p:cNvSpPr>
            <a:spLocks noGrp="1"/>
          </p:cNvSpPr>
          <p:nvPr>
            <p:ph idx="1"/>
          </p:nvPr>
        </p:nvSpPr>
        <p:spPr>
          <a:xfrm>
            <a:off x="152400" y="1397001"/>
            <a:ext cx="12039600" cy="2489199"/>
          </a:xfrm>
        </p:spPr>
        <p:txBody>
          <a:bodyPr>
            <a:normAutofit fontScale="62500" lnSpcReduction="20000"/>
          </a:bodyPr>
          <a:lstStyle/>
          <a:p>
            <a:r>
              <a:rPr lang="en-US" dirty="0">
                <a:solidFill>
                  <a:srgbClr val="C00000"/>
                </a:solidFill>
              </a:rPr>
              <a:t>Travelling Salesperson Problem (TSP) : </a:t>
            </a:r>
            <a:r>
              <a:rPr lang="en-US" dirty="0"/>
              <a:t>Given a list of cities and the distances between each pair of cities, what is the shortest possible route that visits each city exactly once and returns to the origin city?" It is an NP-hard problem in combinatorial optimization, important in theoretical computer science and operations research.</a:t>
            </a:r>
          </a:p>
          <a:p>
            <a:r>
              <a:rPr lang="en-US" dirty="0">
                <a:solidFill>
                  <a:srgbClr val="C00000"/>
                </a:solidFill>
              </a:rPr>
              <a:t>Pairwise exchange method</a:t>
            </a:r>
            <a:r>
              <a:rPr lang="en-US" dirty="0"/>
              <a:t>: The pairwise exchange or 2-opt technique involves iteratively removing two edges and replacing these with two different edges that reconnect the fragments created by edge removal into a new and shorter tour. </a:t>
            </a:r>
          </a:p>
          <a:p>
            <a:r>
              <a:rPr lang="en-US" i="1" dirty="0"/>
              <a:t>h</a:t>
            </a:r>
            <a:r>
              <a:rPr lang="en-US" dirty="0"/>
              <a:t> = length of the tour</a:t>
            </a:r>
          </a:p>
          <a:p>
            <a:r>
              <a:rPr lang="en-US" dirty="0">
                <a:solidFill>
                  <a:srgbClr val="C00000"/>
                </a:solidFill>
              </a:rPr>
              <a:t>Strategy</a:t>
            </a:r>
            <a:r>
              <a:rPr lang="en-US" dirty="0"/>
              <a:t>: Start with any complete tour, perform </a:t>
            </a:r>
            <a:r>
              <a:rPr lang="en-US" dirty="0">
                <a:solidFill>
                  <a:srgbClr val="C00000"/>
                </a:solidFill>
              </a:rPr>
              <a:t>pairwise exchanges</a:t>
            </a:r>
            <a:endParaRPr lang="tr-TR" dirty="0">
              <a:solidFill>
                <a:srgbClr val="C00000"/>
              </a:solidFill>
            </a:endParaRPr>
          </a:p>
        </p:txBody>
      </p:sp>
      <p:pic>
        <p:nvPicPr>
          <p:cNvPr id="5" name="Picture 4">
            <a:extLst>
              <a:ext uri="{FF2B5EF4-FFF2-40B4-BE49-F238E27FC236}">
                <a16:creationId xmlns:a16="http://schemas.microsoft.com/office/drawing/2014/main" id="{A21A58BA-6F8E-47B2-A0E7-6D5F31500A53}"/>
              </a:ext>
            </a:extLst>
          </p:cNvPr>
          <p:cNvPicPr>
            <a:picLocks noChangeAspect="1"/>
          </p:cNvPicPr>
          <p:nvPr/>
        </p:nvPicPr>
        <p:blipFill>
          <a:blip r:embed="rId2"/>
          <a:stretch>
            <a:fillRect/>
          </a:stretch>
        </p:blipFill>
        <p:spPr>
          <a:xfrm>
            <a:off x="2200275" y="3882390"/>
            <a:ext cx="7791450" cy="2943225"/>
          </a:xfrm>
          <a:prstGeom prst="rect">
            <a:avLst/>
          </a:prstGeom>
        </p:spPr>
      </p:pic>
    </p:spTree>
    <p:extLst>
      <p:ext uri="{BB962C8B-B14F-4D97-AF65-F5344CB8AC3E}">
        <p14:creationId xmlns:p14="http://schemas.microsoft.com/office/powerpoint/2010/main" val="2484594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D7BA6-1603-E447-B912-FA1264EFBB5A}"/>
              </a:ext>
            </a:extLst>
          </p:cNvPr>
          <p:cNvSpPr>
            <a:spLocks noGrp="1"/>
          </p:cNvSpPr>
          <p:nvPr>
            <p:ph type="title"/>
          </p:nvPr>
        </p:nvSpPr>
        <p:spPr>
          <a:xfrm>
            <a:off x="0" y="160335"/>
            <a:ext cx="12192000" cy="1143000"/>
          </a:xfrm>
        </p:spPr>
        <p:txBody>
          <a:bodyPr/>
          <a:lstStyle/>
          <a:p>
            <a:r>
              <a:rPr lang="en-US" dirty="0"/>
              <a:t>Hill Climbing Drawbacks </a:t>
            </a:r>
            <a:br>
              <a:rPr lang="en-US" dirty="0"/>
            </a:br>
            <a:endParaRPr lang="en-US" dirty="0"/>
          </a:p>
        </p:txBody>
      </p:sp>
      <p:sp>
        <p:nvSpPr>
          <p:cNvPr id="3" name="Content Placeholder 2">
            <a:extLst>
              <a:ext uri="{FF2B5EF4-FFF2-40B4-BE49-F238E27FC236}">
                <a16:creationId xmlns:a16="http://schemas.microsoft.com/office/drawing/2014/main" id="{6274652F-4BEB-884A-BB32-7B14FCF57A7F}"/>
              </a:ext>
            </a:extLst>
          </p:cNvPr>
          <p:cNvSpPr>
            <a:spLocks noGrp="1"/>
          </p:cNvSpPr>
          <p:nvPr>
            <p:ph idx="1"/>
          </p:nvPr>
        </p:nvSpPr>
        <p:spPr/>
        <p:txBody>
          <a:bodyPr>
            <a:normAutofit/>
          </a:bodyPr>
          <a:lstStyle/>
          <a:p>
            <a:pPr marL="0" indent="0">
              <a:buNone/>
            </a:pPr>
            <a:endParaRPr lang="en-US" dirty="0"/>
          </a:p>
          <a:p>
            <a:pPr marL="0" indent="0">
              <a:buNone/>
            </a:pPr>
            <a:endParaRPr lang="en-US" dirty="0"/>
          </a:p>
          <a:p>
            <a:pPr marL="0" indent="0">
              <a:buNone/>
            </a:pPr>
            <a:r>
              <a:rPr lang="en-US" dirty="0"/>
              <a:t>Local maxima</a:t>
            </a:r>
          </a:p>
          <a:p>
            <a:endParaRPr lang="en-US" dirty="0"/>
          </a:p>
          <a:p>
            <a:endParaRPr lang="en-US" dirty="0"/>
          </a:p>
          <a:p>
            <a:pPr marL="0" indent="0">
              <a:buNone/>
            </a:pPr>
            <a:endParaRPr lang="en-US" dirty="0"/>
          </a:p>
          <a:p>
            <a:pPr marL="0" indent="0">
              <a:buNone/>
            </a:pPr>
            <a:endParaRPr lang="en-US" dirty="0"/>
          </a:p>
          <a:p>
            <a:pPr marL="0" indent="0">
              <a:buNone/>
            </a:pPr>
            <a:r>
              <a:rPr lang="en-US" dirty="0"/>
              <a:t>Plateaus</a:t>
            </a:r>
          </a:p>
          <a:p>
            <a:endParaRPr lang="en-US" dirty="0"/>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D9565532-4C48-F444-B302-405153D5B953}"/>
              </a:ext>
            </a:extLst>
          </p:cNvPr>
          <p:cNvSpPr>
            <a:spLocks noGrp="1"/>
          </p:cNvSpPr>
          <p:nvPr>
            <p:ph type="sldNum" sz="quarter" idx="12"/>
          </p:nvPr>
        </p:nvSpPr>
        <p:spPr>
          <a:xfrm>
            <a:off x="10029092" y="6435277"/>
            <a:ext cx="2133600" cy="476251"/>
          </a:xfrm>
        </p:spPr>
        <p:txBody>
          <a:bodyPr/>
          <a:lstStyle/>
          <a:p>
            <a:fld id="{6D22F896-40B5-4ADD-8801-0D06FADFA095}" type="slidenum">
              <a:rPr lang="en-US" smtClean="0"/>
              <a:pPr/>
              <a:t>18</a:t>
            </a:fld>
            <a:endParaRPr lang="en-US" dirty="0"/>
          </a:p>
        </p:txBody>
      </p:sp>
      <p:pic>
        <p:nvPicPr>
          <p:cNvPr id="8" name="Picture 7">
            <a:extLst>
              <a:ext uri="{FF2B5EF4-FFF2-40B4-BE49-F238E27FC236}">
                <a16:creationId xmlns:a16="http://schemas.microsoft.com/office/drawing/2014/main" id="{A92CCDC8-676E-7445-A14D-BD3A3F78A6FE}"/>
              </a:ext>
            </a:extLst>
          </p:cNvPr>
          <p:cNvPicPr>
            <a:picLocks noChangeAspect="1"/>
          </p:cNvPicPr>
          <p:nvPr/>
        </p:nvPicPr>
        <p:blipFill rotWithShape="1">
          <a:blip r:embed="rId3"/>
          <a:srcRect/>
          <a:stretch/>
        </p:blipFill>
        <p:spPr>
          <a:xfrm>
            <a:off x="5146551" y="2148848"/>
            <a:ext cx="2682553" cy="2410558"/>
          </a:xfrm>
          <a:prstGeom prst="rect">
            <a:avLst/>
          </a:prstGeom>
        </p:spPr>
      </p:pic>
      <p:pic>
        <p:nvPicPr>
          <p:cNvPr id="10" name="Picture 9">
            <a:extLst>
              <a:ext uri="{FF2B5EF4-FFF2-40B4-BE49-F238E27FC236}">
                <a16:creationId xmlns:a16="http://schemas.microsoft.com/office/drawing/2014/main" id="{90C5388D-B1EB-274C-8822-D61E25010393}"/>
              </a:ext>
            </a:extLst>
          </p:cNvPr>
          <p:cNvPicPr>
            <a:picLocks noChangeAspect="1"/>
          </p:cNvPicPr>
          <p:nvPr/>
        </p:nvPicPr>
        <p:blipFill>
          <a:blip r:embed="rId4"/>
          <a:stretch>
            <a:fillRect/>
          </a:stretch>
        </p:blipFill>
        <p:spPr>
          <a:xfrm>
            <a:off x="2046611" y="2070635"/>
            <a:ext cx="2566984" cy="2566984"/>
          </a:xfrm>
          <a:prstGeom prst="rect">
            <a:avLst/>
          </a:prstGeom>
        </p:spPr>
      </p:pic>
      <p:pic>
        <p:nvPicPr>
          <p:cNvPr id="12" name="Picture 11">
            <a:extLst>
              <a:ext uri="{FF2B5EF4-FFF2-40B4-BE49-F238E27FC236}">
                <a16:creationId xmlns:a16="http://schemas.microsoft.com/office/drawing/2014/main" id="{C2310561-9C96-B142-8B45-9A52627F9C6A}"/>
              </a:ext>
            </a:extLst>
          </p:cNvPr>
          <p:cNvPicPr>
            <a:picLocks noChangeAspect="1"/>
          </p:cNvPicPr>
          <p:nvPr/>
        </p:nvPicPr>
        <p:blipFill>
          <a:blip r:embed="rId5"/>
          <a:stretch>
            <a:fillRect/>
          </a:stretch>
        </p:blipFill>
        <p:spPr>
          <a:xfrm>
            <a:off x="1765682" y="4663116"/>
            <a:ext cx="4185000" cy="2248412"/>
          </a:xfrm>
          <a:prstGeom prst="rect">
            <a:avLst/>
          </a:prstGeom>
        </p:spPr>
      </p:pic>
      <p:pic>
        <p:nvPicPr>
          <p:cNvPr id="14" name="Picture 13">
            <a:extLst>
              <a:ext uri="{FF2B5EF4-FFF2-40B4-BE49-F238E27FC236}">
                <a16:creationId xmlns:a16="http://schemas.microsoft.com/office/drawing/2014/main" id="{C547C0A4-5875-254E-9E87-25773A5E56D1}"/>
              </a:ext>
            </a:extLst>
          </p:cNvPr>
          <p:cNvPicPr>
            <a:picLocks noChangeAspect="1"/>
          </p:cNvPicPr>
          <p:nvPr/>
        </p:nvPicPr>
        <p:blipFill>
          <a:blip r:embed="rId6"/>
          <a:stretch>
            <a:fillRect/>
          </a:stretch>
        </p:blipFill>
        <p:spPr>
          <a:xfrm>
            <a:off x="8514163" y="1872557"/>
            <a:ext cx="2821279" cy="2720845"/>
          </a:xfrm>
          <a:prstGeom prst="rect">
            <a:avLst/>
          </a:prstGeom>
        </p:spPr>
      </p:pic>
      <p:sp>
        <p:nvSpPr>
          <p:cNvPr id="9" name="TextBox 8">
            <a:extLst>
              <a:ext uri="{FF2B5EF4-FFF2-40B4-BE49-F238E27FC236}">
                <a16:creationId xmlns:a16="http://schemas.microsoft.com/office/drawing/2014/main" id="{C587EE51-3063-44AF-90FF-844D2B183682}"/>
              </a:ext>
            </a:extLst>
          </p:cNvPr>
          <p:cNvSpPr txBox="1"/>
          <p:nvPr/>
        </p:nvSpPr>
        <p:spPr bwMode="auto">
          <a:xfrm>
            <a:off x="8237355" y="4554687"/>
            <a:ext cx="3583474" cy="2200602"/>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333399"/>
              </a:buClr>
              <a:buSzTx/>
              <a:buFont typeface="Wingdings" pitchFamily="2" charset="2"/>
              <a:buNone/>
              <a:tabLst/>
              <a:defRPr/>
            </a:pPr>
            <a:r>
              <a:rPr kumimoji="0" lang="en-US" sz="2500" b="0" i="0" u="none" strike="noStrike" kern="0" cap="none" spc="0" normalizeH="0" baseline="0" noProof="0" dirty="0">
                <a:ln>
                  <a:noFill/>
                </a:ln>
                <a:solidFill>
                  <a:srgbClr val="333399"/>
                </a:solidFill>
                <a:effectLst/>
                <a:uLnTx/>
                <a:uFillTx/>
                <a:latin typeface="Calibri" pitchFamily="34" charset="0"/>
                <a:ea typeface="+mn-ea"/>
                <a:cs typeface="+mn-cs"/>
              </a:rPr>
              <a:t>Diagonal ridges: </a:t>
            </a:r>
          </a:p>
          <a:p>
            <a:r>
              <a:rPr lang="en-US" sz="1400" dirty="0"/>
              <a:t>Figure 4.4 Illustration of why ridges cause difficulties for hill climbing. The grid of states (dark circles) is superimposed on a ridge rising from left to right, creating a sequence of local maxima that are not directly connected to each other. From each local maximum, all the available actions point downhill.</a:t>
            </a:r>
            <a:endParaRPr lang="tr-TR" sz="1400" dirty="0"/>
          </a:p>
        </p:txBody>
      </p:sp>
      <p:sp>
        <p:nvSpPr>
          <p:cNvPr id="11" name="TextBox 10">
            <a:extLst>
              <a:ext uri="{FF2B5EF4-FFF2-40B4-BE49-F238E27FC236}">
                <a16:creationId xmlns:a16="http://schemas.microsoft.com/office/drawing/2014/main" id="{CA35CC95-2D68-4A9F-A5EA-C73F428FD321}"/>
              </a:ext>
            </a:extLst>
          </p:cNvPr>
          <p:cNvSpPr txBox="1"/>
          <p:nvPr/>
        </p:nvSpPr>
        <p:spPr bwMode="auto">
          <a:xfrm>
            <a:off x="152400" y="1119825"/>
            <a:ext cx="11966582" cy="646331"/>
          </a:xfrm>
          <a:prstGeom prst="rect">
            <a:avLst/>
          </a:prstGeom>
          <a:noFill/>
          <a:ln w="9525">
            <a:noFill/>
            <a:miter lim="800000"/>
            <a:headEnd/>
            <a:tailEnd/>
          </a:ln>
        </p:spPr>
        <p:txBody>
          <a:bodyPr wrap="square">
            <a:spAutoFit/>
          </a:bodyPr>
          <a:lstStyle/>
          <a:p>
            <a:r>
              <a:rPr lang="en-US" dirty="0"/>
              <a:t>It is a greedy algorithm that </a:t>
            </a:r>
            <a:r>
              <a:rPr lang="en-US" dirty="0">
                <a:solidFill>
                  <a:srgbClr val="C00000"/>
                </a:solidFill>
              </a:rPr>
              <a:t>often perform quite well</a:t>
            </a:r>
            <a:r>
              <a:rPr lang="en-US" dirty="0"/>
              <a:t>. Unfortunately, hill climbing </a:t>
            </a:r>
            <a:r>
              <a:rPr lang="en-US" dirty="0">
                <a:solidFill>
                  <a:srgbClr val="C00000"/>
                </a:solidFill>
              </a:rPr>
              <a:t>can get stuck </a:t>
            </a:r>
            <a:r>
              <a:rPr lang="en-US" dirty="0"/>
              <a:t>for any of the following reasons: </a:t>
            </a:r>
            <a:r>
              <a:rPr lang="en-US" dirty="0">
                <a:solidFill>
                  <a:srgbClr val="C00000"/>
                </a:solidFill>
              </a:rPr>
              <a:t>Local maxima</a:t>
            </a:r>
            <a:r>
              <a:rPr lang="en-US" dirty="0"/>
              <a:t>, </a:t>
            </a:r>
            <a:r>
              <a:rPr lang="en-US" dirty="0">
                <a:solidFill>
                  <a:srgbClr val="C00000"/>
                </a:solidFill>
              </a:rPr>
              <a:t>Ridges</a:t>
            </a:r>
            <a:r>
              <a:rPr lang="en-US" dirty="0"/>
              <a:t> (a sequence of local maxima), </a:t>
            </a:r>
            <a:r>
              <a:rPr lang="en-US" dirty="0">
                <a:solidFill>
                  <a:srgbClr val="C00000"/>
                </a:solidFill>
              </a:rPr>
              <a:t>Plateaus</a:t>
            </a:r>
            <a:r>
              <a:rPr lang="en-US" dirty="0"/>
              <a:t> (a flat area of the state-space landscape).</a:t>
            </a:r>
          </a:p>
        </p:txBody>
      </p:sp>
    </p:spTree>
    <p:extLst>
      <p:ext uri="{BB962C8B-B14F-4D97-AF65-F5344CB8AC3E}">
        <p14:creationId xmlns:p14="http://schemas.microsoft.com/office/powerpoint/2010/main" val="1998504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CE786-5A78-4B4A-A683-5923D3DA84F5}"/>
              </a:ext>
            </a:extLst>
          </p:cNvPr>
          <p:cNvSpPr>
            <a:spLocks noGrp="1"/>
          </p:cNvSpPr>
          <p:nvPr>
            <p:ph type="title"/>
          </p:nvPr>
        </p:nvSpPr>
        <p:spPr/>
        <p:txBody>
          <a:bodyPr/>
          <a:lstStyle/>
          <a:p>
            <a:r>
              <a:rPr lang="en-US" dirty="0"/>
              <a:t>Trajectories, difficulties </a:t>
            </a:r>
          </a:p>
        </p:txBody>
      </p:sp>
      <p:sp>
        <p:nvSpPr>
          <p:cNvPr id="3" name="Content Placeholder 2">
            <a:extLst>
              <a:ext uri="{FF2B5EF4-FFF2-40B4-BE49-F238E27FC236}">
                <a16:creationId xmlns:a16="http://schemas.microsoft.com/office/drawing/2014/main" id="{F93EBE3E-B813-4DBB-A09E-D46CA720F8BB}"/>
              </a:ext>
            </a:extLst>
          </p:cNvPr>
          <p:cNvSpPr>
            <a:spLocks noGrp="1"/>
          </p:cNvSpPr>
          <p:nvPr>
            <p:ph idx="1"/>
          </p:nvPr>
        </p:nvSpPr>
        <p:spPr/>
        <p:txBody>
          <a:bodyPr/>
          <a:lstStyle/>
          <a:p>
            <a:endParaRPr lang="tr-TR"/>
          </a:p>
        </p:txBody>
      </p:sp>
      <p:sp>
        <p:nvSpPr>
          <p:cNvPr id="4" name="Slide Number Placeholder 3">
            <a:extLst>
              <a:ext uri="{FF2B5EF4-FFF2-40B4-BE49-F238E27FC236}">
                <a16:creationId xmlns:a16="http://schemas.microsoft.com/office/drawing/2014/main" id="{665BA7EE-B80F-9B4E-96B4-555A92DF73EE}"/>
              </a:ext>
            </a:extLst>
          </p:cNvPr>
          <p:cNvSpPr>
            <a:spLocks noGrp="1"/>
          </p:cNvSpPr>
          <p:nvPr>
            <p:ph type="sldNum" sz="quarter" idx="12"/>
          </p:nvPr>
        </p:nvSpPr>
        <p:spPr/>
        <p:txBody>
          <a:bodyPr/>
          <a:lstStyle/>
          <a:p>
            <a:fld id="{6D22F896-40B5-4ADD-8801-0D06FADFA095}" type="slidenum">
              <a:rPr lang="en-US" smtClean="0"/>
              <a:pPr/>
              <a:t>19</a:t>
            </a:fld>
            <a:endParaRPr lang="en-US" dirty="0"/>
          </a:p>
        </p:txBody>
      </p:sp>
      <p:pic>
        <p:nvPicPr>
          <p:cNvPr id="6" name="Picture 5">
            <a:extLst>
              <a:ext uri="{FF2B5EF4-FFF2-40B4-BE49-F238E27FC236}">
                <a16:creationId xmlns:a16="http://schemas.microsoft.com/office/drawing/2014/main" id="{B3711F95-E3E4-F543-8FEE-52B1B797D699}"/>
              </a:ext>
            </a:extLst>
          </p:cNvPr>
          <p:cNvPicPr>
            <a:picLocks noChangeAspect="1"/>
          </p:cNvPicPr>
          <p:nvPr/>
        </p:nvPicPr>
        <p:blipFill>
          <a:blip r:embed="rId2"/>
          <a:stretch>
            <a:fillRect/>
          </a:stretch>
        </p:blipFill>
        <p:spPr>
          <a:xfrm>
            <a:off x="894053" y="880082"/>
            <a:ext cx="10002065" cy="5840758"/>
          </a:xfrm>
          <a:prstGeom prst="rect">
            <a:avLst/>
          </a:prstGeom>
        </p:spPr>
      </p:pic>
    </p:spTree>
    <p:extLst>
      <p:ext uri="{BB962C8B-B14F-4D97-AF65-F5344CB8AC3E}">
        <p14:creationId xmlns:p14="http://schemas.microsoft.com/office/powerpoint/2010/main" val="2520735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6436098" y="2773104"/>
            <a:ext cx="3613897" cy="1306805"/>
          </a:xfrm>
          <a:prstGeom prst="rect">
            <a:avLst/>
          </a:prstGeom>
        </p:spPr>
        <p:txBody>
          <a:bodyPr vert="horz" wrap="square" lIns="0" tIns="14007" rIns="0" bIns="0" numCol="1" rtlCol="0" anchor="ctr" anchorCtr="0" compatLnSpc="1">
            <a:prstTxWarp prst="textNoShape">
              <a:avLst/>
            </a:prstTxWarp>
            <a:spAutoFit/>
          </a:bodyPr>
          <a:lstStyle/>
          <a:p>
            <a:pPr marL="11767">
              <a:spcBef>
                <a:spcPts val="110"/>
              </a:spcBef>
            </a:pPr>
            <a:r>
              <a:rPr lang="en-MY" sz="2800" b="1" spc="216" dirty="0"/>
              <a:t>Search in Complex Environments</a:t>
            </a:r>
            <a:endParaRPr lang="en-MY" sz="2800" b="1" spc="119" dirty="0"/>
          </a:p>
        </p:txBody>
      </p:sp>
      <p:sp>
        <p:nvSpPr>
          <p:cNvPr id="3" name="object 3"/>
          <p:cNvSpPr txBox="1"/>
          <p:nvPr/>
        </p:nvSpPr>
        <p:spPr>
          <a:xfrm>
            <a:off x="6753038" y="2420471"/>
            <a:ext cx="2877671" cy="291421"/>
          </a:xfrm>
          <a:prstGeom prst="rect">
            <a:avLst/>
          </a:prstGeom>
        </p:spPr>
        <p:txBody>
          <a:bodyPr vert="horz" wrap="square" lIns="0" tIns="12886" rIns="0" bIns="0" rtlCol="0">
            <a:spAutoFit/>
          </a:bodyPr>
          <a:lstStyle/>
          <a:p>
            <a:pPr marL="11206" algn="ctr">
              <a:spcBef>
                <a:spcPts val="101"/>
              </a:spcBef>
            </a:pPr>
            <a:r>
              <a:rPr sz="1809" spc="101" dirty="0">
                <a:latin typeface="Bookman Old Style"/>
                <a:cs typeface="Bookman Old Style"/>
              </a:rPr>
              <a:t>Chapter </a:t>
            </a:r>
            <a:r>
              <a:rPr sz="1809" spc="-57" dirty="0">
                <a:latin typeface="Bookman Old Style"/>
                <a:cs typeface="Bookman Old Style"/>
              </a:rPr>
              <a:t>4</a:t>
            </a:r>
            <a:endParaRPr sz="1809" dirty="0">
              <a:latin typeface="Bookman Old Style"/>
              <a:cs typeface="Bookman Old Style"/>
            </a:endParaRPr>
          </a:p>
        </p:txBody>
      </p:sp>
      <p:sp>
        <p:nvSpPr>
          <p:cNvPr id="4" name="object 4"/>
          <p:cNvSpPr txBox="1">
            <a:spLocks noGrp="1"/>
          </p:cNvSpPr>
          <p:nvPr>
            <p:ph type="ftr" sz="quarter" idx="5"/>
          </p:nvPr>
        </p:nvSpPr>
        <p:spPr>
          <a:prstGeom prst="rect">
            <a:avLst/>
          </a:prstGeom>
        </p:spPr>
        <p:txBody>
          <a:bodyPr vert="horz" wrap="square" lIns="0" tIns="0" rIns="0" bIns="0" numCol="1" rtlCol="0" anchor="t" anchorCtr="0" compatLnSpc="1">
            <a:prstTxWarp prst="textNoShape">
              <a:avLst/>
            </a:prstTxWarp>
            <a:spAutoFit/>
          </a:bodyPr>
          <a:lstStyle/>
          <a:p>
            <a:pPr marL="11206">
              <a:lnSpc>
                <a:spcPts val="759"/>
              </a:lnSpc>
            </a:pPr>
            <a:r>
              <a:rPr spc="13" dirty="0"/>
              <a:t>Chapter</a:t>
            </a:r>
            <a:r>
              <a:rPr spc="49" dirty="0"/>
              <a:t> </a:t>
            </a:r>
            <a:r>
              <a:rPr spc="22" dirty="0"/>
              <a:t>4,</a:t>
            </a:r>
            <a:r>
              <a:rPr spc="66" dirty="0"/>
              <a:t> </a:t>
            </a:r>
            <a:r>
              <a:rPr spc="9" dirty="0"/>
              <a:t>Sections</a:t>
            </a:r>
            <a:r>
              <a:rPr spc="62" dirty="0"/>
              <a:t> </a:t>
            </a:r>
            <a:r>
              <a:rPr spc="13" dirty="0"/>
              <a:t>3–4</a:t>
            </a:r>
          </a:p>
        </p:txBody>
      </p:sp>
      <p:sp>
        <p:nvSpPr>
          <p:cNvPr id="5" name="object 5"/>
          <p:cNvSpPr txBox="1">
            <a:spLocks noGrp="1"/>
          </p:cNvSpPr>
          <p:nvPr>
            <p:ph type="sldNum" sz="quarter" idx="7"/>
          </p:nvPr>
        </p:nvSpPr>
        <p:spPr>
          <a:xfrm>
            <a:off x="7440706" y="5510493"/>
            <a:ext cx="1882588" cy="102592"/>
          </a:xfrm>
          <a:prstGeom prst="rect">
            <a:avLst/>
          </a:prstGeom>
        </p:spPr>
        <p:txBody>
          <a:bodyPr vert="horz" wrap="square" lIns="0" tIns="0" rIns="0" bIns="0" numCol="1" rtlCol="0" anchor="t" anchorCtr="0" compatLnSpc="1">
            <a:prstTxWarp prst="textNoShape">
              <a:avLst/>
            </a:prstTxWarp>
            <a:spAutoFit/>
          </a:bodyPr>
          <a:lstStyle/>
          <a:p>
            <a:pPr marL="33619">
              <a:lnSpc>
                <a:spcPts val="759"/>
              </a:lnSpc>
            </a:pPr>
            <a:fld id="{81D60167-4931-47E6-BA6A-407CBD079E47}" type="slidenum">
              <a:rPr spc="18" dirty="0"/>
              <a:pPr marL="33619">
                <a:lnSpc>
                  <a:spcPts val="759"/>
                </a:lnSpc>
              </a:pPr>
              <a:t>2</a:t>
            </a:fld>
            <a:endParaRPr spc="18" dirty="0"/>
          </a:p>
        </p:txBody>
      </p:sp>
      <p:pic>
        <p:nvPicPr>
          <p:cNvPr id="6" name="Picture 5" descr="A picture containing qr code&#10;&#10;Description automatically generated">
            <a:extLst>
              <a:ext uri="{FF2B5EF4-FFF2-40B4-BE49-F238E27FC236}">
                <a16:creationId xmlns:a16="http://schemas.microsoft.com/office/drawing/2014/main" id="{4746DEA5-1E12-4B4F-A759-CAA40E2843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1882" y="1748118"/>
            <a:ext cx="2976916" cy="3765176"/>
          </a:xfrm>
          <a:prstGeom prst="rect">
            <a:avLst/>
          </a:prstGeom>
        </p:spPr>
      </p:pic>
      <p:sp>
        <p:nvSpPr>
          <p:cNvPr id="7" name="Title 1">
            <a:extLst>
              <a:ext uri="{FF2B5EF4-FFF2-40B4-BE49-F238E27FC236}">
                <a16:creationId xmlns:a16="http://schemas.microsoft.com/office/drawing/2014/main" id="{5F58A95B-6401-4F05-BF54-06AB0464B772}"/>
              </a:ext>
            </a:extLst>
          </p:cNvPr>
          <p:cNvSpPr txBox="1">
            <a:spLocks/>
          </p:cNvSpPr>
          <p:nvPr/>
        </p:nvSpPr>
        <p:spPr>
          <a:xfrm>
            <a:off x="1903167" y="5573121"/>
            <a:ext cx="9596717" cy="488916"/>
          </a:xfrm>
          <a:prstGeom prst="rect">
            <a:avLst/>
          </a:prstGeom>
        </p:spPr>
        <p:txBody>
          <a:bodyPr wrap="square" lIns="0" tIns="0" rIns="0" bIns="0">
            <a:spAutoFit/>
          </a:bodyPr>
          <a:lstStyle>
            <a:lvl1pPr>
              <a:defRPr sz="2450" b="0" i="0">
                <a:solidFill>
                  <a:schemeClr val="tx1"/>
                </a:solidFill>
                <a:latin typeface="Bookman Old Style"/>
                <a:ea typeface="+mj-ea"/>
                <a:cs typeface="Bookman Old Style"/>
              </a:defRPr>
            </a:lvl1pPr>
          </a:lstStyle>
          <a:p>
            <a:r>
              <a:rPr lang="en-US" sz="3177" b="1" kern="0" dirty="0">
                <a:solidFill>
                  <a:srgbClr val="007FA3"/>
                </a:solidFill>
                <a:latin typeface="+mj-lt"/>
                <a:cs typeface="Times New Roman"/>
                <a:sym typeface="Times New Roman"/>
              </a:rPr>
              <a:t>Artificial Intelligence: A Modern Approach</a:t>
            </a:r>
          </a:p>
        </p:txBody>
      </p:sp>
      <p:sp>
        <p:nvSpPr>
          <p:cNvPr id="8" name="TextBox 7">
            <a:extLst>
              <a:ext uri="{FF2B5EF4-FFF2-40B4-BE49-F238E27FC236}">
                <a16:creationId xmlns:a16="http://schemas.microsoft.com/office/drawing/2014/main" id="{2639472F-B069-4B79-801F-F081D27FFCBD}"/>
              </a:ext>
            </a:extLst>
          </p:cNvPr>
          <p:cNvSpPr txBox="1"/>
          <p:nvPr/>
        </p:nvSpPr>
        <p:spPr>
          <a:xfrm>
            <a:off x="6745682" y="4374780"/>
            <a:ext cx="4470027" cy="363946"/>
          </a:xfrm>
          <a:prstGeom prst="rect">
            <a:avLst/>
          </a:prstGeom>
          <a:noFill/>
        </p:spPr>
        <p:txBody>
          <a:bodyPr wrap="square" rtlCol="0">
            <a:spAutoFit/>
          </a:bodyPr>
          <a:lstStyle/>
          <a:p>
            <a:r>
              <a:rPr lang="en-US" sz="1765" dirty="0">
                <a:solidFill>
                  <a:srgbClr val="007FA3"/>
                </a:solidFill>
                <a:latin typeface="+mj-lt"/>
                <a:ea typeface="+mj-ea"/>
                <a:cs typeface="Times New Roman"/>
              </a:rPr>
              <a:t>Fourth Edition, Global Edition</a:t>
            </a:r>
          </a:p>
        </p:txBody>
      </p:sp>
      <p:sp>
        <p:nvSpPr>
          <p:cNvPr id="9" name="TextBox 8">
            <a:extLst>
              <a:ext uri="{FF2B5EF4-FFF2-40B4-BE49-F238E27FC236}">
                <a16:creationId xmlns:a16="http://schemas.microsoft.com/office/drawing/2014/main" id="{07739AFD-97B1-4847-AA28-3B750CCC5BE4}"/>
              </a:ext>
            </a:extLst>
          </p:cNvPr>
          <p:cNvSpPr txBox="1"/>
          <p:nvPr/>
        </p:nvSpPr>
        <p:spPr>
          <a:xfrm>
            <a:off x="4966726" y="6303750"/>
            <a:ext cx="3025588" cy="363818"/>
          </a:xfrm>
          <a:prstGeom prst="rect">
            <a:avLst/>
          </a:prstGeom>
          <a:noFill/>
        </p:spPr>
        <p:txBody>
          <a:bodyPr wrap="square" rtlCol="0">
            <a:spAutoFit/>
          </a:bodyPr>
          <a:lstStyle/>
          <a:p>
            <a:pPr defTabSz="806867" fontAlgn="auto">
              <a:spcBef>
                <a:spcPts val="0"/>
              </a:spcBef>
              <a:spcAft>
                <a:spcPts val="0"/>
              </a:spcAft>
              <a:defRPr/>
            </a:pPr>
            <a:r>
              <a:rPr lang="en-US" sz="882" spc="18" dirty="0"/>
              <a:t>© 2022 Pearson Education Ltd.</a:t>
            </a:r>
          </a:p>
          <a:p>
            <a:endParaRPr lang="en-US" sz="882" dirty="0">
              <a:latin typeface="Palatino Linotype" panose="02040502050505030304" pitchFamily="18" charset="0"/>
            </a:endParaRPr>
          </a:p>
        </p:txBody>
      </p:sp>
      <p:pic>
        <p:nvPicPr>
          <p:cNvPr id="10" name="Picture 9">
            <a:extLst>
              <a:ext uri="{FF2B5EF4-FFF2-40B4-BE49-F238E27FC236}">
                <a16:creationId xmlns:a16="http://schemas.microsoft.com/office/drawing/2014/main" id="{B946C7BE-3813-47E6-B6F7-398B60C03B70}"/>
              </a:ext>
            </a:extLst>
          </p:cNvPr>
          <p:cNvPicPr>
            <a:picLocks noChangeAspect="1"/>
          </p:cNvPicPr>
          <p:nvPr/>
        </p:nvPicPr>
        <p:blipFill>
          <a:blip r:embed="rId3"/>
          <a:stretch>
            <a:fillRect/>
          </a:stretch>
        </p:blipFill>
        <p:spPr>
          <a:xfrm>
            <a:off x="1927412" y="6246346"/>
            <a:ext cx="806824" cy="243728"/>
          </a:xfrm>
          <a:prstGeom prst="rect">
            <a:avLst/>
          </a:prstGeom>
        </p:spPr>
      </p:pic>
      <p:sp>
        <p:nvSpPr>
          <p:cNvPr id="12" name="TextBox 11">
            <a:extLst>
              <a:ext uri="{FF2B5EF4-FFF2-40B4-BE49-F238E27FC236}">
                <a16:creationId xmlns:a16="http://schemas.microsoft.com/office/drawing/2014/main" id="{574E8146-B827-4723-B72A-6C4AA2620879}"/>
              </a:ext>
            </a:extLst>
          </p:cNvPr>
          <p:cNvSpPr txBox="1"/>
          <p:nvPr/>
        </p:nvSpPr>
        <p:spPr bwMode="auto">
          <a:xfrm>
            <a:off x="5715000" y="1441865"/>
            <a:ext cx="6099462" cy="369332"/>
          </a:xfrm>
          <a:prstGeom prst="rect">
            <a:avLst/>
          </a:prstGeom>
          <a:noFill/>
          <a:ln w="9525">
            <a:noFill/>
            <a:miter lim="800000"/>
            <a:headEnd/>
            <a:tailEnd/>
          </a:ln>
        </p:spPr>
        <p:txBody>
          <a:bodyPr wrap="square">
            <a:spAutoFit/>
          </a:bodyPr>
          <a:lstStyle/>
          <a:p>
            <a:r>
              <a:rPr lang="tr-TR" dirty="0"/>
              <a:t>                         </a:t>
            </a:r>
            <a:endParaRPr lang="en-US" dirty="0"/>
          </a:p>
        </p:txBody>
      </p:sp>
      <p:sp>
        <p:nvSpPr>
          <p:cNvPr id="14" name="TextBox 13">
            <a:extLst>
              <a:ext uri="{FF2B5EF4-FFF2-40B4-BE49-F238E27FC236}">
                <a16:creationId xmlns:a16="http://schemas.microsoft.com/office/drawing/2014/main" id="{A59E1F4B-F86A-4E99-A657-7A44CA9EA539}"/>
              </a:ext>
            </a:extLst>
          </p:cNvPr>
          <p:cNvSpPr txBox="1"/>
          <p:nvPr/>
        </p:nvSpPr>
        <p:spPr bwMode="auto">
          <a:xfrm>
            <a:off x="1447800" y="267392"/>
            <a:ext cx="9448800" cy="523220"/>
          </a:xfrm>
          <a:prstGeom prst="rect">
            <a:avLst/>
          </a:prstGeom>
          <a:noFill/>
          <a:ln w="9525">
            <a:noFill/>
            <a:miter lim="800000"/>
            <a:headEnd/>
            <a:tailEnd/>
          </a:ln>
        </p:spPr>
        <p:txBody>
          <a:bodyPr wrap="square">
            <a:spAutoFit/>
          </a:bodyPr>
          <a:lstStyle/>
          <a:p>
            <a:r>
              <a:rPr lang="en-US" sz="2800" dirty="0"/>
              <a:t>COE 4213564</a:t>
            </a:r>
            <a:r>
              <a:rPr lang="tr-TR" sz="2800" dirty="0"/>
              <a:t> :  </a:t>
            </a:r>
            <a:r>
              <a:rPr lang="en-US" sz="2800" dirty="0"/>
              <a:t>Introduction to Artificial Intelligence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عنصر نائب لرقم الشريحة 5">
            <a:extLst>
              <a:ext uri="{FF2B5EF4-FFF2-40B4-BE49-F238E27FC236}">
                <a16:creationId xmlns:a16="http://schemas.microsoft.com/office/drawing/2014/main" id="{AD86DB33-088D-437C-9285-F7AB805AC84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F44ABADD-5A9A-49BA-9C89-4E599C7F7D5C}" type="slidenum">
              <a:rPr lang="ar-SA" altLang="tr-TR"/>
              <a:pPr eaLnBrk="1" hangingPunct="1"/>
              <a:t>20</a:t>
            </a:fld>
            <a:endParaRPr lang="en-GB" altLang="tr-TR"/>
          </a:p>
        </p:txBody>
      </p:sp>
      <p:sp>
        <p:nvSpPr>
          <p:cNvPr id="25603" name="Rectangle 2">
            <a:extLst>
              <a:ext uri="{FF2B5EF4-FFF2-40B4-BE49-F238E27FC236}">
                <a16:creationId xmlns:a16="http://schemas.microsoft.com/office/drawing/2014/main" id="{1661D696-FABF-46AB-8FB6-56436745AAA9}"/>
              </a:ext>
            </a:extLst>
          </p:cNvPr>
          <p:cNvSpPr>
            <a:spLocks noGrp="1" noChangeArrowheads="1"/>
          </p:cNvSpPr>
          <p:nvPr>
            <p:ph type="title"/>
          </p:nvPr>
        </p:nvSpPr>
        <p:spPr>
          <a:xfrm>
            <a:off x="2493962" y="260496"/>
            <a:ext cx="7793038" cy="819150"/>
          </a:xfrm>
        </p:spPr>
        <p:txBody>
          <a:bodyPr/>
          <a:lstStyle/>
          <a:p>
            <a:pPr eaLnBrk="1" hangingPunct="1"/>
            <a:r>
              <a:rPr lang="fr-FR" altLang="tr-TR" dirty="0"/>
              <a:t>Local </a:t>
            </a:r>
            <a:r>
              <a:rPr lang="fr-FR" altLang="tr-TR" dirty="0" err="1"/>
              <a:t>search</a:t>
            </a:r>
            <a:endParaRPr lang="en-US" altLang="tr-TR" dirty="0"/>
          </a:p>
        </p:txBody>
      </p:sp>
      <p:sp>
        <p:nvSpPr>
          <p:cNvPr id="25604" name="Line 3">
            <a:extLst>
              <a:ext uri="{FF2B5EF4-FFF2-40B4-BE49-F238E27FC236}">
                <a16:creationId xmlns:a16="http://schemas.microsoft.com/office/drawing/2014/main" id="{0AFE373C-63DE-4A66-A3A0-E367C0706A39}"/>
              </a:ext>
            </a:extLst>
          </p:cNvPr>
          <p:cNvSpPr>
            <a:spLocks noChangeShapeType="1"/>
          </p:cNvSpPr>
          <p:nvPr/>
        </p:nvSpPr>
        <p:spPr bwMode="auto">
          <a:xfrm>
            <a:off x="3657600" y="2133600"/>
            <a:ext cx="0" cy="37338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tr-TR"/>
          </a:p>
        </p:txBody>
      </p:sp>
      <p:sp>
        <p:nvSpPr>
          <p:cNvPr id="25605" name="Line 4">
            <a:extLst>
              <a:ext uri="{FF2B5EF4-FFF2-40B4-BE49-F238E27FC236}">
                <a16:creationId xmlns:a16="http://schemas.microsoft.com/office/drawing/2014/main" id="{66A9C733-67C2-4C8E-AD86-477F25CF5701}"/>
              </a:ext>
            </a:extLst>
          </p:cNvPr>
          <p:cNvSpPr>
            <a:spLocks noChangeShapeType="1"/>
          </p:cNvSpPr>
          <p:nvPr/>
        </p:nvSpPr>
        <p:spPr bwMode="auto">
          <a:xfrm>
            <a:off x="3657600" y="5867400"/>
            <a:ext cx="609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5606" name="Freeform 5">
            <a:extLst>
              <a:ext uri="{FF2B5EF4-FFF2-40B4-BE49-F238E27FC236}">
                <a16:creationId xmlns:a16="http://schemas.microsoft.com/office/drawing/2014/main" id="{1BD259EA-AE36-435E-A436-1C0F125A0DD7}"/>
              </a:ext>
            </a:extLst>
          </p:cNvPr>
          <p:cNvSpPr>
            <a:spLocks/>
          </p:cNvSpPr>
          <p:nvPr/>
        </p:nvSpPr>
        <p:spPr bwMode="auto">
          <a:xfrm>
            <a:off x="4114800" y="2057400"/>
            <a:ext cx="4191000" cy="3416300"/>
          </a:xfrm>
          <a:custGeom>
            <a:avLst/>
            <a:gdLst>
              <a:gd name="T0" fmla="*/ 0 w 2640"/>
              <a:gd name="T1" fmla="*/ 384 h 2152"/>
              <a:gd name="T2" fmla="*/ 384 w 2640"/>
              <a:gd name="T3" fmla="*/ 1536 h 2152"/>
              <a:gd name="T4" fmla="*/ 960 w 2640"/>
              <a:gd name="T5" fmla="*/ 960 h 2152"/>
              <a:gd name="T6" fmla="*/ 1344 w 2640"/>
              <a:gd name="T7" fmla="*/ 2064 h 2152"/>
              <a:gd name="T8" fmla="*/ 1776 w 2640"/>
              <a:gd name="T9" fmla="*/ 432 h 2152"/>
              <a:gd name="T10" fmla="*/ 2160 w 2640"/>
              <a:gd name="T11" fmla="*/ 1008 h 2152"/>
              <a:gd name="T12" fmla="*/ 2640 w 2640"/>
              <a:gd name="T13" fmla="*/ 0 h 2152"/>
              <a:gd name="T14" fmla="*/ 0 60000 65536"/>
              <a:gd name="T15" fmla="*/ 0 60000 65536"/>
              <a:gd name="T16" fmla="*/ 0 60000 65536"/>
              <a:gd name="T17" fmla="*/ 0 60000 65536"/>
              <a:gd name="T18" fmla="*/ 0 60000 65536"/>
              <a:gd name="T19" fmla="*/ 0 60000 65536"/>
              <a:gd name="T20" fmla="*/ 0 60000 65536"/>
              <a:gd name="T21" fmla="*/ 0 w 2640"/>
              <a:gd name="T22" fmla="*/ 0 h 2152"/>
              <a:gd name="T23" fmla="*/ 2640 w 2640"/>
              <a:gd name="T24" fmla="*/ 2152 h 2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0" h="2152">
                <a:moveTo>
                  <a:pt x="0" y="384"/>
                </a:moveTo>
                <a:cubicBezTo>
                  <a:pt x="112" y="912"/>
                  <a:pt x="224" y="1440"/>
                  <a:pt x="384" y="1536"/>
                </a:cubicBezTo>
                <a:cubicBezTo>
                  <a:pt x="544" y="1632"/>
                  <a:pt x="800" y="872"/>
                  <a:pt x="960" y="960"/>
                </a:cubicBezTo>
                <a:cubicBezTo>
                  <a:pt x="1120" y="1048"/>
                  <a:pt x="1208" y="2152"/>
                  <a:pt x="1344" y="2064"/>
                </a:cubicBezTo>
                <a:cubicBezTo>
                  <a:pt x="1480" y="1976"/>
                  <a:pt x="1640" y="608"/>
                  <a:pt x="1776" y="432"/>
                </a:cubicBezTo>
                <a:cubicBezTo>
                  <a:pt x="1912" y="256"/>
                  <a:pt x="2016" y="1080"/>
                  <a:pt x="2160" y="1008"/>
                </a:cubicBezTo>
                <a:cubicBezTo>
                  <a:pt x="2304" y="936"/>
                  <a:pt x="2560" y="168"/>
                  <a:pt x="264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5607" name="Oval 6">
            <a:extLst>
              <a:ext uri="{FF2B5EF4-FFF2-40B4-BE49-F238E27FC236}">
                <a16:creationId xmlns:a16="http://schemas.microsoft.com/office/drawing/2014/main" id="{78E80936-C0B7-44C6-8492-E41C60C10E89}"/>
              </a:ext>
            </a:extLst>
          </p:cNvPr>
          <p:cNvSpPr>
            <a:spLocks noChangeArrowheads="1"/>
          </p:cNvSpPr>
          <p:nvPr/>
        </p:nvSpPr>
        <p:spPr bwMode="auto">
          <a:xfrm>
            <a:off x="4191000" y="2971800"/>
            <a:ext cx="1524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25608" name="Text Box 7">
            <a:extLst>
              <a:ext uri="{FF2B5EF4-FFF2-40B4-BE49-F238E27FC236}">
                <a16:creationId xmlns:a16="http://schemas.microsoft.com/office/drawing/2014/main" id="{B82D11D5-E724-48D5-90F5-80CFEACDF8BF}"/>
              </a:ext>
            </a:extLst>
          </p:cNvPr>
          <p:cNvSpPr txBox="1">
            <a:spLocks noChangeArrowheads="1"/>
          </p:cNvSpPr>
          <p:nvPr/>
        </p:nvSpPr>
        <p:spPr bwMode="auto">
          <a:xfrm>
            <a:off x="2971800" y="2057401"/>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Cost</a:t>
            </a:r>
            <a:endParaRPr lang="en-GB" altLang="tr-TR"/>
          </a:p>
        </p:txBody>
      </p:sp>
      <p:sp>
        <p:nvSpPr>
          <p:cNvPr id="25609" name="Text Box 8">
            <a:extLst>
              <a:ext uri="{FF2B5EF4-FFF2-40B4-BE49-F238E27FC236}">
                <a16:creationId xmlns:a16="http://schemas.microsoft.com/office/drawing/2014/main" id="{F985A652-9512-44A9-B860-77E5CB08E5CC}"/>
              </a:ext>
            </a:extLst>
          </p:cNvPr>
          <p:cNvSpPr txBox="1">
            <a:spLocks noChangeArrowheads="1"/>
          </p:cNvSpPr>
          <p:nvPr/>
        </p:nvSpPr>
        <p:spPr bwMode="auto">
          <a:xfrm>
            <a:off x="9220200" y="5867401"/>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States</a:t>
            </a:r>
            <a:endParaRPr lang="en-GB" altLang="tr-TR"/>
          </a:p>
        </p:txBody>
      </p:sp>
      <p:sp>
        <p:nvSpPr>
          <p:cNvPr id="11" name="TextBox 10">
            <a:extLst>
              <a:ext uri="{FF2B5EF4-FFF2-40B4-BE49-F238E27FC236}">
                <a16:creationId xmlns:a16="http://schemas.microsoft.com/office/drawing/2014/main" id="{BBD9C537-D221-4435-A676-BA9B4645777B}"/>
              </a:ext>
            </a:extLst>
          </p:cNvPr>
          <p:cNvSpPr txBox="1"/>
          <p:nvPr/>
        </p:nvSpPr>
        <p:spPr bwMode="auto">
          <a:xfrm>
            <a:off x="381000" y="2895600"/>
            <a:ext cx="2590799" cy="1338828"/>
          </a:xfrm>
          <a:prstGeom prst="rect">
            <a:avLst/>
          </a:prstGeom>
          <a:noFill/>
          <a:ln w="9525">
            <a:noFill/>
            <a:miter lim="800000"/>
            <a:headEnd/>
            <a:tailEnd/>
          </a:ln>
        </p:spPr>
        <p:txBody>
          <a:bodyPr wrap="square">
            <a:spAutoFit/>
          </a:bodyPr>
          <a:lstStyle/>
          <a:p>
            <a:pPr marL="285750" indent="-285750" eaLnBrk="1" hangingPunct="1">
              <a:lnSpc>
                <a:spcPct val="90000"/>
              </a:lnSpc>
              <a:buFont typeface="Arial" panose="020B0604020202020204" pitchFamily="34" charset="0"/>
              <a:buChar char="•"/>
            </a:pPr>
            <a:r>
              <a:rPr lang="en-US" altLang="tr-TR" sz="1800" dirty="0"/>
              <a:t>local search can get </a:t>
            </a:r>
            <a:r>
              <a:rPr lang="en-US" altLang="tr-TR" sz="1800" dirty="0">
                <a:solidFill>
                  <a:srgbClr val="C00000"/>
                </a:solidFill>
              </a:rPr>
              <a:t>stuck on a local maximum/minimum </a:t>
            </a:r>
            <a:r>
              <a:rPr lang="en-US" altLang="tr-TR" sz="1800" dirty="0"/>
              <a:t>and not find the optimal solution</a:t>
            </a:r>
            <a:endParaRPr lang="en-GB" altLang="tr-TR" sz="1800" dirty="0"/>
          </a:p>
        </p:txBody>
      </p:sp>
      <p:sp>
        <p:nvSpPr>
          <p:cNvPr id="13" name="TextBox 12">
            <a:extLst>
              <a:ext uri="{FF2B5EF4-FFF2-40B4-BE49-F238E27FC236}">
                <a16:creationId xmlns:a16="http://schemas.microsoft.com/office/drawing/2014/main" id="{61AAFCB2-EF83-45B6-A714-74806D702A64}"/>
              </a:ext>
            </a:extLst>
          </p:cNvPr>
          <p:cNvSpPr txBox="1"/>
          <p:nvPr/>
        </p:nvSpPr>
        <p:spPr bwMode="auto">
          <a:xfrm>
            <a:off x="721947" y="6189936"/>
            <a:ext cx="6099906" cy="215444"/>
          </a:xfrm>
          <a:prstGeom prst="rect">
            <a:avLst/>
          </a:prstGeom>
          <a:noFill/>
          <a:ln w="9525">
            <a:noFill/>
            <a:miter lim="800000"/>
            <a:headEnd/>
            <a:tailEnd/>
          </a:ln>
        </p:spPr>
        <p:txBody>
          <a:bodyPr wrap="square">
            <a:spAutoFit/>
          </a:bodyPr>
          <a:lstStyle/>
          <a:p>
            <a:r>
              <a:rPr lang="en-US" altLang="tr-TR" sz="800" dirty="0"/>
              <a:t>From : CSC 361 -   </a:t>
            </a:r>
            <a:r>
              <a:rPr lang="en-US" altLang="tr-TR" sz="800" dirty="0">
                <a:cs typeface="Tahoma" panose="020B0604030504040204" pitchFamily="34" charset="0"/>
              </a:rPr>
              <a:t>Dr. Yousef Al-</a:t>
            </a:r>
            <a:r>
              <a:rPr lang="en-US" altLang="tr-TR" sz="800" dirty="0" err="1">
                <a:cs typeface="Tahoma" panose="020B0604030504040204" pitchFamily="34" charset="0"/>
              </a:rPr>
              <a:t>Ohali</a:t>
            </a:r>
            <a:r>
              <a:rPr lang="en-US" altLang="tr-TR" sz="800" dirty="0">
                <a:cs typeface="Tahoma" panose="020B0604030504040204" pitchFamily="34" charset="0"/>
              </a:rPr>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عنصر نائب لرقم الشريحة 5">
            <a:extLst>
              <a:ext uri="{FF2B5EF4-FFF2-40B4-BE49-F238E27FC236}">
                <a16:creationId xmlns:a16="http://schemas.microsoft.com/office/drawing/2014/main" id="{B00D2BA1-9069-4240-BBDA-AFECE6E23D2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CF7746C9-1D61-4966-B4F1-54FFFBD5B8F6}" type="slidenum">
              <a:rPr lang="ar-SA" altLang="tr-TR"/>
              <a:pPr eaLnBrk="1" hangingPunct="1"/>
              <a:t>21</a:t>
            </a:fld>
            <a:endParaRPr lang="en-GB" altLang="tr-TR"/>
          </a:p>
        </p:txBody>
      </p:sp>
      <p:sp>
        <p:nvSpPr>
          <p:cNvPr id="26627" name="Rectangle 2">
            <a:extLst>
              <a:ext uri="{FF2B5EF4-FFF2-40B4-BE49-F238E27FC236}">
                <a16:creationId xmlns:a16="http://schemas.microsoft.com/office/drawing/2014/main" id="{2A6C8216-1162-4BCB-90A7-690AE145ED87}"/>
              </a:ext>
            </a:extLst>
          </p:cNvPr>
          <p:cNvSpPr>
            <a:spLocks noGrp="1" noChangeArrowheads="1"/>
          </p:cNvSpPr>
          <p:nvPr>
            <p:ph type="title"/>
          </p:nvPr>
        </p:nvSpPr>
        <p:spPr>
          <a:xfrm>
            <a:off x="2133600" y="241300"/>
            <a:ext cx="7793038" cy="819150"/>
          </a:xfrm>
        </p:spPr>
        <p:txBody>
          <a:bodyPr/>
          <a:lstStyle/>
          <a:p>
            <a:pPr eaLnBrk="1" hangingPunct="1"/>
            <a:r>
              <a:rPr lang="fr-FR" altLang="tr-TR" dirty="0"/>
              <a:t>Local </a:t>
            </a:r>
            <a:r>
              <a:rPr lang="fr-FR" altLang="tr-TR" dirty="0" err="1"/>
              <a:t>search</a:t>
            </a:r>
            <a:endParaRPr lang="en-US" altLang="tr-TR" dirty="0"/>
          </a:p>
        </p:txBody>
      </p:sp>
      <p:sp>
        <p:nvSpPr>
          <p:cNvPr id="26628" name="Line 3">
            <a:extLst>
              <a:ext uri="{FF2B5EF4-FFF2-40B4-BE49-F238E27FC236}">
                <a16:creationId xmlns:a16="http://schemas.microsoft.com/office/drawing/2014/main" id="{01BE2A90-A573-4F73-A024-A9E6C19C9EEA}"/>
              </a:ext>
            </a:extLst>
          </p:cNvPr>
          <p:cNvSpPr>
            <a:spLocks noChangeShapeType="1"/>
          </p:cNvSpPr>
          <p:nvPr/>
        </p:nvSpPr>
        <p:spPr bwMode="auto">
          <a:xfrm>
            <a:off x="3657600" y="2133600"/>
            <a:ext cx="0" cy="37338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tr-TR"/>
          </a:p>
        </p:txBody>
      </p:sp>
      <p:sp>
        <p:nvSpPr>
          <p:cNvPr id="26629" name="Line 4">
            <a:extLst>
              <a:ext uri="{FF2B5EF4-FFF2-40B4-BE49-F238E27FC236}">
                <a16:creationId xmlns:a16="http://schemas.microsoft.com/office/drawing/2014/main" id="{8BD2EF1B-E2D0-45C3-9F0A-7B77555001E9}"/>
              </a:ext>
            </a:extLst>
          </p:cNvPr>
          <p:cNvSpPr>
            <a:spLocks noChangeShapeType="1"/>
          </p:cNvSpPr>
          <p:nvPr/>
        </p:nvSpPr>
        <p:spPr bwMode="auto">
          <a:xfrm>
            <a:off x="3657600" y="5867400"/>
            <a:ext cx="609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6630" name="Freeform 5">
            <a:extLst>
              <a:ext uri="{FF2B5EF4-FFF2-40B4-BE49-F238E27FC236}">
                <a16:creationId xmlns:a16="http://schemas.microsoft.com/office/drawing/2014/main" id="{10C3317B-7F62-4577-9B90-6B2C021BFBCB}"/>
              </a:ext>
            </a:extLst>
          </p:cNvPr>
          <p:cNvSpPr>
            <a:spLocks/>
          </p:cNvSpPr>
          <p:nvPr/>
        </p:nvSpPr>
        <p:spPr bwMode="auto">
          <a:xfrm>
            <a:off x="4114800" y="2057400"/>
            <a:ext cx="4191000" cy="3416300"/>
          </a:xfrm>
          <a:custGeom>
            <a:avLst/>
            <a:gdLst>
              <a:gd name="T0" fmla="*/ 0 w 2640"/>
              <a:gd name="T1" fmla="*/ 384 h 2152"/>
              <a:gd name="T2" fmla="*/ 384 w 2640"/>
              <a:gd name="T3" fmla="*/ 1536 h 2152"/>
              <a:gd name="T4" fmla="*/ 960 w 2640"/>
              <a:gd name="T5" fmla="*/ 960 h 2152"/>
              <a:gd name="T6" fmla="*/ 1344 w 2640"/>
              <a:gd name="T7" fmla="*/ 2064 h 2152"/>
              <a:gd name="T8" fmla="*/ 1776 w 2640"/>
              <a:gd name="T9" fmla="*/ 432 h 2152"/>
              <a:gd name="T10" fmla="*/ 2160 w 2640"/>
              <a:gd name="T11" fmla="*/ 1008 h 2152"/>
              <a:gd name="T12" fmla="*/ 2640 w 2640"/>
              <a:gd name="T13" fmla="*/ 0 h 2152"/>
              <a:gd name="T14" fmla="*/ 0 60000 65536"/>
              <a:gd name="T15" fmla="*/ 0 60000 65536"/>
              <a:gd name="T16" fmla="*/ 0 60000 65536"/>
              <a:gd name="T17" fmla="*/ 0 60000 65536"/>
              <a:gd name="T18" fmla="*/ 0 60000 65536"/>
              <a:gd name="T19" fmla="*/ 0 60000 65536"/>
              <a:gd name="T20" fmla="*/ 0 60000 65536"/>
              <a:gd name="T21" fmla="*/ 0 w 2640"/>
              <a:gd name="T22" fmla="*/ 0 h 2152"/>
              <a:gd name="T23" fmla="*/ 2640 w 2640"/>
              <a:gd name="T24" fmla="*/ 2152 h 2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0" h="2152">
                <a:moveTo>
                  <a:pt x="0" y="384"/>
                </a:moveTo>
                <a:cubicBezTo>
                  <a:pt x="112" y="912"/>
                  <a:pt x="224" y="1440"/>
                  <a:pt x="384" y="1536"/>
                </a:cubicBezTo>
                <a:cubicBezTo>
                  <a:pt x="544" y="1632"/>
                  <a:pt x="800" y="872"/>
                  <a:pt x="960" y="960"/>
                </a:cubicBezTo>
                <a:cubicBezTo>
                  <a:pt x="1120" y="1048"/>
                  <a:pt x="1208" y="2152"/>
                  <a:pt x="1344" y="2064"/>
                </a:cubicBezTo>
                <a:cubicBezTo>
                  <a:pt x="1480" y="1976"/>
                  <a:pt x="1640" y="608"/>
                  <a:pt x="1776" y="432"/>
                </a:cubicBezTo>
                <a:cubicBezTo>
                  <a:pt x="1912" y="256"/>
                  <a:pt x="2016" y="1080"/>
                  <a:pt x="2160" y="1008"/>
                </a:cubicBezTo>
                <a:cubicBezTo>
                  <a:pt x="2304" y="936"/>
                  <a:pt x="2560" y="168"/>
                  <a:pt x="264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6631" name="Oval 6">
            <a:extLst>
              <a:ext uri="{FF2B5EF4-FFF2-40B4-BE49-F238E27FC236}">
                <a16:creationId xmlns:a16="http://schemas.microsoft.com/office/drawing/2014/main" id="{96360086-347D-4CC5-8682-AA62E0ADC9A2}"/>
              </a:ext>
            </a:extLst>
          </p:cNvPr>
          <p:cNvSpPr>
            <a:spLocks noChangeArrowheads="1"/>
          </p:cNvSpPr>
          <p:nvPr/>
        </p:nvSpPr>
        <p:spPr bwMode="auto">
          <a:xfrm>
            <a:off x="4191000" y="2971800"/>
            <a:ext cx="1524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26632" name="Text Box 7">
            <a:extLst>
              <a:ext uri="{FF2B5EF4-FFF2-40B4-BE49-F238E27FC236}">
                <a16:creationId xmlns:a16="http://schemas.microsoft.com/office/drawing/2014/main" id="{881F35F9-81D0-4A56-A04F-6777DC2856DC}"/>
              </a:ext>
            </a:extLst>
          </p:cNvPr>
          <p:cNvSpPr txBox="1">
            <a:spLocks noChangeArrowheads="1"/>
          </p:cNvSpPr>
          <p:nvPr/>
        </p:nvSpPr>
        <p:spPr bwMode="auto">
          <a:xfrm>
            <a:off x="5181600" y="1828800"/>
            <a:ext cx="1066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Current Solution</a:t>
            </a:r>
            <a:endParaRPr lang="en-GB" altLang="tr-TR"/>
          </a:p>
        </p:txBody>
      </p:sp>
      <p:sp>
        <p:nvSpPr>
          <p:cNvPr id="26633" name="Line 8">
            <a:extLst>
              <a:ext uri="{FF2B5EF4-FFF2-40B4-BE49-F238E27FC236}">
                <a16:creationId xmlns:a16="http://schemas.microsoft.com/office/drawing/2014/main" id="{7C55A2CE-D999-4027-8670-42408C24CB0A}"/>
              </a:ext>
            </a:extLst>
          </p:cNvPr>
          <p:cNvSpPr>
            <a:spLocks noChangeShapeType="1"/>
          </p:cNvSpPr>
          <p:nvPr/>
        </p:nvSpPr>
        <p:spPr bwMode="auto">
          <a:xfrm flipH="1">
            <a:off x="4343400" y="2133600"/>
            <a:ext cx="990600" cy="914400"/>
          </a:xfrm>
          <a:prstGeom prst="line">
            <a:avLst/>
          </a:prstGeom>
          <a:noFill/>
          <a:ln w="2857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6634" name="Oval 9">
            <a:extLst>
              <a:ext uri="{FF2B5EF4-FFF2-40B4-BE49-F238E27FC236}">
                <a16:creationId xmlns:a16="http://schemas.microsoft.com/office/drawing/2014/main" id="{56A17E65-B65A-48DA-AF73-2CE65FC1AD91}"/>
              </a:ext>
            </a:extLst>
          </p:cNvPr>
          <p:cNvSpPr>
            <a:spLocks noChangeArrowheads="1"/>
          </p:cNvSpPr>
          <p:nvPr/>
        </p:nvSpPr>
        <p:spPr bwMode="auto">
          <a:xfrm>
            <a:off x="4267200" y="3352800"/>
            <a:ext cx="152400" cy="228600"/>
          </a:xfrm>
          <a:prstGeom prst="ellipse">
            <a:avLst/>
          </a:prstGeom>
          <a:solidFill>
            <a:schemeClr val="hlink"/>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عنصر نائب لرقم الشريحة 5">
            <a:extLst>
              <a:ext uri="{FF2B5EF4-FFF2-40B4-BE49-F238E27FC236}">
                <a16:creationId xmlns:a16="http://schemas.microsoft.com/office/drawing/2014/main" id="{7A5F4063-DE39-46DC-9CBC-6958DA6B857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CD1FB54A-D241-426D-8F0C-7F852D000BE4}" type="slidenum">
              <a:rPr lang="ar-SA" altLang="tr-TR"/>
              <a:pPr eaLnBrk="1" hangingPunct="1"/>
              <a:t>22</a:t>
            </a:fld>
            <a:endParaRPr lang="en-GB" altLang="tr-TR"/>
          </a:p>
        </p:txBody>
      </p:sp>
      <p:sp>
        <p:nvSpPr>
          <p:cNvPr id="27651" name="Rectangle 2">
            <a:extLst>
              <a:ext uri="{FF2B5EF4-FFF2-40B4-BE49-F238E27FC236}">
                <a16:creationId xmlns:a16="http://schemas.microsoft.com/office/drawing/2014/main" id="{26B35A19-2ED4-4195-8B07-99D6F3FE75CF}"/>
              </a:ext>
            </a:extLst>
          </p:cNvPr>
          <p:cNvSpPr>
            <a:spLocks noGrp="1" noChangeArrowheads="1"/>
          </p:cNvSpPr>
          <p:nvPr>
            <p:ph type="title"/>
          </p:nvPr>
        </p:nvSpPr>
        <p:spPr>
          <a:xfrm>
            <a:off x="2438400" y="235438"/>
            <a:ext cx="7793038" cy="819150"/>
          </a:xfrm>
        </p:spPr>
        <p:txBody>
          <a:bodyPr/>
          <a:lstStyle/>
          <a:p>
            <a:pPr eaLnBrk="1" hangingPunct="1"/>
            <a:r>
              <a:rPr lang="fr-FR" altLang="tr-TR" dirty="0"/>
              <a:t>Local </a:t>
            </a:r>
            <a:r>
              <a:rPr lang="fr-FR" altLang="tr-TR" dirty="0" err="1"/>
              <a:t>search</a:t>
            </a:r>
            <a:endParaRPr lang="en-US" altLang="tr-TR" dirty="0"/>
          </a:p>
        </p:txBody>
      </p:sp>
      <p:sp>
        <p:nvSpPr>
          <p:cNvPr id="27652" name="Line 3">
            <a:extLst>
              <a:ext uri="{FF2B5EF4-FFF2-40B4-BE49-F238E27FC236}">
                <a16:creationId xmlns:a16="http://schemas.microsoft.com/office/drawing/2014/main" id="{B5A9846A-B859-4DFB-994E-A23E49AEEF8F}"/>
              </a:ext>
            </a:extLst>
          </p:cNvPr>
          <p:cNvSpPr>
            <a:spLocks noChangeShapeType="1"/>
          </p:cNvSpPr>
          <p:nvPr/>
        </p:nvSpPr>
        <p:spPr bwMode="auto">
          <a:xfrm>
            <a:off x="3657600" y="2133600"/>
            <a:ext cx="0" cy="37338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tr-TR"/>
          </a:p>
        </p:txBody>
      </p:sp>
      <p:sp>
        <p:nvSpPr>
          <p:cNvPr id="27653" name="Line 4">
            <a:extLst>
              <a:ext uri="{FF2B5EF4-FFF2-40B4-BE49-F238E27FC236}">
                <a16:creationId xmlns:a16="http://schemas.microsoft.com/office/drawing/2014/main" id="{8FCEAE5D-BA0A-4240-84AB-9036AD616BB0}"/>
              </a:ext>
            </a:extLst>
          </p:cNvPr>
          <p:cNvSpPr>
            <a:spLocks noChangeShapeType="1"/>
          </p:cNvSpPr>
          <p:nvPr/>
        </p:nvSpPr>
        <p:spPr bwMode="auto">
          <a:xfrm>
            <a:off x="3657600" y="5867400"/>
            <a:ext cx="609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7654" name="Freeform 5">
            <a:extLst>
              <a:ext uri="{FF2B5EF4-FFF2-40B4-BE49-F238E27FC236}">
                <a16:creationId xmlns:a16="http://schemas.microsoft.com/office/drawing/2014/main" id="{E466089B-57EE-497C-92A7-C632D28EA818}"/>
              </a:ext>
            </a:extLst>
          </p:cNvPr>
          <p:cNvSpPr>
            <a:spLocks/>
          </p:cNvSpPr>
          <p:nvPr/>
        </p:nvSpPr>
        <p:spPr bwMode="auto">
          <a:xfrm>
            <a:off x="4114800" y="2057400"/>
            <a:ext cx="4191000" cy="3416300"/>
          </a:xfrm>
          <a:custGeom>
            <a:avLst/>
            <a:gdLst>
              <a:gd name="T0" fmla="*/ 0 w 2640"/>
              <a:gd name="T1" fmla="*/ 384 h 2152"/>
              <a:gd name="T2" fmla="*/ 384 w 2640"/>
              <a:gd name="T3" fmla="*/ 1536 h 2152"/>
              <a:gd name="T4" fmla="*/ 960 w 2640"/>
              <a:gd name="T5" fmla="*/ 960 h 2152"/>
              <a:gd name="T6" fmla="*/ 1344 w 2640"/>
              <a:gd name="T7" fmla="*/ 2064 h 2152"/>
              <a:gd name="T8" fmla="*/ 1776 w 2640"/>
              <a:gd name="T9" fmla="*/ 432 h 2152"/>
              <a:gd name="T10" fmla="*/ 2160 w 2640"/>
              <a:gd name="T11" fmla="*/ 1008 h 2152"/>
              <a:gd name="T12" fmla="*/ 2640 w 2640"/>
              <a:gd name="T13" fmla="*/ 0 h 2152"/>
              <a:gd name="T14" fmla="*/ 0 60000 65536"/>
              <a:gd name="T15" fmla="*/ 0 60000 65536"/>
              <a:gd name="T16" fmla="*/ 0 60000 65536"/>
              <a:gd name="T17" fmla="*/ 0 60000 65536"/>
              <a:gd name="T18" fmla="*/ 0 60000 65536"/>
              <a:gd name="T19" fmla="*/ 0 60000 65536"/>
              <a:gd name="T20" fmla="*/ 0 60000 65536"/>
              <a:gd name="T21" fmla="*/ 0 w 2640"/>
              <a:gd name="T22" fmla="*/ 0 h 2152"/>
              <a:gd name="T23" fmla="*/ 2640 w 2640"/>
              <a:gd name="T24" fmla="*/ 2152 h 2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0" h="2152">
                <a:moveTo>
                  <a:pt x="0" y="384"/>
                </a:moveTo>
                <a:cubicBezTo>
                  <a:pt x="112" y="912"/>
                  <a:pt x="224" y="1440"/>
                  <a:pt x="384" y="1536"/>
                </a:cubicBezTo>
                <a:cubicBezTo>
                  <a:pt x="544" y="1632"/>
                  <a:pt x="800" y="872"/>
                  <a:pt x="960" y="960"/>
                </a:cubicBezTo>
                <a:cubicBezTo>
                  <a:pt x="1120" y="1048"/>
                  <a:pt x="1208" y="2152"/>
                  <a:pt x="1344" y="2064"/>
                </a:cubicBezTo>
                <a:cubicBezTo>
                  <a:pt x="1480" y="1976"/>
                  <a:pt x="1640" y="608"/>
                  <a:pt x="1776" y="432"/>
                </a:cubicBezTo>
                <a:cubicBezTo>
                  <a:pt x="1912" y="256"/>
                  <a:pt x="2016" y="1080"/>
                  <a:pt x="2160" y="1008"/>
                </a:cubicBezTo>
                <a:cubicBezTo>
                  <a:pt x="2304" y="936"/>
                  <a:pt x="2560" y="168"/>
                  <a:pt x="264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7655" name="Oval 6">
            <a:extLst>
              <a:ext uri="{FF2B5EF4-FFF2-40B4-BE49-F238E27FC236}">
                <a16:creationId xmlns:a16="http://schemas.microsoft.com/office/drawing/2014/main" id="{457860E9-681F-49C8-9C07-92532D3CAB40}"/>
              </a:ext>
            </a:extLst>
          </p:cNvPr>
          <p:cNvSpPr>
            <a:spLocks noChangeArrowheads="1"/>
          </p:cNvSpPr>
          <p:nvPr/>
        </p:nvSpPr>
        <p:spPr bwMode="auto">
          <a:xfrm>
            <a:off x="4419600" y="3733800"/>
            <a:ext cx="152400" cy="228600"/>
          </a:xfrm>
          <a:prstGeom prst="ellipse">
            <a:avLst/>
          </a:prstGeom>
          <a:solidFill>
            <a:schemeClr val="hlink"/>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27656" name="Line 8">
            <a:extLst>
              <a:ext uri="{FF2B5EF4-FFF2-40B4-BE49-F238E27FC236}">
                <a16:creationId xmlns:a16="http://schemas.microsoft.com/office/drawing/2014/main" id="{0B77D0C1-96E9-42B6-B87F-81140CCC29F0}"/>
              </a:ext>
            </a:extLst>
          </p:cNvPr>
          <p:cNvSpPr>
            <a:spLocks noChangeShapeType="1"/>
          </p:cNvSpPr>
          <p:nvPr/>
        </p:nvSpPr>
        <p:spPr bwMode="auto">
          <a:xfrm flipH="1">
            <a:off x="4419600" y="2133600"/>
            <a:ext cx="914400" cy="1219200"/>
          </a:xfrm>
          <a:prstGeom prst="line">
            <a:avLst/>
          </a:prstGeom>
          <a:noFill/>
          <a:ln w="2857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7657" name="Oval 9">
            <a:extLst>
              <a:ext uri="{FF2B5EF4-FFF2-40B4-BE49-F238E27FC236}">
                <a16:creationId xmlns:a16="http://schemas.microsoft.com/office/drawing/2014/main" id="{C8424A71-B08D-4698-9E29-09A64B018399}"/>
              </a:ext>
            </a:extLst>
          </p:cNvPr>
          <p:cNvSpPr>
            <a:spLocks noChangeArrowheads="1"/>
          </p:cNvSpPr>
          <p:nvPr/>
        </p:nvSpPr>
        <p:spPr bwMode="auto">
          <a:xfrm>
            <a:off x="4267200" y="3352800"/>
            <a:ext cx="1524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27658" name="Text Box 10">
            <a:extLst>
              <a:ext uri="{FF2B5EF4-FFF2-40B4-BE49-F238E27FC236}">
                <a16:creationId xmlns:a16="http://schemas.microsoft.com/office/drawing/2014/main" id="{2ADF57FC-A783-41C4-B2C2-99BC4AD1864B}"/>
              </a:ext>
            </a:extLst>
          </p:cNvPr>
          <p:cNvSpPr txBox="1">
            <a:spLocks noChangeArrowheads="1"/>
          </p:cNvSpPr>
          <p:nvPr/>
        </p:nvSpPr>
        <p:spPr bwMode="auto">
          <a:xfrm>
            <a:off x="5181600" y="1828800"/>
            <a:ext cx="1066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Current Solution</a:t>
            </a:r>
            <a:endParaRPr lang="en-GB" altLang="tr-T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عنصر نائب لرقم الشريحة 5">
            <a:extLst>
              <a:ext uri="{FF2B5EF4-FFF2-40B4-BE49-F238E27FC236}">
                <a16:creationId xmlns:a16="http://schemas.microsoft.com/office/drawing/2014/main" id="{386D8998-7291-491C-A067-03C9C1613B9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EB798BCE-C449-43C3-BE8E-CC5ECBDD0EAA}" type="slidenum">
              <a:rPr lang="ar-SA" altLang="tr-TR"/>
              <a:pPr eaLnBrk="1" hangingPunct="1"/>
              <a:t>23</a:t>
            </a:fld>
            <a:endParaRPr lang="en-GB" altLang="tr-TR"/>
          </a:p>
        </p:txBody>
      </p:sp>
      <p:sp>
        <p:nvSpPr>
          <p:cNvPr id="28675" name="Rectangle 2">
            <a:extLst>
              <a:ext uri="{FF2B5EF4-FFF2-40B4-BE49-F238E27FC236}">
                <a16:creationId xmlns:a16="http://schemas.microsoft.com/office/drawing/2014/main" id="{09492826-B65D-46EC-8E47-2294DC9AC3F3}"/>
              </a:ext>
            </a:extLst>
          </p:cNvPr>
          <p:cNvSpPr>
            <a:spLocks noGrp="1" noChangeArrowheads="1"/>
          </p:cNvSpPr>
          <p:nvPr>
            <p:ph type="title"/>
          </p:nvPr>
        </p:nvSpPr>
        <p:spPr>
          <a:xfrm>
            <a:off x="2199481" y="104775"/>
            <a:ext cx="7793038" cy="819150"/>
          </a:xfrm>
        </p:spPr>
        <p:txBody>
          <a:bodyPr/>
          <a:lstStyle/>
          <a:p>
            <a:pPr eaLnBrk="1" hangingPunct="1"/>
            <a:r>
              <a:rPr lang="fr-FR" altLang="tr-TR" dirty="0"/>
              <a:t>Local </a:t>
            </a:r>
            <a:r>
              <a:rPr lang="fr-FR" altLang="tr-TR" dirty="0" err="1"/>
              <a:t>search</a:t>
            </a:r>
            <a:endParaRPr lang="en-US" altLang="tr-TR" dirty="0"/>
          </a:p>
        </p:txBody>
      </p:sp>
      <p:sp>
        <p:nvSpPr>
          <p:cNvPr id="28676" name="Line 3">
            <a:extLst>
              <a:ext uri="{FF2B5EF4-FFF2-40B4-BE49-F238E27FC236}">
                <a16:creationId xmlns:a16="http://schemas.microsoft.com/office/drawing/2014/main" id="{1B34B151-1D03-44C0-872D-793729BF81AB}"/>
              </a:ext>
            </a:extLst>
          </p:cNvPr>
          <p:cNvSpPr>
            <a:spLocks noChangeShapeType="1"/>
          </p:cNvSpPr>
          <p:nvPr/>
        </p:nvSpPr>
        <p:spPr bwMode="auto">
          <a:xfrm>
            <a:off x="3657600" y="2133600"/>
            <a:ext cx="0" cy="37338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tr-TR"/>
          </a:p>
        </p:txBody>
      </p:sp>
      <p:sp>
        <p:nvSpPr>
          <p:cNvPr id="28677" name="Line 4">
            <a:extLst>
              <a:ext uri="{FF2B5EF4-FFF2-40B4-BE49-F238E27FC236}">
                <a16:creationId xmlns:a16="http://schemas.microsoft.com/office/drawing/2014/main" id="{910CAF7E-E45F-4030-89FC-A4AFC7F9D22B}"/>
              </a:ext>
            </a:extLst>
          </p:cNvPr>
          <p:cNvSpPr>
            <a:spLocks noChangeShapeType="1"/>
          </p:cNvSpPr>
          <p:nvPr/>
        </p:nvSpPr>
        <p:spPr bwMode="auto">
          <a:xfrm>
            <a:off x="3657600" y="5867400"/>
            <a:ext cx="609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8678" name="Freeform 5">
            <a:extLst>
              <a:ext uri="{FF2B5EF4-FFF2-40B4-BE49-F238E27FC236}">
                <a16:creationId xmlns:a16="http://schemas.microsoft.com/office/drawing/2014/main" id="{13B20632-E363-45B8-8041-BFF7E2FFE9A0}"/>
              </a:ext>
            </a:extLst>
          </p:cNvPr>
          <p:cNvSpPr>
            <a:spLocks/>
          </p:cNvSpPr>
          <p:nvPr/>
        </p:nvSpPr>
        <p:spPr bwMode="auto">
          <a:xfrm>
            <a:off x="4114800" y="2057400"/>
            <a:ext cx="4191000" cy="3416300"/>
          </a:xfrm>
          <a:custGeom>
            <a:avLst/>
            <a:gdLst>
              <a:gd name="T0" fmla="*/ 0 w 2640"/>
              <a:gd name="T1" fmla="*/ 384 h 2152"/>
              <a:gd name="T2" fmla="*/ 384 w 2640"/>
              <a:gd name="T3" fmla="*/ 1536 h 2152"/>
              <a:gd name="T4" fmla="*/ 960 w 2640"/>
              <a:gd name="T5" fmla="*/ 960 h 2152"/>
              <a:gd name="T6" fmla="*/ 1344 w 2640"/>
              <a:gd name="T7" fmla="*/ 2064 h 2152"/>
              <a:gd name="T8" fmla="*/ 1776 w 2640"/>
              <a:gd name="T9" fmla="*/ 432 h 2152"/>
              <a:gd name="T10" fmla="*/ 2160 w 2640"/>
              <a:gd name="T11" fmla="*/ 1008 h 2152"/>
              <a:gd name="T12" fmla="*/ 2640 w 2640"/>
              <a:gd name="T13" fmla="*/ 0 h 2152"/>
              <a:gd name="T14" fmla="*/ 0 60000 65536"/>
              <a:gd name="T15" fmla="*/ 0 60000 65536"/>
              <a:gd name="T16" fmla="*/ 0 60000 65536"/>
              <a:gd name="T17" fmla="*/ 0 60000 65536"/>
              <a:gd name="T18" fmla="*/ 0 60000 65536"/>
              <a:gd name="T19" fmla="*/ 0 60000 65536"/>
              <a:gd name="T20" fmla="*/ 0 60000 65536"/>
              <a:gd name="T21" fmla="*/ 0 w 2640"/>
              <a:gd name="T22" fmla="*/ 0 h 2152"/>
              <a:gd name="T23" fmla="*/ 2640 w 2640"/>
              <a:gd name="T24" fmla="*/ 2152 h 2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0" h="2152">
                <a:moveTo>
                  <a:pt x="0" y="384"/>
                </a:moveTo>
                <a:cubicBezTo>
                  <a:pt x="112" y="912"/>
                  <a:pt x="224" y="1440"/>
                  <a:pt x="384" y="1536"/>
                </a:cubicBezTo>
                <a:cubicBezTo>
                  <a:pt x="544" y="1632"/>
                  <a:pt x="800" y="872"/>
                  <a:pt x="960" y="960"/>
                </a:cubicBezTo>
                <a:cubicBezTo>
                  <a:pt x="1120" y="1048"/>
                  <a:pt x="1208" y="2152"/>
                  <a:pt x="1344" y="2064"/>
                </a:cubicBezTo>
                <a:cubicBezTo>
                  <a:pt x="1480" y="1976"/>
                  <a:pt x="1640" y="608"/>
                  <a:pt x="1776" y="432"/>
                </a:cubicBezTo>
                <a:cubicBezTo>
                  <a:pt x="1912" y="256"/>
                  <a:pt x="2016" y="1080"/>
                  <a:pt x="2160" y="1008"/>
                </a:cubicBezTo>
                <a:cubicBezTo>
                  <a:pt x="2304" y="936"/>
                  <a:pt x="2560" y="168"/>
                  <a:pt x="264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8679" name="Oval 6">
            <a:extLst>
              <a:ext uri="{FF2B5EF4-FFF2-40B4-BE49-F238E27FC236}">
                <a16:creationId xmlns:a16="http://schemas.microsoft.com/office/drawing/2014/main" id="{A044F9E8-7D16-45F4-84F4-0F889EAEA7E3}"/>
              </a:ext>
            </a:extLst>
          </p:cNvPr>
          <p:cNvSpPr>
            <a:spLocks noChangeArrowheads="1"/>
          </p:cNvSpPr>
          <p:nvPr/>
        </p:nvSpPr>
        <p:spPr bwMode="auto">
          <a:xfrm>
            <a:off x="4419600" y="3733800"/>
            <a:ext cx="1524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28680" name="Line 8">
            <a:extLst>
              <a:ext uri="{FF2B5EF4-FFF2-40B4-BE49-F238E27FC236}">
                <a16:creationId xmlns:a16="http://schemas.microsoft.com/office/drawing/2014/main" id="{C397C81F-D6A6-490A-BDDE-483713526FEC}"/>
              </a:ext>
            </a:extLst>
          </p:cNvPr>
          <p:cNvSpPr>
            <a:spLocks noChangeShapeType="1"/>
          </p:cNvSpPr>
          <p:nvPr/>
        </p:nvSpPr>
        <p:spPr bwMode="auto">
          <a:xfrm flipH="1">
            <a:off x="4572000" y="2133600"/>
            <a:ext cx="762000" cy="1600200"/>
          </a:xfrm>
          <a:prstGeom prst="line">
            <a:avLst/>
          </a:prstGeom>
          <a:noFill/>
          <a:ln w="2857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8681" name="Oval 9">
            <a:extLst>
              <a:ext uri="{FF2B5EF4-FFF2-40B4-BE49-F238E27FC236}">
                <a16:creationId xmlns:a16="http://schemas.microsoft.com/office/drawing/2014/main" id="{452BCE26-C62D-436C-B614-AC8F1776DADB}"/>
              </a:ext>
            </a:extLst>
          </p:cNvPr>
          <p:cNvSpPr>
            <a:spLocks noChangeArrowheads="1"/>
          </p:cNvSpPr>
          <p:nvPr/>
        </p:nvSpPr>
        <p:spPr bwMode="auto">
          <a:xfrm>
            <a:off x="4572000" y="4114800"/>
            <a:ext cx="152400" cy="228600"/>
          </a:xfrm>
          <a:prstGeom prst="ellipse">
            <a:avLst/>
          </a:prstGeom>
          <a:solidFill>
            <a:schemeClr val="hlink"/>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28682" name="Text Box 10">
            <a:extLst>
              <a:ext uri="{FF2B5EF4-FFF2-40B4-BE49-F238E27FC236}">
                <a16:creationId xmlns:a16="http://schemas.microsoft.com/office/drawing/2014/main" id="{7C1DDE19-D323-429A-969B-225134444BE4}"/>
              </a:ext>
            </a:extLst>
          </p:cNvPr>
          <p:cNvSpPr txBox="1">
            <a:spLocks noChangeArrowheads="1"/>
          </p:cNvSpPr>
          <p:nvPr/>
        </p:nvSpPr>
        <p:spPr bwMode="auto">
          <a:xfrm>
            <a:off x="5181600" y="1828800"/>
            <a:ext cx="1066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Current Solution</a:t>
            </a:r>
            <a:endParaRPr lang="en-GB" altLang="tr-T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عنصر نائب لرقم الشريحة 5">
            <a:extLst>
              <a:ext uri="{FF2B5EF4-FFF2-40B4-BE49-F238E27FC236}">
                <a16:creationId xmlns:a16="http://schemas.microsoft.com/office/drawing/2014/main" id="{FFB516C6-68C8-42C4-A5C6-440D90A2D32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A8C41A26-A2B9-4A0D-B320-86E8A53D5D5D}" type="slidenum">
              <a:rPr lang="ar-SA" altLang="tr-TR"/>
              <a:pPr eaLnBrk="1" hangingPunct="1"/>
              <a:t>24</a:t>
            </a:fld>
            <a:endParaRPr lang="en-GB" altLang="tr-TR"/>
          </a:p>
        </p:txBody>
      </p:sp>
      <p:sp>
        <p:nvSpPr>
          <p:cNvPr id="29699" name="Rectangle 2">
            <a:extLst>
              <a:ext uri="{FF2B5EF4-FFF2-40B4-BE49-F238E27FC236}">
                <a16:creationId xmlns:a16="http://schemas.microsoft.com/office/drawing/2014/main" id="{B37A7270-C3D3-4907-8F39-07D1D6AEDC1F}"/>
              </a:ext>
            </a:extLst>
          </p:cNvPr>
          <p:cNvSpPr>
            <a:spLocks noGrp="1" noChangeArrowheads="1"/>
          </p:cNvSpPr>
          <p:nvPr>
            <p:ph type="title"/>
          </p:nvPr>
        </p:nvSpPr>
        <p:spPr>
          <a:xfrm>
            <a:off x="2313781" y="209550"/>
            <a:ext cx="7793038" cy="819150"/>
          </a:xfrm>
        </p:spPr>
        <p:txBody>
          <a:bodyPr/>
          <a:lstStyle/>
          <a:p>
            <a:pPr eaLnBrk="1" hangingPunct="1"/>
            <a:r>
              <a:rPr lang="fr-FR" altLang="tr-TR" dirty="0"/>
              <a:t>Local </a:t>
            </a:r>
            <a:r>
              <a:rPr lang="fr-FR" altLang="tr-TR" dirty="0" err="1"/>
              <a:t>search</a:t>
            </a:r>
            <a:endParaRPr lang="en-US" altLang="tr-TR" dirty="0"/>
          </a:p>
        </p:txBody>
      </p:sp>
      <p:sp>
        <p:nvSpPr>
          <p:cNvPr id="29700" name="Line 3">
            <a:extLst>
              <a:ext uri="{FF2B5EF4-FFF2-40B4-BE49-F238E27FC236}">
                <a16:creationId xmlns:a16="http://schemas.microsoft.com/office/drawing/2014/main" id="{C68F632B-08DA-4E6A-AEBC-190A81BEA7C6}"/>
              </a:ext>
            </a:extLst>
          </p:cNvPr>
          <p:cNvSpPr>
            <a:spLocks noChangeShapeType="1"/>
          </p:cNvSpPr>
          <p:nvPr/>
        </p:nvSpPr>
        <p:spPr bwMode="auto">
          <a:xfrm>
            <a:off x="3657600" y="2133600"/>
            <a:ext cx="0" cy="37338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tr-TR"/>
          </a:p>
        </p:txBody>
      </p:sp>
      <p:sp>
        <p:nvSpPr>
          <p:cNvPr id="29701" name="Line 4">
            <a:extLst>
              <a:ext uri="{FF2B5EF4-FFF2-40B4-BE49-F238E27FC236}">
                <a16:creationId xmlns:a16="http://schemas.microsoft.com/office/drawing/2014/main" id="{EFEE9D53-0B6A-4841-83D6-06260C97CC9D}"/>
              </a:ext>
            </a:extLst>
          </p:cNvPr>
          <p:cNvSpPr>
            <a:spLocks noChangeShapeType="1"/>
          </p:cNvSpPr>
          <p:nvPr/>
        </p:nvSpPr>
        <p:spPr bwMode="auto">
          <a:xfrm>
            <a:off x="3657600" y="5867400"/>
            <a:ext cx="609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9702" name="Freeform 5">
            <a:extLst>
              <a:ext uri="{FF2B5EF4-FFF2-40B4-BE49-F238E27FC236}">
                <a16:creationId xmlns:a16="http://schemas.microsoft.com/office/drawing/2014/main" id="{81743561-0D6B-4D37-8CA6-1BBE0F671549}"/>
              </a:ext>
            </a:extLst>
          </p:cNvPr>
          <p:cNvSpPr>
            <a:spLocks/>
          </p:cNvSpPr>
          <p:nvPr/>
        </p:nvSpPr>
        <p:spPr bwMode="auto">
          <a:xfrm>
            <a:off x="4114800" y="2057400"/>
            <a:ext cx="4191000" cy="3416300"/>
          </a:xfrm>
          <a:custGeom>
            <a:avLst/>
            <a:gdLst>
              <a:gd name="T0" fmla="*/ 0 w 2640"/>
              <a:gd name="T1" fmla="*/ 384 h 2152"/>
              <a:gd name="T2" fmla="*/ 384 w 2640"/>
              <a:gd name="T3" fmla="*/ 1536 h 2152"/>
              <a:gd name="T4" fmla="*/ 960 w 2640"/>
              <a:gd name="T5" fmla="*/ 960 h 2152"/>
              <a:gd name="T6" fmla="*/ 1344 w 2640"/>
              <a:gd name="T7" fmla="*/ 2064 h 2152"/>
              <a:gd name="T8" fmla="*/ 1776 w 2640"/>
              <a:gd name="T9" fmla="*/ 432 h 2152"/>
              <a:gd name="T10" fmla="*/ 2160 w 2640"/>
              <a:gd name="T11" fmla="*/ 1008 h 2152"/>
              <a:gd name="T12" fmla="*/ 2640 w 2640"/>
              <a:gd name="T13" fmla="*/ 0 h 2152"/>
              <a:gd name="T14" fmla="*/ 0 60000 65536"/>
              <a:gd name="T15" fmla="*/ 0 60000 65536"/>
              <a:gd name="T16" fmla="*/ 0 60000 65536"/>
              <a:gd name="T17" fmla="*/ 0 60000 65536"/>
              <a:gd name="T18" fmla="*/ 0 60000 65536"/>
              <a:gd name="T19" fmla="*/ 0 60000 65536"/>
              <a:gd name="T20" fmla="*/ 0 60000 65536"/>
              <a:gd name="T21" fmla="*/ 0 w 2640"/>
              <a:gd name="T22" fmla="*/ 0 h 2152"/>
              <a:gd name="T23" fmla="*/ 2640 w 2640"/>
              <a:gd name="T24" fmla="*/ 2152 h 2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0" h="2152">
                <a:moveTo>
                  <a:pt x="0" y="384"/>
                </a:moveTo>
                <a:cubicBezTo>
                  <a:pt x="112" y="912"/>
                  <a:pt x="224" y="1440"/>
                  <a:pt x="384" y="1536"/>
                </a:cubicBezTo>
                <a:cubicBezTo>
                  <a:pt x="544" y="1632"/>
                  <a:pt x="800" y="872"/>
                  <a:pt x="960" y="960"/>
                </a:cubicBezTo>
                <a:cubicBezTo>
                  <a:pt x="1120" y="1048"/>
                  <a:pt x="1208" y="2152"/>
                  <a:pt x="1344" y="2064"/>
                </a:cubicBezTo>
                <a:cubicBezTo>
                  <a:pt x="1480" y="1976"/>
                  <a:pt x="1640" y="608"/>
                  <a:pt x="1776" y="432"/>
                </a:cubicBezTo>
                <a:cubicBezTo>
                  <a:pt x="1912" y="256"/>
                  <a:pt x="2016" y="1080"/>
                  <a:pt x="2160" y="1008"/>
                </a:cubicBezTo>
                <a:cubicBezTo>
                  <a:pt x="2304" y="936"/>
                  <a:pt x="2560" y="168"/>
                  <a:pt x="264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9703" name="Oval 6">
            <a:extLst>
              <a:ext uri="{FF2B5EF4-FFF2-40B4-BE49-F238E27FC236}">
                <a16:creationId xmlns:a16="http://schemas.microsoft.com/office/drawing/2014/main" id="{CDF182DF-5243-4666-99EA-A14B953609B1}"/>
              </a:ext>
            </a:extLst>
          </p:cNvPr>
          <p:cNvSpPr>
            <a:spLocks noChangeArrowheads="1"/>
          </p:cNvSpPr>
          <p:nvPr/>
        </p:nvSpPr>
        <p:spPr bwMode="auto">
          <a:xfrm>
            <a:off x="4724400" y="4267200"/>
            <a:ext cx="152400" cy="228600"/>
          </a:xfrm>
          <a:prstGeom prst="ellipse">
            <a:avLst/>
          </a:prstGeom>
          <a:solidFill>
            <a:schemeClr val="hlink"/>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29704" name="Line 8">
            <a:extLst>
              <a:ext uri="{FF2B5EF4-FFF2-40B4-BE49-F238E27FC236}">
                <a16:creationId xmlns:a16="http://schemas.microsoft.com/office/drawing/2014/main" id="{A29008DE-78FA-4F72-A672-DFC28C8C4E31}"/>
              </a:ext>
            </a:extLst>
          </p:cNvPr>
          <p:cNvSpPr>
            <a:spLocks noChangeShapeType="1"/>
          </p:cNvSpPr>
          <p:nvPr/>
        </p:nvSpPr>
        <p:spPr bwMode="auto">
          <a:xfrm flipH="1">
            <a:off x="4648200" y="2133600"/>
            <a:ext cx="685800" cy="1981200"/>
          </a:xfrm>
          <a:prstGeom prst="line">
            <a:avLst/>
          </a:prstGeom>
          <a:noFill/>
          <a:ln w="2857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9705" name="Oval 9">
            <a:extLst>
              <a:ext uri="{FF2B5EF4-FFF2-40B4-BE49-F238E27FC236}">
                <a16:creationId xmlns:a16="http://schemas.microsoft.com/office/drawing/2014/main" id="{77A9B459-2231-4300-91CB-16E6C9084599}"/>
              </a:ext>
            </a:extLst>
          </p:cNvPr>
          <p:cNvSpPr>
            <a:spLocks noChangeArrowheads="1"/>
          </p:cNvSpPr>
          <p:nvPr/>
        </p:nvSpPr>
        <p:spPr bwMode="auto">
          <a:xfrm>
            <a:off x="4572000" y="4114800"/>
            <a:ext cx="1524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29706" name="Text Box 10">
            <a:extLst>
              <a:ext uri="{FF2B5EF4-FFF2-40B4-BE49-F238E27FC236}">
                <a16:creationId xmlns:a16="http://schemas.microsoft.com/office/drawing/2014/main" id="{0C714ACD-7AC3-44E0-A1BF-5F5D3E28B222}"/>
              </a:ext>
            </a:extLst>
          </p:cNvPr>
          <p:cNvSpPr txBox="1">
            <a:spLocks noChangeArrowheads="1"/>
          </p:cNvSpPr>
          <p:nvPr/>
        </p:nvSpPr>
        <p:spPr bwMode="auto">
          <a:xfrm>
            <a:off x="5181600" y="1828800"/>
            <a:ext cx="1066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Current Solution</a:t>
            </a:r>
            <a:endParaRPr lang="en-GB" altLang="tr-T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عنصر نائب لرقم الشريحة 5">
            <a:extLst>
              <a:ext uri="{FF2B5EF4-FFF2-40B4-BE49-F238E27FC236}">
                <a16:creationId xmlns:a16="http://schemas.microsoft.com/office/drawing/2014/main" id="{EDD0F939-B798-4A68-8E3B-C6827C5525F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D538776C-F34B-41F3-A66F-556F377138A0}" type="slidenum">
              <a:rPr lang="ar-SA" altLang="tr-TR"/>
              <a:pPr eaLnBrk="1" hangingPunct="1"/>
              <a:t>25</a:t>
            </a:fld>
            <a:endParaRPr lang="en-GB" altLang="tr-TR"/>
          </a:p>
        </p:txBody>
      </p:sp>
      <p:sp>
        <p:nvSpPr>
          <p:cNvPr id="30723" name="Rectangle 2">
            <a:extLst>
              <a:ext uri="{FF2B5EF4-FFF2-40B4-BE49-F238E27FC236}">
                <a16:creationId xmlns:a16="http://schemas.microsoft.com/office/drawing/2014/main" id="{E8913F46-8CBE-4DA6-A6FD-6AF7CD1B64EF}"/>
              </a:ext>
            </a:extLst>
          </p:cNvPr>
          <p:cNvSpPr>
            <a:spLocks noGrp="1" noChangeArrowheads="1"/>
          </p:cNvSpPr>
          <p:nvPr>
            <p:ph type="title"/>
          </p:nvPr>
        </p:nvSpPr>
        <p:spPr>
          <a:xfrm>
            <a:off x="2313781" y="281599"/>
            <a:ext cx="7793038" cy="819150"/>
          </a:xfrm>
        </p:spPr>
        <p:txBody>
          <a:bodyPr/>
          <a:lstStyle/>
          <a:p>
            <a:pPr eaLnBrk="1" hangingPunct="1"/>
            <a:r>
              <a:rPr lang="fr-FR" altLang="tr-TR" dirty="0"/>
              <a:t>Local </a:t>
            </a:r>
            <a:r>
              <a:rPr lang="fr-FR" altLang="tr-TR" dirty="0" err="1"/>
              <a:t>search</a:t>
            </a:r>
            <a:endParaRPr lang="en-US" altLang="tr-TR" dirty="0"/>
          </a:p>
        </p:txBody>
      </p:sp>
      <p:sp>
        <p:nvSpPr>
          <p:cNvPr id="30724" name="Line 3">
            <a:extLst>
              <a:ext uri="{FF2B5EF4-FFF2-40B4-BE49-F238E27FC236}">
                <a16:creationId xmlns:a16="http://schemas.microsoft.com/office/drawing/2014/main" id="{996EA881-28B3-4BC0-87FB-72B17EC6E920}"/>
              </a:ext>
            </a:extLst>
          </p:cNvPr>
          <p:cNvSpPr>
            <a:spLocks noChangeShapeType="1"/>
          </p:cNvSpPr>
          <p:nvPr/>
        </p:nvSpPr>
        <p:spPr bwMode="auto">
          <a:xfrm>
            <a:off x="3657600" y="2133600"/>
            <a:ext cx="0" cy="37338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tr-TR"/>
          </a:p>
        </p:txBody>
      </p:sp>
      <p:sp>
        <p:nvSpPr>
          <p:cNvPr id="30725" name="Line 4">
            <a:extLst>
              <a:ext uri="{FF2B5EF4-FFF2-40B4-BE49-F238E27FC236}">
                <a16:creationId xmlns:a16="http://schemas.microsoft.com/office/drawing/2014/main" id="{2C02E8DB-49C7-4C5F-98F8-38E09B3D8C7F}"/>
              </a:ext>
            </a:extLst>
          </p:cNvPr>
          <p:cNvSpPr>
            <a:spLocks noChangeShapeType="1"/>
          </p:cNvSpPr>
          <p:nvPr/>
        </p:nvSpPr>
        <p:spPr bwMode="auto">
          <a:xfrm>
            <a:off x="3657600" y="5867400"/>
            <a:ext cx="609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0726" name="Freeform 5">
            <a:extLst>
              <a:ext uri="{FF2B5EF4-FFF2-40B4-BE49-F238E27FC236}">
                <a16:creationId xmlns:a16="http://schemas.microsoft.com/office/drawing/2014/main" id="{6F7075CA-B58B-4B6F-A653-1630C289D666}"/>
              </a:ext>
            </a:extLst>
          </p:cNvPr>
          <p:cNvSpPr>
            <a:spLocks/>
          </p:cNvSpPr>
          <p:nvPr/>
        </p:nvSpPr>
        <p:spPr bwMode="auto">
          <a:xfrm>
            <a:off x="4114800" y="2057400"/>
            <a:ext cx="4191000" cy="3416300"/>
          </a:xfrm>
          <a:custGeom>
            <a:avLst/>
            <a:gdLst>
              <a:gd name="T0" fmla="*/ 0 w 2640"/>
              <a:gd name="T1" fmla="*/ 384 h 2152"/>
              <a:gd name="T2" fmla="*/ 384 w 2640"/>
              <a:gd name="T3" fmla="*/ 1536 h 2152"/>
              <a:gd name="T4" fmla="*/ 960 w 2640"/>
              <a:gd name="T5" fmla="*/ 960 h 2152"/>
              <a:gd name="T6" fmla="*/ 1344 w 2640"/>
              <a:gd name="T7" fmla="*/ 2064 h 2152"/>
              <a:gd name="T8" fmla="*/ 1776 w 2640"/>
              <a:gd name="T9" fmla="*/ 432 h 2152"/>
              <a:gd name="T10" fmla="*/ 2160 w 2640"/>
              <a:gd name="T11" fmla="*/ 1008 h 2152"/>
              <a:gd name="T12" fmla="*/ 2640 w 2640"/>
              <a:gd name="T13" fmla="*/ 0 h 2152"/>
              <a:gd name="T14" fmla="*/ 0 60000 65536"/>
              <a:gd name="T15" fmla="*/ 0 60000 65536"/>
              <a:gd name="T16" fmla="*/ 0 60000 65536"/>
              <a:gd name="T17" fmla="*/ 0 60000 65536"/>
              <a:gd name="T18" fmla="*/ 0 60000 65536"/>
              <a:gd name="T19" fmla="*/ 0 60000 65536"/>
              <a:gd name="T20" fmla="*/ 0 60000 65536"/>
              <a:gd name="T21" fmla="*/ 0 w 2640"/>
              <a:gd name="T22" fmla="*/ 0 h 2152"/>
              <a:gd name="T23" fmla="*/ 2640 w 2640"/>
              <a:gd name="T24" fmla="*/ 2152 h 2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0" h="2152">
                <a:moveTo>
                  <a:pt x="0" y="384"/>
                </a:moveTo>
                <a:cubicBezTo>
                  <a:pt x="112" y="912"/>
                  <a:pt x="224" y="1440"/>
                  <a:pt x="384" y="1536"/>
                </a:cubicBezTo>
                <a:cubicBezTo>
                  <a:pt x="544" y="1632"/>
                  <a:pt x="800" y="872"/>
                  <a:pt x="960" y="960"/>
                </a:cubicBezTo>
                <a:cubicBezTo>
                  <a:pt x="1120" y="1048"/>
                  <a:pt x="1208" y="2152"/>
                  <a:pt x="1344" y="2064"/>
                </a:cubicBezTo>
                <a:cubicBezTo>
                  <a:pt x="1480" y="1976"/>
                  <a:pt x="1640" y="608"/>
                  <a:pt x="1776" y="432"/>
                </a:cubicBezTo>
                <a:cubicBezTo>
                  <a:pt x="1912" y="256"/>
                  <a:pt x="2016" y="1080"/>
                  <a:pt x="2160" y="1008"/>
                </a:cubicBezTo>
                <a:cubicBezTo>
                  <a:pt x="2304" y="936"/>
                  <a:pt x="2560" y="168"/>
                  <a:pt x="264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30727" name="Oval 6">
            <a:extLst>
              <a:ext uri="{FF2B5EF4-FFF2-40B4-BE49-F238E27FC236}">
                <a16:creationId xmlns:a16="http://schemas.microsoft.com/office/drawing/2014/main" id="{32F30DF5-5350-4FD2-9B37-71FCEB1DA5CD}"/>
              </a:ext>
            </a:extLst>
          </p:cNvPr>
          <p:cNvSpPr>
            <a:spLocks noChangeArrowheads="1"/>
          </p:cNvSpPr>
          <p:nvPr/>
        </p:nvSpPr>
        <p:spPr bwMode="auto">
          <a:xfrm>
            <a:off x="4724400" y="4267200"/>
            <a:ext cx="152400" cy="228600"/>
          </a:xfrm>
          <a:prstGeom prst="ellipse">
            <a:avLst/>
          </a:prstGeom>
          <a:solidFill>
            <a:schemeClr val="accent2"/>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30728" name="Line 8">
            <a:extLst>
              <a:ext uri="{FF2B5EF4-FFF2-40B4-BE49-F238E27FC236}">
                <a16:creationId xmlns:a16="http://schemas.microsoft.com/office/drawing/2014/main" id="{EE314C24-93D0-4AB8-9EBC-D534239270EA}"/>
              </a:ext>
            </a:extLst>
          </p:cNvPr>
          <p:cNvSpPr>
            <a:spLocks noChangeShapeType="1"/>
          </p:cNvSpPr>
          <p:nvPr/>
        </p:nvSpPr>
        <p:spPr bwMode="auto">
          <a:xfrm flipH="1">
            <a:off x="4800600" y="2362200"/>
            <a:ext cx="609600" cy="1981200"/>
          </a:xfrm>
          <a:prstGeom prst="line">
            <a:avLst/>
          </a:prstGeom>
          <a:noFill/>
          <a:ln w="2857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0729" name="Text Box 11">
            <a:extLst>
              <a:ext uri="{FF2B5EF4-FFF2-40B4-BE49-F238E27FC236}">
                <a16:creationId xmlns:a16="http://schemas.microsoft.com/office/drawing/2014/main" id="{35008B90-DCBD-423D-BC9C-12F25B2B0BBE}"/>
              </a:ext>
            </a:extLst>
          </p:cNvPr>
          <p:cNvSpPr txBox="1">
            <a:spLocks noChangeArrowheads="1"/>
          </p:cNvSpPr>
          <p:nvPr/>
        </p:nvSpPr>
        <p:spPr bwMode="auto">
          <a:xfrm>
            <a:off x="5181600" y="1828801"/>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Best</a:t>
            </a:r>
            <a:endParaRPr lang="en-GB" altLang="tr-TR"/>
          </a:p>
        </p:txBody>
      </p:sp>
      <p:sp>
        <p:nvSpPr>
          <p:cNvPr id="13" name="TextBox 12">
            <a:extLst>
              <a:ext uri="{FF2B5EF4-FFF2-40B4-BE49-F238E27FC236}">
                <a16:creationId xmlns:a16="http://schemas.microsoft.com/office/drawing/2014/main" id="{D602731F-9FC5-4113-B2D5-FD6F7858A332}"/>
              </a:ext>
            </a:extLst>
          </p:cNvPr>
          <p:cNvSpPr txBox="1"/>
          <p:nvPr/>
        </p:nvSpPr>
        <p:spPr bwMode="auto">
          <a:xfrm>
            <a:off x="9034585" y="3633767"/>
            <a:ext cx="1606060" cy="646331"/>
          </a:xfrm>
          <a:prstGeom prst="rect">
            <a:avLst/>
          </a:prstGeom>
          <a:noFill/>
          <a:ln w="9525">
            <a:noFill/>
            <a:miter lim="800000"/>
            <a:headEnd/>
            <a:tailEnd/>
          </a:ln>
        </p:spPr>
        <p:txBody>
          <a:bodyPr wrap="square">
            <a:spAutoFit/>
          </a:bodyPr>
          <a:lstStyle/>
          <a:p>
            <a:pPr algn="ctr"/>
            <a:r>
              <a:rPr lang="en-US" dirty="0"/>
              <a:t>Optimal</a:t>
            </a:r>
          </a:p>
          <a:p>
            <a:pPr algn="ctr"/>
            <a:r>
              <a:rPr lang="en-US" dirty="0"/>
              <a:t>Solution</a:t>
            </a:r>
            <a:endParaRPr lang="tr-TR" dirty="0"/>
          </a:p>
        </p:txBody>
      </p:sp>
      <p:cxnSp>
        <p:nvCxnSpPr>
          <p:cNvPr id="6" name="Straight Arrow Connector 5">
            <a:extLst>
              <a:ext uri="{FF2B5EF4-FFF2-40B4-BE49-F238E27FC236}">
                <a16:creationId xmlns:a16="http://schemas.microsoft.com/office/drawing/2014/main" id="{9E5F4956-248E-4C32-AE20-5FE2F77DF975}"/>
              </a:ext>
            </a:extLst>
          </p:cNvPr>
          <p:cNvCxnSpPr/>
          <p:nvPr/>
        </p:nvCxnSpPr>
        <p:spPr>
          <a:xfrm flipH="1">
            <a:off x="6553200" y="4114800"/>
            <a:ext cx="2514600" cy="114300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4CF20-FB63-4165-820E-9C3559F4306C}"/>
              </a:ext>
            </a:extLst>
          </p:cNvPr>
          <p:cNvSpPr>
            <a:spLocks noGrp="1"/>
          </p:cNvSpPr>
          <p:nvPr>
            <p:ph type="title"/>
          </p:nvPr>
        </p:nvSpPr>
        <p:spPr/>
        <p:txBody>
          <a:bodyPr/>
          <a:lstStyle/>
          <a:p>
            <a:r>
              <a:rPr lang="en-US" dirty="0"/>
              <a:t>Hill-climbing search</a:t>
            </a:r>
            <a:endParaRPr lang="tr-TR" dirty="0"/>
          </a:p>
        </p:txBody>
      </p:sp>
      <p:sp>
        <p:nvSpPr>
          <p:cNvPr id="3" name="Content Placeholder 2">
            <a:extLst>
              <a:ext uri="{FF2B5EF4-FFF2-40B4-BE49-F238E27FC236}">
                <a16:creationId xmlns:a16="http://schemas.microsoft.com/office/drawing/2014/main" id="{B3CA7408-1C28-49C3-95EE-E9BF9A5CFF6D}"/>
              </a:ext>
            </a:extLst>
          </p:cNvPr>
          <p:cNvSpPr>
            <a:spLocks noGrp="1"/>
          </p:cNvSpPr>
          <p:nvPr>
            <p:ph idx="1"/>
          </p:nvPr>
        </p:nvSpPr>
        <p:spPr>
          <a:xfrm>
            <a:off x="152400" y="1397000"/>
            <a:ext cx="10972800" cy="5461000"/>
          </a:xfrm>
        </p:spPr>
        <p:txBody>
          <a:bodyPr>
            <a:normAutofit fontScale="77500" lnSpcReduction="20000"/>
          </a:bodyPr>
          <a:lstStyle/>
          <a:p>
            <a:r>
              <a:rPr lang="en-US" dirty="0"/>
              <a:t>It is a greedy algorithm that </a:t>
            </a:r>
            <a:r>
              <a:rPr lang="en-US" dirty="0">
                <a:solidFill>
                  <a:srgbClr val="C00000"/>
                </a:solidFill>
              </a:rPr>
              <a:t>often perform quite well</a:t>
            </a:r>
            <a:r>
              <a:rPr lang="en-US" dirty="0"/>
              <a:t>. Hill climbing can make rapid progress toward a solution because it is usually quite easy to improve a bad state.</a:t>
            </a:r>
          </a:p>
          <a:p>
            <a:r>
              <a:rPr lang="en-US" dirty="0"/>
              <a:t>Unfortunately, hill climbing </a:t>
            </a:r>
            <a:r>
              <a:rPr lang="en-US" dirty="0">
                <a:solidFill>
                  <a:srgbClr val="C00000"/>
                </a:solidFill>
              </a:rPr>
              <a:t>can get stuck </a:t>
            </a:r>
            <a:r>
              <a:rPr lang="en-US" dirty="0"/>
              <a:t>for any of the following reasons: </a:t>
            </a:r>
            <a:r>
              <a:rPr lang="en-US" dirty="0">
                <a:solidFill>
                  <a:srgbClr val="C00000"/>
                </a:solidFill>
              </a:rPr>
              <a:t>Local maxima</a:t>
            </a:r>
            <a:r>
              <a:rPr lang="en-US" dirty="0"/>
              <a:t>, </a:t>
            </a:r>
            <a:r>
              <a:rPr lang="en-US" dirty="0">
                <a:solidFill>
                  <a:srgbClr val="C00000"/>
                </a:solidFill>
              </a:rPr>
              <a:t>Ridges</a:t>
            </a:r>
            <a:r>
              <a:rPr lang="en-US" dirty="0"/>
              <a:t> (a sequence of local maxima), </a:t>
            </a:r>
            <a:r>
              <a:rPr lang="en-US" dirty="0">
                <a:solidFill>
                  <a:srgbClr val="C00000"/>
                </a:solidFill>
              </a:rPr>
              <a:t>Plateaus</a:t>
            </a:r>
            <a:r>
              <a:rPr lang="en-US" dirty="0"/>
              <a:t> (a flat area of the state-space landscape).</a:t>
            </a:r>
          </a:p>
          <a:p>
            <a:r>
              <a:rPr lang="en-US" dirty="0"/>
              <a:t>How could we solve more problems?</a:t>
            </a:r>
          </a:p>
          <a:p>
            <a:pPr lvl="1"/>
            <a:r>
              <a:rPr lang="en-US" dirty="0"/>
              <a:t>One answer is to keep going when we reach a plateau—to allow a </a:t>
            </a:r>
            <a:r>
              <a:rPr lang="en-US" dirty="0">
                <a:solidFill>
                  <a:srgbClr val="C00000"/>
                </a:solidFill>
              </a:rPr>
              <a:t>sideways move </a:t>
            </a:r>
            <a:r>
              <a:rPr lang="en-US" dirty="0"/>
              <a:t>in the hope that the plateau is really a shoulder, from which progress is possible.</a:t>
            </a:r>
          </a:p>
          <a:p>
            <a:pPr lvl="1"/>
            <a:r>
              <a:rPr lang="en-US" dirty="0">
                <a:solidFill>
                  <a:srgbClr val="C00000"/>
                </a:solidFill>
              </a:rPr>
              <a:t>Stochastic hill climbing </a:t>
            </a:r>
            <a:r>
              <a:rPr lang="en-US" dirty="0"/>
              <a:t>chooses at random from among the uphill moves; the probability of selection can vary with the steepness of the uphill move.</a:t>
            </a:r>
          </a:p>
          <a:p>
            <a:pPr lvl="1"/>
            <a:r>
              <a:rPr lang="en-US" dirty="0">
                <a:solidFill>
                  <a:srgbClr val="C00000"/>
                </a:solidFill>
              </a:rPr>
              <a:t>First-choice hill climbing </a:t>
            </a:r>
            <a:r>
              <a:rPr lang="en-US" dirty="0"/>
              <a:t>implements stochastic hill climbing by generating successors randomly until one is generated that is better than the current state.</a:t>
            </a:r>
          </a:p>
          <a:p>
            <a:pPr lvl="1"/>
            <a:r>
              <a:rPr lang="en-US" dirty="0"/>
              <a:t>Another variant is </a:t>
            </a:r>
            <a:r>
              <a:rPr lang="en-US" dirty="0">
                <a:solidFill>
                  <a:srgbClr val="C00000"/>
                </a:solidFill>
              </a:rPr>
              <a:t>random-restart hill climbing</a:t>
            </a:r>
            <a:r>
              <a:rPr lang="en-US" dirty="0"/>
              <a:t>, which adopts the adage, “If at first you don’t succeed, try, try again.” It conducts a series of hill-climbing searches from randomly generated initial states, until a goal is found.</a:t>
            </a:r>
          </a:p>
        </p:txBody>
      </p:sp>
    </p:spTree>
    <p:extLst>
      <p:ext uri="{BB962C8B-B14F-4D97-AF65-F5344CB8AC3E}">
        <p14:creationId xmlns:p14="http://schemas.microsoft.com/office/powerpoint/2010/main" val="4903815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59634" y="1094154"/>
            <a:ext cx="8460154" cy="4658087"/>
          </a:xfrm>
          <a:prstGeom prst="rect">
            <a:avLst/>
          </a:prstGeom>
        </p:spPr>
      </p:pic>
      <p:pic>
        <p:nvPicPr>
          <p:cNvPr id="7" name="Picture 6"/>
          <p:cNvPicPr>
            <a:picLocks noChangeAspect="1"/>
          </p:cNvPicPr>
          <p:nvPr/>
        </p:nvPicPr>
        <p:blipFill>
          <a:blip r:embed="rId4"/>
          <a:stretch>
            <a:fillRect/>
          </a:stretch>
        </p:blipFill>
        <p:spPr>
          <a:xfrm>
            <a:off x="829368" y="2794000"/>
            <a:ext cx="939800" cy="939800"/>
          </a:xfrm>
          <a:prstGeom prst="rect">
            <a:avLst/>
          </a:prstGeom>
        </p:spPr>
      </p:pic>
      <p:sp>
        <p:nvSpPr>
          <p:cNvPr id="2" name="Title 1"/>
          <p:cNvSpPr>
            <a:spLocks noGrp="1"/>
          </p:cNvSpPr>
          <p:nvPr>
            <p:ph type="title"/>
          </p:nvPr>
        </p:nvSpPr>
        <p:spPr/>
        <p:txBody>
          <a:bodyPr/>
          <a:lstStyle/>
          <a:p>
            <a:r>
              <a:rPr lang="en-US" dirty="0"/>
              <a:t>Global and local maxima</a:t>
            </a:r>
          </a:p>
        </p:txBody>
      </p:sp>
      <p:pic>
        <p:nvPicPr>
          <p:cNvPr id="8" name="Picture 7"/>
          <p:cNvPicPr>
            <a:picLocks noChangeAspect="1"/>
          </p:cNvPicPr>
          <p:nvPr/>
        </p:nvPicPr>
        <p:blipFill>
          <a:blip r:embed="rId5"/>
          <a:stretch>
            <a:fillRect/>
          </a:stretch>
        </p:blipFill>
        <p:spPr>
          <a:xfrm>
            <a:off x="6645966" y="3657600"/>
            <a:ext cx="913223" cy="1219200"/>
          </a:xfrm>
          <a:prstGeom prst="rect">
            <a:avLst/>
          </a:prstGeom>
        </p:spPr>
      </p:pic>
      <p:grpSp>
        <p:nvGrpSpPr>
          <p:cNvPr id="11" name="object 31">
            <a:extLst>
              <a:ext uri="{FF2B5EF4-FFF2-40B4-BE49-F238E27FC236}">
                <a16:creationId xmlns:a16="http://schemas.microsoft.com/office/drawing/2014/main" id="{0CBC1430-ED54-4988-9F8D-84E9949F6978}"/>
              </a:ext>
            </a:extLst>
          </p:cNvPr>
          <p:cNvGrpSpPr/>
          <p:nvPr/>
        </p:nvGrpSpPr>
        <p:grpSpPr>
          <a:xfrm>
            <a:off x="3810000" y="6553200"/>
            <a:ext cx="287392" cy="266700"/>
            <a:chOff x="3749149" y="5947417"/>
            <a:chExt cx="302260" cy="302260"/>
          </a:xfrm>
        </p:grpSpPr>
        <p:sp>
          <p:nvSpPr>
            <p:cNvPr id="12" name="object 32">
              <a:extLst>
                <a:ext uri="{FF2B5EF4-FFF2-40B4-BE49-F238E27FC236}">
                  <a16:creationId xmlns:a16="http://schemas.microsoft.com/office/drawing/2014/main" id="{A0D9021F-D93C-4B6A-BEBD-4EDB648EB3D7}"/>
                </a:ext>
              </a:extLst>
            </p:cNvPr>
            <p:cNvSpPr/>
            <p:nvPr/>
          </p:nvSpPr>
          <p:spPr>
            <a:xfrm>
              <a:off x="3751706" y="5949975"/>
              <a:ext cx="297180" cy="297180"/>
            </a:xfrm>
            <a:custGeom>
              <a:avLst/>
              <a:gdLst/>
              <a:ahLst/>
              <a:cxnLst/>
              <a:rect l="l" t="t" r="r" b="b"/>
              <a:pathLst>
                <a:path w="297179" h="297179">
                  <a:moveTo>
                    <a:pt x="0" y="148348"/>
                  </a:moveTo>
                  <a:lnTo>
                    <a:pt x="7563" y="195237"/>
                  </a:lnTo>
                  <a:lnTo>
                    <a:pt x="28623" y="235960"/>
                  </a:lnTo>
                  <a:lnTo>
                    <a:pt x="60737" y="268073"/>
                  </a:lnTo>
                  <a:lnTo>
                    <a:pt x="101460" y="289134"/>
                  </a:lnTo>
                  <a:lnTo>
                    <a:pt x="148348" y="296697"/>
                  </a:lnTo>
                  <a:lnTo>
                    <a:pt x="195242" y="289134"/>
                  </a:lnTo>
                  <a:lnTo>
                    <a:pt x="235965" y="268073"/>
                  </a:lnTo>
                  <a:lnTo>
                    <a:pt x="268077" y="235960"/>
                  </a:lnTo>
                  <a:lnTo>
                    <a:pt x="289135" y="195237"/>
                  </a:lnTo>
                  <a:lnTo>
                    <a:pt x="296697" y="148348"/>
                  </a:lnTo>
                  <a:lnTo>
                    <a:pt x="289135" y="101460"/>
                  </a:lnTo>
                  <a:lnTo>
                    <a:pt x="268077" y="60737"/>
                  </a:lnTo>
                  <a:lnTo>
                    <a:pt x="235965" y="28623"/>
                  </a:lnTo>
                  <a:lnTo>
                    <a:pt x="195242" y="7563"/>
                  </a:lnTo>
                  <a:lnTo>
                    <a:pt x="148348" y="0"/>
                  </a:lnTo>
                  <a:lnTo>
                    <a:pt x="101460" y="7563"/>
                  </a:lnTo>
                  <a:lnTo>
                    <a:pt x="60737" y="28623"/>
                  </a:lnTo>
                  <a:lnTo>
                    <a:pt x="28623" y="60737"/>
                  </a:lnTo>
                  <a:lnTo>
                    <a:pt x="7563" y="101460"/>
                  </a:lnTo>
                  <a:lnTo>
                    <a:pt x="0" y="148348"/>
                  </a:lnTo>
                  <a:close/>
                </a:path>
              </a:pathLst>
            </a:custGeom>
            <a:solidFill>
              <a:srgbClr val="F87916"/>
            </a:solidFill>
          </p:spPr>
          <p:txBody>
            <a:bodyPr wrap="square" lIns="0" tIns="0" rIns="0" bIns="0" rtlCol="0"/>
            <a:lstStyle/>
            <a:p>
              <a:endParaRPr/>
            </a:p>
          </p:txBody>
        </p:sp>
        <p:sp>
          <p:nvSpPr>
            <p:cNvPr id="13" name="object 33">
              <a:extLst>
                <a:ext uri="{FF2B5EF4-FFF2-40B4-BE49-F238E27FC236}">
                  <a16:creationId xmlns:a16="http://schemas.microsoft.com/office/drawing/2014/main" id="{F82497E8-E0C1-4F4F-AEAB-BB68CF8F3BE7}"/>
                </a:ext>
              </a:extLst>
            </p:cNvPr>
            <p:cNvSpPr/>
            <p:nvPr/>
          </p:nvSpPr>
          <p:spPr>
            <a:xfrm>
              <a:off x="3751706" y="5949975"/>
              <a:ext cx="297180" cy="297180"/>
            </a:xfrm>
            <a:custGeom>
              <a:avLst/>
              <a:gdLst/>
              <a:ahLst/>
              <a:cxnLst/>
              <a:rect l="l" t="t" r="r" b="b"/>
              <a:pathLst>
                <a:path w="297179" h="297179">
                  <a:moveTo>
                    <a:pt x="296697" y="148348"/>
                  </a:moveTo>
                  <a:lnTo>
                    <a:pt x="289135" y="101460"/>
                  </a:lnTo>
                  <a:lnTo>
                    <a:pt x="268077" y="60737"/>
                  </a:lnTo>
                  <a:lnTo>
                    <a:pt x="235965" y="28623"/>
                  </a:lnTo>
                  <a:lnTo>
                    <a:pt x="195242" y="7563"/>
                  </a:lnTo>
                  <a:lnTo>
                    <a:pt x="148348" y="0"/>
                  </a:lnTo>
                  <a:lnTo>
                    <a:pt x="101460" y="7563"/>
                  </a:lnTo>
                  <a:lnTo>
                    <a:pt x="60737" y="28623"/>
                  </a:lnTo>
                  <a:lnTo>
                    <a:pt x="28623" y="60737"/>
                  </a:lnTo>
                  <a:lnTo>
                    <a:pt x="7563" y="101460"/>
                  </a:lnTo>
                  <a:lnTo>
                    <a:pt x="0" y="148348"/>
                  </a:lnTo>
                  <a:lnTo>
                    <a:pt x="7563" y="195237"/>
                  </a:lnTo>
                  <a:lnTo>
                    <a:pt x="28623" y="235960"/>
                  </a:lnTo>
                  <a:lnTo>
                    <a:pt x="60737" y="268073"/>
                  </a:lnTo>
                  <a:lnTo>
                    <a:pt x="101460" y="289134"/>
                  </a:lnTo>
                  <a:lnTo>
                    <a:pt x="148348" y="296697"/>
                  </a:lnTo>
                  <a:lnTo>
                    <a:pt x="195242" y="289134"/>
                  </a:lnTo>
                  <a:lnTo>
                    <a:pt x="235965" y="268073"/>
                  </a:lnTo>
                  <a:lnTo>
                    <a:pt x="268077" y="235960"/>
                  </a:lnTo>
                  <a:lnTo>
                    <a:pt x="289135" y="195237"/>
                  </a:lnTo>
                  <a:lnTo>
                    <a:pt x="296697" y="148348"/>
                  </a:lnTo>
                </a:path>
              </a:pathLst>
            </a:custGeom>
            <a:ln w="5115">
              <a:solidFill>
                <a:srgbClr val="FF0000"/>
              </a:solidFill>
            </a:ln>
          </p:spPr>
          <p:txBody>
            <a:bodyPr wrap="square" lIns="0" tIns="0" rIns="0" bIns="0" rtlCol="0"/>
            <a:lstStyle/>
            <a:p>
              <a:endParaRPr/>
            </a:p>
          </p:txBody>
        </p:sp>
        <p:pic>
          <p:nvPicPr>
            <p:cNvPr id="14" name="object 34">
              <a:extLst>
                <a:ext uri="{FF2B5EF4-FFF2-40B4-BE49-F238E27FC236}">
                  <a16:creationId xmlns:a16="http://schemas.microsoft.com/office/drawing/2014/main" id="{F5CBD242-6977-472F-9AE9-64A871E04975}"/>
                </a:ext>
              </a:extLst>
            </p:cNvPr>
            <p:cNvPicPr/>
            <p:nvPr/>
          </p:nvPicPr>
          <p:blipFill>
            <a:blip r:embed="rId6" cstate="print"/>
            <a:stretch>
              <a:fillRect/>
            </a:stretch>
          </p:blipFill>
          <p:spPr>
            <a:xfrm>
              <a:off x="3774726" y="5972995"/>
              <a:ext cx="250657" cy="250657"/>
            </a:xfrm>
            <a:prstGeom prst="rect">
              <a:avLst/>
            </a:prstGeom>
          </p:spPr>
        </p:pic>
      </p:grpSp>
      <p:grpSp>
        <p:nvGrpSpPr>
          <p:cNvPr id="15" name="object 35">
            <a:extLst>
              <a:ext uri="{FF2B5EF4-FFF2-40B4-BE49-F238E27FC236}">
                <a16:creationId xmlns:a16="http://schemas.microsoft.com/office/drawing/2014/main" id="{FAA083B7-6F58-40A6-9FA3-3E8E82E1083F}"/>
              </a:ext>
            </a:extLst>
          </p:cNvPr>
          <p:cNvGrpSpPr/>
          <p:nvPr/>
        </p:nvGrpSpPr>
        <p:grpSpPr>
          <a:xfrm>
            <a:off x="7058958" y="6559713"/>
            <a:ext cx="287392" cy="266700"/>
            <a:chOff x="6405481" y="5947417"/>
            <a:chExt cx="302260" cy="302260"/>
          </a:xfrm>
        </p:grpSpPr>
        <p:sp>
          <p:nvSpPr>
            <p:cNvPr id="16" name="object 36">
              <a:extLst>
                <a:ext uri="{FF2B5EF4-FFF2-40B4-BE49-F238E27FC236}">
                  <a16:creationId xmlns:a16="http://schemas.microsoft.com/office/drawing/2014/main" id="{AFFA7BFF-2B46-416F-ABCC-74767D7CE5D3}"/>
                </a:ext>
              </a:extLst>
            </p:cNvPr>
            <p:cNvSpPr/>
            <p:nvPr/>
          </p:nvSpPr>
          <p:spPr>
            <a:xfrm>
              <a:off x="6408038" y="5949975"/>
              <a:ext cx="297180" cy="297180"/>
            </a:xfrm>
            <a:custGeom>
              <a:avLst/>
              <a:gdLst/>
              <a:ahLst/>
              <a:cxnLst/>
              <a:rect l="l" t="t" r="r" b="b"/>
              <a:pathLst>
                <a:path w="297179" h="297179">
                  <a:moveTo>
                    <a:pt x="0" y="148348"/>
                  </a:moveTo>
                  <a:lnTo>
                    <a:pt x="7563" y="195237"/>
                  </a:lnTo>
                  <a:lnTo>
                    <a:pt x="28623" y="235960"/>
                  </a:lnTo>
                  <a:lnTo>
                    <a:pt x="60737" y="268073"/>
                  </a:lnTo>
                  <a:lnTo>
                    <a:pt x="101460" y="289134"/>
                  </a:lnTo>
                  <a:lnTo>
                    <a:pt x="148348" y="296697"/>
                  </a:lnTo>
                  <a:lnTo>
                    <a:pt x="195242" y="289134"/>
                  </a:lnTo>
                  <a:lnTo>
                    <a:pt x="235965" y="268073"/>
                  </a:lnTo>
                  <a:lnTo>
                    <a:pt x="268077" y="235960"/>
                  </a:lnTo>
                  <a:lnTo>
                    <a:pt x="289135" y="195237"/>
                  </a:lnTo>
                  <a:lnTo>
                    <a:pt x="296697" y="148348"/>
                  </a:lnTo>
                  <a:lnTo>
                    <a:pt x="289135" y="101460"/>
                  </a:lnTo>
                  <a:lnTo>
                    <a:pt x="268077" y="60737"/>
                  </a:lnTo>
                  <a:lnTo>
                    <a:pt x="235965" y="28623"/>
                  </a:lnTo>
                  <a:lnTo>
                    <a:pt x="195242" y="7563"/>
                  </a:lnTo>
                  <a:lnTo>
                    <a:pt x="148348" y="0"/>
                  </a:lnTo>
                  <a:lnTo>
                    <a:pt x="101460" y="7563"/>
                  </a:lnTo>
                  <a:lnTo>
                    <a:pt x="60737" y="28623"/>
                  </a:lnTo>
                  <a:lnTo>
                    <a:pt x="28623" y="60737"/>
                  </a:lnTo>
                  <a:lnTo>
                    <a:pt x="7563" y="101460"/>
                  </a:lnTo>
                  <a:lnTo>
                    <a:pt x="0" y="148348"/>
                  </a:lnTo>
                  <a:close/>
                </a:path>
              </a:pathLst>
            </a:custGeom>
            <a:solidFill>
              <a:srgbClr val="00FF00"/>
            </a:solidFill>
          </p:spPr>
          <p:txBody>
            <a:bodyPr wrap="square" lIns="0" tIns="0" rIns="0" bIns="0" rtlCol="0"/>
            <a:lstStyle/>
            <a:p>
              <a:endParaRPr/>
            </a:p>
          </p:txBody>
        </p:sp>
        <p:sp>
          <p:nvSpPr>
            <p:cNvPr id="17" name="object 37">
              <a:extLst>
                <a:ext uri="{FF2B5EF4-FFF2-40B4-BE49-F238E27FC236}">
                  <a16:creationId xmlns:a16="http://schemas.microsoft.com/office/drawing/2014/main" id="{F9F81569-ED07-41EA-82AF-53C7DE5D9F76}"/>
                </a:ext>
              </a:extLst>
            </p:cNvPr>
            <p:cNvSpPr/>
            <p:nvPr/>
          </p:nvSpPr>
          <p:spPr>
            <a:xfrm>
              <a:off x="6408038" y="5949975"/>
              <a:ext cx="297180" cy="297180"/>
            </a:xfrm>
            <a:custGeom>
              <a:avLst/>
              <a:gdLst/>
              <a:ahLst/>
              <a:cxnLst/>
              <a:rect l="l" t="t" r="r" b="b"/>
              <a:pathLst>
                <a:path w="297179" h="297179">
                  <a:moveTo>
                    <a:pt x="296697" y="148348"/>
                  </a:moveTo>
                  <a:lnTo>
                    <a:pt x="289135" y="101460"/>
                  </a:lnTo>
                  <a:lnTo>
                    <a:pt x="268077" y="60737"/>
                  </a:lnTo>
                  <a:lnTo>
                    <a:pt x="235965" y="28623"/>
                  </a:lnTo>
                  <a:lnTo>
                    <a:pt x="195242" y="7563"/>
                  </a:lnTo>
                  <a:lnTo>
                    <a:pt x="148348" y="0"/>
                  </a:lnTo>
                  <a:lnTo>
                    <a:pt x="101460" y="7563"/>
                  </a:lnTo>
                  <a:lnTo>
                    <a:pt x="60737" y="28623"/>
                  </a:lnTo>
                  <a:lnTo>
                    <a:pt x="28623" y="60737"/>
                  </a:lnTo>
                  <a:lnTo>
                    <a:pt x="7563" y="101460"/>
                  </a:lnTo>
                  <a:lnTo>
                    <a:pt x="0" y="148348"/>
                  </a:lnTo>
                  <a:lnTo>
                    <a:pt x="7563" y="195237"/>
                  </a:lnTo>
                  <a:lnTo>
                    <a:pt x="28623" y="235960"/>
                  </a:lnTo>
                  <a:lnTo>
                    <a:pt x="60737" y="268073"/>
                  </a:lnTo>
                  <a:lnTo>
                    <a:pt x="101460" y="289134"/>
                  </a:lnTo>
                  <a:lnTo>
                    <a:pt x="148348" y="296697"/>
                  </a:lnTo>
                  <a:lnTo>
                    <a:pt x="195242" y="289134"/>
                  </a:lnTo>
                  <a:lnTo>
                    <a:pt x="235965" y="268073"/>
                  </a:lnTo>
                  <a:lnTo>
                    <a:pt x="268077" y="235960"/>
                  </a:lnTo>
                  <a:lnTo>
                    <a:pt x="289135" y="195237"/>
                  </a:lnTo>
                  <a:lnTo>
                    <a:pt x="296697" y="148348"/>
                  </a:lnTo>
                </a:path>
              </a:pathLst>
            </a:custGeom>
            <a:ln w="5115">
              <a:solidFill>
                <a:srgbClr val="00FF00"/>
              </a:solidFill>
            </a:ln>
          </p:spPr>
          <p:txBody>
            <a:bodyPr wrap="square" lIns="0" tIns="0" rIns="0" bIns="0" rtlCol="0"/>
            <a:lstStyle/>
            <a:p>
              <a:endParaRPr/>
            </a:p>
          </p:txBody>
        </p:sp>
        <p:pic>
          <p:nvPicPr>
            <p:cNvPr id="18" name="object 38">
              <a:extLst>
                <a:ext uri="{FF2B5EF4-FFF2-40B4-BE49-F238E27FC236}">
                  <a16:creationId xmlns:a16="http://schemas.microsoft.com/office/drawing/2014/main" id="{2D3AE538-8FF6-497F-B451-4A60C4731B4D}"/>
                </a:ext>
              </a:extLst>
            </p:cNvPr>
            <p:cNvPicPr/>
            <p:nvPr/>
          </p:nvPicPr>
          <p:blipFill>
            <a:blip r:embed="rId7" cstate="print"/>
            <a:stretch>
              <a:fillRect/>
            </a:stretch>
          </p:blipFill>
          <p:spPr>
            <a:xfrm>
              <a:off x="6431058" y="5972995"/>
              <a:ext cx="250670" cy="250657"/>
            </a:xfrm>
            <a:prstGeom prst="rect">
              <a:avLst/>
            </a:prstGeom>
          </p:spPr>
        </p:pic>
      </p:grpSp>
      <p:sp>
        <p:nvSpPr>
          <p:cNvPr id="19" name="object 39">
            <a:extLst>
              <a:ext uri="{FF2B5EF4-FFF2-40B4-BE49-F238E27FC236}">
                <a16:creationId xmlns:a16="http://schemas.microsoft.com/office/drawing/2014/main" id="{93CA6A95-957D-4DE7-AB9B-9D880D462AE5}"/>
              </a:ext>
            </a:extLst>
          </p:cNvPr>
          <p:cNvSpPr txBox="1"/>
          <p:nvPr/>
        </p:nvSpPr>
        <p:spPr>
          <a:xfrm>
            <a:off x="1143000" y="5774463"/>
            <a:ext cx="10439400" cy="749367"/>
          </a:xfrm>
          <a:prstGeom prst="rect">
            <a:avLst/>
          </a:prstGeom>
        </p:spPr>
        <p:txBody>
          <a:bodyPr vert="horz" wrap="square" lIns="0" tIns="12886" rIns="0" bIns="0" rtlCol="0">
            <a:spAutoFit/>
          </a:bodyPr>
          <a:lstStyle/>
          <a:p>
            <a:pPr marL="11206">
              <a:spcBef>
                <a:spcPts val="101"/>
              </a:spcBef>
            </a:pPr>
            <a:r>
              <a:rPr lang="en-US" sz="1809" spc="-49" dirty="0">
                <a:solidFill>
                  <a:srgbClr val="00007E"/>
                </a:solidFill>
                <a:latin typeface="Calibri"/>
                <a:cs typeface="Calibri"/>
              </a:rPr>
              <a:t>- Random-restart</a:t>
            </a:r>
            <a:r>
              <a:rPr lang="en-US" sz="1809" spc="172" dirty="0">
                <a:solidFill>
                  <a:srgbClr val="00007E"/>
                </a:solidFill>
                <a:latin typeface="Calibri"/>
                <a:cs typeface="Calibri"/>
              </a:rPr>
              <a:t> </a:t>
            </a:r>
            <a:r>
              <a:rPr lang="en-US" sz="1809" spc="-31" dirty="0">
                <a:solidFill>
                  <a:srgbClr val="00007E"/>
                </a:solidFill>
                <a:latin typeface="Calibri"/>
                <a:cs typeface="Calibri"/>
              </a:rPr>
              <a:t>hill</a:t>
            </a:r>
            <a:r>
              <a:rPr lang="en-US" sz="1809" spc="185" dirty="0">
                <a:solidFill>
                  <a:srgbClr val="00007E"/>
                </a:solidFill>
                <a:latin typeface="Calibri"/>
                <a:cs typeface="Calibri"/>
              </a:rPr>
              <a:t> </a:t>
            </a:r>
            <a:r>
              <a:rPr lang="en-US" sz="1809" spc="-31" dirty="0">
                <a:solidFill>
                  <a:srgbClr val="00007E"/>
                </a:solidFill>
                <a:latin typeface="Calibri"/>
                <a:cs typeface="Calibri"/>
              </a:rPr>
              <a:t>climbing</a:t>
            </a:r>
            <a:r>
              <a:rPr lang="en-US" sz="1809" spc="154" dirty="0">
                <a:solidFill>
                  <a:srgbClr val="00007E"/>
                </a:solidFill>
                <a:latin typeface="Calibri"/>
                <a:cs typeface="Calibri"/>
              </a:rPr>
              <a:t> </a:t>
            </a:r>
            <a:r>
              <a:rPr lang="en-US" sz="1809" spc="-79" dirty="0">
                <a:latin typeface="Calibri"/>
                <a:cs typeface="Calibri"/>
              </a:rPr>
              <a:t>overcomes</a:t>
            </a:r>
            <a:r>
              <a:rPr lang="en-US" sz="1809" spc="172" dirty="0">
                <a:latin typeface="Calibri"/>
                <a:cs typeface="Calibri"/>
              </a:rPr>
              <a:t> </a:t>
            </a:r>
            <a:r>
              <a:rPr lang="en-US" sz="1809" spc="-26" dirty="0">
                <a:latin typeface="Calibri"/>
                <a:cs typeface="Calibri"/>
              </a:rPr>
              <a:t>local</a:t>
            </a:r>
            <a:r>
              <a:rPr lang="en-US" sz="1809" spc="176" dirty="0">
                <a:latin typeface="Calibri"/>
                <a:cs typeface="Calibri"/>
              </a:rPr>
              <a:t> </a:t>
            </a:r>
            <a:r>
              <a:rPr lang="en-US" sz="1809" spc="-31" dirty="0">
                <a:latin typeface="Calibri"/>
                <a:cs typeface="Calibri"/>
              </a:rPr>
              <a:t>maxima—trivially</a:t>
            </a:r>
            <a:r>
              <a:rPr lang="en-US" sz="1809" spc="194" dirty="0">
                <a:latin typeface="Calibri"/>
                <a:cs typeface="Calibri"/>
              </a:rPr>
              <a:t> </a:t>
            </a:r>
            <a:r>
              <a:rPr lang="en-US" sz="1809" spc="-66" dirty="0">
                <a:latin typeface="Calibri"/>
                <a:cs typeface="Calibri"/>
              </a:rPr>
              <a:t>complete (find global optimum)</a:t>
            </a:r>
          </a:p>
          <a:p>
            <a:pPr marL="11206">
              <a:spcBef>
                <a:spcPts val="1377"/>
              </a:spcBef>
              <a:tabLst>
                <a:tab pos="2580852" algn="l"/>
                <a:tab pos="4923567" algn="l"/>
              </a:tabLst>
            </a:pPr>
            <a:r>
              <a:rPr lang="en-US" sz="1809" spc="-49" dirty="0">
                <a:solidFill>
                  <a:srgbClr val="00007E"/>
                </a:solidFill>
                <a:latin typeface="Calibri"/>
                <a:cs typeface="Calibri"/>
              </a:rPr>
              <a:t>- </a:t>
            </a:r>
            <a:r>
              <a:rPr sz="1809" b="1" spc="-49" dirty="0">
                <a:solidFill>
                  <a:srgbClr val="00007E"/>
                </a:solidFill>
                <a:latin typeface="Calibri"/>
                <a:cs typeface="Calibri"/>
              </a:rPr>
              <a:t>Random</a:t>
            </a:r>
            <a:r>
              <a:rPr sz="1809" b="1" spc="194" dirty="0">
                <a:solidFill>
                  <a:srgbClr val="00007E"/>
                </a:solidFill>
                <a:latin typeface="Calibri"/>
                <a:cs typeface="Calibri"/>
              </a:rPr>
              <a:t> </a:t>
            </a:r>
            <a:r>
              <a:rPr sz="1809" b="1" spc="-79" dirty="0">
                <a:solidFill>
                  <a:srgbClr val="00007E"/>
                </a:solidFill>
                <a:latin typeface="Calibri"/>
                <a:cs typeface="Calibri"/>
              </a:rPr>
              <a:t>sideways</a:t>
            </a:r>
            <a:r>
              <a:rPr sz="1809" b="1" spc="168" dirty="0">
                <a:solidFill>
                  <a:srgbClr val="00007E"/>
                </a:solidFill>
                <a:latin typeface="Calibri"/>
                <a:cs typeface="Calibri"/>
              </a:rPr>
              <a:t> </a:t>
            </a:r>
            <a:r>
              <a:rPr sz="1809" b="1" spc="-88" dirty="0">
                <a:solidFill>
                  <a:srgbClr val="00007E"/>
                </a:solidFill>
                <a:latin typeface="Calibri"/>
                <a:cs typeface="Calibri"/>
              </a:rPr>
              <a:t>moves</a:t>
            </a:r>
            <a:r>
              <a:rPr lang="en-US" sz="1809" b="1" spc="-88" dirty="0">
                <a:solidFill>
                  <a:srgbClr val="00007E"/>
                </a:solidFill>
                <a:latin typeface="Calibri"/>
                <a:cs typeface="Calibri"/>
              </a:rPr>
              <a:t>    </a:t>
            </a:r>
            <a:r>
              <a:rPr sz="1809" spc="-71" dirty="0">
                <a:latin typeface="Calibri"/>
                <a:cs typeface="Calibri"/>
              </a:rPr>
              <a:t>escape</a:t>
            </a:r>
            <a:r>
              <a:rPr sz="1809" spc="176" dirty="0">
                <a:latin typeface="Calibri"/>
                <a:cs typeface="Calibri"/>
              </a:rPr>
              <a:t> </a:t>
            </a:r>
            <a:r>
              <a:rPr sz="1809" spc="-75" dirty="0">
                <a:latin typeface="Calibri"/>
                <a:cs typeface="Calibri"/>
              </a:rPr>
              <a:t>from</a:t>
            </a:r>
            <a:r>
              <a:rPr sz="1809" spc="194" dirty="0">
                <a:latin typeface="Calibri"/>
                <a:cs typeface="Calibri"/>
              </a:rPr>
              <a:t> </a:t>
            </a:r>
            <a:r>
              <a:rPr sz="1809" spc="-71" dirty="0">
                <a:latin typeface="Calibri"/>
                <a:cs typeface="Calibri"/>
              </a:rPr>
              <a:t>shoulders</a:t>
            </a:r>
            <a:r>
              <a:rPr lang="en-US" sz="1809" spc="-71" dirty="0">
                <a:latin typeface="Calibri"/>
                <a:cs typeface="Calibri"/>
              </a:rPr>
              <a:t>    but they may </a:t>
            </a:r>
            <a:r>
              <a:rPr sz="1809" spc="-62" dirty="0">
                <a:latin typeface="Calibri"/>
                <a:cs typeface="Calibri"/>
              </a:rPr>
              <a:t>loop</a:t>
            </a:r>
            <a:r>
              <a:rPr sz="1809" spc="154" dirty="0">
                <a:latin typeface="Calibri"/>
                <a:cs typeface="Calibri"/>
              </a:rPr>
              <a:t> </a:t>
            </a:r>
            <a:r>
              <a:rPr lang="en-US" sz="1809" spc="154" dirty="0">
                <a:latin typeface="Calibri"/>
                <a:cs typeface="Calibri"/>
              </a:rPr>
              <a:t>forever </a:t>
            </a:r>
            <a:r>
              <a:rPr sz="1809" spc="-84" dirty="0">
                <a:latin typeface="Calibri"/>
                <a:cs typeface="Calibri"/>
              </a:rPr>
              <a:t>on</a:t>
            </a:r>
            <a:r>
              <a:rPr sz="1809" spc="146" dirty="0">
                <a:latin typeface="Calibri"/>
                <a:cs typeface="Calibri"/>
              </a:rPr>
              <a:t> </a:t>
            </a:r>
            <a:r>
              <a:rPr sz="1809" b="1" spc="-22" dirty="0">
                <a:latin typeface="Calibri"/>
                <a:cs typeface="Calibri"/>
              </a:rPr>
              <a:t>flat</a:t>
            </a:r>
            <a:r>
              <a:rPr sz="1809" b="1" spc="137" dirty="0">
                <a:latin typeface="Calibri"/>
                <a:cs typeface="Calibri"/>
              </a:rPr>
              <a:t> </a:t>
            </a:r>
            <a:r>
              <a:rPr sz="1809" b="1" spc="-53" dirty="0">
                <a:latin typeface="Calibri"/>
                <a:cs typeface="Calibri"/>
              </a:rPr>
              <a:t>maxima</a:t>
            </a:r>
            <a:endParaRPr sz="1809" b="1" dirty="0">
              <a:latin typeface="Calibri"/>
              <a:cs typeface="Calibri"/>
            </a:endParaRPr>
          </a:p>
        </p:txBody>
      </p:sp>
      <p:sp>
        <p:nvSpPr>
          <p:cNvPr id="5" name="Content Placeholder 4">
            <a:extLst>
              <a:ext uri="{FF2B5EF4-FFF2-40B4-BE49-F238E27FC236}">
                <a16:creationId xmlns:a16="http://schemas.microsoft.com/office/drawing/2014/main" id="{C0B3911B-5B3A-4BB5-80E9-79C839673468}"/>
              </a:ext>
            </a:extLst>
          </p:cNvPr>
          <p:cNvSpPr>
            <a:spLocks noGrp="1"/>
          </p:cNvSpPr>
          <p:nvPr>
            <p:ph idx="1"/>
          </p:nvPr>
        </p:nvSpPr>
        <p:spPr>
          <a:xfrm>
            <a:off x="406400" y="1397001"/>
            <a:ext cx="8128000" cy="4470399"/>
          </a:xfrm>
        </p:spPr>
        <p:txBody>
          <a:bodyPr/>
          <a:lstStyle/>
          <a:p>
            <a:endParaRPr lang="tr-TR" dirty="0"/>
          </a:p>
        </p:txBody>
      </p:sp>
      <p:sp>
        <p:nvSpPr>
          <p:cNvPr id="4" name="TextBox 3">
            <a:extLst>
              <a:ext uri="{FF2B5EF4-FFF2-40B4-BE49-F238E27FC236}">
                <a16:creationId xmlns:a16="http://schemas.microsoft.com/office/drawing/2014/main" id="{A5C96DA9-29C9-852E-42BF-6B3395FE0987}"/>
              </a:ext>
            </a:extLst>
          </p:cNvPr>
          <p:cNvSpPr txBox="1"/>
          <p:nvPr/>
        </p:nvSpPr>
        <p:spPr bwMode="auto">
          <a:xfrm>
            <a:off x="8823488" y="1795844"/>
            <a:ext cx="2971800" cy="3539430"/>
          </a:xfrm>
          <a:prstGeom prst="rect">
            <a:avLst/>
          </a:prstGeom>
          <a:noFill/>
          <a:ln w="9525">
            <a:noFill/>
            <a:miter lim="800000"/>
            <a:headEnd/>
            <a:tailEnd/>
          </a:ln>
        </p:spPr>
        <p:txBody>
          <a:bodyPr wrap="square">
            <a:spAutoFit/>
          </a:bodyPr>
          <a:lstStyle/>
          <a:p>
            <a:r>
              <a:rPr lang="en-US" sz="1600" dirty="0"/>
              <a:t>• A plateau is a flat area of the state-space landscape. It can be a flat local maximum, from which no uphill exit exists, or a shoulder, from which progress is possible.</a:t>
            </a:r>
          </a:p>
          <a:p>
            <a:endParaRPr lang="en-US" sz="1600" dirty="0"/>
          </a:p>
          <a:p>
            <a:r>
              <a:rPr lang="en-US" sz="1600" dirty="0"/>
              <a:t>• A hill-climbing search might get lost on the plateau.</a:t>
            </a:r>
          </a:p>
          <a:p>
            <a:endParaRPr lang="en-US" sz="1600" dirty="0"/>
          </a:p>
          <a:p>
            <a:r>
              <a:rPr lang="en-US" sz="1600" dirty="0"/>
              <a:t>• </a:t>
            </a:r>
            <a:r>
              <a:rPr lang="en-US" sz="1600" b="1" dirty="0"/>
              <a:t>Random sideways </a:t>
            </a:r>
            <a:r>
              <a:rPr lang="en-US" sz="1600" dirty="0"/>
              <a:t>moves can </a:t>
            </a:r>
            <a:r>
              <a:rPr lang="en-US" sz="1600" b="1" dirty="0"/>
              <a:t>escape from shoulders </a:t>
            </a:r>
            <a:r>
              <a:rPr lang="en-US" sz="1600" dirty="0"/>
              <a:t>but they </a:t>
            </a:r>
            <a:r>
              <a:rPr lang="en-US" sz="1600" b="1" dirty="0"/>
              <a:t>loop forever </a:t>
            </a:r>
            <a:r>
              <a:rPr lang="en-US" sz="1600" dirty="0"/>
              <a:t>on flat maxima.</a:t>
            </a:r>
            <a:endParaRPr lang="tr-TR" sz="1600" dirty="0"/>
          </a:p>
        </p:txBody>
      </p:sp>
      <p:sp>
        <p:nvSpPr>
          <p:cNvPr id="10" name="TextBox 9">
            <a:extLst>
              <a:ext uri="{FF2B5EF4-FFF2-40B4-BE49-F238E27FC236}">
                <a16:creationId xmlns:a16="http://schemas.microsoft.com/office/drawing/2014/main" id="{272816F2-30C5-5A98-1511-5632ADE22334}"/>
              </a:ext>
            </a:extLst>
          </p:cNvPr>
          <p:cNvSpPr txBox="1"/>
          <p:nvPr/>
        </p:nvSpPr>
        <p:spPr bwMode="auto">
          <a:xfrm>
            <a:off x="3003062" y="3234565"/>
            <a:ext cx="6131168" cy="369332"/>
          </a:xfrm>
          <a:prstGeom prst="rect">
            <a:avLst/>
          </a:prstGeom>
          <a:noFill/>
          <a:ln w="9525">
            <a:noFill/>
            <a:miter lim="800000"/>
            <a:headEnd/>
            <a:tailEnd/>
          </a:ln>
        </p:spPr>
        <p:txBody>
          <a:bodyPr wrap="square">
            <a:spAutoFit/>
          </a:bodyPr>
          <a:lstStyle/>
          <a:p>
            <a:r>
              <a:rPr lang="tr-TR" sz="1800" spc="-71" dirty="0">
                <a:latin typeface="Calibri"/>
                <a:cs typeface="Calibri"/>
              </a:rPr>
              <a:t>	</a:t>
            </a:r>
            <a:endParaRPr lang="tr-TR" dirty="0"/>
          </a:p>
        </p:txBody>
      </p:sp>
    </p:spTree>
    <p:extLst>
      <p:ext uri="{BB962C8B-B14F-4D97-AF65-F5344CB8AC3E}">
        <p14:creationId xmlns:p14="http://schemas.microsoft.com/office/powerpoint/2010/main" val="3236618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Sideways move on the 8-queens problem</a:t>
            </a:r>
          </a:p>
        </p:txBody>
      </p:sp>
      <p:sp>
        <p:nvSpPr>
          <p:cNvPr id="3" name="Content Placeholder 2"/>
          <p:cNvSpPr>
            <a:spLocks noGrp="1"/>
          </p:cNvSpPr>
          <p:nvPr>
            <p:ph idx="1"/>
          </p:nvPr>
        </p:nvSpPr>
        <p:spPr>
          <a:xfrm>
            <a:off x="0" y="1152770"/>
            <a:ext cx="7033846" cy="5705230"/>
          </a:xfrm>
        </p:spPr>
        <p:txBody>
          <a:bodyPr>
            <a:normAutofit fontScale="92500" lnSpcReduction="10000"/>
          </a:bodyPr>
          <a:lstStyle/>
          <a:p>
            <a:pPr>
              <a:spcBef>
                <a:spcPts val="168"/>
              </a:spcBef>
            </a:pPr>
            <a:r>
              <a:rPr lang="en-US" dirty="0"/>
              <a:t>Starting from a randomly generated 8-queens state, steepest-ascent hill climbing gets stuck 86% of the time, solving only </a:t>
            </a:r>
            <a:r>
              <a:rPr lang="en-US" dirty="0">
                <a:solidFill>
                  <a:srgbClr val="C00000"/>
                </a:solidFill>
              </a:rPr>
              <a:t>14% of problem instances</a:t>
            </a:r>
            <a:r>
              <a:rPr lang="en-US" dirty="0"/>
              <a:t>.</a:t>
            </a:r>
          </a:p>
          <a:p>
            <a:pPr>
              <a:spcBef>
                <a:spcPts val="168"/>
              </a:spcBef>
            </a:pPr>
            <a:r>
              <a:rPr lang="en-US" dirty="0"/>
              <a:t>We could allow up to, say, 100 consecutive </a:t>
            </a:r>
            <a:r>
              <a:rPr lang="en-US" dirty="0">
                <a:solidFill>
                  <a:srgbClr val="C00000"/>
                </a:solidFill>
              </a:rPr>
              <a:t>sideways moves </a:t>
            </a:r>
            <a:r>
              <a:rPr lang="en-US" dirty="0"/>
              <a:t>in the 8-queens problem. This raises the percentage of problem instances solved by hill climbing from </a:t>
            </a:r>
            <a:r>
              <a:rPr lang="en-US" dirty="0">
                <a:solidFill>
                  <a:srgbClr val="C00000"/>
                </a:solidFill>
              </a:rPr>
              <a:t>14% to 94%.</a:t>
            </a:r>
          </a:p>
          <a:p>
            <a:pPr>
              <a:spcBef>
                <a:spcPts val="168"/>
              </a:spcBef>
            </a:pPr>
            <a:r>
              <a:rPr lang="en-US" dirty="0">
                <a:solidFill>
                  <a:srgbClr val="C00000"/>
                </a:solidFill>
              </a:rPr>
              <a:t>Success comes at a cost</a:t>
            </a:r>
            <a:r>
              <a:rPr lang="en-US" dirty="0"/>
              <a:t>: the algorithm averages roughly 21 steps for each successful instance and 64 for each failure.</a:t>
            </a:r>
          </a:p>
        </p:txBody>
      </p:sp>
      <p:pic>
        <p:nvPicPr>
          <p:cNvPr id="4" name="Picture 3" descr="8queens-local-minimum.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3846" y="1600200"/>
            <a:ext cx="4371730" cy="4371730"/>
          </a:xfrm>
          <a:prstGeom prst="rect">
            <a:avLst/>
          </a:prstGeom>
        </p:spPr>
      </p:pic>
      <p:cxnSp>
        <p:nvCxnSpPr>
          <p:cNvPr id="6" name="Straight Arrow Connector 5"/>
          <p:cNvCxnSpPr/>
          <p:nvPr/>
        </p:nvCxnSpPr>
        <p:spPr>
          <a:xfrm flipV="1">
            <a:off x="8929077" y="1934308"/>
            <a:ext cx="976923" cy="937846"/>
          </a:xfrm>
          <a:prstGeom prst="straightConnector1">
            <a:avLst/>
          </a:prstGeom>
          <a:ln w="38100" cmpd="sng">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9487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FD77D-3B3C-4395-B8C0-0F5152D660B5}"/>
              </a:ext>
            </a:extLst>
          </p:cNvPr>
          <p:cNvSpPr>
            <a:spLocks noGrp="1"/>
          </p:cNvSpPr>
          <p:nvPr>
            <p:ph type="title"/>
          </p:nvPr>
        </p:nvSpPr>
        <p:spPr/>
        <p:txBody>
          <a:bodyPr/>
          <a:lstStyle/>
          <a:p>
            <a:r>
              <a:rPr lang="en-US" dirty="0"/>
              <a:t>The success of hill climbing</a:t>
            </a:r>
            <a:endParaRPr lang="tr-TR" dirty="0"/>
          </a:p>
        </p:txBody>
      </p:sp>
      <p:sp>
        <p:nvSpPr>
          <p:cNvPr id="3" name="Content Placeholder 2">
            <a:extLst>
              <a:ext uri="{FF2B5EF4-FFF2-40B4-BE49-F238E27FC236}">
                <a16:creationId xmlns:a16="http://schemas.microsoft.com/office/drawing/2014/main" id="{9ED861B1-683A-445F-A86A-8419B2960467}"/>
              </a:ext>
            </a:extLst>
          </p:cNvPr>
          <p:cNvSpPr>
            <a:spLocks noGrp="1"/>
          </p:cNvSpPr>
          <p:nvPr>
            <p:ph idx="1"/>
          </p:nvPr>
        </p:nvSpPr>
        <p:spPr/>
        <p:txBody>
          <a:bodyPr>
            <a:normAutofit fontScale="92500" lnSpcReduction="10000"/>
          </a:bodyPr>
          <a:lstStyle/>
          <a:p>
            <a:r>
              <a:rPr lang="en-US" dirty="0"/>
              <a:t>The success of hill climbing depends very much on the shape of the state-space landscape: if there are </a:t>
            </a:r>
            <a:r>
              <a:rPr lang="en-US" dirty="0">
                <a:solidFill>
                  <a:srgbClr val="C00000"/>
                </a:solidFill>
              </a:rPr>
              <a:t>few local maxima and </a:t>
            </a:r>
            <a:r>
              <a:rPr lang="en-US" dirty="0" err="1">
                <a:solidFill>
                  <a:srgbClr val="C00000"/>
                </a:solidFill>
              </a:rPr>
              <a:t>plateaux</a:t>
            </a:r>
            <a:r>
              <a:rPr lang="en-US" dirty="0"/>
              <a:t>, </a:t>
            </a:r>
            <a:r>
              <a:rPr lang="en-US" dirty="0">
                <a:solidFill>
                  <a:srgbClr val="FF0000"/>
                </a:solidFill>
              </a:rPr>
              <a:t>random-restart hill climbing </a:t>
            </a:r>
            <a:r>
              <a:rPr lang="en-US" dirty="0"/>
              <a:t>will find a good solution very quickly. </a:t>
            </a:r>
          </a:p>
          <a:p>
            <a:r>
              <a:rPr lang="en-US" dirty="0"/>
              <a:t>On the other hand, many real problems have a landscape that looks more like a widely scattered family of balding porcupines on a flat floor</a:t>
            </a:r>
          </a:p>
          <a:p>
            <a:r>
              <a:rPr lang="en-US" dirty="0">
                <a:solidFill>
                  <a:srgbClr val="C00000"/>
                </a:solidFill>
              </a:rPr>
              <a:t>NP-hard problems </a:t>
            </a:r>
            <a:r>
              <a:rPr lang="en-US" dirty="0"/>
              <a:t>typically have </a:t>
            </a:r>
            <a:r>
              <a:rPr lang="en-US" dirty="0">
                <a:solidFill>
                  <a:srgbClr val="C00000"/>
                </a:solidFill>
              </a:rPr>
              <a:t>an exponential number of local maxima</a:t>
            </a:r>
            <a:r>
              <a:rPr lang="en-US" dirty="0"/>
              <a:t> to get stuck on. </a:t>
            </a:r>
          </a:p>
          <a:p>
            <a:r>
              <a:rPr lang="en-US" dirty="0"/>
              <a:t>Despite this, </a:t>
            </a:r>
            <a:r>
              <a:rPr lang="en-US" dirty="0">
                <a:solidFill>
                  <a:srgbClr val="C00000"/>
                </a:solidFill>
              </a:rPr>
              <a:t>a reasonably good local maximum </a:t>
            </a:r>
            <a:r>
              <a:rPr lang="en-US" dirty="0"/>
              <a:t>can often be found after a small number of restarts.</a:t>
            </a:r>
            <a:endParaRPr lang="tr-TR" dirty="0"/>
          </a:p>
        </p:txBody>
      </p:sp>
    </p:spTree>
    <p:extLst>
      <p:ext uri="{BB962C8B-B14F-4D97-AF65-F5344CB8AC3E}">
        <p14:creationId xmlns:p14="http://schemas.microsoft.com/office/powerpoint/2010/main" val="4133496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C2A022-D44C-4C83-8F3C-0890ACEEE54A}"/>
              </a:ext>
            </a:extLst>
          </p:cNvPr>
          <p:cNvSpPr>
            <a:spLocks noGrp="1"/>
          </p:cNvSpPr>
          <p:nvPr>
            <p:ph type="title"/>
          </p:nvPr>
        </p:nvSpPr>
        <p:spPr/>
        <p:txBody>
          <a:bodyPr/>
          <a:lstStyle/>
          <a:p>
            <a:r>
              <a:rPr lang="tr-TR" dirty="0" err="1"/>
              <a:t>Iterative</a:t>
            </a:r>
            <a:r>
              <a:rPr lang="tr-TR" dirty="0"/>
              <a:t> </a:t>
            </a:r>
            <a:r>
              <a:rPr lang="tr-TR" dirty="0" err="1"/>
              <a:t>Improvement</a:t>
            </a:r>
            <a:r>
              <a:rPr lang="tr-TR" dirty="0"/>
              <a:t> </a:t>
            </a:r>
            <a:r>
              <a:rPr lang="tr-TR" dirty="0" err="1"/>
              <a:t>Methods</a:t>
            </a:r>
            <a:endParaRPr lang="tr-TR" dirty="0"/>
          </a:p>
        </p:txBody>
      </p:sp>
      <p:sp>
        <p:nvSpPr>
          <p:cNvPr id="5" name="Content Placeholder 4">
            <a:extLst>
              <a:ext uri="{FF2B5EF4-FFF2-40B4-BE49-F238E27FC236}">
                <a16:creationId xmlns:a16="http://schemas.microsoft.com/office/drawing/2014/main" id="{F69B1EC1-AC71-4ABE-A95E-7A30CFCA1CF6}"/>
              </a:ext>
            </a:extLst>
          </p:cNvPr>
          <p:cNvSpPr>
            <a:spLocks noGrp="1"/>
          </p:cNvSpPr>
          <p:nvPr>
            <p:ph idx="1"/>
          </p:nvPr>
        </p:nvSpPr>
        <p:spPr>
          <a:xfrm>
            <a:off x="406400" y="1397000"/>
            <a:ext cx="11252200" cy="5384800"/>
          </a:xfrm>
        </p:spPr>
        <p:txBody>
          <a:bodyPr>
            <a:normAutofit fontScale="85000" lnSpcReduction="20000"/>
          </a:bodyPr>
          <a:lstStyle/>
          <a:p>
            <a:r>
              <a:rPr lang="en-US" dirty="0"/>
              <a:t>The search algorithms that we have seen so far are designed to explore search spaces systematically. </a:t>
            </a:r>
          </a:p>
          <a:p>
            <a:pPr lvl="1"/>
            <a:r>
              <a:rPr lang="en-US" dirty="0"/>
              <a:t>This systematicity is achieved by </a:t>
            </a:r>
            <a:r>
              <a:rPr lang="en-US" dirty="0">
                <a:solidFill>
                  <a:srgbClr val="FF0000"/>
                </a:solidFill>
              </a:rPr>
              <a:t>keeping one or more paths in memory </a:t>
            </a:r>
            <a:r>
              <a:rPr lang="en-US" dirty="0"/>
              <a:t>and by </a:t>
            </a:r>
            <a:r>
              <a:rPr lang="en-US" dirty="0">
                <a:solidFill>
                  <a:srgbClr val="FF0000"/>
                </a:solidFill>
              </a:rPr>
              <a:t>recording which alternatives </a:t>
            </a:r>
            <a:r>
              <a:rPr lang="en-US" dirty="0"/>
              <a:t>have been explored at each point along the path. </a:t>
            </a:r>
          </a:p>
          <a:p>
            <a:pPr lvl="1"/>
            <a:r>
              <a:rPr lang="en-US" dirty="0"/>
              <a:t>When a goal is found, </a:t>
            </a:r>
            <a:r>
              <a:rPr lang="en-US" dirty="0">
                <a:solidFill>
                  <a:srgbClr val="FF0000"/>
                </a:solidFill>
              </a:rPr>
              <a:t>the path to that goal</a:t>
            </a:r>
            <a:r>
              <a:rPr lang="en-US" dirty="0"/>
              <a:t> also constitutes a </a:t>
            </a:r>
            <a:r>
              <a:rPr lang="en-US" dirty="0">
                <a:solidFill>
                  <a:srgbClr val="FF0000"/>
                </a:solidFill>
              </a:rPr>
              <a:t>solution</a:t>
            </a:r>
            <a:r>
              <a:rPr lang="en-US" dirty="0"/>
              <a:t> to the problem. </a:t>
            </a:r>
          </a:p>
          <a:p>
            <a:r>
              <a:rPr lang="en-US" dirty="0"/>
              <a:t>The best of these methods can </a:t>
            </a:r>
            <a:r>
              <a:rPr lang="en-US" dirty="0">
                <a:solidFill>
                  <a:srgbClr val="FF0000"/>
                </a:solidFill>
              </a:rPr>
              <a:t>currently handle search spaces </a:t>
            </a:r>
            <a:r>
              <a:rPr lang="en-US" dirty="0"/>
              <a:t>of up to 10</a:t>
            </a:r>
            <a:r>
              <a:rPr lang="en-US" baseline="30000" dirty="0"/>
              <a:t>100</a:t>
            </a:r>
            <a:r>
              <a:rPr lang="en-US" dirty="0"/>
              <a:t> states / ~1,000 binary variables. (where a set of variables define a state or configuration.)</a:t>
            </a:r>
          </a:p>
          <a:p>
            <a:r>
              <a:rPr lang="en-US" dirty="0"/>
              <a:t>What if we have much </a:t>
            </a:r>
            <a:r>
              <a:rPr lang="en-US" dirty="0">
                <a:solidFill>
                  <a:srgbClr val="FF0000"/>
                </a:solidFill>
              </a:rPr>
              <a:t>larger search spaces</a:t>
            </a:r>
            <a:r>
              <a:rPr lang="en-US" dirty="0"/>
              <a:t>?</a:t>
            </a:r>
          </a:p>
          <a:p>
            <a:pPr lvl="1"/>
            <a:r>
              <a:rPr lang="en-US" dirty="0"/>
              <a:t>Search spaces for some real-world problems may be much larger e.g.,</a:t>
            </a:r>
          </a:p>
          <a:p>
            <a:pPr lvl="1"/>
            <a:r>
              <a:rPr lang="en-US" dirty="0"/>
              <a:t>10</a:t>
            </a:r>
            <a:r>
              <a:rPr lang="en-US" baseline="30000" dirty="0"/>
              <a:t>30,000</a:t>
            </a:r>
            <a:r>
              <a:rPr lang="en-US" dirty="0"/>
              <a:t> states as in certain reasoning and planning tasks</a:t>
            </a:r>
          </a:p>
          <a:p>
            <a:pPr lvl="1"/>
            <a:r>
              <a:rPr lang="en-US" dirty="0"/>
              <a:t>State space is large/complex and keeping whole frontier in memory is impractical </a:t>
            </a:r>
          </a:p>
          <a:p>
            <a:r>
              <a:rPr lang="en-US" dirty="0"/>
              <a:t>Some of these problems can be solved by </a:t>
            </a:r>
            <a:r>
              <a:rPr lang="en-US" dirty="0">
                <a:solidFill>
                  <a:srgbClr val="FF0000"/>
                </a:solidFill>
              </a:rPr>
              <a:t>Iterative Improvement Methods</a:t>
            </a:r>
          </a:p>
        </p:txBody>
      </p:sp>
    </p:spTree>
    <p:extLst>
      <p:ext uri="{BB962C8B-B14F-4D97-AF65-F5344CB8AC3E}">
        <p14:creationId xmlns:p14="http://schemas.microsoft.com/office/powerpoint/2010/main" val="31416788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6B137-BCC3-E94D-96A7-8F946632409A}"/>
              </a:ext>
            </a:extLst>
          </p:cNvPr>
          <p:cNvSpPr>
            <a:spLocks noGrp="1"/>
          </p:cNvSpPr>
          <p:nvPr>
            <p:ph type="title"/>
          </p:nvPr>
        </p:nvSpPr>
        <p:spPr/>
        <p:txBody>
          <a:bodyPr/>
          <a:lstStyle/>
          <a:p>
            <a:r>
              <a:rPr lang="en-US" dirty="0"/>
              <a:t>argmax and </a:t>
            </a:r>
            <a:r>
              <a:rPr lang="en-US" dirty="0" err="1"/>
              <a:t>argmin</a:t>
            </a:r>
            <a:r>
              <a:rPr lang="en-US" dirty="0"/>
              <a:t> notation</a:t>
            </a:r>
          </a:p>
        </p:txBody>
      </p:sp>
      <p:sp>
        <p:nvSpPr>
          <p:cNvPr id="3" name="Content Placeholder 2">
            <a:extLst>
              <a:ext uri="{FF2B5EF4-FFF2-40B4-BE49-F238E27FC236}">
                <a16:creationId xmlns:a16="http://schemas.microsoft.com/office/drawing/2014/main" id="{D443C1EC-A400-C849-B57B-9D0A2811C33A}"/>
              </a:ext>
            </a:extLst>
          </p:cNvPr>
          <p:cNvSpPr>
            <a:spLocks noGrp="1"/>
          </p:cNvSpPr>
          <p:nvPr>
            <p:ph idx="1"/>
          </p:nvPr>
        </p:nvSpPr>
        <p:spPr/>
        <p:txBody>
          <a:bodyPr/>
          <a:lstStyle/>
          <a:p>
            <a:r>
              <a:rPr lang="en-US" dirty="0"/>
              <a:t>The argmax and </a:t>
            </a:r>
            <a:r>
              <a:rPr lang="en-US" dirty="0" err="1"/>
              <a:t>argmin</a:t>
            </a:r>
            <a:r>
              <a:rPr lang="en-US" dirty="0"/>
              <a:t> concept is common in many AI and machine learning algorithms</a:t>
            </a:r>
          </a:p>
          <a:p>
            <a:r>
              <a:rPr lang="en-US" dirty="0"/>
              <a:t>See </a:t>
            </a:r>
            <a:r>
              <a:rPr lang="en-US" dirty="0">
                <a:hlinkClick r:id="rId2"/>
              </a:rPr>
              <a:t>argmax</a:t>
            </a:r>
            <a:r>
              <a:rPr lang="en-US" dirty="0"/>
              <a:t> on Wikipedia (</a:t>
            </a:r>
            <a:r>
              <a:rPr lang="en-US" dirty="0" err="1"/>
              <a:t>argmin</a:t>
            </a:r>
            <a:r>
              <a:rPr lang="en-US" dirty="0"/>
              <a:t> is similar)</a:t>
            </a:r>
          </a:p>
          <a:p>
            <a:endParaRPr lang="en-US" dirty="0"/>
          </a:p>
          <a:p>
            <a:pPr marL="0" indent="0">
              <a:buNone/>
            </a:pPr>
            <a:endParaRPr lang="en-US" dirty="0"/>
          </a:p>
          <a:p>
            <a:r>
              <a:rPr lang="en-US" dirty="0" err="1"/>
              <a:t>Argmax</a:t>
            </a:r>
            <a:r>
              <a:rPr lang="en-US" baseline="-25000" dirty="0" err="1"/>
              <a:t>x</a:t>
            </a:r>
            <a:r>
              <a:rPr lang="en-US" baseline="-25000" dirty="0"/>
              <a:t> </a:t>
            </a:r>
            <a:r>
              <a:rPr lang="en-US" dirty="0"/>
              <a:t>f(x) finds the value of x for which f(x) is largest</a:t>
            </a:r>
          </a:p>
        </p:txBody>
      </p:sp>
      <p:pic>
        <p:nvPicPr>
          <p:cNvPr id="5" name="Picture 4" descr="A picture containing object&#10;&#10;Description automatically generated">
            <a:extLst>
              <a:ext uri="{FF2B5EF4-FFF2-40B4-BE49-F238E27FC236}">
                <a16:creationId xmlns:a16="http://schemas.microsoft.com/office/drawing/2014/main" id="{70AB1139-0F2C-384F-9F8D-AD3FE37AC057}"/>
              </a:ext>
            </a:extLst>
          </p:cNvPr>
          <p:cNvPicPr>
            <a:picLocks noChangeAspect="1"/>
          </p:cNvPicPr>
          <p:nvPr/>
        </p:nvPicPr>
        <p:blipFill>
          <a:blip r:embed="rId3"/>
          <a:stretch>
            <a:fillRect/>
          </a:stretch>
        </p:blipFill>
        <p:spPr>
          <a:xfrm>
            <a:off x="2667001" y="3219450"/>
            <a:ext cx="5656873" cy="704850"/>
          </a:xfrm>
          <a:prstGeom prst="rect">
            <a:avLst/>
          </a:prstGeom>
        </p:spPr>
      </p:pic>
    </p:spTree>
    <p:extLst>
      <p:ext uri="{BB962C8B-B14F-4D97-AF65-F5344CB8AC3E}">
        <p14:creationId xmlns:p14="http://schemas.microsoft.com/office/powerpoint/2010/main" val="4306155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3" name="Group 22"/>
          <p:cNvGrpSpPr>
            <a:grpSpLocks/>
          </p:cNvGrpSpPr>
          <p:nvPr/>
        </p:nvGrpSpPr>
        <p:grpSpPr bwMode="auto">
          <a:xfrm>
            <a:off x="4925404" y="3810916"/>
            <a:ext cx="5618162" cy="2857500"/>
            <a:chOff x="1111" y="608"/>
            <a:chExt cx="3539" cy="1800"/>
          </a:xfrm>
        </p:grpSpPr>
        <p:grpSp>
          <p:nvGrpSpPr>
            <p:cNvPr id="35845" name="Group 21"/>
            <p:cNvGrpSpPr>
              <a:grpSpLocks/>
            </p:cNvGrpSpPr>
            <p:nvPr/>
          </p:nvGrpSpPr>
          <p:grpSpPr bwMode="auto">
            <a:xfrm>
              <a:off x="1111" y="608"/>
              <a:ext cx="3539" cy="1800"/>
              <a:chOff x="1111" y="608"/>
              <a:chExt cx="3539" cy="1800"/>
            </a:xfrm>
          </p:grpSpPr>
          <p:pic>
            <p:nvPicPr>
              <p:cNvPr id="3585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4" y="608"/>
                <a:ext cx="2196" cy="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856" name="Picture 4"/>
              <p:cNvPicPr>
                <a:picLocks noChangeAspect="1" noChangeArrowheads="1"/>
              </p:cNvPicPr>
              <p:nvPr/>
            </p:nvPicPr>
            <p:blipFill>
              <a:blip r:embed="rId4">
                <a:lum bright="-22000" contrast="10000"/>
                <a:extLst>
                  <a:ext uri="{28A0092B-C50C-407E-A947-70E740481C1C}">
                    <a14:useLocalDpi xmlns:a14="http://schemas.microsoft.com/office/drawing/2010/main" val="0"/>
                  </a:ext>
                </a:extLst>
              </a:blip>
              <a:srcRect/>
              <a:stretch>
                <a:fillRect/>
              </a:stretch>
            </p:blipFill>
            <p:spPr bwMode="auto">
              <a:xfrm rot="10800000">
                <a:off x="1111" y="831"/>
                <a:ext cx="1396" cy="138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grpSp>
        <p:sp>
          <p:nvSpPr>
            <p:cNvPr id="35846" name="Line 9"/>
            <p:cNvSpPr>
              <a:spLocks noChangeShapeType="1"/>
            </p:cNvSpPr>
            <p:nvPr/>
          </p:nvSpPr>
          <p:spPr bwMode="auto">
            <a:xfrm flipH="1" flipV="1">
              <a:off x="3429" y="1370"/>
              <a:ext cx="85" cy="126"/>
            </a:xfrm>
            <a:prstGeom prst="line">
              <a:avLst/>
            </a:prstGeom>
            <a:noFill/>
            <a:ln w="381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847" name="Line 10"/>
            <p:cNvSpPr>
              <a:spLocks noChangeShapeType="1"/>
            </p:cNvSpPr>
            <p:nvPr/>
          </p:nvSpPr>
          <p:spPr bwMode="auto">
            <a:xfrm flipH="1">
              <a:off x="3272" y="1375"/>
              <a:ext cx="163" cy="10"/>
            </a:xfrm>
            <a:prstGeom prst="line">
              <a:avLst/>
            </a:prstGeom>
            <a:noFill/>
            <a:ln w="381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848" name="Line 11"/>
            <p:cNvSpPr>
              <a:spLocks noChangeShapeType="1"/>
            </p:cNvSpPr>
            <p:nvPr/>
          </p:nvSpPr>
          <p:spPr bwMode="auto">
            <a:xfrm flipH="1" flipV="1">
              <a:off x="3247" y="1358"/>
              <a:ext cx="30" cy="30"/>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849" name="Line 12"/>
            <p:cNvSpPr>
              <a:spLocks noChangeShapeType="1"/>
            </p:cNvSpPr>
            <p:nvPr/>
          </p:nvSpPr>
          <p:spPr bwMode="auto">
            <a:xfrm flipH="1">
              <a:off x="3196" y="1357"/>
              <a:ext cx="54" cy="4"/>
            </a:xfrm>
            <a:prstGeom prst="line">
              <a:avLst/>
            </a:prstGeom>
            <a:noFill/>
            <a:ln w="1905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850" name="Oval 13"/>
            <p:cNvSpPr>
              <a:spLocks noChangeArrowheads="1"/>
            </p:cNvSpPr>
            <p:nvPr/>
          </p:nvSpPr>
          <p:spPr bwMode="auto">
            <a:xfrm>
              <a:off x="3496" y="1476"/>
              <a:ext cx="37" cy="37"/>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35851" name="Oval 14"/>
            <p:cNvSpPr>
              <a:spLocks noChangeArrowheads="1"/>
            </p:cNvSpPr>
            <p:nvPr/>
          </p:nvSpPr>
          <p:spPr bwMode="auto">
            <a:xfrm>
              <a:off x="3413" y="1356"/>
              <a:ext cx="37" cy="37"/>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35852" name="Oval 15"/>
            <p:cNvSpPr>
              <a:spLocks noChangeArrowheads="1"/>
            </p:cNvSpPr>
            <p:nvPr/>
          </p:nvSpPr>
          <p:spPr bwMode="auto">
            <a:xfrm>
              <a:off x="3259" y="1368"/>
              <a:ext cx="31" cy="31"/>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35853" name="Oval 16"/>
            <p:cNvSpPr>
              <a:spLocks noChangeArrowheads="1"/>
            </p:cNvSpPr>
            <p:nvPr/>
          </p:nvSpPr>
          <p:spPr bwMode="auto">
            <a:xfrm>
              <a:off x="3232" y="1345"/>
              <a:ext cx="29" cy="29"/>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35854" name="Oval 17"/>
            <p:cNvSpPr>
              <a:spLocks noChangeArrowheads="1"/>
            </p:cNvSpPr>
            <p:nvPr/>
          </p:nvSpPr>
          <p:spPr bwMode="auto">
            <a:xfrm>
              <a:off x="3184" y="1350"/>
              <a:ext cx="23" cy="23"/>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
        <p:nvSpPr>
          <p:cNvPr id="35841" name="Rectangle 2"/>
          <p:cNvSpPr>
            <a:spLocks noGrp="1" noChangeArrowheads="1"/>
          </p:cNvSpPr>
          <p:nvPr>
            <p:ph type="title"/>
          </p:nvPr>
        </p:nvSpPr>
        <p:spPr>
          <a:xfrm>
            <a:off x="2209800" y="-37306"/>
            <a:ext cx="7772400" cy="1144588"/>
          </a:xfrm>
        </p:spPr>
        <p:txBody>
          <a:bodyPr/>
          <a:lstStyle/>
          <a:p>
            <a:r>
              <a:rPr lang="en-US" dirty="0">
                <a:latin typeface="Calibri" charset="0"/>
                <a:ea typeface="ＭＳ Ｐゴシック" charset="0"/>
                <a:cs typeface="ＭＳ Ｐゴシック" charset="0"/>
              </a:rPr>
              <a:t>Gradient ascent / descent</a:t>
            </a:r>
          </a:p>
        </p:txBody>
      </p:sp>
      <p:sp>
        <p:nvSpPr>
          <p:cNvPr id="35842" name="Rectangle 3"/>
          <p:cNvSpPr>
            <a:spLocks noGrp="1" noChangeArrowheads="1"/>
          </p:cNvSpPr>
          <p:nvPr>
            <p:ph type="body" idx="1"/>
          </p:nvPr>
        </p:nvSpPr>
        <p:spPr>
          <a:xfrm>
            <a:off x="751131" y="1090429"/>
            <a:ext cx="9677400" cy="2795588"/>
          </a:xfrm>
        </p:spPr>
        <p:txBody>
          <a:bodyPr>
            <a:normAutofit lnSpcReduction="10000"/>
          </a:bodyPr>
          <a:lstStyle/>
          <a:p>
            <a:pPr marL="231775" indent="-231775"/>
            <a:r>
              <a:rPr lang="en-US" sz="2400" dirty="0">
                <a:latin typeface="Calibri" charset="0"/>
                <a:ea typeface="ＭＳ Ｐゴシック" charset="0"/>
                <a:cs typeface="ＭＳ Ｐゴシック" charset="0"/>
                <a:hlinkClick r:id="rId5"/>
              </a:rPr>
              <a:t>Gradient descent</a:t>
            </a:r>
            <a:r>
              <a:rPr lang="en-US" sz="2400" dirty="0">
                <a:latin typeface="Calibri" charset="0"/>
                <a:ea typeface="ＭＳ Ｐゴシック" charset="0"/>
                <a:cs typeface="ＭＳ Ｐゴシック" charset="0"/>
              </a:rPr>
              <a:t> procedure for finding the </a:t>
            </a:r>
            <a:r>
              <a:rPr lang="en-US" sz="2400" i="1" dirty="0" err="1">
                <a:latin typeface="Calibri" charset="0"/>
                <a:ea typeface="ＭＳ Ｐゴシック" charset="0"/>
                <a:cs typeface="ＭＳ Ｐゴシック" charset="0"/>
              </a:rPr>
              <a:t>arg</a:t>
            </a:r>
            <a:r>
              <a:rPr lang="en-US" sz="2400" baseline="-25000" dirty="0" err="1">
                <a:latin typeface="Calibri" charset="0"/>
                <a:ea typeface="ＭＳ Ｐゴシック" charset="0"/>
                <a:cs typeface="ＭＳ Ｐゴシック" charset="0"/>
              </a:rPr>
              <a:t>x</a:t>
            </a:r>
            <a:r>
              <a:rPr lang="en-US" sz="2400" dirty="0">
                <a:latin typeface="Calibri" charset="0"/>
                <a:ea typeface="ＭＳ Ｐゴシック" charset="0"/>
                <a:cs typeface="ＭＳ Ｐゴシック" charset="0"/>
              </a:rPr>
              <a:t> </a:t>
            </a:r>
            <a:r>
              <a:rPr lang="en-US" sz="2400" i="1" dirty="0">
                <a:latin typeface="Calibri" charset="0"/>
                <a:ea typeface="ＭＳ Ｐゴシック" charset="0"/>
                <a:cs typeface="ＭＳ Ｐゴシック" charset="0"/>
              </a:rPr>
              <a:t>min</a:t>
            </a:r>
            <a:r>
              <a:rPr lang="en-US" sz="2400" dirty="0">
                <a:latin typeface="Calibri" charset="0"/>
                <a:ea typeface="ＭＳ Ｐゴシック" charset="0"/>
                <a:cs typeface="ＭＳ Ｐゴシック" charset="0"/>
              </a:rPr>
              <a:t> </a:t>
            </a:r>
            <a:r>
              <a:rPr lang="en-US" sz="2400" i="1" dirty="0">
                <a:latin typeface="Calibri" charset="0"/>
                <a:ea typeface="ＭＳ Ｐゴシック" charset="0"/>
                <a:cs typeface="ＭＳ Ｐゴシック" charset="0"/>
              </a:rPr>
              <a:t>f(x)</a:t>
            </a:r>
          </a:p>
          <a:p>
            <a:pPr marL="454025" lvl="1" indent="-222250"/>
            <a:r>
              <a:rPr lang="en-US" sz="2400" dirty="0">
                <a:latin typeface="Calibri" charset="0"/>
                <a:ea typeface="ＭＳ Ｐゴシック" charset="0"/>
              </a:rPr>
              <a:t>choose initial x</a:t>
            </a:r>
            <a:r>
              <a:rPr lang="en-US" sz="1600" baseline="-25000" dirty="0">
                <a:latin typeface="Calibri" charset="0"/>
                <a:ea typeface="ＭＳ Ｐゴシック" charset="0"/>
              </a:rPr>
              <a:t>0</a:t>
            </a:r>
            <a:r>
              <a:rPr lang="en-US" sz="2400" dirty="0">
                <a:latin typeface="Calibri" charset="0"/>
                <a:ea typeface="ＭＳ Ｐゴシック" charset="0"/>
              </a:rPr>
              <a:t> randomly</a:t>
            </a:r>
          </a:p>
          <a:p>
            <a:pPr marL="454025" lvl="1" indent="-222250"/>
            <a:r>
              <a:rPr lang="en-US" sz="2400" dirty="0">
                <a:latin typeface="Calibri" charset="0"/>
                <a:ea typeface="ＭＳ Ｐゴシック" charset="0"/>
              </a:rPr>
              <a:t>repeat</a:t>
            </a:r>
          </a:p>
          <a:p>
            <a:pPr marL="798513" lvl="2" indent="-171450"/>
            <a:r>
              <a:rPr lang="en-US" sz="2000" dirty="0">
                <a:latin typeface="Calibri" charset="0"/>
                <a:ea typeface="ＭＳ Ｐゴシック" charset="0"/>
                <a:cs typeface="Times New Roman" charset="0"/>
              </a:rPr>
              <a:t>x</a:t>
            </a:r>
            <a:r>
              <a:rPr lang="en-US" sz="2000" baseline="-25000" dirty="0">
                <a:latin typeface="Calibri" charset="0"/>
                <a:ea typeface="ＭＳ Ｐゴシック" charset="0"/>
                <a:cs typeface="Times New Roman" charset="0"/>
              </a:rPr>
              <a:t>i+1</a:t>
            </a:r>
            <a:r>
              <a:rPr lang="en-US" sz="2000" dirty="0">
                <a:latin typeface="Calibri" charset="0"/>
                <a:ea typeface="ＭＳ Ｐゴシック" charset="0"/>
                <a:cs typeface="Times New Roman" charset="0"/>
              </a:rPr>
              <a:t> ← x</a:t>
            </a:r>
            <a:r>
              <a:rPr lang="en-US" sz="2000" baseline="-25000" dirty="0">
                <a:latin typeface="Calibri" charset="0"/>
                <a:ea typeface="ＭＳ Ｐゴシック" charset="0"/>
                <a:cs typeface="Times New Roman" charset="0"/>
              </a:rPr>
              <a:t>i</a:t>
            </a:r>
            <a:r>
              <a:rPr lang="en-US" sz="2000" dirty="0">
                <a:latin typeface="Calibri" charset="0"/>
                <a:ea typeface="ＭＳ Ｐゴシック" charset="0"/>
                <a:cs typeface="Times New Roman" charset="0"/>
              </a:rPr>
              <a:t> – </a:t>
            </a:r>
            <a:r>
              <a:rPr lang="el-GR" sz="2000" dirty="0">
                <a:latin typeface="Calibri" charset="0"/>
                <a:ea typeface="ＭＳ Ｐゴシック" charset="0"/>
                <a:cs typeface="Times New Roman" charset="0"/>
              </a:rPr>
              <a:t>η</a:t>
            </a:r>
            <a:r>
              <a:rPr lang="en-US" sz="2000" dirty="0">
                <a:latin typeface="Calibri" charset="0"/>
                <a:ea typeface="ＭＳ Ｐゴシック" charset="0"/>
                <a:cs typeface="Times New Roman" charset="0"/>
              </a:rPr>
              <a:t> </a:t>
            </a:r>
            <a:r>
              <a:rPr lang="en-US" sz="2000" i="1" dirty="0">
                <a:latin typeface="Calibri" charset="0"/>
                <a:ea typeface="ＭＳ Ｐゴシック" charset="0"/>
                <a:cs typeface="Times New Roman" charset="0"/>
              </a:rPr>
              <a:t>f '</a:t>
            </a:r>
            <a:r>
              <a:rPr lang="en-US" sz="2000" dirty="0">
                <a:latin typeface="Calibri" charset="0"/>
                <a:ea typeface="ＭＳ Ｐゴシック" charset="0"/>
                <a:cs typeface="Times New Roman" charset="0"/>
              </a:rPr>
              <a:t>(x</a:t>
            </a:r>
            <a:r>
              <a:rPr lang="en-US" sz="2000" baseline="-25000" dirty="0">
                <a:latin typeface="Calibri" charset="0"/>
                <a:ea typeface="ＭＳ Ｐゴシック" charset="0"/>
                <a:cs typeface="Times New Roman" charset="0"/>
              </a:rPr>
              <a:t>i</a:t>
            </a:r>
            <a:r>
              <a:rPr lang="en-US" sz="2000" dirty="0">
                <a:latin typeface="Calibri" charset="0"/>
                <a:ea typeface="ＭＳ Ｐゴシック" charset="0"/>
                <a:cs typeface="Times New Roman" charset="0"/>
              </a:rPr>
              <a:t>)</a:t>
            </a:r>
          </a:p>
          <a:p>
            <a:pPr marL="454025" lvl="1" indent="-222250"/>
            <a:r>
              <a:rPr lang="en-US" sz="2400" dirty="0">
                <a:latin typeface="Calibri" charset="0"/>
                <a:ea typeface="ＭＳ Ｐゴシック" charset="0"/>
                <a:cs typeface="Times New Roman" charset="0"/>
              </a:rPr>
              <a:t>until the sequence x</a:t>
            </a:r>
            <a:r>
              <a:rPr lang="en-US" sz="2400" baseline="-25000" dirty="0">
                <a:latin typeface="Calibri" charset="0"/>
                <a:ea typeface="ＭＳ Ｐゴシック" charset="0"/>
                <a:cs typeface="Times New Roman" charset="0"/>
              </a:rPr>
              <a:t>0</a:t>
            </a:r>
            <a:r>
              <a:rPr lang="en-US" sz="2400" dirty="0">
                <a:latin typeface="Calibri" charset="0"/>
                <a:ea typeface="ＭＳ Ｐゴシック" charset="0"/>
                <a:cs typeface="Times New Roman" charset="0"/>
              </a:rPr>
              <a:t>, x</a:t>
            </a:r>
            <a:r>
              <a:rPr lang="en-US" sz="2400" baseline="-25000" dirty="0">
                <a:latin typeface="Calibri" charset="0"/>
                <a:ea typeface="ＭＳ Ｐゴシック" charset="0"/>
                <a:cs typeface="Times New Roman" charset="0"/>
              </a:rPr>
              <a:t>1</a:t>
            </a:r>
            <a:r>
              <a:rPr lang="en-US" sz="2400" dirty="0">
                <a:latin typeface="Calibri" charset="0"/>
                <a:ea typeface="ＭＳ Ｐゴシック" charset="0"/>
                <a:cs typeface="Times New Roman" charset="0"/>
              </a:rPr>
              <a:t>, …, x</a:t>
            </a:r>
            <a:r>
              <a:rPr lang="en-US" sz="2400" baseline="-25000" dirty="0">
                <a:latin typeface="Calibri" charset="0"/>
                <a:ea typeface="ＭＳ Ｐゴシック" charset="0"/>
                <a:cs typeface="Times New Roman" charset="0"/>
              </a:rPr>
              <a:t>i</a:t>
            </a:r>
            <a:r>
              <a:rPr lang="en-US" sz="2400" dirty="0">
                <a:latin typeface="Calibri" charset="0"/>
                <a:ea typeface="ＭＳ Ｐゴシック" charset="0"/>
                <a:cs typeface="Times New Roman" charset="0"/>
              </a:rPr>
              <a:t>, x</a:t>
            </a:r>
            <a:r>
              <a:rPr lang="en-US" sz="2400" baseline="-25000" dirty="0">
                <a:latin typeface="Calibri" charset="0"/>
                <a:ea typeface="ＭＳ Ｐゴシック" charset="0"/>
                <a:cs typeface="Times New Roman" charset="0"/>
              </a:rPr>
              <a:t>i+1</a:t>
            </a:r>
            <a:r>
              <a:rPr lang="en-US" sz="2400" dirty="0">
                <a:latin typeface="Calibri" charset="0"/>
                <a:ea typeface="ＭＳ Ｐゴシック" charset="0"/>
                <a:cs typeface="Times New Roman" charset="0"/>
              </a:rPr>
              <a:t> converges</a:t>
            </a:r>
          </a:p>
          <a:p>
            <a:pPr marL="231775" indent="-231775"/>
            <a:r>
              <a:rPr lang="en-US" sz="2400" dirty="0">
                <a:latin typeface="Calibri" charset="0"/>
                <a:ea typeface="ＭＳ Ｐゴシック" charset="0"/>
                <a:cs typeface="Times New Roman" charset="0"/>
              </a:rPr>
              <a:t>Step size </a:t>
            </a:r>
            <a:r>
              <a:rPr lang="el-GR" sz="2400" dirty="0">
                <a:latin typeface="Calibri" charset="0"/>
                <a:ea typeface="ＭＳ Ｐゴシック" charset="0"/>
                <a:cs typeface="Times New Roman" charset="0"/>
              </a:rPr>
              <a:t>η</a:t>
            </a:r>
            <a:r>
              <a:rPr lang="en-US" sz="2400" dirty="0">
                <a:latin typeface="Calibri" charset="0"/>
                <a:ea typeface="ＭＳ Ｐゴシック" charset="0"/>
                <a:cs typeface="Times New Roman" charset="0"/>
              </a:rPr>
              <a:t> (eta) is small (perhaps 0.1 or 0.05)</a:t>
            </a:r>
          </a:p>
          <a:p>
            <a:pPr marL="231775" indent="-231775"/>
            <a:r>
              <a:rPr lang="en-US" sz="2400" dirty="0">
                <a:latin typeface="Calibri" charset="0"/>
                <a:ea typeface="ＭＳ Ｐゴシック" charset="0"/>
                <a:cs typeface="Times New Roman" charset="0"/>
              </a:rPr>
              <a:t>Often used in machine learning algorithms</a:t>
            </a:r>
            <a:endParaRPr lang="el-GR" sz="2400" dirty="0">
              <a:latin typeface="Calibri" charset="0"/>
              <a:ea typeface="ＭＳ Ｐゴシック" charset="0"/>
              <a:cs typeface="Times New Roman" charset="0"/>
            </a:endParaRPr>
          </a:p>
          <a:p>
            <a:pPr marL="798513" lvl="2" indent="-171450"/>
            <a:endParaRPr lang="el-GR" sz="2000" dirty="0">
              <a:latin typeface="Calibri" charset="0"/>
              <a:ea typeface="ＭＳ Ｐゴシック" charset="0"/>
              <a:cs typeface="Times New Roman" charset="0"/>
            </a:endParaRPr>
          </a:p>
        </p:txBody>
      </p:sp>
      <p:sp>
        <p:nvSpPr>
          <p:cNvPr id="35844" name="Text Box 7"/>
          <p:cNvSpPr txBox="1">
            <a:spLocks noChangeArrowheads="1"/>
          </p:cNvSpPr>
          <p:nvPr/>
        </p:nvSpPr>
        <p:spPr bwMode="auto">
          <a:xfrm>
            <a:off x="5029199" y="6547644"/>
            <a:ext cx="320833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000" dirty="0"/>
              <a:t>Images from http://en.wikipedia.org/wiki/Gradient_descent</a:t>
            </a:r>
          </a:p>
        </p:txBody>
      </p:sp>
      <p:pic>
        <p:nvPicPr>
          <p:cNvPr id="1026" name="Picture 2" descr="3713179836">
            <a:extLst>
              <a:ext uri="{FF2B5EF4-FFF2-40B4-BE49-F238E27FC236}">
                <a16:creationId xmlns:a16="http://schemas.microsoft.com/office/drawing/2014/main" id="{F2EEE0AA-ADE8-470B-8603-BB0A76B49AF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52342" y="3995737"/>
            <a:ext cx="2428875" cy="2552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5621B-58E4-163B-D0F2-4EB2472A844A}"/>
              </a:ext>
            </a:extLst>
          </p:cNvPr>
          <p:cNvSpPr>
            <a:spLocks noGrp="1"/>
          </p:cNvSpPr>
          <p:nvPr>
            <p:ph type="title"/>
          </p:nvPr>
        </p:nvSpPr>
        <p:spPr/>
        <p:txBody>
          <a:bodyPr/>
          <a:lstStyle/>
          <a:p>
            <a:r>
              <a:rPr lang="tr-TR" dirty="0" err="1"/>
              <a:t>Gradient</a:t>
            </a:r>
            <a:r>
              <a:rPr lang="tr-TR" dirty="0"/>
              <a:t> </a:t>
            </a:r>
            <a:r>
              <a:rPr lang="tr-TR" dirty="0" err="1"/>
              <a:t>descent</a:t>
            </a:r>
            <a:endParaRPr lang="tr-TR" dirty="0"/>
          </a:p>
        </p:txBody>
      </p:sp>
      <p:pic>
        <p:nvPicPr>
          <p:cNvPr id="7" name="Picture 6">
            <a:extLst>
              <a:ext uri="{FF2B5EF4-FFF2-40B4-BE49-F238E27FC236}">
                <a16:creationId xmlns:a16="http://schemas.microsoft.com/office/drawing/2014/main" id="{CDCDC241-28A5-0213-8BD6-311DC7D25AFB}"/>
              </a:ext>
            </a:extLst>
          </p:cNvPr>
          <p:cNvPicPr>
            <a:picLocks noChangeAspect="1"/>
          </p:cNvPicPr>
          <p:nvPr/>
        </p:nvPicPr>
        <p:blipFill>
          <a:blip r:embed="rId2"/>
          <a:stretch>
            <a:fillRect/>
          </a:stretch>
        </p:blipFill>
        <p:spPr>
          <a:xfrm>
            <a:off x="1752600" y="1295400"/>
            <a:ext cx="8229600" cy="5143500"/>
          </a:xfrm>
          <a:prstGeom prst="rect">
            <a:avLst/>
          </a:prstGeom>
        </p:spPr>
      </p:pic>
    </p:spTree>
    <p:extLst>
      <p:ext uri="{BB962C8B-B14F-4D97-AF65-F5344CB8AC3E}">
        <p14:creationId xmlns:p14="http://schemas.microsoft.com/office/powerpoint/2010/main" val="1772842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P_tmp.png">
            <a:extLst>
              <a:ext uri="{FF2B5EF4-FFF2-40B4-BE49-F238E27FC236}">
                <a16:creationId xmlns:a16="http://schemas.microsoft.com/office/drawing/2014/main" id="{F66DFBF1-8985-4445-9F97-E364F2BC67CB}"/>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bwMode="auto">
          <a:xfrm>
            <a:off x="3429000" y="4409015"/>
            <a:ext cx="3428919" cy="636009"/>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33795" name="Text Box 4">
            <a:extLst>
              <a:ext uri="{FF2B5EF4-FFF2-40B4-BE49-F238E27FC236}">
                <a16:creationId xmlns:a16="http://schemas.microsoft.com/office/drawing/2014/main" id="{3F97B2FB-691A-4155-91C7-5C0445310E00}"/>
              </a:ext>
            </a:extLst>
          </p:cNvPr>
          <p:cNvSpPr txBox="1">
            <a:spLocks noChangeArrowheads="1"/>
          </p:cNvSpPr>
          <p:nvPr/>
        </p:nvSpPr>
        <p:spPr bwMode="auto">
          <a:xfrm>
            <a:off x="1639868" y="2647038"/>
            <a:ext cx="6386044"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lr>
                <a:schemeClr val="accent1"/>
              </a:buClr>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lr>
                <a:schemeClr val="accent1"/>
              </a:buClr>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 typeface="Arial" panose="020B0604020202020204" pitchFamily="34" charset="0"/>
              <a:buNone/>
            </a:pPr>
            <a:r>
              <a:rPr lang="en-US" altLang="en-US" sz="1800" dirty="0">
                <a:solidFill>
                  <a:srgbClr val="000000"/>
                </a:solidFill>
                <a:latin typeface="Tahoma" panose="020B0604030504040204" pitchFamily="34" charset="0"/>
              </a:rPr>
              <a:t> * Assume we have some cost-function: </a:t>
            </a:r>
          </a:p>
          <a:p>
            <a:pPr eaLnBrk="1" hangingPunct="1">
              <a:spcBef>
                <a:spcPct val="0"/>
              </a:spcBef>
              <a:buClrTx/>
              <a:buFontTx/>
              <a:buNone/>
            </a:pPr>
            <a:r>
              <a:rPr lang="en-US" altLang="en-US" sz="1800" dirty="0">
                <a:solidFill>
                  <a:srgbClr val="000000"/>
                </a:solidFill>
                <a:latin typeface="Tahoma" panose="020B0604030504040204" pitchFamily="34" charset="0"/>
              </a:rPr>
              <a:t> and we want minimize over continuous variables </a:t>
            </a:r>
            <a:r>
              <a:rPr lang="en-US" altLang="en-US" sz="1800" dirty="0">
                <a:solidFill>
                  <a:srgbClr val="000000"/>
                </a:solidFill>
              </a:rPr>
              <a:t>x</a:t>
            </a:r>
            <a:r>
              <a:rPr lang="en-US" altLang="en-US" sz="1800" baseline="-25000" dirty="0">
                <a:solidFill>
                  <a:srgbClr val="000000"/>
                </a:solidFill>
                <a:latin typeface="Tahoma" panose="020B0604030504040204" pitchFamily="34" charset="0"/>
              </a:rPr>
              <a:t>1</a:t>
            </a:r>
            <a:r>
              <a:rPr lang="en-US" altLang="en-US" sz="1800" dirty="0">
                <a:solidFill>
                  <a:srgbClr val="000000"/>
                </a:solidFill>
                <a:latin typeface="Tahoma" panose="020B0604030504040204" pitchFamily="34" charset="0"/>
              </a:rPr>
              <a:t>,</a:t>
            </a:r>
            <a:r>
              <a:rPr lang="en-US" altLang="en-US" sz="1800" dirty="0">
                <a:solidFill>
                  <a:srgbClr val="000000"/>
                </a:solidFill>
              </a:rPr>
              <a:t>x</a:t>
            </a:r>
            <a:r>
              <a:rPr lang="en-US" altLang="en-US" sz="1800" baseline="-25000" dirty="0">
                <a:solidFill>
                  <a:srgbClr val="000000"/>
                </a:solidFill>
                <a:latin typeface="Tahoma" panose="020B0604030504040204" pitchFamily="34" charset="0"/>
              </a:rPr>
              <a:t>2</a:t>
            </a:r>
            <a:r>
              <a:rPr lang="en-US" altLang="en-US" sz="1800" dirty="0">
                <a:solidFill>
                  <a:srgbClr val="000000"/>
                </a:solidFill>
                <a:latin typeface="Tahoma" panose="020B0604030504040204" pitchFamily="34" charset="0"/>
              </a:rPr>
              <a:t>,..,</a:t>
            </a:r>
            <a:r>
              <a:rPr lang="en-US" altLang="en-US" sz="1800" dirty="0">
                <a:solidFill>
                  <a:srgbClr val="000000"/>
                </a:solidFill>
              </a:rPr>
              <a:t>x</a:t>
            </a:r>
            <a:r>
              <a:rPr lang="en-US" altLang="en-US" sz="1800" baseline="-25000" dirty="0">
                <a:solidFill>
                  <a:srgbClr val="000000"/>
                </a:solidFill>
                <a:latin typeface="Tahoma" panose="020B0604030504040204" pitchFamily="34" charset="0"/>
              </a:rPr>
              <a:t>n</a:t>
            </a:r>
            <a:r>
              <a:rPr lang="en-US" altLang="en-US" sz="1800" dirty="0">
                <a:solidFill>
                  <a:srgbClr val="000000"/>
                </a:solidFill>
                <a:latin typeface="Tahoma" panose="020B0604030504040204" pitchFamily="34" charset="0"/>
              </a:rPr>
              <a:t> </a:t>
            </a:r>
          </a:p>
          <a:p>
            <a:pPr eaLnBrk="1" hangingPunct="1">
              <a:spcBef>
                <a:spcPct val="0"/>
              </a:spcBef>
              <a:buClrTx/>
              <a:buFontTx/>
              <a:buNone/>
            </a:pPr>
            <a:endParaRPr lang="en-US" altLang="en-US" sz="1800" dirty="0">
              <a:solidFill>
                <a:srgbClr val="000000"/>
              </a:solidFill>
              <a:latin typeface="Tahoma" panose="020B0604030504040204" pitchFamily="34" charset="0"/>
            </a:endParaRPr>
          </a:p>
          <a:p>
            <a:pPr eaLnBrk="1" hangingPunct="1">
              <a:spcBef>
                <a:spcPct val="0"/>
              </a:spcBef>
              <a:buClrTx/>
              <a:buFontTx/>
              <a:buNone/>
            </a:pPr>
            <a:r>
              <a:rPr lang="en-US" altLang="en-US" sz="1800" dirty="0">
                <a:solidFill>
                  <a:srgbClr val="000000"/>
                </a:solidFill>
                <a:latin typeface="Tahoma" panose="020B0604030504040204" pitchFamily="34" charset="0"/>
              </a:rPr>
              <a:t>1. Compute the </a:t>
            </a:r>
            <a:r>
              <a:rPr lang="en-US" altLang="en-US" sz="1800" i="1" dirty="0">
                <a:solidFill>
                  <a:srgbClr val="000000"/>
                </a:solidFill>
                <a:latin typeface="Tahoma" panose="020B0604030504040204" pitchFamily="34" charset="0"/>
              </a:rPr>
              <a:t>gradient :</a:t>
            </a:r>
          </a:p>
          <a:p>
            <a:pPr eaLnBrk="1" hangingPunct="1">
              <a:spcBef>
                <a:spcPct val="0"/>
              </a:spcBef>
              <a:buClrTx/>
              <a:buFontTx/>
              <a:buNone/>
            </a:pPr>
            <a:endParaRPr lang="en-US" altLang="en-US" sz="1800" i="1" dirty="0">
              <a:solidFill>
                <a:srgbClr val="000000"/>
              </a:solidFill>
              <a:latin typeface="Tahoma" panose="020B0604030504040204" pitchFamily="34" charset="0"/>
            </a:endParaRPr>
          </a:p>
          <a:p>
            <a:pPr eaLnBrk="1" hangingPunct="1">
              <a:spcBef>
                <a:spcPct val="0"/>
              </a:spcBef>
              <a:buClrTx/>
              <a:buFontTx/>
              <a:buNone/>
            </a:pPr>
            <a:r>
              <a:rPr lang="en-US" altLang="en-US" sz="1800" dirty="0">
                <a:solidFill>
                  <a:srgbClr val="000000"/>
                </a:solidFill>
                <a:latin typeface="Tahoma" panose="020B0604030504040204" pitchFamily="34" charset="0"/>
              </a:rPr>
              <a:t>2.</a:t>
            </a:r>
            <a:r>
              <a:rPr lang="en-US" altLang="en-US" sz="1800" i="1" dirty="0">
                <a:solidFill>
                  <a:srgbClr val="000000"/>
                </a:solidFill>
                <a:latin typeface="Tahoma" panose="020B0604030504040204" pitchFamily="34" charset="0"/>
              </a:rPr>
              <a:t> </a:t>
            </a:r>
            <a:r>
              <a:rPr lang="en-US" altLang="en-US" sz="1800" dirty="0">
                <a:solidFill>
                  <a:srgbClr val="000000"/>
                </a:solidFill>
                <a:latin typeface="Tahoma" panose="020B0604030504040204" pitchFamily="34" charset="0"/>
              </a:rPr>
              <a:t>Take a small step downhill in the direction of the gradient:</a:t>
            </a:r>
          </a:p>
          <a:p>
            <a:pPr eaLnBrk="1" hangingPunct="1">
              <a:spcBef>
                <a:spcPct val="0"/>
              </a:spcBef>
              <a:buClrTx/>
              <a:buFontTx/>
              <a:buNone/>
            </a:pPr>
            <a:endParaRPr lang="en-US" altLang="en-US" sz="1800" dirty="0">
              <a:solidFill>
                <a:srgbClr val="000000"/>
              </a:solidFill>
              <a:latin typeface="Tahoma" panose="020B0604030504040204" pitchFamily="34" charset="0"/>
            </a:endParaRPr>
          </a:p>
          <a:p>
            <a:pPr eaLnBrk="1" hangingPunct="1">
              <a:spcBef>
                <a:spcPct val="0"/>
              </a:spcBef>
              <a:buClrTx/>
              <a:buFontTx/>
              <a:buNone/>
            </a:pPr>
            <a:endParaRPr lang="en-US" altLang="en-US" sz="1800" dirty="0">
              <a:solidFill>
                <a:srgbClr val="000000"/>
              </a:solidFill>
              <a:latin typeface="Tahoma" panose="020B0604030504040204" pitchFamily="34" charset="0"/>
            </a:endParaRPr>
          </a:p>
          <a:p>
            <a:pPr eaLnBrk="1" hangingPunct="1">
              <a:spcBef>
                <a:spcPct val="0"/>
              </a:spcBef>
              <a:buClrTx/>
              <a:buFontTx/>
              <a:buNone/>
            </a:pPr>
            <a:endParaRPr lang="en-US" altLang="en-US" sz="1800" dirty="0">
              <a:solidFill>
                <a:srgbClr val="000000"/>
              </a:solidFill>
              <a:latin typeface="Tahoma" panose="020B0604030504040204" pitchFamily="34" charset="0"/>
            </a:endParaRPr>
          </a:p>
          <a:p>
            <a:pPr eaLnBrk="1" hangingPunct="1">
              <a:spcBef>
                <a:spcPct val="0"/>
              </a:spcBef>
              <a:buClrTx/>
              <a:buFontTx/>
              <a:buNone/>
            </a:pPr>
            <a:r>
              <a:rPr lang="en-US" altLang="en-US" sz="1800" dirty="0">
                <a:solidFill>
                  <a:srgbClr val="000000"/>
                </a:solidFill>
                <a:latin typeface="Tahoma" panose="020B0604030504040204" pitchFamily="34" charset="0"/>
              </a:rPr>
              <a:t>3. Check if</a:t>
            </a:r>
          </a:p>
          <a:p>
            <a:pPr eaLnBrk="1" hangingPunct="1">
              <a:spcBef>
                <a:spcPct val="0"/>
              </a:spcBef>
              <a:buClrTx/>
              <a:buFontTx/>
              <a:buNone/>
            </a:pPr>
            <a:endParaRPr lang="en-US" altLang="en-US" sz="1800" dirty="0">
              <a:solidFill>
                <a:srgbClr val="000000"/>
              </a:solidFill>
              <a:latin typeface="Tahoma" panose="020B0604030504040204" pitchFamily="34" charset="0"/>
            </a:endParaRPr>
          </a:p>
          <a:p>
            <a:pPr eaLnBrk="1" hangingPunct="1">
              <a:spcBef>
                <a:spcPct val="0"/>
              </a:spcBef>
              <a:buClrTx/>
              <a:buFontTx/>
              <a:buNone/>
            </a:pPr>
            <a:r>
              <a:rPr lang="en-US" altLang="en-US" sz="1800" dirty="0">
                <a:solidFill>
                  <a:srgbClr val="000000"/>
                </a:solidFill>
                <a:latin typeface="Tahoma" panose="020B0604030504040204" pitchFamily="34" charset="0"/>
              </a:rPr>
              <a:t>4. If true then accept move, if not “reject”. </a:t>
            </a:r>
          </a:p>
          <a:p>
            <a:pPr eaLnBrk="1" hangingPunct="1">
              <a:spcBef>
                <a:spcPct val="0"/>
              </a:spcBef>
              <a:buClrTx/>
              <a:buFontTx/>
              <a:buNone/>
            </a:pPr>
            <a:endParaRPr lang="en-US" altLang="en-US" sz="1800" dirty="0">
              <a:solidFill>
                <a:srgbClr val="000000"/>
              </a:solidFill>
              <a:latin typeface="Tahoma" panose="020B0604030504040204" pitchFamily="34" charset="0"/>
            </a:endParaRPr>
          </a:p>
          <a:p>
            <a:pPr eaLnBrk="1" hangingPunct="1">
              <a:spcBef>
                <a:spcPct val="0"/>
              </a:spcBef>
              <a:buClrTx/>
              <a:buFontTx/>
              <a:buNone/>
            </a:pPr>
            <a:r>
              <a:rPr lang="en-US" altLang="en-US" sz="1800" dirty="0">
                <a:solidFill>
                  <a:srgbClr val="000000"/>
                </a:solidFill>
                <a:latin typeface="Tahoma" panose="020B0604030504040204" pitchFamily="34" charset="0"/>
              </a:rPr>
              <a:t>5. Repeat.</a:t>
            </a:r>
            <a:endParaRPr lang="en-US" altLang="en-US" sz="1800" i="1" dirty="0">
              <a:solidFill>
                <a:srgbClr val="000000"/>
              </a:solidFill>
              <a:latin typeface="Tahoma" panose="020B0604030504040204" pitchFamily="34" charset="0"/>
            </a:endParaRPr>
          </a:p>
        </p:txBody>
      </p:sp>
      <p:pic>
        <p:nvPicPr>
          <p:cNvPr id="33796" name="Picture 9" descr="Image:Gradient descent.gif">
            <a:extLst>
              <a:ext uri="{FF2B5EF4-FFF2-40B4-BE49-F238E27FC236}">
                <a16:creationId xmlns:a16="http://schemas.microsoft.com/office/drawing/2014/main" id="{36C30F78-2F78-49B2-BE62-BCA3ADD0C04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534401" y="228600"/>
            <a:ext cx="1933575"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11" descr="Image:Gradient ascent (contour).png">
            <a:hlinkClick r:id="rId9"/>
            <a:extLst>
              <a:ext uri="{FF2B5EF4-FFF2-40B4-BE49-F238E27FC236}">
                <a16:creationId xmlns:a16="http://schemas.microsoft.com/office/drawing/2014/main" id="{0D03A209-19BB-48CA-87BA-E173AAFC76B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29396" r="14890" b="51630"/>
          <a:stretch>
            <a:fillRect/>
          </a:stretch>
        </p:blipFill>
        <p:spPr bwMode="auto">
          <a:xfrm>
            <a:off x="8458201" y="2362200"/>
            <a:ext cx="2060575" cy="177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D3DE0F42-22D0-4CBC-9975-E8A46CB638FD}"/>
              </a:ext>
            </a:extLst>
          </p:cNvPr>
          <p:cNvSpPr txBox="1"/>
          <p:nvPr/>
        </p:nvSpPr>
        <p:spPr>
          <a:xfrm>
            <a:off x="1698626" y="1620839"/>
            <a:ext cx="6792913" cy="706437"/>
          </a:xfrm>
          <a:prstGeom prst="rect">
            <a:avLst/>
          </a:prstGeom>
          <a:noFill/>
          <a:ln w="25400">
            <a:solidFill>
              <a:srgbClr val="FF0000"/>
            </a:solidFill>
          </a:ln>
        </p:spPr>
        <p:txBody>
          <a:bodyPr>
            <a:spAutoFit/>
          </a:bodyPr>
          <a:lstStyle/>
          <a:p>
            <a:pPr>
              <a:defRPr/>
            </a:pPr>
            <a:r>
              <a:rPr lang="en-US" sz="2000" dirty="0">
                <a:solidFill>
                  <a:srgbClr val="008000"/>
                </a:solidFill>
                <a:latin typeface="+mn-lt"/>
                <a:ea typeface="ＭＳ Ｐゴシック" charset="0"/>
              </a:rPr>
              <a:t>Gradient = the most direct direction up-hill in the objective (cost) function, so its negative minimizes the cost function</a:t>
            </a:r>
            <a:r>
              <a:rPr lang="en-US" sz="2000" dirty="0">
                <a:solidFill>
                  <a:schemeClr val="accent1"/>
                </a:solidFill>
                <a:latin typeface="+mn-lt"/>
                <a:ea typeface="ＭＳ Ｐゴシック" charset="0"/>
              </a:rPr>
              <a:t>. </a:t>
            </a:r>
          </a:p>
        </p:txBody>
      </p:sp>
      <p:sp>
        <p:nvSpPr>
          <p:cNvPr id="33799" name="Title 2">
            <a:extLst>
              <a:ext uri="{FF2B5EF4-FFF2-40B4-BE49-F238E27FC236}">
                <a16:creationId xmlns:a16="http://schemas.microsoft.com/office/drawing/2014/main" id="{0A5709C7-E755-47D7-8D91-5B796E5D73F1}"/>
              </a:ext>
            </a:extLst>
          </p:cNvPr>
          <p:cNvSpPr>
            <a:spLocks noGrp="1"/>
          </p:cNvSpPr>
          <p:nvPr>
            <p:ph type="title"/>
          </p:nvPr>
        </p:nvSpPr>
        <p:spPr/>
        <p:txBody>
          <a:bodyPr/>
          <a:lstStyle/>
          <a:p>
            <a:r>
              <a:rPr lang="en-US" altLang="en-US">
                <a:ea typeface="ＭＳ Ｐゴシック" panose="020B0600070205080204" pitchFamily="34" charset="-128"/>
              </a:rPr>
              <a:t>Gradient descent</a:t>
            </a:r>
          </a:p>
        </p:txBody>
      </p:sp>
      <p:sp>
        <p:nvSpPr>
          <p:cNvPr id="33800" name="TextBox 3">
            <a:extLst>
              <a:ext uri="{FF2B5EF4-FFF2-40B4-BE49-F238E27FC236}">
                <a16:creationId xmlns:a16="http://schemas.microsoft.com/office/drawing/2014/main" id="{80C219E3-4A8E-4008-9D1F-41C66DD04A6B}"/>
              </a:ext>
            </a:extLst>
          </p:cNvPr>
          <p:cNvSpPr txBox="1">
            <a:spLocks noChangeArrowheads="1"/>
          </p:cNvSpPr>
          <p:nvPr/>
        </p:nvSpPr>
        <p:spPr bwMode="auto">
          <a:xfrm>
            <a:off x="1905001" y="990601"/>
            <a:ext cx="4803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lr>
                <a:schemeClr val="accent1"/>
              </a:buClr>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lr>
                <a:schemeClr val="accent1"/>
              </a:buClr>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en-US" altLang="en-US" sz="2400">
                <a:latin typeface="Arial" panose="020B0604020202020204" pitchFamily="34" charset="0"/>
              </a:rPr>
              <a:t>Hill-climbing in continuous spaces</a:t>
            </a:r>
          </a:p>
        </p:txBody>
      </p:sp>
      <p:pic>
        <p:nvPicPr>
          <p:cNvPr id="5" name="Picture 4" descr="TP_tmp.png">
            <a:extLst>
              <a:ext uri="{FF2B5EF4-FFF2-40B4-BE49-F238E27FC236}">
                <a16:creationId xmlns:a16="http://schemas.microsoft.com/office/drawing/2014/main" id="{27467CDC-E4AF-41B1-A971-C4B73A47B16C}"/>
              </a:ext>
            </a:extLst>
          </p:cNvPr>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bwMode="auto">
          <a:xfrm>
            <a:off x="6082117" y="2647038"/>
            <a:ext cx="1963333" cy="304178"/>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6" name="Picture 5" descr="TP_tmp.png">
            <a:extLst>
              <a:ext uri="{FF2B5EF4-FFF2-40B4-BE49-F238E27FC236}">
                <a16:creationId xmlns:a16="http://schemas.microsoft.com/office/drawing/2014/main" id="{ECDB1C21-3080-4C5F-8662-6B46ED340515}"/>
              </a:ext>
            </a:extLst>
          </p:cNvPr>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bwMode="auto">
          <a:xfrm>
            <a:off x="4644183" y="3352974"/>
            <a:ext cx="2875868" cy="636009"/>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12" name="Picture 11" descr="TP_tmp.png">
            <a:extLst>
              <a:ext uri="{FF2B5EF4-FFF2-40B4-BE49-F238E27FC236}">
                <a16:creationId xmlns:a16="http://schemas.microsoft.com/office/drawing/2014/main" id="{18CFA178-9729-4C35-9762-04E96A4D453B}"/>
              </a:ext>
            </a:extLst>
          </p:cNvPr>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bwMode="auto">
          <a:xfrm>
            <a:off x="3198554" y="5223220"/>
            <a:ext cx="3539530" cy="331831"/>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33804" name="TextBox 8">
            <a:extLst>
              <a:ext uri="{FF2B5EF4-FFF2-40B4-BE49-F238E27FC236}">
                <a16:creationId xmlns:a16="http://schemas.microsoft.com/office/drawing/2014/main" id="{2F4A0842-D32E-4FBB-9FE6-E677183CB0A9}"/>
              </a:ext>
            </a:extLst>
          </p:cNvPr>
          <p:cNvSpPr txBox="1">
            <a:spLocks noChangeArrowheads="1"/>
          </p:cNvSpPr>
          <p:nvPr/>
        </p:nvSpPr>
        <p:spPr bwMode="auto">
          <a:xfrm>
            <a:off x="8653464" y="5192714"/>
            <a:ext cx="20208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lr>
                <a:schemeClr val="accent1"/>
              </a:buClr>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lr>
                <a:schemeClr val="accent1"/>
              </a:buClr>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ClrTx/>
              <a:buFontTx/>
              <a:buNone/>
            </a:pPr>
            <a:r>
              <a:rPr lang="en-US" altLang="en-US" sz="1600">
                <a:solidFill>
                  <a:schemeClr val="accent1"/>
                </a:solidFill>
                <a:latin typeface="Arial" panose="020B0604020202020204" pitchFamily="34" charset="0"/>
              </a:rPr>
              <a:t>(or, Armijo rule, etc.)</a:t>
            </a:r>
          </a:p>
        </p:txBody>
      </p:sp>
      <p:sp>
        <p:nvSpPr>
          <p:cNvPr id="33805" name="TextBox 23">
            <a:extLst>
              <a:ext uri="{FF2B5EF4-FFF2-40B4-BE49-F238E27FC236}">
                <a16:creationId xmlns:a16="http://schemas.microsoft.com/office/drawing/2014/main" id="{095B99C8-64A2-4AEB-B011-1E7BCF822227}"/>
              </a:ext>
            </a:extLst>
          </p:cNvPr>
          <p:cNvSpPr txBox="1">
            <a:spLocks noChangeArrowheads="1"/>
          </p:cNvSpPr>
          <p:nvPr/>
        </p:nvSpPr>
        <p:spPr bwMode="auto">
          <a:xfrm>
            <a:off x="8191500" y="5638800"/>
            <a:ext cx="2476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lr>
                <a:schemeClr val="accent1"/>
              </a:buClr>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lr>
                <a:schemeClr val="accent1"/>
              </a:buClr>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ClrTx/>
              <a:buFontTx/>
              <a:buNone/>
            </a:pPr>
            <a:r>
              <a:rPr lang="en-US" altLang="en-US" sz="1600">
                <a:solidFill>
                  <a:schemeClr val="accent1"/>
                </a:solidFill>
                <a:latin typeface="Arial" panose="020B0604020202020204" pitchFamily="34" charset="0"/>
              </a:rPr>
              <a:t>(decrease step size, etc.)</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a:extLst>
              <a:ext uri="{FF2B5EF4-FFF2-40B4-BE49-F238E27FC236}">
                <a16:creationId xmlns:a16="http://schemas.microsoft.com/office/drawing/2014/main" id="{BC7162B0-1947-4AC1-8B03-3573CD5BBBC3}"/>
              </a:ext>
            </a:extLst>
          </p:cNvPr>
          <p:cNvSpPr>
            <a:spLocks noGrp="1"/>
          </p:cNvSpPr>
          <p:nvPr>
            <p:ph idx="1"/>
          </p:nvPr>
        </p:nvSpPr>
        <p:spPr>
          <a:xfrm>
            <a:off x="1981200" y="1447800"/>
            <a:ext cx="8229600" cy="4800600"/>
          </a:xfrm>
        </p:spPr>
        <p:txBody>
          <a:bodyPr/>
          <a:lstStyle/>
          <a:p>
            <a:pPr eaLnBrk="1" hangingPunct="1"/>
            <a:r>
              <a:rPr lang="en-US" altLang="en-US" sz="2800" dirty="0">
                <a:solidFill>
                  <a:srgbClr val="000000"/>
                </a:solidFill>
                <a:ea typeface="ＭＳ Ｐゴシック" panose="020B0600070205080204" pitchFamily="34" charset="-128"/>
              </a:rPr>
              <a:t>How do I determine the gradient?</a:t>
            </a:r>
          </a:p>
          <a:p>
            <a:pPr lvl="1" eaLnBrk="1" hangingPunct="1"/>
            <a:r>
              <a:rPr lang="en-US" altLang="en-US" sz="2400" dirty="0">
                <a:solidFill>
                  <a:srgbClr val="000000"/>
                </a:solidFill>
                <a:ea typeface="ＭＳ Ｐゴシック" panose="020B0600070205080204" pitchFamily="34" charset="-128"/>
              </a:rPr>
              <a:t>Derive formula using multivariate calculus.</a:t>
            </a:r>
          </a:p>
          <a:p>
            <a:pPr lvl="1" eaLnBrk="1" hangingPunct="1"/>
            <a:r>
              <a:rPr lang="en-US" altLang="en-US" sz="2400" dirty="0">
                <a:solidFill>
                  <a:srgbClr val="000000"/>
                </a:solidFill>
                <a:ea typeface="ＭＳ Ｐゴシック" panose="020B0600070205080204" pitchFamily="34" charset="-128"/>
              </a:rPr>
              <a:t>Ask a mathematician or a domain expert.</a:t>
            </a:r>
          </a:p>
          <a:p>
            <a:pPr lvl="1" eaLnBrk="1" hangingPunct="1"/>
            <a:r>
              <a:rPr lang="en-US" altLang="en-US" sz="2400" dirty="0">
                <a:solidFill>
                  <a:srgbClr val="000000"/>
                </a:solidFill>
                <a:ea typeface="ＭＳ Ｐゴシック" panose="020B0600070205080204" pitchFamily="34" charset="-128"/>
              </a:rPr>
              <a:t>Do a literature search.</a:t>
            </a:r>
          </a:p>
          <a:p>
            <a:pPr lvl="4" eaLnBrk="1" hangingPunct="1"/>
            <a:endParaRPr lang="en-US" altLang="en-US" sz="1600" dirty="0">
              <a:solidFill>
                <a:srgbClr val="000000"/>
              </a:solidFill>
              <a:ea typeface="ＭＳ Ｐゴシック" panose="020B0600070205080204" pitchFamily="34" charset="-128"/>
            </a:endParaRPr>
          </a:p>
          <a:p>
            <a:pPr eaLnBrk="1" hangingPunct="1"/>
            <a:r>
              <a:rPr lang="en-US" altLang="en-US" sz="2800" dirty="0">
                <a:solidFill>
                  <a:srgbClr val="000000"/>
                </a:solidFill>
                <a:ea typeface="ＭＳ Ｐゴシック" panose="020B0600070205080204" pitchFamily="34" charset="-128"/>
              </a:rPr>
              <a:t>Variations of gradient descent can improve performance for this or that special case.</a:t>
            </a:r>
          </a:p>
          <a:p>
            <a:pPr lvl="1" eaLnBrk="1" hangingPunct="1"/>
            <a:r>
              <a:rPr lang="en-US" altLang="en-US" sz="2400" dirty="0">
                <a:solidFill>
                  <a:srgbClr val="000000"/>
                </a:solidFill>
                <a:ea typeface="ＭＳ Ｐゴシック" panose="020B0600070205080204" pitchFamily="34" charset="-128"/>
              </a:rPr>
              <a:t>See </a:t>
            </a:r>
            <a:r>
              <a:rPr lang="en-US" altLang="en-US" sz="2400" u="sng" dirty="0">
                <a:solidFill>
                  <a:srgbClr val="000000"/>
                </a:solidFill>
                <a:ea typeface="ＭＳ Ｐゴシック" panose="020B0600070205080204" pitchFamily="34" charset="-128"/>
              </a:rPr>
              <a:t>Numerical Recipes in C</a:t>
            </a:r>
            <a:r>
              <a:rPr lang="en-US" altLang="en-US" sz="2400" dirty="0">
                <a:solidFill>
                  <a:srgbClr val="000000"/>
                </a:solidFill>
                <a:ea typeface="ＭＳ Ｐゴシック" panose="020B0600070205080204" pitchFamily="34" charset="-128"/>
              </a:rPr>
              <a:t> (and in other languages) by Press, </a:t>
            </a:r>
            <a:r>
              <a:rPr lang="en-US" altLang="en-US" sz="2400" dirty="0" err="1">
                <a:solidFill>
                  <a:srgbClr val="000000"/>
                </a:solidFill>
                <a:ea typeface="ＭＳ Ｐゴシック" panose="020B0600070205080204" pitchFamily="34" charset="-128"/>
              </a:rPr>
              <a:t>Teukolsky</a:t>
            </a:r>
            <a:r>
              <a:rPr lang="en-US" altLang="en-US" sz="2400" dirty="0">
                <a:solidFill>
                  <a:srgbClr val="000000"/>
                </a:solidFill>
                <a:ea typeface="ＭＳ Ｐゴシック" panose="020B0600070205080204" pitchFamily="34" charset="-128"/>
              </a:rPr>
              <a:t>, </a:t>
            </a:r>
            <a:r>
              <a:rPr lang="en-US" altLang="en-US" sz="2400" dirty="0" err="1">
                <a:solidFill>
                  <a:srgbClr val="000000"/>
                </a:solidFill>
                <a:ea typeface="ＭＳ Ｐゴシック" panose="020B0600070205080204" pitchFamily="34" charset="-128"/>
              </a:rPr>
              <a:t>Vetterling</a:t>
            </a:r>
            <a:r>
              <a:rPr lang="en-US" altLang="en-US" sz="2400" dirty="0">
                <a:solidFill>
                  <a:srgbClr val="000000"/>
                </a:solidFill>
                <a:ea typeface="ＭＳ Ｐゴシック" panose="020B0600070205080204" pitchFamily="34" charset="-128"/>
              </a:rPr>
              <a:t>, and Flannery.</a:t>
            </a:r>
          </a:p>
          <a:p>
            <a:pPr lvl="1" eaLnBrk="1" hangingPunct="1"/>
            <a:r>
              <a:rPr lang="en-US" altLang="en-US" sz="2400" dirty="0">
                <a:solidFill>
                  <a:srgbClr val="000000"/>
                </a:solidFill>
                <a:ea typeface="ＭＳ Ｐゴシック" panose="020B0600070205080204" pitchFamily="34" charset="-128"/>
              </a:rPr>
              <a:t>Simulated Annealing, Linear Programming too</a:t>
            </a:r>
          </a:p>
          <a:p>
            <a:pPr lvl="4" eaLnBrk="1" hangingPunct="1"/>
            <a:endParaRPr lang="en-US" altLang="en-US" sz="1600" dirty="0">
              <a:solidFill>
                <a:srgbClr val="000000"/>
              </a:solidFill>
              <a:ea typeface="ＭＳ Ｐゴシック" panose="020B0600070205080204" pitchFamily="34" charset="-128"/>
            </a:endParaRPr>
          </a:p>
          <a:p>
            <a:pPr eaLnBrk="1" hangingPunct="1"/>
            <a:r>
              <a:rPr lang="en-US" altLang="en-US" sz="2800" dirty="0">
                <a:solidFill>
                  <a:srgbClr val="000000"/>
                </a:solidFill>
                <a:ea typeface="ＭＳ Ｐゴシック" panose="020B0600070205080204" pitchFamily="34" charset="-128"/>
              </a:rPr>
              <a:t>Works well in smooth spaces; poorly in rough.</a:t>
            </a:r>
          </a:p>
          <a:p>
            <a:pPr eaLnBrk="1" hangingPunct="1"/>
            <a:endParaRPr lang="en-US" altLang="en-US" dirty="0">
              <a:solidFill>
                <a:srgbClr val="000000"/>
              </a:solidFill>
              <a:ea typeface="ＭＳ Ｐゴシック" panose="020B0600070205080204" pitchFamily="34" charset="-128"/>
            </a:endParaRPr>
          </a:p>
          <a:p>
            <a:pPr lvl="1" eaLnBrk="1" hangingPunct="1"/>
            <a:endParaRPr lang="en-US" altLang="en-US" dirty="0">
              <a:solidFill>
                <a:srgbClr val="000000"/>
              </a:solidFill>
              <a:ea typeface="ＭＳ Ｐゴシック" panose="020B0600070205080204" pitchFamily="34" charset="-128"/>
            </a:endParaRPr>
          </a:p>
        </p:txBody>
      </p:sp>
      <p:sp>
        <p:nvSpPr>
          <p:cNvPr id="34819" name="Title 2">
            <a:extLst>
              <a:ext uri="{FF2B5EF4-FFF2-40B4-BE49-F238E27FC236}">
                <a16:creationId xmlns:a16="http://schemas.microsoft.com/office/drawing/2014/main" id="{8FC3CB5B-175C-42BE-AD2F-0D13C7E0138D}"/>
              </a:ext>
            </a:extLst>
          </p:cNvPr>
          <p:cNvSpPr>
            <a:spLocks noGrp="1"/>
          </p:cNvSpPr>
          <p:nvPr>
            <p:ph type="title"/>
          </p:nvPr>
        </p:nvSpPr>
        <p:spPr>
          <a:xfrm>
            <a:off x="1898650" y="88901"/>
            <a:ext cx="8153400" cy="1020763"/>
          </a:xfrm>
        </p:spPr>
        <p:txBody>
          <a:bodyPr/>
          <a:lstStyle/>
          <a:p>
            <a:r>
              <a:rPr lang="en-US" altLang="en-US">
                <a:ea typeface="ＭＳ Ｐゴシック" panose="020B0600070205080204" pitchFamily="34" charset="-128"/>
              </a:rPr>
              <a:t>Gradient descent</a:t>
            </a:r>
          </a:p>
        </p:txBody>
      </p:sp>
      <p:sp>
        <p:nvSpPr>
          <p:cNvPr id="34820" name="TextBox 5">
            <a:extLst>
              <a:ext uri="{FF2B5EF4-FFF2-40B4-BE49-F238E27FC236}">
                <a16:creationId xmlns:a16="http://schemas.microsoft.com/office/drawing/2014/main" id="{26C1F574-774E-4C52-A0E1-0A19EA15F1B6}"/>
              </a:ext>
            </a:extLst>
          </p:cNvPr>
          <p:cNvSpPr txBox="1">
            <a:spLocks noChangeArrowheads="1"/>
          </p:cNvSpPr>
          <p:nvPr/>
        </p:nvSpPr>
        <p:spPr bwMode="auto">
          <a:xfrm>
            <a:off x="1905001" y="990601"/>
            <a:ext cx="4803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lr>
                <a:schemeClr val="accent1"/>
              </a:buClr>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lr>
                <a:schemeClr val="accent1"/>
              </a:buClr>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en-US" altLang="en-US" sz="2400" dirty="0">
                <a:latin typeface="Arial" panose="020B0604020202020204" pitchFamily="34" charset="0"/>
              </a:rPr>
              <a:t>Hill-climbing in continuous spaces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1979713" y="0"/>
            <a:ext cx="8061325" cy="1143000"/>
          </a:xfrm>
        </p:spPr>
        <p:txBody>
          <a:bodyPr/>
          <a:lstStyle/>
          <a:p>
            <a:r>
              <a:rPr lang="en-US" sz="3600" dirty="0">
                <a:latin typeface="Calibri" charset="0"/>
                <a:ea typeface="ＭＳ Ｐゴシック" charset="0"/>
                <a:cs typeface="ＭＳ Ｐゴシック" charset="0"/>
              </a:rPr>
              <a:t>Gradient methods vs. Newton’</a:t>
            </a:r>
            <a:r>
              <a:rPr lang="en-US" altLang="ja-JP" sz="3600" dirty="0">
                <a:latin typeface="Calibri" charset="0"/>
                <a:ea typeface="ＭＳ Ｐゴシック" charset="0"/>
                <a:cs typeface="ＭＳ Ｐゴシック" charset="0"/>
              </a:rPr>
              <a:t>s method</a:t>
            </a:r>
            <a:endParaRPr lang="en-US" sz="3600" dirty="0">
              <a:latin typeface="Calibri" charset="0"/>
              <a:ea typeface="ＭＳ Ｐゴシック" charset="0"/>
              <a:cs typeface="ＭＳ Ｐゴシック" charset="0"/>
            </a:endParaRPr>
          </a:p>
        </p:txBody>
      </p:sp>
      <p:sp>
        <p:nvSpPr>
          <p:cNvPr id="37890" name="Rectangle 3"/>
          <p:cNvSpPr>
            <a:spLocks noGrp="1" noChangeArrowheads="1"/>
          </p:cNvSpPr>
          <p:nvPr>
            <p:ph type="body" idx="1"/>
          </p:nvPr>
        </p:nvSpPr>
        <p:spPr>
          <a:xfrm>
            <a:off x="381000" y="1524000"/>
            <a:ext cx="5216527" cy="5029200"/>
          </a:xfrm>
        </p:spPr>
        <p:txBody>
          <a:bodyPr>
            <a:normAutofit fontScale="77500" lnSpcReduction="20000"/>
          </a:bodyPr>
          <a:lstStyle/>
          <a:p>
            <a:pPr marL="171450" indent="-171450"/>
            <a:r>
              <a:rPr lang="en-US" sz="2400" dirty="0">
                <a:latin typeface="Calibri" charset="0"/>
                <a:ea typeface="ＭＳ Ｐゴシック" charset="0"/>
                <a:cs typeface="ＭＳ Ｐゴシック" charset="0"/>
              </a:rPr>
              <a:t>Gradient descent algorithms </a:t>
            </a:r>
            <a:r>
              <a:rPr lang="en-US" sz="2400" dirty="0">
                <a:solidFill>
                  <a:srgbClr val="FF0000"/>
                </a:solidFill>
                <a:latin typeface="Calibri" charset="0"/>
                <a:ea typeface="ＭＳ Ｐゴシック" charset="0"/>
                <a:cs typeface="ＭＳ Ｐゴシック" charset="0"/>
              </a:rPr>
              <a:t>find local minima</a:t>
            </a:r>
            <a:r>
              <a:rPr lang="en-US" sz="2400" dirty="0">
                <a:latin typeface="Calibri" charset="0"/>
                <a:ea typeface="ＭＳ Ｐゴシック" charset="0"/>
                <a:cs typeface="ＭＳ Ｐゴシック" charset="0"/>
              </a:rPr>
              <a:t> by moving along the direction of </a:t>
            </a:r>
            <a:r>
              <a:rPr lang="en-US" sz="2400" dirty="0">
                <a:solidFill>
                  <a:srgbClr val="FF0000"/>
                </a:solidFill>
                <a:latin typeface="Calibri" charset="0"/>
                <a:ea typeface="ＭＳ Ｐゴシック" charset="0"/>
                <a:cs typeface="ＭＳ Ｐゴシック" charset="0"/>
              </a:rPr>
              <a:t>steepest descent</a:t>
            </a:r>
            <a:r>
              <a:rPr lang="en-US" sz="2400" dirty="0">
                <a:latin typeface="Calibri" charset="0"/>
                <a:ea typeface="ＭＳ Ｐゴシック" charset="0"/>
                <a:cs typeface="ＭＳ Ｐゴシック" charset="0"/>
              </a:rPr>
              <a:t> while Newton's method takes into account </a:t>
            </a:r>
            <a:r>
              <a:rPr lang="en-US" sz="2400" dirty="0">
                <a:solidFill>
                  <a:srgbClr val="FF0000"/>
                </a:solidFill>
                <a:latin typeface="Calibri" charset="0"/>
                <a:ea typeface="ＭＳ Ｐゴシック" charset="0"/>
                <a:cs typeface="ＭＳ Ｐゴシック" charset="0"/>
              </a:rPr>
              <a:t>curvature information </a:t>
            </a:r>
            <a:r>
              <a:rPr lang="en-US" sz="2400" dirty="0">
                <a:latin typeface="Calibri" charset="0"/>
                <a:ea typeface="ＭＳ Ｐゴシック" charset="0"/>
                <a:cs typeface="ＭＳ Ｐゴシック" charset="0"/>
              </a:rPr>
              <a:t>and thereby often improves convergence.</a:t>
            </a:r>
          </a:p>
          <a:p>
            <a:pPr marL="171450" indent="-171450"/>
            <a:r>
              <a:rPr lang="en-US" sz="2400" dirty="0">
                <a:latin typeface="Calibri" charset="0"/>
                <a:ea typeface="ＭＳ Ｐゴシック" charset="0"/>
                <a:cs typeface="ＭＳ Ｐゴシック" charset="0"/>
              </a:rPr>
              <a:t>A reminder of Newton</a:t>
            </a:r>
            <a:r>
              <a:rPr lang="ja-JP" altLang="en-US" sz="2400" dirty="0">
                <a:latin typeface="Calibri" charset="0"/>
                <a:ea typeface="ＭＳ Ｐゴシック" charset="0"/>
                <a:cs typeface="ＭＳ Ｐゴシック" charset="0"/>
              </a:rPr>
              <a:t>’</a:t>
            </a:r>
            <a:r>
              <a:rPr lang="en-US" altLang="ja-JP" sz="2400" dirty="0">
                <a:latin typeface="Calibri" charset="0"/>
                <a:ea typeface="ＭＳ Ｐゴシック" charset="0"/>
                <a:cs typeface="ＭＳ Ｐゴシック" charset="0"/>
              </a:rPr>
              <a:t>s method from Calculus:</a:t>
            </a:r>
          </a:p>
          <a:p>
            <a:pPr marL="571500" lvl="2" indent="-171450">
              <a:buNone/>
            </a:pPr>
            <a:r>
              <a:rPr lang="en-US" sz="1800" dirty="0">
                <a:latin typeface="Calibri" charset="0"/>
                <a:ea typeface="ＭＳ Ｐゴシック" charset="0"/>
                <a:cs typeface="Times New Roman" charset="0"/>
              </a:rPr>
              <a:t>x</a:t>
            </a:r>
            <a:r>
              <a:rPr lang="en-US" sz="1800" baseline="-25000" dirty="0">
                <a:latin typeface="Calibri" charset="0"/>
                <a:ea typeface="ＭＳ Ｐゴシック" charset="0"/>
                <a:cs typeface="Times New Roman" charset="0"/>
              </a:rPr>
              <a:t>i+1</a:t>
            </a:r>
            <a:r>
              <a:rPr lang="en-US" sz="1800" dirty="0">
                <a:latin typeface="Calibri" charset="0"/>
                <a:ea typeface="ＭＳ Ｐゴシック" charset="0"/>
                <a:cs typeface="Times New Roman" charset="0"/>
              </a:rPr>
              <a:t> ← x</a:t>
            </a:r>
            <a:r>
              <a:rPr lang="en-US" sz="1800" baseline="-25000" dirty="0">
                <a:latin typeface="Calibri" charset="0"/>
                <a:ea typeface="ＭＳ Ｐゴシック" charset="0"/>
                <a:cs typeface="Times New Roman" charset="0"/>
              </a:rPr>
              <a:t>i</a:t>
            </a:r>
            <a:r>
              <a:rPr lang="en-US" sz="1800" dirty="0">
                <a:latin typeface="Calibri" charset="0"/>
                <a:ea typeface="ＭＳ Ｐゴシック" charset="0"/>
                <a:cs typeface="Times New Roman" charset="0"/>
              </a:rPr>
              <a:t> – </a:t>
            </a:r>
            <a:r>
              <a:rPr lang="el-GR" sz="1800" dirty="0">
                <a:latin typeface="Calibri" charset="0"/>
                <a:ea typeface="ＭＳ Ｐゴシック" charset="0"/>
                <a:cs typeface="Times New Roman" charset="0"/>
              </a:rPr>
              <a:t>η</a:t>
            </a:r>
            <a:r>
              <a:rPr lang="en-US" sz="1800" dirty="0">
                <a:latin typeface="Calibri" charset="0"/>
                <a:ea typeface="ＭＳ Ｐゴシック" charset="0"/>
                <a:cs typeface="Times New Roman" charset="0"/>
              </a:rPr>
              <a:t> </a:t>
            </a:r>
            <a:r>
              <a:rPr lang="en-US" sz="1800" i="1" dirty="0">
                <a:latin typeface="Calibri" charset="0"/>
                <a:ea typeface="ＭＳ Ｐゴシック" charset="0"/>
                <a:cs typeface="Times New Roman" charset="0"/>
              </a:rPr>
              <a:t>f '</a:t>
            </a:r>
            <a:r>
              <a:rPr lang="en-US" sz="1800" dirty="0">
                <a:latin typeface="Calibri" charset="0"/>
                <a:ea typeface="ＭＳ Ｐゴシック" charset="0"/>
                <a:cs typeface="Times New Roman" charset="0"/>
              </a:rPr>
              <a:t>(x</a:t>
            </a:r>
            <a:r>
              <a:rPr lang="en-US" sz="1800" baseline="-25000" dirty="0">
                <a:latin typeface="Calibri" charset="0"/>
                <a:ea typeface="ＭＳ Ｐゴシック" charset="0"/>
                <a:cs typeface="Times New Roman" charset="0"/>
              </a:rPr>
              <a:t>i</a:t>
            </a:r>
            <a:r>
              <a:rPr lang="en-US" sz="1800" dirty="0">
                <a:latin typeface="Calibri" charset="0"/>
                <a:ea typeface="ＭＳ Ｐゴシック" charset="0"/>
                <a:cs typeface="Times New Roman" charset="0"/>
              </a:rPr>
              <a:t>) / </a:t>
            </a:r>
            <a:r>
              <a:rPr lang="en-US" sz="1800" i="1" dirty="0">
                <a:latin typeface="Calibri" charset="0"/>
                <a:ea typeface="ＭＳ Ｐゴシック" charset="0"/>
                <a:cs typeface="Times New Roman" charset="0"/>
              </a:rPr>
              <a:t>f ''</a:t>
            </a:r>
            <a:r>
              <a:rPr lang="en-US" sz="1800" dirty="0">
                <a:latin typeface="Calibri" charset="0"/>
                <a:ea typeface="ＭＳ Ｐゴシック" charset="0"/>
                <a:cs typeface="Times New Roman" charset="0"/>
              </a:rPr>
              <a:t>(x</a:t>
            </a:r>
            <a:r>
              <a:rPr lang="en-US" sz="1800" baseline="-25000" dirty="0">
                <a:latin typeface="Calibri" charset="0"/>
                <a:ea typeface="ＭＳ Ｐゴシック" charset="0"/>
                <a:cs typeface="Times New Roman" charset="0"/>
              </a:rPr>
              <a:t>i</a:t>
            </a:r>
            <a:r>
              <a:rPr lang="en-US" sz="1800" dirty="0">
                <a:latin typeface="Calibri" charset="0"/>
                <a:ea typeface="ＭＳ Ｐゴシック" charset="0"/>
                <a:cs typeface="Times New Roman" charset="0"/>
              </a:rPr>
              <a:t>) </a:t>
            </a:r>
            <a:endParaRPr lang="en-US" sz="1100" dirty="0">
              <a:latin typeface="Calibri" charset="0"/>
              <a:ea typeface="ＭＳ Ｐゴシック" charset="0"/>
            </a:endParaRPr>
          </a:p>
          <a:p>
            <a:pPr marL="171450" indent="-171450"/>
            <a:r>
              <a:rPr lang="en-US" sz="2400" dirty="0">
                <a:latin typeface="Calibri" charset="0"/>
                <a:ea typeface="ＭＳ Ｐゴシック" charset="0"/>
                <a:cs typeface="ＭＳ Ｐゴシック" charset="0"/>
              </a:rPr>
              <a:t>Newton</a:t>
            </a:r>
            <a:r>
              <a:rPr lang="ja-JP" altLang="en-US" sz="2400" dirty="0">
                <a:latin typeface="Calibri" charset="0"/>
                <a:ea typeface="ＭＳ Ｐゴシック" charset="0"/>
                <a:cs typeface="ＭＳ Ｐゴシック" charset="0"/>
              </a:rPr>
              <a:t>’</a:t>
            </a:r>
            <a:r>
              <a:rPr lang="en-US" altLang="ja-JP" sz="2400" dirty="0">
                <a:latin typeface="Calibri" charset="0"/>
                <a:ea typeface="ＭＳ Ｐゴシック" charset="0"/>
                <a:cs typeface="ＭＳ Ｐゴシック" charset="0"/>
              </a:rPr>
              <a:t>s method uses 2</a:t>
            </a:r>
            <a:r>
              <a:rPr lang="en-US" altLang="ja-JP" sz="2400" baseline="30000" dirty="0">
                <a:latin typeface="Calibri" charset="0"/>
                <a:ea typeface="ＭＳ Ｐゴシック" charset="0"/>
                <a:cs typeface="ＭＳ Ｐゴシック" charset="0"/>
              </a:rPr>
              <a:t>nd</a:t>
            </a:r>
            <a:r>
              <a:rPr lang="en-US" altLang="ja-JP" sz="2400" dirty="0">
                <a:latin typeface="Calibri" charset="0"/>
                <a:ea typeface="ＭＳ Ｐゴシック" charset="0"/>
                <a:cs typeface="ＭＳ Ｐゴシック" charset="0"/>
              </a:rPr>
              <a:t> order information (e.g., 2nd derivative) to take a faster route to a minimum</a:t>
            </a:r>
            <a:endParaRPr lang="en-US" altLang="ja-JP" sz="1000" dirty="0">
              <a:latin typeface="Calibri" charset="0"/>
              <a:ea typeface="ＭＳ Ｐゴシック" charset="0"/>
              <a:cs typeface="ＭＳ Ｐゴシック" charset="0"/>
            </a:endParaRPr>
          </a:p>
          <a:p>
            <a:pPr marL="171450" indent="-171450"/>
            <a:r>
              <a:rPr lang="en-US" sz="2400" dirty="0">
                <a:latin typeface="Calibri" charset="0"/>
                <a:ea typeface="ＭＳ Ｐゴシック" charset="0"/>
                <a:cs typeface="ＭＳ Ｐゴシック" charset="0"/>
              </a:rPr>
              <a:t>Second-order info. is more expensive to compute</a:t>
            </a:r>
          </a:p>
          <a:p>
            <a:pPr marL="171450" indent="-171450"/>
            <a:r>
              <a:rPr lang="en-US" sz="2400" dirty="0">
                <a:latin typeface="Calibri" charset="0"/>
                <a:ea typeface="ＭＳ Ｐゴシック" charset="0"/>
                <a:cs typeface="ＭＳ Ｐゴシック" charset="0"/>
              </a:rPr>
              <a:t>Does not always converge; sometimes unstable</a:t>
            </a:r>
          </a:p>
          <a:p>
            <a:pPr marL="171450" indent="-171450"/>
            <a:r>
              <a:rPr lang="en-US" sz="2400" dirty="0">
                <a:latin typeface="Calibri" charset="0"/>
                <a:ea typeface="ＭＳ Ｐゴシック" charset="0"/>
                <a:cs typeface="ＭＳ Ｐゴシック" charset="0"/>
              </a:rPr>
              <a:t>If converges, usually very fast</a:t>
            </a:r>
          </a:p>
          <a:p>
            <a:pPr marL="171450" indent="-171450"/>
            <a:r>
              <a:rPr lang="en-US" sz="2400" dirty="0">
                <a:latin typeface="Calibri" charset="0"/>
                <a:ea typeface="ＭＳ Ｐゴシック" charset="0"/>
                <a:cs typeface="ＭＳ Ｐゴシック" charset="0"/>
              </a:rPr>
              <a:t>Works well for smooth, non-pathological functions, linearization accurate</a:t>
            </a:r>
          </a:p>
          <a:p>
            <a:pPr marL="171450" indent="-171450"/>
            <a:r>
              <a:rPr lang="en-US" sz="2400" dirty="0">
                <a:latin typeface="Calibri" charset="0"/>
                <a:ea typeface="ＭＳ Ｐゴシック" charset="0"/>
                <a:cs typeface="ＭＳ Ｐゴシック" charset="0"/>
              </a:rPr>
              <a:t>Works poorly for wiggly, ill-behaved functions</a:t>
            </a:r>
          </a:p>
          <a:p>
            <a:pPr marL="171450" indent="-171450"/>
            <a:endParaRPr lang="en-US" sz="2400" dirty="0">
              <a:latin typeface="Calibri" charset="0"/>
              <a:ea typeface="ＭＳ Ｐゴシック" charset="0"/>
              <a:cs typeface="ＭＳ Ｐゴシック" charset="0"/>
            </a:endParaRPr>
          </a:p>
          <a:p>
            <a:pPr marL="171450" indent="-171450"/>
            <a:r>
              <a:rPr lang="en-US" sz="2400" dirty="0">
                <a:latin typeface="Calibri" charset="0"/>
                <a:ea typeface="ＭＳ Ｐゴシック" charset="0"/>
                <a:cs typeface="ＭＳ Ｐゴシック" charset="0"/>
              </a:rPr>
              <a:t>See </a:t>
            </a:r>
            <a:r>
              <a:rPr lang="en-US" sz="2400" dirty="0">
                <a:latin typeface="Calibri" charset="0"/>
                <a:ea typeface="ＭＳ Ｐゴシック" charset="0"/>
                <a:cs typeface="ＭＳ Ｐゴシック" charset="0"/>
                <a:hlinkClick r:id="rId3"/>
              </a:rPr>
              <a:t>gradient descent</a:t>
            </a:r>
            <a:endParaRPr lang="en-US" sz="2400" dirty="0">
              <a:latin typeface="Calibri" charset="0"/>
              <a:ea typeface="ＭＳ Ｐゴシック" charset="0"/>
              <a:cs typeface="ＭＳ Ｐゴシック" charset="0"/>
            </a:endParaRPr>
          </a:p>
        </p:txBody>
      </p:sp>
      <p:pic>
        <p:nvPicPr>
          <p:cNvPr id="3789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7575" y="1965326"/>
            <a:ext cx="3970338" cy="276542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7892" name="Text Box 5"/>
          <p:cNvSpPr txBox="1">
            <a:spLocks noChangeArrowheads="1"/>
          </p:cNvSpPr>
          <p:nvPr/>
        </p:nvSpPr>
        <p:spPr bwMode="auto">
          <a:xfrm>
            <a:off x="5904082" y="4953000"/>
            <a:ext cx="4091185" cy="1354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dirty="0"/>
              <a:t>Contour lines of a function</a:t>
            </a:r>
          </a:p>
          <a:p>
            <a:pPr algn="ctr"/>
            <a:r>
              <a:rPr lang="en-US" dirty="0"/>
              <a:t>Gradient descent (green)</a:t>
            </a:r>
          </a:p>
          <a:p>
            <a:pPr algn="ctr"/>
            <a:r>
              <a:rPr lang="en-US" dirty="0"/>
              <a:t>Newton</a:t>
            </a:r>
            <a:r>
              <a:rPr lang="ja-JP" altLang="en-US" dirty="0"/>
              <a:t>’</a:t>
            </a:r>
            <a:r>
              <a:rPr lang="en-US" altLang="ja-JP" dirty="0"/>
              <a:t>s method (red)</a:t>
            </a:r>
          </a:p>
          <a:p>
            <a:pPr algn="ctr"/>
            <a:r>
              <a:rPr lang="en-US" sz="1000" dirty="0"/>
              <a:t>Image from http://en.wikipedia.org/wiki/Newton's_method_in_optimization</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EBE22-5719-4102-8587-DB483B04D81F}"/>
              </a:ext>
            </a:extLst>
          </p:cNvPr>
          <p:cNvSpPr>
            <a:spLocks noGrp="1"/>
          </p:cNvSpPr>
          <p:nvPr>
            <p:ph type="title"/>
          </p:nvPr>
        </p:nvSpPr>
        <p:spPr/>
        <p:txBody>
          <a:bodyPr/>
          <a:lstStyle/>
          <a:p>
            <a:r>
              <a:rPr lang="tr-TR" dirty="0" err="1"/>
              <a:t>Simulated</a:t>
            </a:r>
            <a:r>
              <a:rPr lang="tr-TR" dirty="0"/>
              <a:t> </a:t>
            </a:r>
            <a:r>
              <a:rPr lang="tr-TR" dirty="0" err="1"/>
              <a:t>annealing</a:t>
            </a:r>
            <a:endParaRPr lang="tr-TR" dirty="0"/>
          </a:p>
        </p:txBody>
      </p:sp>
      <p:sp>
        <p:nvSpPr>
          <p:cNvPr id="3" name="Content Placeholder 2">
            <a:extLst>
              <a:ext uri="{FF2B5EF4-FFF2-40B4-BE49-F238E27FC236}">
                <a16:creationId xmlns:a16="http://schemas.microsoft.com/office/drawing/2014/main" id="{3870C5E2-7CEF-4501-AB35-B211E3DE54E5}"/>
              </a:ext>
            </a:extLst>
          </p:cNvPr>
          <p:cNvSpPr>
            <a:spLocks noGrp="1"/>
          </p:cNvSpPr>
          <p:nvPr>
            <p:ph idx="1"/>
          </p:nvPr>
        </p:nvSpPr>
        <p:spPr>
          <a:xfrm>
            <a:off x="228600" y="1397000"/>
            <a:ext cx="9067800" cy="5308599"/>
          </a:xfrm>
        </p:spPr>
        <p:txBody>
          <a:bodyPr>
            <a:normAutofit fontScale="92500"/>
          </a:bodyPr>
          <a:lstStyle/>
          <a:p>
            <a:pPr algn="l"/>
            <a:r>
              <a:rPr lang="en-US" sz="2400" b="0" i="0" u="none" strike="noStrike" baseline="0" dirty="0">
                <a:solidFill>
                  <a:srgbClr val="C00000"/>
                </a:solidFill>
                <a:latin typeface="NimbusRomNo9L-Regu"/>
              </a:rPr>
              <a:t>A hill-climbing algorithm </a:t>
            </a:r>
            <a:r>
              <a:rPr lang="en-US" sz="2400" b="0" i="0" u="none" strike="noStrike" baseline="0" dirty="0">
                <a:latin typeface="NimbusRomNo9L-Regu"/>
              </a:rPr>
              <a:t>that </a:t>
            </a:r>
            <a:r>
              <a:rPr lang="en-US" sz="2400" b="0" i="0" u="none" strike="noStrike" baseline="0" dirty="0">
                <a:solidFill>
                  <a:srgbClr val="C00000"/>
                </a:solidFill>
                <a:latin typeface="NimbusRomNo9L-Regu"/>
              </a:rPr>
              <a:t>never makes “downhill</a:t>
            </a:r>
            <a:r>
              <a:rPr lang="en-US" sz="2400" b="0" i="0" u="none" strike="noStrike" baseline="0" dirty="0">
                <a:latin typeface="NimbusRomNo9L-Regu"/>
              </a:rPr>
              <a:t>” moves toward states with lower value (or higher cost) is always vulnerable to getting stuck in a local maximum. In contrast, </a:t>
            </a:r>
            <a:r>
              <a:rPr lang="en-US" sz="2400" b="0" i="0" u="none" strike="noStrike" baseline="0" dirty="0">
                <a:solidFill>
                  <a:srgbClr val="FF0000"/>
                </a:solidFill>
                <a:latin typeface="NimbusRomNo9L-Regu"/>
              </a:rPr>
              <a:t>a purely random walk </a:t>
            </a:r>
            <a:r>
              <a:rPr lang="en-US" sz="2400" b="0" i="0" u="none" strike="noStrike" baseline="0" dirty="0">
                <a:latin typeface="NimbusRomNo9L-Regu"/>
              </a:rPr>
              <a:t>that moves to a successor state without concern for the value will eventually stumble upon the global maximum but will be extremely inefficient. </a:t>
            </a:r>
          </a:p>
          <a:p>
            <a:pPr algn="l"/>
            <a:r>
              <a:rPr lang="en-US" sz="2400" b="0" i="0" u="none" strike="noStrike" baseline="0" dirty="0">
                <a:latin typeface="NimbusRomNo9L-Regu"/>
              </a:rPr>
              <a:t>Therefore, it seems reasonable to try to </a:t>
            </a:r>
            <a:r>
              <a:rPr lang="en-US" sz="2400" b="0" i="0" u="none" strike="noStrike" baseline="0" dirty="0">
                <a:solidFill>
                  <a:srgbClr val="FF0000"/>
                </a:solidFill>
                <a:latin typeface="NimbusRomNo9L-Regu"/>
              </a:rPr>
              <a:t>combine hill climbing with a random walk</a:t>
            </a:r>
            <a:r>
              <a:rPr lang="en-US" sz="2400" b="0" i="0" u="none" strike="noStrike" baseline="0" dirty="0">
                <a:latin typeface="NimbusRomNo9L-Regu"/>
              </a:rPr>
              <a:t> in a way that yields both </a:t>
            </a:r>
            <a:r>
              <a:rPr lang="tr-TR" sz="2400" b="0" i="0" u="none" strike="noStrike" baseline="0" dirty="0" err="1">
                <a:latin typeface="NimbusRomNo9L-Regu"/>
              </a:rPr>
              <a:t>efficiency</a:t>
            </a:r>
            <a:r>
              <a:rPr lang="tr-TR" sz="2400" b="0" i="0" u="none" strike="noStrike" baseline="0" dirty="0">
                <a:latin typeface="NimbusRomNo9L-Regu"/>
              </a:rPr>
              <a:t> </a:t>
            </a:r>
            <a:r>
              <a:rPr lang="tr-TR" sz="2400" b="0" i="0" u="none" strike="noStrike" baseline="0" dirty="0" err="1">
                <a:latin typeface="NimbusRomNo9L-Regu"/>
              </a:rPr>
              <a:t>and</a:t>
            </a:r>
            <a:r>
              <a:rPr lang="tr-TR" sz="2400" b="0" i="0" u="none" strike="noStrike" baseline="0" dirty="0">
                <a:latin typeface="NimbusRomNo9L-Regu"/>
              </a:rPr>
              <a:t> </a:t>
            </a:r>
            <a:r>
              <a:rPr lang="tr-TR" sz="2400" b="0" i="0" u="none" strike="noStrike" baseline="0" dirty="0" err="1">
                <a:latin typeface="NimbusRomNo9L-Regu"/>
              </a:rPr>
              <a:t>completeness</a:t>
            </a:r>
            <a:r>
              <a:rPr lang="tr-TR" sz="2400" b="0" i="0" u="none" strike="noStrike" baseline="0" dirty="0">
                <a:latin typeface="NimbusRomNo9L-Regu"/>
              </a:rPr>
              <a:t>.</a:t>
            </a:r>
            <a:r>
              <a:rPr lang="en-US" sz="2400" b="0" i="0" u="none" strike="noStrike" baseline="0" dirty="0">
                <a:latin typeface="NimbusRomNo9L-Regu"/>
              </a:rPr>
              <a:t> </a:t>
            </a:r>
            <a:r>
              <a:rPr lang="en-US" sz="2400" b="1" i="0" u="none" strike="noStrike" baseline="0" dirty="0">
                <a:solidFill>
                  <a:srgbClr val="C00000"/>
                </a:solidFill>
                <a:latin typeface="NimbusRomNo9L-Regu"/>
              </a:rPr>
              <a:t>Simulated annealing </a:t>
            </a:r>
            <a:r>
              <a:rPr lang="en-US" sz="2400" b="0" i="0" u="none" strike="noStrike" baseline="0" dirty="0">
                <a:latin typeface="NimbusRomNo9L-Regu"/>
              </a:rPr>
              <a:t>is such an algorithm.</a:t>
            </a:r>
          </a:p>
          <a:p>
            <a:pPr algn="l"/>
            <a:r>
              <a:rPr lang="en-US" sz="2400" b="0" i="0" u="none" strike="noStrike" baseline="0" dirty="0">
                <a:latin typeface="NimbusRomNo9L-Regu"/>
              </a:rPr>
              <a:t>In metallurgy, </a:t>
            </a:r>
            <a:r>
              <a:rPr lang="en-US" sz="2400" b="0" i="0" u="none" strike="noStrike" baseline="0" dirty="0">
                <a:solidFill>
                  <a:srgbClr val="C00000"/>
                </a:solidFill>
                <a:latin typeface="NimbusRomNo9L-Regu"/>
              </a:rPr>
              <a:t>annealing </a:t>
            </a:r>
            <a:r>
              <a:rPr lang="en-US" sz="2400" b="0" i="0" u="none" strike="noStrike" baseline="0" dirty="0">
                <a:latin typeface="NimbusRomNo9L-Regu"/>
              </a:rPr>
              <a:t>is a technique involving heating &amp; controlled cooling of a material to increase size of its crystals &amp; reduce defects </a:t>
            </a:r>
          </a:p>
          <a:p>
            <a:pPr algn="l"/>
            <a:r>
              <a:rPr lang="en-US" sz="2400" b="0" i="0" u="none" strike="noStrike" baseline="0" dirty="0">
                <a:latin typeface="NimbusRomNo9L-Regu"/>
              </a:rPr>
              <a:t>Heat causes atoms to become unstuck from initial positions (local minima of internal energy) and wander randomly through states of higher energy</a:t>
            </a:r>
          </a:p>
          <a:p>
            <a:pPr algn="l"/>
            <a:r>
              <a:rPr lang="en-US" sz="2400" b="0" i="0" u="none" strike="noStrike" baseline="0" dirty="0">
                <a:latin typeface="NimbusRomNo9L-Regu"/>
              </a:rPr>
              <a:t>Slow cooling gives them more chances of finding configurations with lower internal energy than initial one</a:t>
            </a:r>
          </a:p>
          <a:p>
            <a:pPr marL="0" indent="0" algn="l">
              <a:buNone/>
            </a:pPr>
            <a:endParaRPr lang="en-US" sz="1800" b="0" i="0" u="none" strike="noStrike" baseline="0" dirty="0">
              <a:latin typeface="NimbusRomNo9L-Regu"/>
            </a:endParaRPr>
          </a:p>
          <a:p>
            <a:pPr algn="l"/>
            <a:endParaRPr lang="en-US" sz="1800" b="0" i="0" u="none" strike="noStrike" baseline="0" dirty="0">
              <a:latin typeface="NimbusRomNo9L-Regu"/>
            </a:endParaRPr>
          </a:p>
          <a:p>
            <a:pPr algn="l"/>
            <a:endParaRPr lang="tr-TR" dirty="0"/>
          </a:p>
        </p:txBody>
      </p:sp>
      <p:pic>
        <p:nvPicPr>
          <p:cNvPr id="4" name="Picture 3">
            <a:extLst>
              <a:ext uri="{FF2B5EF4-FFF2-40B4-BE49-F238E27FC236}">
                <a16:creationId xmlns:a16="http://schemas.microsoft.com/office/drawing/2014/main" id="{7BFB5A28-CF08-4FA1-8A2F-99FEEB3618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1200" y="2590800"/>
            <a:ext cx="2514600" cy="2169231"/>
          </a:xfrm>
          <a:prstGeom prst="rect">
            <a:avLst/>
          </a:prstGeom>
          <a:noFill/>
          <a:ln>
            <a:noFill/>
          </a:ln>
          <a:extLst>
            <a:ext uri="{909E8E84-426E-40dd-AFC4-6F175D3DCCD1}">
              <a14:hiddenFill xmlns:a14="http://schemas.microsoft.com/office/drawing/2010/main" xmlns="" xmlns:lc="http://schemas.openxmlformats.org/drawingml/2006/lockedCanvas">
                <a:solidFill>
                  <a:srgbClr val="FFFFFF"/>
                </a:solidFill>
              </a14:hiddenFill>
            </a:ext>
            <a:ext uri="{91240B29-F687-4f45-9708-019B960494DF}">
              <a14:hiddenLine xmlns:a14="http://schemas.microsoft.com/office/drawing/2010/main" xmlns="" xmlns:lc="http://schemas.openxmlformats.org/drawingml/2006/lockedCanvas" w="9525">
                <a:solidFill>
                  <a:srgbClr val="000000"/>
                </a:solidFill>
                <a:miter lim="800000"/>
                <a:headEnd/>
                <a:tailEnd/>
              </a14:hiddenLine>
            </a:ext>
          </a:extLst>
        </p:spPr>
      </p:pic>
    </p:spTree>
    <p:extLst>
      <p:ext uri="{BB962C8B-B14F-4D97-AF65-F5344CB8AC3E}">
        <p14:creationId xmlns:p14="http://schemas.microsoft.com/office/powerpoint/2010/main" val="39102534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D3876D1D-7F3B-4446-94C5-C4FD1A69100B}"/>
              </a:ext>
            </a:extLst>
          </p:cNvPr>
          <p:cNvSpPr>
            <a:spLocks noGrp="1"/>
          </p:cNvSpPr>
          <p:nvPr>
            <p:ph type="sldNum" sz="quarter" idx="12"/>
          </p:nvPr>
        </p:nvSpPr>
        <p:spPr/>
        <p:txBody>
          <a:bodyPr/>
          <a:lstStyle/>
          <a:p>
            <a:fld id="{8CEFE3FD-390D-4857-A0E1-2D1656975C27}" type="slidenum">
              <a:rPr lang="en-US" altLang="tr-TR"/>
              <a:pPr/>
              <a:t>37</a:t>
            </a:fld>
            <a:endParaRPr lang="en-US" altLang="tr-TR"/>
          </a:p>
        </p:txBody>
      </p:sp>
      <p:sp>
        <p:nvSpPr>
          <p:cNvPr id="325634" name="Rectangle 2">
            <a:extLst>
              <a:ext uri="{FF2B5EF4-FFF2-40B4-BE49-F238E27FC236}">
                <a16:creationId xmlns:a16="http://schemas.microsoft.com/office/drawing/2014/main" id="{1B5C0364-9269-4B74-AE47-CB10C161CACB}"/>
              </a:ext>
            </a:extLst>
          </p:cNvPr>
          <p:cNvSpPr>
            <a:spLocks noGrp="1" noChangeArrowheads="1"/>
          </p:cNvSpPr>
          <p:nvPr>
            <p:ph type="title"/>
          </p:nvPr>
        </p:nvSpPr>
        <p:spPr>
          <a:xfrm>
            <a:off x="1774825" y="152400"/>
            <a:ext cx="7793038" cy="768350"/>
          </a:xfrm>
        </p:spPr>
        <p:txBody>
          <a:bodyPr/>
          <a:lstStyle/>
          <a:p>
            <a:r>
              <a:rPr lang="en-US" altLang="tr-TR"/>
              <a:t>Real annealing: Sword </a:t>
            </a:r>
          </a:p>
        </p:txBody>
      </p:sp>
      <p:sp>
        <p:nvSpPr>
          <p:cNvPr id="325635" name="Rectangle 3">
            <a:extLst>
              <a:ext uri="{FF2B5EF4-FFF2-40B4-BE49-F238E27FC236}">
                <a16:creationId xmlns:a16="http://schemas.microsoft.com/office/drawing/2014/main" id="{3E0B41CB-78F2-4F18-AB10-22796C6207D8}"/>
              </a:ext>
            </a:extLst>
          </p:cNvPr>
          <p:cNvSpPr>
            <a:spLocks noGrp="1" noChangeArrowheads="1"/>
          </p:cNvSpPr>
          <p:nvPr>
            <p:ph type="body" sz="half" idx="1"/>
          </p:nvPr>
        </p:nvSpPr>
        <p:spPr>
          <a:xfrm>
            <a:off x="381000" y="1517650"/>
            <a:ext cx="10363200" cy="2139950"/>
          </a:xfrm>
          <a:noFill/>
          <a:ln/>
          <a:extLs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r>
              <a:rPr lang="en-US" altLang="tr-TR" sz="2400" dirty="0">
                <a:solidFill>
                  <a:srgbClr val="000000"/>
                </a:solidFill>
              </a:rPr>
              <a:t>The worker heats the metal, then slowly cools it as he hammers the blade into shape.  </a:t>
            </a:r>
          </a:p>
          <a:p>
            <a:pPr lvl="1"/>
            <a:r>
              <a:rPr lang="en-US" altLang="tr-TR" sz="2000" dirty="0">
                <a:solidFill>
                  <a:srgbClr val="000000"/>
                </a:solidFill>
              </a:rPr>
              <a:t>If he cools the blade too quickly the metal will form patches of different composition;</a:t>
            </a:r>
          </a:p>
          <a:p>
            <a:pPr lvl="1"/>
            <a:r>
              <a:rPr lang="en-US" altLang="tr-TR" sz="2000" dirty="0">
                <a:solidFill>
                  <a:srgbClr val="000000"/>
                </a:solidFill>
              </a:rPr>
              <a:t>If the metal is cooled slowly while it is shaped, the constituent metals will form a uniform alloy.</a:t>
            </a:r>
          </a:p>
        </p:txBody>
      </p:sp>
      <p:pic>
        <p:nvPicPr>
          <p:cNvPr id="325636" name="Picture 4">
            <a:extLst>
              <a:ext uri="{FF2B5EF4-FFF2-40B4-BE49-F238E27FC236}">
                <a16:creationId xmlns:a16="http://schemas.microsoft.com/office/drawing/2014/main" id="{5D0749B0-85EB-4D03-94CF-2BC2ABDBB81E}"/>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1987611" y="3746500"/>
            <a:ext cx="3708400" cy="2578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5637" name="Picture 5">
            <a:extLst>
              <a:ext uri="{FF2B5EF4-FFF2-40B4-BE49-F238E27FC236}">
                <a16:creationId xmlns:a16="http://schemas.microsoft.com/office/drawing/2014/main" id="{42CB7902-6A77-4FC7-8B78-DF51BEA9EA23}"/>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978650" y="3658760"/>
            <a:ext cx="2872627" cy="28182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CC8E7-6CF6-4CD5-89C6-A08CFEC9DAA3}"/>
              </a:ext>
            </a:extLst>
          </p:cNvPr>
          <p:cNvSpPr>
            <a:spLocks noGrp="1"/>
          </p:cNvSpPr>
          <p:nvPr>
            <p:ph type="title"/>
          </p:nvPr>
        </p:nvSpPr>
        <p:spPr/>
        <p:txBody>
          <a:bodyPr/>
          <a:lstStyle/>
          <a:p>
            <a:r>
              <a:rPr lang="tr-TR" dirty="0" err="1"/>
              <a:t>Simulated</a:t>
            </a:r>
            <a:r>
              <a:rPr lang="tr-TR" dirty="0"/>
              <a:t> </a:t>
            </a:r>
            <a:r>
              <a:rPr lang="en-US" dirty="0"/>
              <a:t>A</a:t>
            </a:r>
            <a:r>
              <a:rPr lang="tr-TR" dirty="0" err="1"/>
              <a:t>nnealing</a:t>
            </a:r>
            <a:r>
              <a:rPr lang="en-US" dirty="0"/>
              <a:t>(SA)</a:t>
            </a:r>
            <a:r>
              <a:rPr lang="en-US" dirty="0">
                <a:latin typeface="Calibri" charset="0"/>
                <a:ea typeface="ＭＳ Ｐゴシック" charset="0"/>
                <a:cs typeface="ＭＳ Ｐゴシック" charset="0"/>
              </a:rPr>
              <a:t> intuitions</a:t>
            </a:r>
            <a:endParaRPr lang="tr-TR" dirty="0"/>
          </a:p>
        </p:txBody>
      </p:sp>
      <p:sp>
        <p:nvSpPr>
          <p:cNvPr id="3" name="Content Placeholder 2">
            <a:extLst>
              <a:ext uri="{FF2B5EF4-FFF2-40B4-BE49-F238E27FC236}">
                <a16:creationId xmlns:a16="http://schemas.microsoft.com/office/drawing/2014/main" id="{9E7A0FBA-B50C-4DAF-9EDA-B13B1E873ADC}"/>
              </a:ext>
            </a:extLst>
          </p:cNvPr>
          <p:cNvSpPr>
            <a:spLocks noGrp="1"/>
          </p:cNvSpPr>
          <p:nvPr>
            <p:ph idx="1"/>
          </p:nvPr>
        </p:nvSpPr>
        <p:spPr>
          <a:xfrm>
            <a:off x="406400" y="1397000"/>
            <a:ext cx="6375400" cy="5308599"/>
          </a:xfrm>
        </p:spPr>
        <p:txBody>
          <a:bodyPr>
            <a:normAutofit fontScale="77500" lnSpcReduction="20000"/>
          </a:bodyPr>
          <a:lstStyle/>
          <a:p>
            <a:r>
              <a:rPr lang="en-US" sz="2800" dirty="0">
                <a:latin typeface="Calibri" charset="0"/>
                <a:ea typeface="ＭＳ Ｐゴシック" charset="0"/>
                <a:cs typeface="ＭＳ Ｐゴシック" charset="0"/>
              </a:rPr>
              <a:t>Combines </a:t>
            </a:r>
            <a:r>
              <a:rPr lang="en-US" sz="2800" b="1" dirty="0">
                <a:latin typeface="Calibri" charset="0"/>
                <a:ea typeface="ＭＳ Ｐゴシック" charset="0"/>
                <a:cs typeface="ＭＳ Ｐゴシック" charset="0"/>
              </a:rPr>
              <a:t>hill climbing</a:t>
            </a:r>
            <a:r>
              <a:rPr lang="en-US" sz="2800" dirty="0">
                <a:latin typeface="Calibri" charset="0"/>
                <a:ea typeface="ＭＳ Ｐゴシック" charset="0"/>
                <a:cs typeface="ＭＳ Ｐゴシック" charset="0"/>
              </a:rPr>
              <a:t> (for efficiency) with </a:t>
            </a:r>
            <a:r>
              <a:rPr lang="en-US" sz="2800" b="1" dirty="0">
                <a:latin typeface="Calibri" charset="0"/>
                <a:ea typeface="ＭＳ Ｐゴシック" charset="0"/>
                <a:cs typeface="ＭＳ Ｐゴシック" charset="0"/>
                <a:hlinkClick r:id="rId2"/>
              </a:rPr>
              <a:t>random walk</a:t>
            </a:r>
            <a:r>
              <a:rPr lang="en-US" sz="2800" b="1" dirty="0">
                <a:latin typeface="Calibri" charset="0"/>
                <a:ea typeface="ＭＳ Ｐゴシック" charset="0"/>
                <a:cs typeface="ＭＳ Ｐゴシック" charset="0"/>
              </a:rPr>
              <a:t> </a:t>
            </a:r>
            <a:r>
              <a:rPr lang="en-US" sz="2800" dirty="0">
                <a:latin typeface="Calibri" charset="0"/>
                <a:ea typeface="ＭＳ Ｐゴシック" charset="0"/>
                <a:cs typeface="ＭＳ Ｐゴシック" charset="0"/>
              </a:rPr>
              <a:t>(for completeness)</a:t>
            </a:r>
          </a:p>
          <a:p>
            <a:r>
              <a:rPr lang="en-US" sz="2800" dirty="0">
                <a:latin typeface="Calibri" charset="0"/>
                <a:ea typeface="ＭＳ Ｐゴシック" charset="0"/>
                <a:cs typeface="ＭＳ Ｐゴシック" charset="0"/>
              </a:rPr>
              <a:t>Analogy: getting a ping-pong ball into the deepest depression in a bumpy surface</a:t>
            </a:r>
          </a:p>
          <a:p>
            <a:pPr marL="576263" lvl="1" indent="-228600"/>
            <a:r>
              <a:rPr lang="en-US" sz="2600" dirty="0">
                <a:latin typeface="Calibri" charset="0"/>
                <a:ea typeface="ＭＳ Ｐゴシック" charset="0"/>
              </a:rPr>
              <a:t>Shake the surface to get the ball out of local minima</a:t>
            </a:r>
          </a:p>
          <a:p>
            <a:pPr marL="576263" lvl="1" indent="-228600"/>
            <a:r>
              <a:rPr lang="en-US" sz="2600" dirty="0">
                <a:latin typeface="Calibri" charset="0"/>
                <a:ea typeface="ＭＳ Ｐゴシック" charset="0"/>
              </a:rPr>
              <a:t>Don’t shake too hard to dislodge it from global minimum</a:t>
            </a:r>
          </a:p>
          <a:p>
            <a:r>
              <a:rPr lang="en-US" sz="2800" dirty="0">
                <a:latin typeface="Calibri" charset="0"/>
                <a:ea typeface="ＭＳ Ｐゴシック" charset="0"/>
                <a:cs typeface="ＭＳ Ｐゴシック" charset="0"/>
              </a:rPr>
              <a:t>Simulated annealing:</a:t>
            </a:r>
          </a:p>
          <a:p>
            <a:pPr marL="576263" lvl="1" indent="-228600"/>
            <a:r>
              <a:rPr lang="en-US" sz="2600" dirty="0">
                <a:latin typeface="Calibri" charset="0"/>
                <a:ea typeface="ＭＳ Ｐゴシック" charset="0"/>
              </a:rPr>
              <a:t>Start shaking hard (high temperature) and gradually reduce shaking intensity (lower temperature)</a:t>
            </a:r>
          </a:p>
          <a:p>
            <a:pPr marL="576263" lvl="1" indent="-228600"/>
            <a:r>
              <a:rPr lang="en-US" sz="2600" dirty="0">
                <a:latin typeface="Calibri" charset="0"/>
                <a:ea typeface="ＭＳ Ｐゴシック" charset="0"/>
              </a:rPr>
              <a:t>Escape local minima by allowing some </a:t>
            </a:r>
            <a:r>
              <a:rPr lang="ja-JP" altLang="en-US" sz="2600" dirty="0">
                <a:latin typeface="Calibri" charset="0"/>
                <a:ea typeface="ＭＳ Ｐゴシック" charset="0"/>
              </a:rPr>
              <a:t>“</a:t>
            </a:r>
            <a:r>
              <a:rPr lang="en-US" altLang="ja-JP" sz="2600" dirty="0">
                <a:latin typeface="Calibri" charset="0"/>
                <a:ea typeface="ＭＳ Ｐゴシック" charset="0"/>
              </a:rPr>
              <a:t>bad</a:t>
            </a:r>
            <a:r>
              <a:rPr lang="ja-JP" altLang="en-US" sz="2600" dirty="0">
                <a:latin typeface="Calibri" charset="0"/>
                <a:ea typeface="ＭＳ Ｐゴシック" charset="0"/>
              </a:rPr>
              <a:t>”</a:t>
            </a:r>
            <a:r>
              <a:rPr lang="en-US" altLang="ja-JP" sz="2600" dirty="0">
                <a:latin typeface="Calibri" charset="0"/>
                <a:ea typeface="ＭＳ Ｐゴシック" charset="0"/>
              </a:rPr>
              <a:t> moves</a:t>
            </a:r>
          </a:p>
          <a:p>
            <a:pPr marL="576263" lvl="1" indent="-228600"/>
            <a:r>
              <a:rPr lang="en-US" sz="2600" dirty="0">
                <a:latin typeface="Calibri" charset="0"/>
                <a:ea typeface="ＭＳ Ｐゴシック" charset="0"/>
              </a:rPr>
              <a:t>But gradually reduce their size and frequency</a:t>
            </a:r>
          </a:p>
          <a:p>
            <a:pPr marL="176232" indent="-228600"/>
            <a:r>
              <a:rPr lang="en-US" sz="3000" dirty="0">
                <a:latin typeface="Calibri" charset="0"/>
                <a:ea typeface="ＭＳ Ｐゴシック" charset="0"/>
              </a:rPr>
              <a:t>The simulated-annealing solution is to start by shaking hard (i.e., at a high temperature) and then gradually reduce the intensity of the shaking (i.e., lower the temperature).</a:t>
            </a:r>
          </a:p>
          <a:p>
            <a:endParaRPr lang="tr-TR" dirty="0"/>
          </a:p>
        </p:txBody>
      </p:sp>
      <p:pic>
        <p:nvPicPr>
          <p:cNvPr id="2050" name="Picture 2" descr="hill-climb-fail">
            <a:extLst>
              <a:ext uri="{FF2B5EF4-FFF2-40B4-BE49-F238E27FC236}">
                <a16:creationId xmlns:a16="http://schemas.microsoft.com/office/drawing/2014/main" id="{86A1D54A-D36B-49CA-908B-7186D47AE2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544640"/>
            <a:ext cx="4861648" cy="4475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255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رقم الشريحة 5">
            <a:extLst>
              <a:ext uri="{FF2B5EF4-FFF2-40B4-BE49-F238E27FC236}">
                <a16:creationId xmlns:a16="http://schemas.microsoft.com/office/drawing/2014/main" id="{F0B7D768-7D9D-4FE6-908E-B1FC93E740F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88C738BF-34CA-4C94-B76D-8469EADF266C}" type="slidenum">
              <a:rPr lang="ar-SA" altLang="tr-TR"/>
              <a:pPr eaLnBrk="1" hangingPunct="1"/>
              <a:t>39</a:t>
            </a:fld>
            <a:endParaRPr lang="en-GB" altLang="tr-TR"/>
          </a:p>
        </p:txBody>
      </p:sp>
      <p:sp>
        <p:nvSpPr>
          <p:cNvPr id="37891" name="Rectangle 2">
            <a:extLst>
              <a:ext uri="{FF2B5EF4-FFF2-40B4-BE49-F238E27FC236}">
                <a16:creationId xmlns:a16="http://schemas.microsoft.com/office/drawing/2014/main" id="{8A47E516-D688-43AB-93CE-39B0DE1CA7EE}"/>
              </a:ext>
            </a:extLst>
          </p:cNvPr>
          <p:cNvSpPr>
            <a:spLocks noGrp="1" noChangeArrowheads="1"/>
          </p:cNvSpPr>
          <p:nvPr>
            <p:ph type="title"/>
          </p:nvPr>
        </p:nvSpPr>
        <p:spPr>
          <a:xfrm>
            <a:off x="2743200" y="857250"/>
            <a:ext cx="7793038" cy="819150"/>
          </a:xfrm>
        </p:spPr>
        <p:txBody>
          <a:bodyPr/>
          <a:lstStyle/>
          <a:p>
            <a:pPr eaLnBrk="1" hangingPunct="1"/>
            <a:r>
              <a:rPr lang="fr-FR" altLang="tr-TR"/>
              <a:t>Simulated Annealing</a:t>
            </a:r>
            <a:endParaRPr lang="en-US" altLang="tr-TR"/>
          </a:p>
        </p:txBody>
      </p:sp>
      <p:sp>
        <p:nvSpPr>
          <p:cNvPr id="37892" name="Line 3">
            <a:extLst>
              <a:ext uri="{FF2B5EF4-FFF2-40B4-BE49-F238E27FC236}">
                <a16:creationId xmlns:a16="http://schemas.microsoft.com/office/drawing/2014/main" id="{91B44F5D-B5DD-4ACB-BBB3-2E5DE3566292}"/>
              </a:ext>
            </a:extLst>
          </p:cNvPr>
          <p:cNvSpPr>
            <a:spLocks noChangeShapeType="1"/>
          </p:cNvSpPr>
          <p:nvPr/>
        </p:nvSpPr>
        <p:spPr bwMode="auto">
          <a:xfrm>
            <a:off x="3657600" y="2133600"/>
            <a:ext cx="0" cy="37338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tr-TR"/>
          </a:p>
        </p:txBody>
      </p:sp>
      <p:sp>
        <p:nvSpPr>
          <p:cNvPr id="37893" name="Line 4">
            <a:extLst>
              <a:ext uri="{FF2B5EF4-FFF2-40B4-BE49-F238E27FC236}">
                <a16:creationId xmlns:a16="http://schemas.microsoft.com/office/drawing/2014/main" id="{905F6F16-69AB-4A04-AC79-261B9F5353C7}"/>
              </a:ext>
            </a:extLst>
          </p:cNvPr>
          <p:cNvSpPr>
            <a:spLocks noChangeShapeType="1"/>
          </p:cNvSpPr>
          <p:nvPr/>
        </p:nvSpPr>
        <p:spPr bwMode="auto">
          <a:xfrm>
            <a:off x="3657600" y="5867400"/>
            <a:ext cx="609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7894" name="Freeform 5">
            <a:extLst>
              <a:ext uri="{FF2B5EF4-FFF2-40B4-BE49-F238E27FC236}">
                <a16:creationId xmlns:a16="http://schemas.microsoft.com/office/drawing/2014/main" id="{EC6B9376-5E1A-4100-890C-E75B68929864}"/>
              </a:ext>
            </a:extLst>
          </p:cNvPr>
          <p:cNvSpPr>
            <a:spLocks/>
          </p:cNvSpPr>
          <p:nvPr/>
        </p:nvSpPr>
        <p:spPr bwMode="auto">
          <a:xfrm>
            <a:off x="4114800" y="2057400"/>
            <a:ext cx="4191000" cy="3416300"/>
          </a:xfrm>
          <a:custGeom>
            <a:avLst/>
            <a:gdLst>
              <a:gd name="T0" fmla="*/ 0 w 2640"/>
              <a:gd name="T1" fmla="*/ 384 h 2152"/>
              <a:gd name="T2" fmla="*/ 384 w 2640"/>
              <a:gd name="T3" fmla="*/ 1536 h 2152"/>
              <a:gd name="T4" fmla="*/ 960 w 2640"/>
              <a:gd name="T5" fmla="*/ 960 h 2152"/>
              <a:gd name="T6" fmla="*/ 1344 w 2640"/>
              <a:gd name="T7" fmla="*/ 2064 h 2152"/>
              <a:gd name="T8" fmla="*/ 1776 w 2640"/>
              <a:gd name="T9" fmla="*/ 432 h 2152"/>
              <a:gd name="T10" fmla="*/ 2160 w 2640"/>
              <a:gd name="T11" fmla="*/ 1008 h 2152"/>
              <a:gd name="T12" fmla="*/ 2640 w 2640"/>
              <a:gd name="T13" fmla="*/ 0 h 2152"/>
              <a:gd name="T14" fmla="*/ 0 60000 65536"/>
              <a:gd name="T15" fmla="*/ 0 60000 65536"/>
              <a:gd name="T16" fmla="*/ 0 60000 65536"/>
              <a:gd name="T17" fmla="*/ 0 60000 65536"/>
              <a:gd name="T18" fmla="*/ 0 60000 65536"/>
              <a:gd name="T19" fmla="*/ 0 60000 65536"/>
              <a:gd name="T20" fmla="*/ 0 60000 65536"/>
              <a:gd name="T21" fmla="*/ 0 w 2640"/>
              <a:gd name="T22" fmla="*/ 0 h 2152"/>
              <a:gd name="T23" fmla="*/ 2640 w 2640"/>
              <a:gd name="T24" fmla="*/ 2152 h 2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0" h="2152">
                <a:moveTo>
                  <a:pt x="0" y="384"/>
                </a:moveTo>
                <a:cubicBezTo>
                  <a:pt x="112" y="912"/>
                  <a:pt x="224" y="1440"/>
                  <a:pt x="384" y="1536"/>
                </a:cubicBezTo>
                <a:cubicBezTo>
                  <a:pt x="544" y="1632"/>
                  <a:pt x="800" y="872"/>
                  <a:pt x="960" y="960"/>
                </a:cubicBezTo>
                <a:cubicBezTo>
                  <a:pt x="1120" y="1048"/>
                  <a:pt x="1208" y="2152"/>
                  <a:pt x="1344" y="2064"/>
                </a:cubicBezTo>
                <a:cubicBezTo>
                  <a:pt x="1480" y="1976"/>
                  <a:pt x="1640" y="608"/>
                  <a:pt x="1776" y="432"/>
                </a:cubicBezTo>
                <a:cubicBezTo>
                  <a:pt x="1912" y="256"/>
                  <a:pt x="2016" y="1080"/>
                  <a:pt x="2160" y="1008"/>
                </a:cubicBezTo>
                <a:cubicBezTo>
                  <a:pt x="2304" y="936"/>
                  <a:pt x="2560" y="168"/>
                  <a:pt x="264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37895" name="Oval 6">
            <a:extLst>
              <a:ext uri="{FF2B5EF4-FFF2-40B4-BE49-F238E27FC236}">
                <a16:creationId xmlns:a16="http://schemas.microsoft.com/office/drawing/2014/main" id="{07B609A6-B40C-419A-A822-65473C8BA762}"/>
              </a:ext>
            </a:extLst>
          </p:cNvPr>
          <p:cNvSpPr>
            <a:spLocks noChangeArrowheads="1"/>
          </p:cNvSpPr>
          <p:nvPr/>
        </p:nvSpPr>
        <p:spPr bwMode="auto">
          <a:xfrm>
            <a:off x="4191000" y="2971800"/>
            <a:ext cx="1524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37896" name="Text Box 7">
            <a:extLst>
              <a:ext uri="{FF2B5EF4-FFF2-40B4-BE49-F238E27FC236}">
                <a16:creationId xmlns:a16="http://schemas.microsoft.com/office/drawing/2014/main" id="{0C1C5151-4C4D-4D03-A25E-D83789880A3E}"/>
              </a:ext>
            </a:extLst>
          </p:cNvPr>
          <p:cNvSpPr txBox="1">
            <a:spLocks noChangeArrowheads="1"/>
          </p:cNvSpPr>
          <p:nvPr/>
        </p:nvSpPr>
        <p:spPr bwMode="auto">
          <a:xfrm>
            <a:off x="2971800" y="2057401"/>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Cost</a:t>
            </a:r>
            <a:endParaRPr lang="en-GB" altLang="tr-TR"/>
          </a:p>
        </p:txBody>
      </p:sp>
      <p:sp>
        <p:nvSpPr>
          <p:cNvPr id="37897" name="Text Box 8">
            <a:extLst>
              <a:ext uri="{FF2B5EF4-FFF2-40B4-BE49-F238E27FC236}">
                <a16:creationId xmlns:a16="http://schemas.microsoft.com/office/drawing/2014/main" id="{7AF1B082-9930-473F-B5D0-181849600CED}"/>
              </a:ext>
            </a:extLst>
          </p:cNvPr>
          <p:cNvSpPr txBox="1">
            <a:spLocks noChangeArrowheads="1"/>
          </p:cNvSpPr>
          <p:nvPr/>
        </p:nvSpPr>
        <p:spPr bwMode="auto">
          <a:xfrm>
            <a:off x="9220200" y="5867401"/>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States</a:t>
            </a:r>
            <a:endParaRPr lang="en-GB" altLang="tr-TR"/>
          </a:p>
        </p:txBody>
      </p:sp>
      <p:sp>
        <p:nvSpPr>
          <p:cNvPr id="37898" name="Line 9">
            <a:extLst>
              <a:ext uri="{FF2B5EF4-FFF2-40B4-BE49-F238E27FC236}">
                <a16:creationId xmlns:a16="http://schemas.microsoft.com/office/drawing/2014/main" id="{42D670D0-413F-4E91-A519-7FFA523EDB02}"/>
              </a:ext>
            </a:extLst>
          </p:cNvPr>
          <p:cNvSpPr>
            <a:spLocks noChangeShapeType="1"/>
          </p:cNvSpPr>
          <p:nvPr/>
        </p:nvSpPr>
        <p:spPr bwMode="auto">
          <a:xfrm flipH="1">
            <a:off x="4343400" y="2590800"/>
            <a:ext cx="1066800" cy="457200"/>
          </a:xfrm>
          <a:prstGeom prst="line">
            <a:avLst/>
          </a:prstGeom>
          <a:noFill/>
          <a:ln w="2857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7899" name="Text Box 10">
            <a:extLst>
              <a:ext uri="{FF2B5EF4-FFF2-40B4-BE49-F238E27FC236}">
                <a16:creationId xmlns:a16="http://schemas.microsoft.com/office/drawing/2014/main" id="{06423BF6-F7C4-4571-87D3-AD96C03079D0}"/>
              </a:ext>
            </a:extLst>
          </p:cNvPr>
          <p:cNvSpPr txBox="1">
            <a:spLocks noChangeArrowheads="1"/>
          </p:cNvSpPr>
          <p:nvPr/>
        </p:nvSpPr>
        <p:spPr bwMode="auto">
          <a:xfrm>
            <a:off x="5257800" y="2133601"/>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Best</a:t>
            </a:r>
            <a:endParaRPr lang="en-GB" altLang="tr-TR"/>
          </a:p>
        </p:txBody>
      </p:sp>
      <p:sp>
        <p:nvSpPr>
          <p:cNvPr id="13" name="TextBox 12">
            <a:extLst>
              <a:ext uri="{FF2B5EF4-FFF2-40B4-BE49-F238E27FC236}">
                <a16:creationId xmlns:a16="http://schemas.microsoft.com/office/drawing/2014/main" id="{04F94B35-918C-4BA7-A5FB-991ADF71D21C}"/>
              </a:ext>
            </a:extLst>
          </p:cNvPr>
          <p:cNvSpPr txBox="1"/>
          <p:nvPr/>
        </p:nvSpPr>
        <p:spPr bwMode="auto">
          <a:xfrm>
            <a:off x="191480" y="2642640"/>
            <a:ext cx="2823306" cy="2862322"/>
          </a:xfrm>
          <a:prstGeom prst="rect">
            <a:avLst/>
          </a:prstGeom>
          <a:noFill/>
          <a:ln w="9525">
            <a:noFill/>
            <a:miter lim="800000"/>
            <a:headEnd/>
            <a:tailEnd/>
          </a:ln>
        </p:spPr>
        <p:txBody>
          <a:bodyPr wrap="square">
            <a:spAutoFit/>
          </a:bodyPr>
          <a:lstStyle/>
          <a:p>
            <a:pPr marL="285750" indent="-285750">
              <a:buFont typeface="Arial" panose="020B0604020202020204" pitchFamily="34" charset="0"/>
              <a:buChar char="•"/>
            </a:pPr>
            <a:r>
              <a:rPr lang="en-US" sz="1800" dirty="0">
                <a:latin typeface="Calibri" charset="0"/>
                <a:ea typeface="ＭＳ Ｐゴシック" charset="0"/>
                <a:cs typeface="ＭＳ Ｐゴシック" charset="0"/>
              </a:rPr>
              <a:t>SA can </a:t>
            </a:r>
            <a:r>
              <a:rPr lang="en-US" sz="1800" dirty="0">
                <a:solidFill>
                  <a:srgbClr val="FF0000"/>
                </a:solidFill>
                <a:latin typeface="Calibri" charset="0"/>
                <a:ea typeface="ＭＳ Ｐゴシック" charset="0"/>
                <a:cs typeface="ＭＳ Ｐゴシック" charset="0"/>
              </a:rPr>
              <a:t>avoid becoming trapped </a:t>
            </a:r>
            <a:r>
              <a:rPr lang="en-US" sz="1800" dirty="0">
                <a:latin typeface="Calibri" charset="0"/>
                <a:ea typeface="ＭＳ Ｐゴシック" charset="0"/>
                <a:cs typeface="ＭＳ Ｐゴシック" charset="0"/>
              </a:rPr>
              <a:t>at local minima</a:t>
            </a:r>
          </a:p>
          <a:p>
            <a:pPr marL="285750" indent="-285750">
              <a:buFont typeface="Arial" panose="020B0604020202020204" pitchFamily="34" charset="0"/>
              <a:buChar char="•"/>
            </a:pPr>
            <a:r>
              <a:rPr lang="en-US" sz="1800" dirty="0">
                <a:latin typeface="Calibri" charset="0"/>
                <a:ea typeface="ＭＳ Ｐゴシック" charset="0"/>
                <a:cs typeface="ＭＳ Ｐゴシック" charset="0"/>
              </a:rPr>
              <a:t>SA is a stochastic algorithm involving asymptotic convergence and </a:t>
            </a:r>
            <a:r>
              <a:rPr lang="en-US" sz="1800" dirty="0">
                <a:solidFill>
                  <a:srgbClr val="FF0000"/>
                </a:solidFill>
                <a:latin typeface="Calibri" charset="0"/>
                <a:ea typeface="ＭＳ Ｐゴシック" charset="0"/>
                <a:cs typeface="ＭＳ Ｐゴシック" charset="0"/>
              </a:rPr>
              <a:t>allowing random movements</a:t>
            </a:r>
            <a:r>
              <a:rPr lang="en-US" sz="1800" dirty="0">
                <a:latin typeface="Calibri" charset="0"/>
                <a:ea typeface="ＭＳ Ｐゴシック" charset="0"/>
                <a:cs typeface="ＭＳ Ｐゴシック" charset="0"/>
              </a:rPr>
              <a:t> in the searched neighborhood in order to </a:t>
            </a:r>
            <a:r>
              <a:rPr lang="en-US" sz="1800" dirty="0">
                <a:highlight>
                  <a:srgbClr val="00FF00"/>
                </a:highlight>
                <a:latin typeface="Calibri" charset="0"/>
                <a:ea typeface="ＭＳ Ｐゴシック" charset="0"/>
                <a:cs typeface="ＭＳ Ｐゴシック" charset="0"/>
              </a:rPr>
              <a:t>escape local minima</a:t>
            </a:r>
          </a:p>
        </p:txBody>
      </p:sp>
      <p:sp>
        <p:nvSpPr>
          <p:cNvPr id="14" name="TextBox 13">
            <a:extLst>
              <a:ext uri="{FF2B5EF4-FFF2-40B4-BE49-F238E27FC236}">
                <a16:creationId xmlns:a16="http://schemas.microsoft.com/office/drawing/2014/main" id="{338C9499-4D01-4DA6-BB5C-841BBEA20AFC}"/>
              </a:ext>
            </a:extLst>
          </p:cNvPr>
          <p:cNvSpPr txBox="1"/>
          <p:nvPr/>
        </p:nvSpPr>
        <p:spPr bwMode="auto">
          <a:xfrm>
            <a:off x="605694" y="6332218"/>
            <a:ext cx="6099906" cy="215444"/>
          </a:xfrm>
          <a:prstGeom prst="rect">
            <a:avLst/>
          </a:prstGeom>
          <a:noFill/>
          <a:ln w="9525">
            <a:noFill/>
            <a:miter lim="800000"/>
            <a:headEnd/>
            <a:tailEnd/>
          </a:ln>
        </p:spPr>
        <p:txBody>
          <a:bodyPr wrap="square">
            <a:spAutoFit/>
          </a:bodyPr>
          <a:lstStyle/>
          <a:p>
            <a:r>
              <a:rPr lang="en-US" altLang="tr-TR" sz="800" dirty="0">
                <a:solidFill>
                  <a:schemeClr val="bg2">
                    <a:lumMod val="40000"/>
                    <a:lumOff val="60000"/>
                  </a:schemeClr>
                </a:solidFill>
              </a:rPr>
              <a:t>From : CSC 361 -   </a:t>
            </a:r>
            <a:r>
              <a:rPr lang="en-US" altLang="tr-TR" sz="800" dirty="0">
                <a:solidFill>
                  <a:schemeClr val="bg2">
                    <a:lumMod val="40000"/>
                    <a:lumOff val="60000"/>
                  </a:schemeClr>
                </a:solidFill>
                <a:cs typeface="Tahoma" panose="020B0604030504040204" pitchFamily="34" charset="0"/>
              </a:rPr>
              <a:t>Dr. Yousef Al-</a:t>
            </a:r>
            <a:r>
              <a:rPr lang="en-US" altLang="tr-TR" sz="800" dirty="0" err="1">
                <a:solidFill>
                  <a:schemeClr val="bg2">
                    <a:lumMod val="40000"/>
                    <a:lumOff val="60000"/>
                  </a:schemeClr>
                </a:solidFill>
                <a:cs typeface="Tahoma" panose="020B0604030504040204" pitchFamily="34" charset="0"/>
              </a:rPr>
              <a:t>Ohali</a:t>
            </a:r>
            <a:r>
              <a:rPr lang="en-US" altLang="tr-TR" sz="800" dirty="0">
                <a:solidFill>
                  <a:schemeClr val="bg2">
                    <a:lumMod val="40000"/>
                    <a:lumOff val="60000"/>
                  </a:schemeClr>
                </a:solidFill>
                <a:cs typeface="Tahoma" panose="020B0604030504040204" pitchFamily="34" charset="0"/>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C2A022-D44C-4C83-8F3C-0890ACEEE54A}"/>
              </a:ext>
            </a:extLst>
          </p:cNvPr>
          <p:cNvSpPr>
            <a:spLocks noGrp="1"/>
          </p:cNvSpPr>
          <p:nvPr>
            <p:ph type="title"/>
          </p:nvPr>
        </p:nvSpPr>
        <p:spPr/>
        <p:txBody>
          <a:bodyPr/>
          <a:lstStyle/>
          <a:p>
            <a:r>
              <a:rPr lang="en-US" dirty="0">
                <a:solidFill>
                  <a:srgbClr val="FF0000"/>
                </a:solidFill>
              </a:rPr>
              <a:t>Finding a valid final configuration or state</a:t>
            </a:r>
            <a:endParaRPr lang="tr-TR" dirty="0"/>
          </a:p>
        </p:txBody>
      </p:sp>
      <p:sp>
        <p:nvSpPr>
          <p:cNvPr id="5" name="Content Placeholder 4">
            <a:extLst>
              <a:ext uri="{FF2B5EF4-FFF2-40B4-BE49-F238E27FC236}">
                <a16:creationId xmlns:a16="http://schemas.microsoft.com/office/drawing/2014/main" id="{F69B1EC1-AC71-4ABE-A95E-7A30CFCA1CF6}"/>
              </a:ext>
            </a:extLst>
          </p:cNvPr>
          <p:cNvSpPr>
            <a:spLocks noGrp="1"/>
          </p:cNvSpPr>
          <p:nvPr>
            <p:ph idx="1"/>
          </p:nvPr>
        </p:nvSpPr>
        <p:spPr>
          <a:xfrm>
            <a:off x="152400" y="1397001"/>
            <a:ext cx="7162800" cy="3268234"/>
          </a:xfrm>
        </p:spPr>
        <p:txBody>
          <a:bodyPr>
            <a:normAutofit fontScale="77500" lnSpcReduction="20000"/>
          </a:bodyPr>
          <a:lstStyle/>
          <a:p>
            <a:r>
              <a:rPr lang="en-US" dirty="0"/>
              <a:t>In many problems, </a:t>
            </a:r>
            <a:r>
              <a:rPr lang="en-US" dirty="0">
                <a:solidFill>
                  <a:srgbClr val="FF0000"/>
                </a:solidFill>
                <a:highlight>
                  <a:srgbClr val="FFFF00"/>
                </a:highlight>
              </a:rPr>
              <a:t>the path to the goal </a:t>
            </a:r>
            <a:r>
              <a:rPr lang="en-US" dirty="0">
                <a:solidFill>
                  <a:srgbClr val="FF0000"/>
                </a:solidFill>
              </a:rPr>
              <a:t>is irrelevant</a:t>
            </a:r>
            <a:r>
              <a:rPr lang="en-US" dirty="0"/>
              <a:t>.</a:t>
            </a:r>
          </a:p>
          <a:p>
            <a:r>
              <a:rPr lang="en-US" dirty="0">
                <a:solidFill>
                  <a:srgbClr val="FF0000"/>
                </a:solidFill>
                <a:highlight>
                  <a:srgbClr val="FFFF00"/>
                </a:highlight>
              </a:rPr>
              <a:t>The goal state itself is the solution</a:t>
            </a:r>
          </a:p>
          <a:p>
            <a:r>
              <a:rPr lang="en-US" dirty="0"/>
              <a:t>For example, in the 8-queens problem,  we care only about </a:t>
            </a:r>
            <a:r>
              <a:rPr lang="en-US" dirty="0">
                <a:solidFill>
                  <a:srgbClr val="FF0000"/>
                </a:solidFill>
              </a:rPr>
              <a:t>finding a valid final configuration (or state) of 8 queens.</a:t>
            </a:r>
          </a:p>
          <a:p>
            <a:r>
              <a:rPr lang="en-US" dirty="0"/>
              <a:t>A set of variables define a state or configuration. </a:t>
            </a:r>
            <a:r>
              <a:rPr lang="en-US" dirty="0">
                <a:solidFill>
                  <a:srgbClr val="C00000"/>
                </a:solidFill>
              </a:rPr>
              <a:t>A valid configuration</a:t>
            </a:r>
            <a:r>
              <a:rPr lang="en-US" dirty="0"/>
              <a:t> or state is defined by domains for every variable and constraints among variables.  </a:t>
            </a:r>
            <a:endParaRPr lang="tr-TR" dirty="0"/>
          </a:p>
        </p:txBody>
      </p:sp>
      <p:pic>
        <p:nvPicPr>
          <p:cNvPr id="6" name="Picture 5">
            <a:extLst>
              <a:ext uri="{FF2B5EF4-FFF2-40B4-BE49-F238E27FC236}">
                <a16:creationId xmlns:a16="http://schemas.microsoft.com/office/drawing/2014/main" id="{1AF862D9-96CB-4585-91AF-77223E8E0E9E}"/>
              </a:ext>
            </a:extLst>
          </p:cNvPr>
          <p:cNvPicPr>
            <a:picLocks noChangeAspect="1"/>
          </p:cNvPicPr>
          <p:nvPr/>
        </p:nvPicPr>
        <p:blipFill>
          <a:blip r:embed="rId3"/>
          <a:stretch>
            <a:fillRect/>
          </a:stretch>
        </p:blipFill>
        <p:spPr>
          <a:xfrm>
            <a:off x="582930" y="4509653"/>
            <a:ext cx="11151870" cy="2272148"/>
          </a:xfrm>
          <a:prstGeom prst="rect">
            <a:avLst/>
          </a:prstGeom>
        </p:spPr>
      </p:pic>
      <p:sp>
        <p:nvSpPr>
          <p:cNvPr id="10" name="TextBox 9">
            <a:extLst>
              <a:ext uri="{FF2B5EF4-FFF2-40B4-BE49-F238E27FC236}">
                <a16:creationId xmlns:a16="http://schemas.microsoft.com/office/drawing/2014/main" id="{7EE8F9E0-579D-4C39-9349-1FC7D99AD64F}"/>
              </a:ext>
            </a:extLst>
          </p:cNvPr>
          <p:cNvSpPr txBox="1"/>
          <p:nvPr/>
        </p:nvSpPr>
        <p:spPr bwMode="auto">
          <a:xfrm>
            <a:off x="7391400" y="1370331"/>
            <a:ext cx="4191000" cy="3139321"/>
          </a:xfrm>
          <a:prstGeom prst="rect">
            <a:avLst/>
          </a:prstGeom>
          <a:noFill/>
          <a:ln w="9525">
            <a:noFill/>
            <a:miter lim="800000"/>
            <a:headEnd/>
            <a:tailEnd/>
          </a:ln>
        </p:spPr>
        <p:txBody>
          <a:bodyPr wrap="square">
            <a:spAutoFit/>
          </a:bodyPr>
          <a:lstStyle/>
          <a:p>
            <a:pPr marL="285750" indent="-285750">
              <a:buFont typeface="Arial" panose="020B0604020202020204" pitchFamily="34" charset="0"/>
              <a:buChar char="•"/>
            </a:pPr>
            <a:r>
              <a:rPr lang="en-US" dirty="0"/>
              <a:t>The eight queens puzzle is the problem of placing eight chess queens on an 8×8 chessboard so that no two queens threaten each other. </a:t>
            </a:r>
          </a:p>
          <a:p>
            <a:pPr marL="285750" indent="-285750">
              <a:buFont typeface="Arial" panose="020B0604020202020204" pitchFamily="34" charset="0"/>
              <a:buChar char="•"/>
            </a:pPr>
            <a:r>
              <a:rPr lang="en-US" dirty="0"/>
              <a:t>The eight queens puzzle has </a:t>
            </a:r>
            <a:r>
              <a:rPr lang="en-US" dirty="0">
                <a:solidFill>
                  <a:srgbClr val="FF0000"/>
                </a:solidFill>
              </a:rPr>
              <a:t>92 distinct solutions</a:t>
            </a:r>
            <a:r>
              <a:rPr lang="en-US" dirty="0"/>
              <a:t>. </a:t>
            </a:r>
          </a:p>
          <a:p>
            <a:pPr marL="285750" indent="-285750">
              <a:buFont typeface="Arial" panose="020B0604020202020204" pitchFamily="34" charset="0"/>
              <a:buChar char="•"/>
            </a:pPr>
            <a:r>
              <a:rPr lang="en-US" dirty="0"/>
              <a:t>If solutions that differ only by the symmetry operations of rotation and reflection of the board are counted as one, the puzzle has 12 solutions. </a:t>
            </a:r>
          </a:p>
        </p:txBody>
      </p:sp>
    </p:spTree>
    <p:extLst>
      <p:ext uri="{BB962C8B-B14F-4D97-AF65-F5344CB8AC3E}">
        <p14:creationId xmlns:p14="http://schemas.microsoft.com/office/powerpoint/2010/main" val="8547481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عنصر نائب لرقم الشريحة 5">
            <a:extLst>
              <a:ext uri="{FF2B5EF4-FFF2-40B4-BE49-F238E27FC236}">
                <a16:creationId xmlns:a16="http://schemas.microsoft.com/office/drawing/2014/main" id="{FFAB52F8-11BC-44AE-A589-BB716B0BE25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E562CD34-378A-4DA1-94C9-FBB0771070B8}" type="slidenum">
              <a:rPr lang="ar-SA" altLang="tr-TR"/>
              <a:pPr eaLnBrk="1" hangingPunct="1"/>
              <a:t>40</a:t>
            </a:fld>
            <a:endParaRPr lang="en-GB" altLang="tr-TR"/>
          </a:p>
        </p:txBody>
      </p:sp>
      <p:sp>
        <p:nvSpPr>
          <p:cNvPr id="38915" name="Rectangle 2">
            <a:extLst>
              <a:ext uri="{FF2B5EF4-FFF2-40B4-BE49-F238E27FC236}">
                <a16:creationId xmlns:a16="http://schemas.microsoft.com/office/drawing/2014/main" id="{9DD1A8CB-0F5B-47BE-A22F-596A6FA23F95}"/>
              </a:ext>
            </a:extLst>
          </p:cNvPr>
          <p:cNvSpPr>
            <a:spLocks noGrp="1" noChangeArrowheads="1"/>
          </p:cNvSpPr>
          <p:nvPr>
            <p:ph type="title"/>
          </p:nvPr>
        </p:nvSpPr>
        <p:spPr>
          <a:xfrm>
            <a:off x="2743200" y="857250"/>
            <a:ext cx="7793038" cy="819150"/>
          </a:xfrm>
        </p:spPr>
        <p:txBody>
          <a:bodyPr/>
          <a:lstStyle/>
          <a:p>
            <a:pPr eaLnBrk="1" hangingPunct="1"/>
            <a:r>
              <a:rPr lang="fr-FR" altLang="tr-TR"/>
              <a:t>Simulated Annealing</a:t>
            </a:r>
            <a:endParaRPr lang="en-US" altLang="tr-TR"/>
          </a:p>
        </p:txBody>
      </p:sp>
      <p:sp>
        <p:nvSpPr>
          <p:cNvPr id="38916" name="Line 3">
            <a:extLst>
              <a:ext uri="{FF2B5EF4-FFF2-40B4-BE49-F238E27FC236}">
                <a16:creationId xmlns:a16="http://schemas.microsoft.com/office/drawing/2014/main" id="{419886B9-F233-4A8D-9F88-6566E0B9146E}"/>
              </a:ext>
            </a:extLst>
          </p:cNvPr>
          <p:cNvSpPr>
            <a:spLocks noChangeShapeType="1"/>
          </p:cNvSpPr>
          <p:nvPr/>
        </p:nvSpPr>
        <p:spPr bwMode="auto">
          <a:xfrm>
            <a:off x="3657600" y="2133600"/>
            <a:ext cx="0" cy="37338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tr-TR"/>
          </a:p>
        </p:txBody>
      </p:sp>
      <p:sp>
        <p:nvSpPr>
          <p:cNvPr id="38917" name="Line 4">
            <a:extLst>
              <a:ext uri="{FF2B5EF4-FFF2-40B4-BE49-F238E27FC236}">
                <a16:creationId xmlns:a16="http://schemas.microsoft.com/office/drawing/2014/main" id="{04C38DE9-D336-4439-8035-9038C70C7269}"/>
              </a:ext>
            </a:extLst>
          </p:cNvPr>
          <p:cNvSpPr>
            <a:spLocks noChangeShapeType="1"/>
          </p:cNvSpPr>
          <p:nvPr/>
        </p:nvSpPr>
        <p:spPr bwMode="auto">
          <a:xfrm>
            <a:off x="3657600" y="5867400"/>
            <a:ext cx="609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8918" name="Freeform 5">
            <a:extLst>
              <a:ext uri="{FF2B5EF4-FFF2-40B4-BE49-F238E27FC236}">
                <a16:creationId xmlns:a16="http://schemas.microsoft.com/office/drawing/2014/main" id="{298BFB67-D7B0-4010-80F1-233BEF9A01EA}"/>
              </a:ext>
            </a:extLst>
          </p:cNvPr>
          <p:cNvSpPr>
            <a:spLocks/>
          </p:cNvSpPr>
          <p:nvPr/>
        </p:nvSpPr>
        <p:spPr bwMode="auto">
          <a:xfrm>
            <a:off x="4114800" y="2057400"/>
            <a:ext cx="4191000" cy="3416300"/>
          </a:xfrm>
          <a:custGeom>
            <a:avLst/>
            <a:gdLst>
              <a:gd name="T0" fmla="*/ 0 w 2640"/>
              <a:gd name="T1" fmla="*/ 384 h 2152"/>
              <a:gd name="T2" fmla="*/ 384 w 2640"/>
              <a:gd name="T3" fmla="*/ 1536 h 2152"/>
              <a:gd name="T4" fmla="*/ 960 w 2640"/>
              <a:gd name="T5" fmla="*/ 960 h 2152"/>
              <a:gd name="T6" fmla="*/ 1344 w 2640"/>
              <a:gd name="T7" fmla="*/ 2064 h 2152"/>
              <a:gd name="T8" fmla="*/ 1776 w 2640"/>
              <a:gd name="T9" fmla="*/ 432 h 2152"/>
              <a:gd name="T10" fmla="*/ 2160 w 2640"/>
              <a:gd name="T11" fmla="*/ 1008 h 2152"/>
              <a:gd name="T12" fmla="*/ 2640 w 2640"/>
              <a:gd name="T13" fmla="*/ 0 h 2152"/>
              <a:gd name="T14" fmla="*/ 0 60000 65536"/>
              <a:gd name="T15" fmla="*/ 0 60000 65536"/>
              <a:gd name="T16" fmla="*/ 0 60000 65536"/>
              <a:gd name="T17" fmla="*/ 0 60000 65536"/>
              <a:gd name="T18" fmla="*/ 0 60000 65536"/>
              <a:gd name="T19" fmla="*/ 0 60000 65536"/>
              <a:gd name="T20" fmla="*/ 0 60000 65536"/>
              <a:gd name="T21" fmla="*/ 0 w 2640"/>
              <a:gd name="T22" fmla="*/ 0 h 2152"/>
              <a:gd name="T23" fmla="*/ 2640 w 2640"/>
              <a:gd name="T24" fmla="*/ 2152 h 2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0" h="2152">
                <a:moveTo>
                  <a:pt x="0" y="384"/>
                </a:moveTo>
                <a:cubicBezTo>
                  <a:pt x="112" y="912"/>
                  <a:pt x="224" y="1440"/>
                  <a:pt x="384" y="1536"/>
                </a:cubicBezTo>
                <a:cubicBezTo>
                  <a:pt x="544" y="1632"/>
                  <a:pt x="800" y="872"/>
                  <a:pt x="960" y="960"/>
                </a:cubicBezTo>
                <a:cubicBezTo>
                  <a:pt x="1120" y="1048"/>
                  <a:pt x="1208" y="2152"/>
                  <a:pt x="1344" y="2064"/>
                </a:cubicBezTo>
                <a:cubicBezTo>
                  <a:pt x="1480" y="1976"/>
                  <a:pt x="1640" y="608"/>
                  <a:pt x="1776" y="432"/>
                </a:cubicBezTo>
                <a:cubicBezTo>
                  <a:pt x="1912" y="256"/>
                  <a:pt x="2016" y="1080"/>
                  <a:pt x="2160" y="1008"/>
                </a:cubicBezTo>
                <a:cubicBezTo>
                  <a:pt x="2304" y="936"/>
                  <a:pt x="2560" y="168"/>
                  <a:pt x="264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38919" name="Oval 6">
            <a:extLst>
              <a:ext uri="{FF2B5EF4-FFF2-40B4-BE49-F238E27FC236}">
                <a16:creationId xmlns:a16="http://schemas.microsoft.com/office/drawing/2014/main" id="{E789C7F6-D181-4B04-B702-7BEF50F58E99}"/>
              </a:ext>
            </a:extLst>
          </p:cNvPr>
          <p:cNvSpPr>
            <a:spLocks noChangeArrowheads="1"/>
          </p:cNvSpPr>
          <p:nvPr/>
        </p:nvSpPr>
        <p:spPr bwMode="auto">
          <a:xfrm>
            <a:off x="4343400" y="3429000"/>
            <a:ext cx="1524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38920" name="Text Box 7">
            <a:extLst>
              <a:ext uri="{FF2B5EF4-FFF2-40B4-BE49-F238E27FC236}">
                <a16:creationId xmlns:a16="http://schemas.microsoft.com/office/drawing/2014/main" id="{75571454-EC15-413B-8F4A-383CC9CFCFED}"/>
              </a:ext>
            </a:extLst>
          </p:cNvPr>
          <p:cNvSpPr txBox="1">
            <a:spLocks noChangeArrowheads="1"/>
          </p:cNvSpPr>
          <p:nvPr/>
        </p:nvSpPr>
        <p:spPr bwMode="auto">
          <a:xfrm>
            <a:off x="2971800" y="2057401"/>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Cost</a:t>
            </a:r>
            <a:endParaRPr lang="en-GB" altLang="tr-TR"/>
          </a:p>
        </p:txBody>
      </p:sp>
      <p:sp>
        <p:nvSpPr>
          <p:cNvPr id="38921" name="Text Box 8">
            <a:extLst>
              <a:ext uri="{FF2B5EF4-FFF2-40B4-BE49-F238E27FC236}">
                <a16:creationId xmlns:a16="http://schemas.microsoft.com/office/drawing/2014/main" id="{70728E66-4F7A-4350-8FCB-D99DBB2084B1}"/>
              </a:ext>
            </a:extLst>
          </p:cNvPr>
          <p:cNvSpPr txBox="1">
            <a:spLocks noChangeArrowheads="1"/>
          </p:cNvSpPr>
          <p:nvPr/>
        </p:nvSpPr>
        <p:spPr bwMode="auto">
          <a:xfrm>
            <a:off x="9220200" y="5867401"/>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States</a:t>
            </a:r>
            <a:endParaRPr lang="en-GB" altLang="tr-TR"/>
          </a:p>
        </p:txBody>
      </p:sp>
      <p:sp>
        <p:nvSpPr>
          <p:cNvPr id="38922" name="Line 9">
            <a:extLst>
              <a:ext uri="{FF2B5EF4-FFF2-40B4-BE49-F238E27FC236}">
                <a16:creationId xmlns:a16="http://schemas.microsoft.com/office/drawing/2014/main" id="{3898FCCA-2475-4686-87BC-26F834DF08F0}"/>
              </a:ext>
            </a:extLst>
          </p:cNvPr>
          <p:cNvSpPr>
            <a:spLocks noChangeShapeType="1"/>
          </p:cNvSpPr>
          <p:nvPr/>
        </p:nvSpPr>
        <p:spPr bwMode="auto">
          <a:xfrm flipH="1">
            <a:off x="4495800" y="2590800"/>
            <a:ext cx="914400" cy="838200"/>
          </a:xfrm>
          <a:prstGeom prst="line">
            <a:avLst/>
          </a:prstGeom>
          <a:noFill/>
          <a:ln w="2857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8923" name="Text Box 10">
            <a:extLst>
              <a:ext uri="{FF2B5EF4-FFF2-40B4-BE49-F238E27FC236}">
                <a16:creationId xmlns:a16="http://schemas.microsoft.com/office/drawing/2014/main" id="{79CC1860-784B-46D3-8478-CFB79A79D8FD}"/>
              </a:ext>
            </a:extLst>
          </p:cNvPr>
          <p:cNvSpPr txBox="1">
            <a:spLocks noChangeArrowheads="1"/>
          </p:cNvSpPr>
          <p:nvPr/>
        </p:nvSpPr>
        <p:spPr bwMode="auto">
          <a:xfrm>
            <a:off x="5257800" y="2133601"/>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Best</a:t>
            </a:r>
            <a:endParaRPr lang="en-GB" altLang="tr-T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عنصر نائب لرقم الشريحة 5">
            <a:extLst>
              <a:ext uri="{FF2B5EF4-FFF2-40B4-BE49-F238E27FC236}">
                <a16:creationId xmlns:a16="http://schemas.microsoft.com/office/drawing/2014/main" id="{E43A698D-6688-425D-871F-A6DC0A22063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CF3840A3-C429-449E-A272-5F148B2EB32E}" type="slidenum">
              <a:rPr lang="ar-SA" altLang="tr-TR"/>
              <a:pPr eaLnBrk="1" hangingPunct="1"/>
              <a:t>41</a:t>
            </a:fld>
            <a:endParaRPr lang="en-GB" altLang="tr-TR"/>
          </a:p>
        </p:txBody>
      </p:sp>
      <p:sp>
        <p:nvSpPr>
          <p:cNvPr id="39939" name="Rectangle 2">
            <a:extLst>
              <a:ext uri="{FF2B5EF4-FFF2-40B4-BE49-F238E27FC236}">
                <a16:creationId xmlns:a16="http://schemas.microsoft.com/office/drawing/2014/main" id="{48B84AB0-846B-4338-A7A3-824AD8EEA099}"/>
              </a:ext>
            </a:extLst>
          </p:cNvPr>
          <p:cNvSpPr>
            <a:spLocks noGrp="1" noChangeArrowheads="1"/>
          </p:cNvSpPr>
          <p:nvPr>
            <p:ph type="title"/>
          </p:nvPr>
        </p:nvSpPr>
        <p:spPr>
          <a:xfrm>
            <a:off x="2743200" y="857250"/>
            <a:ext cx="7793038" cy="819150"/>
          </a:xfrm>
        </p:spPr>
        <p:txBody>
          <a:bodyPr/>
          <a:lstStyle/>
          <a:p>
            <a:pPr eaLnBrk="1" hangingPunct="1"/>
            <a:r>
              <a:rPr lang="fr-FR" altLang="tr-TR"/>
              <a:t>Simulated Annealing</a:t>
            </a:r>
            <a:endParaRPr lang="en-US" altLang="tr-TR"/>
          </a:p>
        </p:txBody>
      </p:sp>
      <p:sp>
        <p:nvSpPr>
          <p:cNvPr id="39940" name="Line 3">
            <a:extLst>
              <a:ext uri="{FF2B5EF4-FFF2-40B4-BE49-F238E27FC236}">
                <a16:creationId xmlns:a16="http://schemas.microsoft.com/office/drawing/2014/main" id="{322E82BE-186E-4CB8-89B7-28BAFF4CD767}"/>
              </a:ext>
            </a:extLst>
          </p:cNvPr>
          <p:cNvSpPr>
            <a:spLocks noChangeShapeType="1"/>
          </p:cNvSpPr>
          <p:nvPr/>
        </p:nvSpPr>
        <p:spPr bwMode="auto">
          <a:xfrm>
            <a:off x="3657600" y="2133600"/>
            <a:ext cx="0" cy="37338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tr-TR"/>
          </a:p>
        </p:txBody>
      </p:sp>
      <p:sp>
        <p:nvSpPr>
          <p:cNvPr id="39941" name="Line 4">
            <a:extLst>
              <a:ext uri="{FF2B5EF4-FFF2-40B4-BE49-F238E27FC236}">
                <a16:creationId xmlns:a16="http://schemas.microsoft.com/office/drawing/2014/main" id="{DFBA796D-CBEF-4CD7-904A-594859E31A00}"/>
              </a:ext>
            </a:extLst>
          </p:cNvPr>
          <p:cNvSpPr>
            <a:spLocks noChangeShapeType="1"/>
          </p:cNvSpPr>
          <p:nvPr/>
        </p:nvSpPr>
        <p:spPr bwMode="auto">
          <a:xfrm>
            <a:off x="3657600" y="5867400"/>
            <a:ext cx="609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9942" name="Freeform 5">
            <a:extLst>
              <a:ext uri="{FF2B5EF4-FFF2-40B4-BE49-F238E27FC236}">
                <a16:creationId xmlns:a16="http://schemas.microsoft.com/office/drawing/2014/main" id="{5B714A2E-501B-44B8-80B2-4D883C404E50}"/>
              </a:ext>
            </a:extLst>
          </p:cNvPr>
          <p:cNvSpPr>
            <a:spLocks/>
          </p:cNvSpPr>
          <p:nvPr/>
        </p:nvSpPr>
        <p:spPr bwMode="auto">
          <a:xfrm>
            <a:off x="4114800" y="2057400"/>
            <a:ext cx="4191000" cy="3416300"/>
          </a:xfrm>
          <a:custGeom>
            <a:avLst/>
            <a:gdLst>
              <a:gd name="T0" fmla="*/ 0 w 2640"/>
              <a:gd name="T1" fmla="*/ 384 h 2152"/>
              <a:gd name="T2" fmla="*/ 384 w 2640"/>
              <a:gd name="T3" fmla="*/ 1536 h 2152"/>
              <a:gd name="T4" fmla="*/ 960 w 2640"/>
              <a:gd name="T5" fmla="*/ 960 h 2152"/>
              <a:gd name="T6" fmla="*/ 1344 w 2640"/>
              <a:gd name="T7" fmla="*/ 2064 h 2152"/>
              <a:gd name="T8" fmla="*/ 1776 w 2640"/>
              <a:gd name="T9" fmla="*/ 432 h 2152"/>
              <a:gd name="T10" fmla="*/ 2160 w 2640"/>
              <a:gd name="T11" fmla="*/ 1008 h 2152"/>
              <a:gd name="T12" fmla="*/ 2640 w 2640"/>
              <a:gd name="T13" fmla="*/ 0 h 2152"/>
              <a:gd name="T14" fmla="*/ 0 60000 65536"/>
              <a:gd name="T15" fmla="*/ 0 60000 65536"/>
              <a:gd name="T16" fmla="*/ 0 60000 65536"/>
              <a:gd name="T17" fmla="*/ 0 60000 65536"/>
              <a:gd name="T18" fmla="*/ 0 60000 65536"/>
              <a:gd name="T19" fmla="*/ 0 60000 65536"/>
              <a:gd name="T20" fmla="*/ 0 60000 65536"/>
              <a:gd name="T21" fmla="*/ 0 w 2640"/>
              <a:gd name="T22" fmla="*/ 0 h 2152"/>
              <a:gd name="T23" fmla="*/ 2640 w 2640"/>
              <a:gd name="T24" fmla="*/ 2152 h 2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0" h="2152">
                <a:moveTo>
                  <a:pt x="0" y="384"/>
                </a:moveTo>
                <a:cubicBezTo>
                  <a:pt x="112" y="912"/>
                  <a:pt x="224" y="1440"/>
                  <a:pt x="384" y="1536"/>
                </a:cubicBezTo>
                <a:cubicBezTo>
                  <a:pt x="544" y="1632"/>
                  <a:pt x="800" y="872"/>
                  <a:pt x="960" y="960"/>
                </a:cubicBezTo>
                <a:cubicBezTo>
                  <a:pt x="1120" y="1048"/>
                  <a:pt x="1208" y="2152"/>
                  <a:pt x="1344" y="2064"/>
                </a:cubicBezTo>
                <a:cubicBezTo>
                  <a:pt x="1480" y="1976"/>
                  <a:pt x="1640" y="608"/>
                  <a:pt x="1776" y="432"/>
                </a:cubicBezTo>
                <a:cubicBezTo>
                  <a:pt x="1912" y="256"/>
                  <a:pt x="2016" y="1080"/>
                  <a:pt x="2160" y="1008"/>
                </a:cubicBezTo>
                <a:cubicBezTo>
                  <a:pt x="2304" y="936"/>
                  <a:pt x="2560" y="168"/>
                  <a:pt x="264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39943" name="Oval 6">
            <a:extLst>
              <a:ext uri="{FF2B5EF4-FFF2-40B4-BE49-F238E27FC236}">
                <a16:creationId xmlns:a16="http://schemas.microsoft.com/office/drawing/2014/main" id="{EBF86110-D61E-4238-A86D-E849A8BEBB30}"/>
              </a:ext>
            </a:extLst>
          </p:cNvPr>
          <p:cNvSpPr>
            <a:spLocks noChangeArrowheads="1"/>
          </p:cNvSpPr>
          <p:nvPr/>
        </p:nvSpPr>
        <p:spPr bwMode="auto">
          <a:xfrm>
            <a:off x="4267200" y="3124200"/>
            <a:ext cx="1524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39944" name="Text Box 7">
            <a:extLst>
              <a:ext uri="{FF2B5EF4-FFF2-40B4-BE49-F238E27FC236}">
                <a16:creationId xmlns:a16="http://schemas.microsoft.com/office/drawing/2014/main" id="{6BC528EB-D1E9-4F06-A0E9-8A13FA1B3E4F}"/>
              </a:ext>
            </a:extLst>
          </p:cNvPr>
          <p:cNvSpPr txBox="1">
            <a:spLocks noChangeArrowheads="1"/>
          </p:cNvSpPr>
          <p:nvPr/>
        </p:nvSpPr>
        <p:spPr bwMode="auto">
          <a:xfrm>
            <a:off x="2971800" y="2057401"/>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Cost</a:t>
            </a:r>
            <a:endParaRPr lang="en-GB" altLang="tr-TR"/>
          </a:p>
        </p:txBody>
      </p:sp>
      <p:sp>
        <p:nvSpPr>
          <p:cNvPr id="39945" name="Text Box 8">
            <a:extLst>
              <a:ext uri="{FF2B5EF4-FFF2-40B4-BE49-F238E27FC236}">
                <a16:creationId xmlns:a16="http://schemas.microsoft.com/office/drawing/2014/main" id="{755B24F3-5969-414B-AD28-54FA753DFC14}"/>
              </a:ext>
            </a:extLst>
          </p:cNvPr>
          <p:cNvSpPr txBox="1">
            <a:spLocks noChangeArrowheads="1"/>
          </p:cNvSpPr>
          <p:nvPr/>
        </p:nvSpPr>
        <p:spPr bwMode="auto">
          <a:xfrm>
            <a:off x="9220200" y="5867401"/>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States</a:t>
            </a:r>
            <a:endParaRPr lang="en-GB" altLang="tr-TR"/>
          </a:p>
        </p:txBody>
      </p:sp>
      <p:sp>
        <p:nvSpPr>
          <p:cNvPr id="39946" name="Line 9">
            <a:extLst>
              <a:ext uri="{FF2B5EF4-FFF2-40B4-BE49-F238E27FC236}">
                <a16:creationId xmlns:a16="http://schemas.microsoft.com/office/drawing/2014/main" id="{E12A7039-BE4F-4D0E-9A7D-7266C35130F9}"/>
              </a:ext>
            </a:extLst>
          </p:cNvPr>
          <p:cNvSpPr>
            <a:spLocks noChangeShapeType="1"/>
          </p:cNvSpPr>
          <p:nvPr/>
        </p:nvSpPr>
        <p:spPr bwMode="auto">
          <a:xfrm flipH="1">
            <a:off x="4495800" y="2590800"/>
            <a:ext cx="914400" cy="838200"/>
          </a:xfrm>
          <a:prstGeom prst="line">
            <a:avLst/>
          </a:prstGeom>
          <a:noFill/>
          <a:ln w="2857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9947" name="Text Box 10">
            <a:extLst>
              <a:ext uri="{FF2B5EF4-FFF2-40B4-BE49-F238E27FC236}">
                <a16:creationId xmlns:a16="http://schemas.microsoft.com/office/drawing/2014/main" id="{B91C492A-6FED-4173-97FA-94E252EE0B92}"/>
              </a:ext>
            </a:extLst>
          </p:cNvPr>
          <p:cNvSpPr txBox="1">
            <a:spLocks noChangeArrowheads="1"/>
          </p:cNvSpPr>
          <p:nvPr/>
        </p:nvSpPr>
        <p:spPr bwMode="auto">
          <a:xfrm>
            <a:off x="5257800" y="2133601"/>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Best</a:t>
            </a:r>
            <a:endParaRPr lang="en-GB" altLang="tr-T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عنصر نائب لرقم الشريحة 5">
            <a:extLst>
              <a:ext uri="{FF2B5EF4-FFF2-40B4-BE49-F238E27FC236}">
                <a16:creationId xmlns:a16="http://schemas.microsoft.com/office/drawing/2014/main" id="{AEA19B0F-8840-40CE-93F3-C56F5FFD724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04853C69-1FC2-4A14-95B4-018ED6D7C4A8}" type="slidenum">
              <a:rPr lang="ar-SA" altLang="tr-TR"/>
              <a:pPr eaLnBrk="1" hangingPunct="1"/>
              <a:t>42</a:t>
            </a:fld>
            <a:endParaRPr lang="en-GB" altLang="tr-TR"/>
          </a:p>
        </p:txBody>
      </p:sp>
      <p:sp>
        <p:nvSpPr>
          <p:cNvPr id="40963" name="Rectangle 2">
            <a:extLst>
              <a:ext uri="{FF2B5EF4-FFF2-40B4-BE49-F238E27FC236}">
                <a16:creationId xmlns:a16="http://schemas.microsoft.com/office/drawing/2014/main" id="{57614D2B-2E7C-4F70-97AD-F46D2E91E700}"/>
              </a:ext>
            </a:extLst>
          </p:cNvPr>
          <p:cNvSpPr>
            <a:spLocks noGrp="1" noChangeArrowheads="1"/>
          </p:cNvSpPr>
          <p:nvPr>
            <p:ph type="title"/>
          </p:nvPr>
        </p:nvSpPr>
        <p:spPr>
          <a:xfrm>
            <a:off x="2743200" y="857250"/>
            <a:ext cx="7793038" cy="819150"/>
          </a:xfrm>
        </p:spPr>
        <p:txBody>
          <a:bodyPr/>
          <a:lstStyle/>
          <a:p>
            <a:pPr eaLnBrk="1" hangingPunct="1"/>
            <a:r>
              <a:rPr lang="fr-FR" altLang="tr-TR"/>
              <a:t>Simulated Annealing</a:t>
            </a:r>
            <a:endParaRPr lang="en-US" altLang="tr-TR"/>
          </a:p>
        </p:txBody>
      </p:sp>
      <p:sp>
        <p:nvSpPr>
          <p:cNvPr id="40964" name="Line 3">
            <a:extLst>
              <a:ext uri="{FF2B5EF4-FFF2-40B4-BE49-F238E27FC236}">
                <a16:creationId xmlns:a16="http://schemas.microsoft.com/office/drawing/2014/main" id="{CC120746-51E4-464F-97B7-6284B6CF7140}"/>
              </a:ext>
            </a:extLst>
          </p:cNvPr>
          <p:cNvSpPr>
            <a:spLocks noChangeShapeType="1"/>
          </p:cNvSpPr>
          <p:nvPr/>
        </p:nvSpPr>
        <p:spPr bwMode="auto">
          <a:xfrm>
            <a:off x="3657600" y="2133600"/>
            <a:ext cx="0" cy="37338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tr-TR"/>
          </a:p>
        </p:txBody>
      </p:sp>
      <p:sp>
        <p:nvSpPr>
          <p:cNvPr id="40965" name="Line 4">
            <a:extLst>
              <a:ext uri="{FF2B5EF4-FFF2-40B4-BE49-F238E27FC236}">
                <a16:creationId xmlns:a16="http://schemas.microsoft.com/office/drawing/2014/main" id="{C3910974-8E9A-410A-8427-C298E9BDAE63}"/>
              </a:ext>
            </a:extLst>
          </p:cNvPr>
          <p:cNvSpPr>
            <a:spLocks noChangeShapeType="1"/>
          </p:cNvSpPr>
          <p:nvPr/>
        </p:nvSpPr>
        <p:spPr bwMode="auto">
          <a:xfrm>
            <a:off x="3657600" y="5867400"/>
            <a:ext cx="609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40966" name="Freeform 5">
            <a:extLst>
              <a:ext uri="{FF2B5EF4-FFF2-40B4-BE49-F238E27FC236}">
                <a16:creationId xmlns:a16="http://schemas.microsoft.com/office/drawing/2014/main" id="{9C450BC8-23AC-4B1F-BCCC-D019F1F51F62}"/>
              </a:ext>
            </a:extLst>
          </p:cNvPr>
          <p:cNvSpPr>
            <a:spLocks/>
          </p:cNvSpPr>
          <p:nvPr/>
        </p:nvSpPr>
        <p:spPr bwMode="auto">
          <a:xfrm>
            <a:off x="4114800" y="2057400"/>
            <a:ext cx="4191000" cy="3416300"/>
          </a:xfrm>
          <a:custGeom>
            <a:avLst/>
            <a:gdLst>
              <a:gd name="T0" fmla="*/ 0 w 2640"/>
              <a:gd name="T1" fmla="*/ 384 h 2152"/>
              <a:gd name="T2" fmla="*/ 384 w 2640"/>
              <a:gd name="T3" fmla="*/ 1536 h 2152"/>
              <a:gd name="T4" fmla="*/ 960 w 2640"/>
              <a:gd name="T5" fmla="*/ 960 h 2152"/>
              <a:gd name="T6" fmla="*/ 1344 w 2640"/>
              <a:gd name="T7" fmla="*/ 2064 h 2152"/>
              <a:gd name="T8" fmla="*/ 1776 w 2640"/>
              <a:gd name="T9" fmla="*/ 432 h 2152"/>
              <a:gd name="T10" fmla="*/ 2160 w 2640"/>
              <a:gd name="T11" fmla="*/ 1008 h 2152"/>
              <a:gd name="T12" fmla="*/ 2640 w 2640"/>
              <a:gd name="T13" fmla="*/ 0 h 2152"/>
              <a:gd name="T14" fmla="*/ 0 60000 65536"/>
              <a:gd name="T15" fmla="*/ 0 60000 65536"/>
              <a:gd name="T16" fmla="*/ 0 60000 65536"/>
              <a:gd name="T17" fmla="*/ 0 60000 65536"/>
              <a:gd name="T18" fmla="*/ 0 60000 65536"/>
              <a:gd name="T19" fmla="*/ 0 60000 65536"/>
              <a:gd name="T20" fmla="*/ 0 60000 65536"/>
              <a:gd name="T21" fmla="*/ 0 w 2640"/>
              <a:gd name="T22" fmla="*/ 0 h 2152"/>
              <a:gd name="T23" fmla="*/ 2640 w 2640"/>
              <a:gd name="T24" fmla="*/ 2152 h 2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0" h="2152">
                <a:moveTo>
                  <a:pt x="0" y="384"/>
                </a:moveTo>
                <a:cubicBezTo>
                  <a:pt x="112" y="912"/>
                  <a:pt x="224" y="1440"/>
                  <a:pt x="384" y="1536"/>
                </a:cubicBezTo>
                <a:cubicBezTo>
                  <a:pt x="544" y="1632"/>
                  <a:pt x="800" y="872"/>
                  <a:pt x="960" y="960"/>
                </a:cubicBezTo>
                <a:cubicBezTo>
                  <a:pt x="1120" y="1048"/>
                  <a:pt x="1208" y="2152"/>
                  <a:pt x="1344" y="2064"/>
                </a:cubicBezTo>
                <a:cubicBezTo>
                  <a:pt x="1480" y="1976"/>
                  <a:pt x="1640" y="608"/>
                  <a:pt x="1776" y="432"/>
                </a:cubicBezTo>
                <a:cubicBezTo>
                  <a:pt x="1912" y="256"/>
                  <a:pt x="2016" y="1080"/>
                  <a:pt x="2160" y="1008"/>
                </a:cubicBezTo>
                <a:cubicBezTo>
                  <a:pt x="2304" y="936"/>
                  <a:pt x="2560" y="168"/>
                  <a:pt x="264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0967" name="Oval 6">
            <a:extLst>
              <a:ext uri="{FF2B5EF4-FFF2-40B4-BE49-F238E27FC236}">
                <a16:creationId xmlns:a16="http://schemas.microsoft.com/office/drawing/2014/main" id="{7087669A-762E-4E52-A2F9-B7C79DA7D6B5}"/>
              </a:ext>
            </a:extLst>
          </p:cNvPr>
          <p:cNvSpPr>
            <a:spLocks noChangeArrowheads="1"/>
          </p:cNvSpPr>
          <p:nvPr/>
        </p:nvSpPr>
        <p:spPr bwMode="auto">
          <a:xfrm>
            <a:off x="4419600" y="3810000"/>
            <a:ext cx="1524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40968" name="Text Box 7">
            <a:extLst>
              <a:ext uri="{FF2B5EF4-FFF2-40B4-BE49-F238E27FC236}">
                <a16:creationId xmlns:a16="http://schemas.microsoft.com/office/drawing/2014/main" id="{C61E9B5A-C19E-42A4-8DA7-3477E5D7934D}"/>
              </a:ext>
            </a:extLst>
          </p:cNvPr>
          <p:cNvSpPr txBox="1">
            <a:spLocks noChangeArrowheads="1"/>
          </p:cNvSpPr>
          <p:nvPr/>
        </p:nvSpPr>
        <p:spPr bwMode="auto">
          <a:xfrm>
            <a:off x="2971800" y="2057401"/>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Cost</a:t>
            </a:r>
            <a:endParaRPr lang="en-GB" altLang="tr-TR"/>
          </a:p>
        </p:txBody>
      </p:sp>
      <p:sp>
        <p:nvSpPr>
          <p:cNvPr id="40969" name="Text Box 8">
            <a:extLst>
              <a:ext uri="{FF2B5EF4-FFF2-40B4-BE49-F238E27FC236}">
                <a16:creationId xmlns:a16="http://schemas.microsoft.com/office/drawing/2014/main" id="{EBB29536-5D6E-442D-957C-1DC0379899C9}"/>
              </a:ext>
            </a:extLst>
          </p:cNvPr>
          <p:cNvSpPr txBox="1">
            <a:spLocks noChangeArrowheads="1"/>
          </p:cNvSpPr>
          <p:nvPr/>
        </p:nvSpPr>
        <p:spPr bwMode="auto">
          <a:xfrm>
            <a:off x="9220200" y="5867401"/>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States</a:t>
            </a:r>
            <a:endParaRPr lang="en-GB" altLang="tr-TR"/>
          </a:p>
        </p:txBody>
      </p:sp>
      <p:sp>
        <p:nvSpPr>
          <p:cNvPr id="40970" name="Line 9">
            <a:extLst>
              <a:ext uri="{FF2B5EF4-FFF2-40B4-BE49-F238E27FC236}">
                <a16:creationId xmlns:a16="http://schemas.microsoft.com/office/drawing/2014/main" id="{A6DDBEA4-9C4D-469B-9812-D8B2ECF6FBAC}"/>
              </a:ext>
            </a:extLst>
          </p:cNvPr>
          <p:cNvSpPr>
            <a:spLocks noChangeShapeType="1"/>
          </p:cNvSpPr>
          <p:nvPr/>
        </p:nvSpPr>
        <p:spPr bwMode="auto">
          <a:xfrm flipH="1">
            <a:off x="4572000" y="2590800"/>
            <a:ext cx="838200" cy="1219200"/>
          </a:xfrm>
          <a:prstGeom prst="line">
            <a:avLst/>
          </a:prstGeom>
          <a:noFill/>
          <a:ln w="2857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40971" name="Text Box 10">
            <a:extLst>
              <a:ext uri="{FF2B5EF4-FFF2-40B4-BE49-F238E27FC236}">
                <a16:creationId xmlns:a16="http://schemas.microsoft.com/office/drawing/2014/main" id="{2392F2FF-E172-4D7F-AD06-C1253391F74C}"/>
              </a:ext>
            </a:extLst>
          </p:cNvPr>
          <p:cNvSpPr txBox="1">
            <a:spLocks noChangeArrowheads="1"/>
          </p:cNvSpPr>
          <p:nvPr/>
        </p:nvSpPr>
        <p:spPr bwMode="auto">
          <a:xfrm>
            <a:off x="5257800" y="2133601"/>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Best</a:t>
            </a:r>
            <a:endParaRPr lang="en-GB" altLang="tr-T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عنصر نائب لرقم الشريحة 5">
            <a:extLst>
              <a:ext uri="{FF2B5EF4-FFF2-40B4-BE49-F238E27FC236}">
                <a16:creationId xmlns:a16="http://schemas.microsoft.com/office/drawing/2014/main" id="{D0ABF167-141F-453A-8531-3CADD34CE71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4AFE9410-8616-4659-BC12-7DF2D2FA561F}" type="slidenum">
              <a:rPr lang="ar-SA" altLang="tr-TR"/>
              <a:pPr eaLnBrk="1" hangingPunct="1"/>
              <a:t>43</a:t>
            </a:fld>
            <a:endParaRPr lang="en-GB" altLang="tr-TR"/>
          </a:p>
        </p:txBody>
      </p:sp>
      <p:sp>
        <p:nvSpPr>
          <p:cNvPr id="41987" name="Rectangle 2">
            <a:extLst>
              <a:ext uri="{FF2B5EF4-FFF2-40B4-BE49-F238E27FC236}">
                <a16:creationId xmlns:a16="http://schemas.microsoft.com/office/drawing/2014/main" id="{1986CB50-648B-4263-8DD7-1CA83834A766}"/>
              </a:ext>
            </a:extLst>
          </p:cNvPr>
          <p:cNvSpPr>
            <a:spLocks noGrp="1" noChangeArrowheads="1"/>
          </p:cNvSpPr>
          <p:nvPr>
            <p:ph type="title"/>
          </p:nvPr>
        </p:nvSpPr>
        <p:spPr>
          <a:xfrm>
            <a:off x="2743200" y="857250"/>
            <a:ext cx="7793038" cy="819150"/>
          </a:xfrm>
        </p:spPr>
        <p:txBody>
          <a:bodyPr/>
          <a:lstStyle/>
          <a:p>
            <a:pPr eaLnBrk="1" hangingPunct="1"/>
            <a:r>
              <a:rPr lang="fr-FR" altLang="tr-TR"/>
              <a:t>Simulated Annealing</a:t>
            </a:r>
            <a:endParaRPr lang="en-US" altLang="tr-TR"/>
          </a:p>
        </p:txBody>
      </p:sp>
      <p:sp>
        <p:nvSpPr>
          <p:cNvPr id="41988" name="Line 3">
            <a:extLst>
              <a:ext uri="{FF2B5EF4-FFF2-40B4-BE49-F238E27FC236}">
                <a16:creationId xmlns:a16="http://schemas.microsoft.com/office/drawing/2014/main" id="{0104C14D-AD1B-40DE-BE5B-50476F6AFFF0}"/>
              </a:ext>
            </a:extLst>
          </p:cNvPr>
          <p:cNvSpPr>
            <a:spLocks noChangeShapeType="1"/>
          </p:cNvSpPr>
          <p:nvPr/>
        </p:nvSpPr>
        <p:spPr bwMode="auto">
          <a:xfrm>
            <a:off x="3657600" y="2133600"/>
            <a:ext cx="0" cy="37338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tr-TR"/>
          </a:p>
        </p:txBody>
      </p:sp>
      <p:sp>
        <p:nvSpPr>
          <p:cNvPr id="41989" name="Line 4">
            <a:extLst>
              <a:ext uri="{FF2B5EF4-FFF2-40B4-BE49-F238E27FC236}">
                <a16:creationId xmlns:a16="http://schemas.microsoft.com/office/drawing/2014/main" id="{095A1ABA-FF53-4F27-B224-E85CDCBE1D8F}"/>
              </a:ext>
            </a:extLst>
          </p:cNvPr>
          <p:cNvSpPr>
            <a:spLocks noChangeShapeType="1"/>
          </p:cNvSpPr>
          <p:nvPr/>
        </p:nvSpPr>
        <p:spPr bwMode="auto">
          <a:xfrm>
            <a:off x="3657600" y="5867400"/>
            <a:ext cx="609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41990" name="Freeform 5">
            <a:extLst>
              <a:ext uri="{FF2B5EF4-FFF2-40B4-BE49-F238E27FC236}">
                <a16:creationId xmlns:a16="http://schemas.microsoft.com/office/drawing/2014/main" id="{50A98102-A519-484E-803B-8C65E0555BA9}"/>
              </a:ext>
            </a:extLst>
          </p:cNvPr>
          <p:cNvSpPr>
            <a:spLocks/>
          </p:cNvSpPr>
          <p:nvPr/>
        </p:nvSpPr>
        <p:spPr bwMode="auto">
          <a:xfrm>
            <a:off x="4114800" y="2057400"/>
            <a:ext cx="4191000" cy="3416300"/>
          </a:xfrm>
          <a:custGeom>
            <a:avLst/>
            <a:gdLst>
              <a:gd name="T0" fmla="*/ 0 w 2640"/>
              <a:gd name="T1" fmla="*/ 384 h 2152"/>
              <a:gd name="T2" fmla="*/ 384 w 2640"/>
              <a:gd name="T3" fmla="*/ 1536 h 2152"/>
              <a:gd name="T4" fmla="*/ 960 w 2640"/>
              <a:gd name="T5" fmla="*/ 960 h 2152"/>
              <a:gd name="T6" fmla="*/ 1344 w 2640"/>
              <a:gd name="T7" fmla="*/ 2064 h 2152"/>
              <a:gd name="T8" fmla="*/ 1776 w 2640"/>
              <a:gd name="T9" fmla="*/ 432 h 2152"/>
              <a:gd name="T10" fmla="*/ 2160 w 2640"/>
              <a:gd name="T11" fmla="*/ 1008 h 2152"/>
              <a:gd name="T12" fmla="*/ 2640 w 2640"/>
              <a:gd name="T13" fmla="*/ 0 h 2152"/>
              <a:gd name="T14" fmla="*/ 0 60000 65536"/>
              <a:gd name="T15" fmla="*/ 0 60000 65536"/>
              <a:gd name="T16" fmla="*/ 0 60000 65536"/>
              <a:gd name="T17" fmla="*/ 0 60000 65536"/>
              <a:gd name="T18" fmla="*/ 0 60000 65536"/>
              <a:gd name="T19" fmla="*/ 0 60000 65536"/>
              <a:gd name="T20" fmla="*/ 0 60000 65536"/>
              <a:gd name="T21" fmla="*/ 0 w 2640"/>
              <a:gd name="T22" fmla="*/ 0 h 2152"/>
              <a:gd name="T23" fmla="*/ 2640 w 2640"/>
              <a:gd name="T24" fmla="*/ 2152 h 2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0" h="2152">
                <a:moveTo>
                  <a:pt x="0" y="384"/>
                </a:moveTo>
                <a:cubicBezTo>
                  <a:pt x="112" y="912"/>
                  <a:pt x="224" y="1440"/>
                  <a:pt x="384" y="1536"/>
                </a:cubicBezTo>
                <a:cubicBezTo>
                  <a:pt x="544" y="1632"/>
                  <a:pt x="800" y="872"/>
                  <a:pt x="960" y="960"/>
                </a:cubicBezTo>
                <a:cubicBezTo>
                  <a:pt x="1120" y="1048"/>
                  <a:pt x="1208" y="2152"/>
                  <a:pt x="1344" y="2064"/>
                </a:cubicBezTo>
                <a:cubicBezTo>
                  <a:pt x="1480" y="1976"/>
                  <a:pt x="1640" y="608"/>
                  <a:pt x="1776" y="432"/>
                </a:cubicBezTo>
                <a:cubicBezTo>
                  <a:pt x="1912" y="256"/>
                  <a:pt x="2016" y="1080"/>
                  <a:pt x="2160" y="1008"/>
                </a:cubicBezTo>
                <a:cubicBezTo>
                  <a:pt x="2304" y="936"/>
                  <a:pt x="2560" y="168"/>
                  <a:pt x="264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1991" name="Oval 6">
            <a:extLst>
              <a:ext uri="{FF2B5EF4-FFF2-40B4-BE49-F238E27FC236}">
                <a16:creationId xmlns:a16="http://schemas.microsoft.com/office/drawing/2014/main" id="{C402B2BF-FCC4-469F-B09A-76CFF7E4AC23}"/>
              </a:ext>
            </a:extLst>
          </p:cNvPr>
          <p:cNvSpPr>
            <a:spLocks noChangeArrowheads="1"/>
          </p:cNvSpPr>
          <p:nvPr/>
        </p:nvSpPr>
        <p:spPr bwMode="auto">
          <a:xfrm>
            <a:off x="4495800" y="4114800"/>
            <a:ext cx="1524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41992" name="Text Box 7">
            <a:extLst>
              <a:ext uri="{FF2B5EF4-FFF2-40B4-BE49-F238E27FC236}">
                <a16:creationId xmlns:a16="http://schemas.microsoft.com/office/drawing/2014/main" id="{4D307B1E-A5E8-4663-A11E-3740B9C36DDE}"/>
              </a:ext>
            </a:extLst>
          </p:cNvPr>
          <p:cNvSpPr txBox="1">
            <a:spLocks noChangeArrowheads="1"/>
          </p:cNvSpPr>
          <p:nvPr/>
        </p:nvSpPr>
        <p:spPr bwMode="auto">
          <a:xfrm>
            <a:off x="2971800" y="2057401"/>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Cost</a:t>
            </a:r>
            <a:endParaRPr lang="en-GB" altLang="tr-TR"/>
          </a:p>
        </p:txBody>
      </p:sp>
      <p:sp>
        <p:nvSpPr>
          <p:cNvPr id="41993" name="Text Box 8">
            <a:extLst>
              <a:ext uri="{FF2B5EF4-FFF2-40B4-BE49-F238E27FC236}">
                <a16:creationId xmlns:a16="http://schemas.microsoft.com/office/drawing/2014/main" id="{04ACF69C-8614-470B-B45B-A245A30960F5}"/>
              </a:ext>
            </a:extLst>
          </p:cNvPr>
          <p:cNvSpPr txBox="1">
            <a:spLocks noChangeArrowheads="1"/>
          </p:cNvSpPr>
          <p:nvPr/>
        </p:nvSpPr>
        <p:spPr bwMode="auto">
          <a:xfrm>
            <a:off x="9220200" y="5867401"/>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States</a:t>
            </a:r>
            <a:endParaRPr lang="en-GB" altLang="tr-TR"/>
          </a:p>
        </p:txBody>
      </p:sp>
      <p:sp>
        <p:nvSpPr>
          <p:cNvPr id="41994" name="Line 9">
            <a:extLst>
              <a:ext uri="{FF2B5EF4-FFF2-40B4-BE49-F238E27FC236}">
                <a16:creationId xmlns:a16="http://schemas.microsoft.com/office/drawing/2014/main" id="{5EC55E5E-653B-4DD7-9D98-B699328A326E}"/>
              </a:ext>
            </a:extLst>
          </p:cNvPr>
          <p:cNvSpPr>
            <a:spLocks noChangeShapeType="1"/>
          </p:cNvSpPr>
          <p:nvPr/>
        </p:nvSpPr>
        <p:spPr bwMode="auto">
          <a:xfrm flipH="1">
            <a:off x="4648200" y="2590800"/>
            <a:ext cx="762000" cy="1524000"/>
          </a:xfrm>
          <a:prstGeom prst="line">
            <a:avLst/>
          </a:prstGeom>
          <a:noFill/>
          <a:ln w="2857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41995" name="Text Box 10">
            <a:extLst>
              <a:ext uri="{FF2B5EF4-FFF2-40B4-BE49-F238E27FC236}">
                <a16:creationId xmlns:a16="http://schemas.microsoft.com/office/drawing/2014/main" id="{0DE9808D-4986-4C58-A07D-914E2A484D67}"/>
              </a:ext>
            </a:extLst>
          </p:cNvPr>
          <p:cNvSpPr txBox="1">
            <a:spLocks noChangeArrowheads="1"/>
          </p:cNvSpPr>
          <p:nvPr/>
        </p:nvSpPr>
        <p:spPr bwMode="auto">
          <a:xfrm>
            <a:off x="5257800" y="2133601"/>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Best</a:t>
            </a:r>
            <a:endParaRPr lang="en-GB" altLang="tr-T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عنصر نائب لرقم الشريحة 5">
            <a:extLst>
              <a:ext uri="{FF2B5EF4-FFF2-40B4-BE49-F238E27FC236}">
                <a16:creationId xmlns:a16="http://schemas.microsoft.com/office/drawing/2014/main" id="{3D202EC9-EDCE-4F48-8B5C-E3AC7F89804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3B6D7693-CDA0-4583-84C8-8CF31342481A}" type="slidenum">
              <a:rPr lang="ar-SA" altLang="tr-TR"/>
              <a:pPr eaLnBrk="1" hangingPunct="1"/>
              <a:t>44</a:t>
            </a:fld>
            <a:endParaRPr lang="en-GB" altLang="tr-TR"/>
          </a:p>
        </p:txBody>
      </p:sp>
      <p:sp>
        <p:nvSpPr>
          <p:cNvPr id="43011" name="Rectangle 2">
            <a:extLst>
              <a:ext uri="{FF2B5EF4-FFF2-40B4-BE49-F238E27FC236}">
                <a16:creationId xmlns:a16="http://schemas.microsoft.com/office/drawing/2014/main" id="{B3F084F6-9735-4351-B400-7419915EBB44}"/>
              </a:ext>
            </a:extLst>
          </p:cNvPr>
          <p:cNvSpPr>
            <a:spLocks noGrp="1" noChangeArrowheads="1"/>
          </p:cNvSpPr>
          <p:nvPr>
            <p:ph type="title"/>
          </p:nvPr>
        </p:nvSpPr>
        <p:spPr>
          <a:xfrm>
            <a:off x="2743200" y="857250"/>
            <a:ext cx="7793038" cy="819150"/>
          </a:xfrm>
        </p:spPr>
        <p:txBody>
          <a:bodyPr/>
          <a:lstStyle/>
          <a:p>
            <a:pPr eaLnBrk="1" hangingPunct="1"/>
            <a:r>
              <a:rPr lang="fr-FR" altLang="tr-TR"/>
              <a:t>Simulated Annealing</a:t>
            </a:r>
            <a:endParaRPr lang="en-US" altLang="tr-TR"/>
          </a:p>
        </p:txBody>
      </p:sp>
      <p:sp>
        <p:nvSpPr>
          <p:cNvPr id="43012" name="Line 3">
            <a:extLst>
              <a:ext uri="{FF2B5EF4-FFF2-40B4-BE49-F238E27FC236}">
                <a16:creationId xmlns:a16="http://schemas.microsoft.com/office/drawing/2014/main" id="{072B7EC4-19FB-4AEF-BC73-C2191BE9A241}"/>
              </a:ext>
            </a:extLst>
          </p:cNvPr>
          <p:cNvSpPr>
            <a:spLocks noChangeShapeType="1"/>
          </p:cNvSpPr>
          <p:nvPr/>
        </p:nvSpPr>
        <p:spPr bwMode="auto">
          <a:xfrm>
            <a:off x="3657600" y="2133600"/>
            <a:ext cx="0" cy="37338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tr-TR"/>
          </a:p>
        </p:txBody>
      </p:sp>
      <p:sp>
        <p:nvSpPr>
          <p:cNvPr id="43013" name="Line 4">
            <a:extLst>
              <a:ext uri="{FF2B5EF4-FFF2-40B4-BE49-F238E27FC236}">
                <a16:creationId xmlns:a16="http://schemas.microsoft.com/office/drawing/2014/main" id="{B16B577E-0194-4671-AD1F-D5CB0EC699C0}"/>
              </a:ext>
            </a:extLst>
          </p:cNvPr>
          <p:cNvSpPr>
            <a:spLocks noChangeShapeType="1"/>
          </p:cNvSpPr>
          <p:nvPr/>
        </p:nvSpPr>
        <p:spPr bwMode="auto">
          <a:xfrm>
            <a:off x="3657600" y="5867400"/>
            <a:ext cx="609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43014" name="Freeform 5">
            <a:extLst>
              <a:ext uri="{FF2B5EF4-FFF2-40B4-BE49-F238E27FC236}">
                <a16:creationId xmlns:a16="http://schemas.microsoft.com/office/drawing/2014/main" id="{65392025-C269-4AF0-8BD2-35999EE7F68B}"/>
              </a:ext>
            </a:extLst>
          </p:cNvPr>
          <p:cNvSpPr>
            <a:spLocks/>
          </p:cNvSpPr>
          <p:nvPr/>
        </p:nvSpPr>
        <p:spPr bwMode="auto">
          <a:xfrm>
            <a:off x="4114800" y="2057400"/>
            <a:ext cx="4191000" cy="3416300"/>
          </a:xfrm>
          <a:custGeom>
            <a:avLst/>
            <a:gdLst>
              <a:gd name="T0" fmla="*/ 0 w 2640"/>
              <a:gd name="T1" fmla="*/ 384 h 2152"/>
              <a:gd name="T2" fmla="*/ 384 w 2640"/>
              <a:gd name="T3" fmla="*/ 1536 h 2152"/>
              <a:gd name="T4" fmla="*/ 960 w 2640"/>
              <a:gd name="T5" fmla="*/ 960 h 2152"/>
              <a:gd name="T6" fmla="*/ 1344 w 2640"/>
              <a:gd name="T7" fmla="*/ 2064 h 2152"/>
              <a:gd name="T8" fmla="*/ 1776 w 2640"/>
              <a:gd name="T9" fmla="*/ 432 h 2152"/>
              <a:gd name="T10" fmla="*/ 2160 w 2640"/>
              <a:gd name="T11" fmla="*/ 1008 h 2152"/>
              <a:gd name="T12" fmla="*/ 2640 w 2640"/>
              <a:gd name="T13" fmla="*/ 0 h 2152"/>
              <a:gd name="T14" fmla="*/ 0 60000 65536"/>
              <a:gd name="T15" fmla="*/ 0 60000 65536"/>
              <a:gd name="T16" fmla="*/ 0 60000 65536"/>
              <a:gd name="T17" fmla="*/ 0 60000 65536"/>
              <a:gd name="T18" fmla="*/ 0 60000 65536"/>
              <a:gd name="T19" fmla="*/ 0 60000 65536"/>
              <a:gd name="T20" fmla="*/ 0 60000 65536"/>
              <a:gd name="T21" fmla="*/ 0 w 2640"/>
              <a:gd name="T22" fmla="*/ 0 h 2152"/>
              <a:gd name="T23" fmla="*/ 2640 w 2640"/>
              <a:gd name="T24" fmla="*/ 2152 h 2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0" h="2152">
                <a:moveTo>
                  <a:pt x="0" y="384"/>
                </a:moveTo>
                <a:cubicBezTo>
                  <a:pt x="112" y="912"/>
                  <a:pt x="224" y="1440"/>
                  <a:pt x="384" y="1536"/>
                </a:cubicBezTo>
                <a:cubicBezTo>
                  <a:pt x="544" y="1632"/>
                  <a:pt x="800" y="872"/>
                  <a:pt x="960" y="960"/>
                </a:cubicBezTo>
                <a:cubicBezTo>
                  <a:pt x="1120" y="1048"/>
                  <a:pt x="1208" y="2152"/>
                  <a:pt x="1344" y="2064"/>
                </a:cubicBezTo>
                <a:cubicBezTo>
                  <a:pt x="1480" y="1976"/>
                  <a:pt x="1640" y="608"/>
                  <a:pt x="1776" y="432"/>
                </a:cubicBezTo>
                <a:cubicBezTo>
                  <a:pt x="1912" y="256"/>
                  <a:pt x="2016" y="1080"/>
                  <a:pt x="2160" y="1008"/>
                </a:cubicBezTo>
                <a:cubicBezTo>
                  <a:pt x="2304" y="936"/>
                  <a:pt x="2560" y="168"/>
                  <a:pt x="264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3015" name="Oval 6">
            <a:extLst>
              <a:ext uri="{FF2B5EF4-FFF2-40B4-BE49-F238E27FC236}">
                <a16:creationId xmlns:a16="http://schemas.microsoft.com/office/drawing/2014/main" id="{1808BA95-00F7-41CD-9762-B44FF88F4A03}"/>
              </a:ext>
            </a:extLst>
          </p:cNvPr>
          <p:cNvSpPr>
            <a:spLocks noChangeArrowheads="1"/>
          </p:cNvSpPr>
          <p:nvPr/>
        </p:nvSpPr>
        <p:spPr bwMode="auto">
          <a:xfrm>
            <a:off x="5029200" y="3962400"/>
            <a:ext cx="1524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43016" name="Text Box 7">
            <a:extLst>
              <a:ext uri="{FF2B5EF4-FFF2-40B4-BE49-F238E27FC236}">
                <a16:creationId xmlns:a16="http://schemas.microsoft.com/office/drawing/2014/main" id="{5000E648-88CC-4E5A-BDEE-F3B217AE95D1}"/>
              </a:ext>
            </a:extLst>
          </p:cNvPr>
          <p:cNvSpPr txBox="1">
            <a:spLocks noChangeArrowheads="1"/>
          </p:cNvSpPr>
          <p:nvPr/>
        </p:nvSpPr>
        <p:spPr bwMode="auto">
          <a:xfrm>
            <a:off x="2971800" y="2057401"/>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Cost</a:t>
            </a:r>
            <a:endParaRPr lang="en-GB" altLang="tr-TR"/>
          </a:p>
        </p:txBody>
      </p:sp>
      <p:sp>
        <p:nvSpPr>
          <p:cNvPr id="43017" name="Text Box 8">
            <a:extLst>
              <a:ext uri="{FF2B5EF4-FFF2-40B4-BE49-F238E27FC236}">
                <a16:creationId xmlns:a16="http://schemas.microsoft.com/office/drawing/2014/main" id="{E872F0CF-85C0-439E-BBFA-C3E1C0D9C261}"/>
              </a:ext>
            </a:extLst>
          </p:cNvPr>
          <p:cNvSpPr txBox="1">
            <a:spLocks noChangeArrowheads="1"/>
          </p:cNvSpPr>
          <p:nvPr/>
        </p:nvSpPr>
        <p:spPr bwMode="auto">
          <a:xfrm>
            <a:off x="9220200" y="5867401"/>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States</a:t>
            </a:r>
            <a:endParaRPr lang="en-GB" altLang="tr-TR"/>
          </a:p>
        </p:txBody>
      </p:sp>
      <p:sp>
        <p:nvSpPr>
          <p:cNvPr id="43018" name="Line 9">
            <a:extLst>
              <a:ext uri="{FF2B5EF4-FFF2-40B4-BE49-F238E27FC236}">
                <a16:creationId xmlns:a16="http://schemas.microsoft.com/office/drawing/2014/main" id="{D57BBBC3-3FBC-4AAD-84E7-DA49E01C28EB}"/>
              </a:ext>
            </a:extLst>
          </p:cNvPr>
          <p:cNvSpPr>
            <a:spLocks noChangeShapeType="1"/>
          </p:cNvSpPr>
          <p:nvPr/>
        </p:nvSpPr>
        <p:spPr bwMode="auto">
          <a:xfrm flipH="1">
            <a:off x="4648200" y="2590800"/>
            <a:ext cx="762000" cy="1524000"/>
          </a:xfrm>
          <a:prstGeom prst="line">
            <a:avLst/>
          </a:prstGeom>
          <a:noFill/>
          <a:ln w="2857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43019" name="Text Box 10">
            <a:extLst>
              <a:ext uri="{FF2B5EF4-FFF2-40B4-BE49-F238E27FC236}">
                <a16:creationId xmlns:a16="http://schemas.microsoft.com/office/drawing/2014/main" id="{5BD37761-AA4D-4FAE-8127-464176B73681}"/>
              </a:ext>
            </a:extLst>
          </p:cNvPr>
          <p:cNvSpPr txBox="1">
            <a:spLocks noChangeArrowheads="1"/>
          </p:cNvSpPr>
          <p:nvPr/>
        </p:nvSpPr>
        <p:spPr bwMode="auto">
          <a:xfrm>
            <a:off x="5257800" y="2133601"/>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Best</a:t>
            </a:r>
            <a:endParaRPr lang="en-GB" altLang="tr-T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عنصر نائب لرقم الشريحة 5">
            <a:extLst>
              <a:ext uri="{FF2B5EF4-FFF2-40B4-BE49-F238E27FC236}">
                <a16:creationId xmlns:a16="http://schemas.microsoft.com/office/drawing/2014/main" id="{E5032C15-A863-45DE-9161-CC9615959FF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5D10F0FD-DE3B-4172-A758-40983CC9E765}" type="slidenum">
              <a:rPr lang="ar-SA" altLang="tr-TR"/>
              <a:pPr eaLnBrk="1" hangingPunct="1"/>
              <a:t>45</a:t>
            </a:fld>
            <a:endParaRPr lang="en-GB" altLang="tr-TR"/>
          </a:p>
        </p:txBody>
      </p:sp>
      <p:sp>
        <p:nvSpPr>
          <p:cNvPr id="44035" name="Rectangle 2">
            <a:extLst>
              <a:ext uri="{FF2B5EF4-FFF2-40B4-BE49-F238E27FC236}">
                <a16:creationId xmlns:a16="http://schemas.microsoft.com/office/drawing/2014/main" id="{2ADF6AB3-2E35-43AB-99FB-116186C58425}"/>
              </a:ext>
            </a:extLst>
          </p:cNvPr>
          <p:cNvSpPr>
            <a:spLocks noGrp="1" noChangeArrowheads="1"/>
          </p:cNvSpPr>
          <p:nvPr>
            <p:ph type="title"/>
          </p:nvPr>
        </p:nvSpPr>
        <p:spPr>
          <a:xfrm>
            <a:off x="2743200" y="857250"/>
            <a:ext cx="7793038" cy="819150"/>
          </a:xfrm>
        </p:spPr>
        <p:txBody>
          <a:bodyPr/>
          <a:lstStyle/>
          <a:p>
            <a:pPr eaLnBrk="1" hangingPunct="1"/>
            <a:r>
              <a:rPr lang="fr-FR" altLang="tr-TR"/>
              <a:t>Simulated Annealing</a:t>
            </a:r>
            <a:endParaRPr lang="en-US" altLang="tr-TR"/>
          </a:p>
        </p:txBody>
      </p:sp>
      <p:sp>
        <p:nvSpPr>
          <p:cNvPr id="44036" name="Line 3">
            <a:extLst>
              <a:ext uri="{FF2B5EF4-FFF2-40B4-BE49-F238E27FC236}">
                <a16:creationId xmlns:a16="http://schemas.microsoft.com/office/drawing/2014/main" id="{7BB2E9C4-5576-4F40-9E26-F6166A78EBB4}"/>
              </a:ext>
            </a:extLst>
          </p:cNvPr>
          <p:cNvSpPr>
            <a:spLocks noChangeShapeType="1"/>
          </p:cNvSpPr>
          <p:nvPr/>
        </p:nvSpPr>
        <p:spPr bwMode="auto">
          <a:xfrm>
            <a:off x="3657600" y="2133600"/>
            <a:ext cx="0" cy="37338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tr-TR"/>
          </a:p>
        </p:txBody>
      </p:sp>
      <p:sp>
        <p:nvSpPr>
          <p:cNvPr id="44037" name="Line 4">
            <a:extLst>
              <a:ext uri="{FF2B5EF4-FFF2-40B4-BE49-F238E27FC236}">
                <a16:creationId xmlns:a16="http://schemas.microsoft.com/office/drawing/2014/main" id="{B1BA3F0F-FC0B-47D1-973F-248ECA9E4CBB}"/>
              </a:ext>
            </a:extLst>
          </p:cNvPr>
          <p:cNvSpPr>
            <a:spLocks noChangeShapeType="1"/>
          </p:cNvSpPr>
          <p:nvPr/>
        </p:nvSpPr>
        <p:spPr bwMode="auto">
          <a:xfrm>
            <a:off x="3657600" y="5867400"/>
            <a:ext cx="609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44038" name="Freeform 5">
            <a:extLst>
              <a:ext uri="{FF2B5EF4-FFF2-40B4-BE49-F238E27FC236}">
                <a16:creationId xmlns:a16="http://schemas.microsoft.com/office/drawing/2014/main" id="{1414D58E-EB59-4473-94F3-1FF2D9E01B4F}"/>
              </a:ext>
            </a:extLst>
          </p:cNvPr>
          <p:cNvSpPr>
            <a:spLocks/>
          </p:cNvSpPr>
          <p:nvPr/>
        </p:nvSpPr>
        <p:spPr bwMode="auto">
          <a:xfrm>
            <a:off x="4114800" y="2057400"/>
            <a:ext cx="4191000" cy="3416300"/>
          </a:xfrm>
          <a:custGeom>
            <a:avLst/>
            <a:gdLst>
              <a:gd name="T0" fmla="*/ 0 w 2640"/>
              <a:gd name="T1" fmla="*/ 384 h 2152"/>
              <a:gd name="T2" fmla="*/ 384 w 2640"/>
              <a:gd name="T3" fmla="*/ 1536 h 2152"/>
              <a:gd name="T4" fmla="*/ 960 w 2640"/>
              <a:gd name="T5" fmla="*/ 960 h 2152"/>
              <a:gd name="T6" fmla="*/ 1344 w 2640"/>
              <a:gd name="T7" fmla="*/ 2064 h 2152"/>
              <a:gd name="T8" fmla="*/ 1776 w 2640"/>
              <a:gd name="T9" fmla="*/ 432 h 2152"/>
              <a:gd name="T10" fmla="*/ 2160 w 2640"/>
              <a:gd name="T11" fmla="*/ 1008 h 2152"/>
              <a:gd name="T12" fmla="*/ 2640 w 2640"/>
              <a:gd name="T13" fmla="*/ 0 h 2152"/>
              <a:gd name="T14" fmla="*/ 0 60000 65536"/>
              <a:gd name="T15" fmla="*/ 0 60000 65536"/>
              <a:gd name="T16" fmla="*/ 0 60000 65536"/>
              <a:gd name="T17" fmla="*/ 0 60000 65536"/>
              <a:gd name="T18" fmla="*/ 0 60000 65536"/>
              <a:gd name="T19" fmla="*/ 0 60000 65536"/>
              <a:gd name="T20" fmla="*/ 0 60000 65536"/>
              <a:gd name="T21" fmla="*/ 0 w 2640"/>
              <a:gd name="T22" fmla="*/ 0 h 2152"/>
              <a:gd name="T23" fmla="*/ 2640 w 2640"/>
              <a:gd name="T24" fmla="*/ 2152 h 2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0" h="2152">
                <a:moveTo>
                  <a:pt x="0" y="384"/>
                </a:moveTo>
                <a:cubicBezTo>
                  <a:pt x="112" y="912"/>
                  <a:pt x="224" y="1440"/>
                  <a:pt x="384" y="1536"/>
                </a:cubicBezTo>
                <a:cubicBezTo>
                  <a:pt x="544" y="1632"/>
                  <a:pt x="800" y="872"/>
                  <a:pt x="960" y="960"/>
                </a:cubicBezTo>
                <a:cubicBezTo>
                  <a:pt x="1120" y="1048"/>
                  <a:pt x="1208" y="2152"/>
                  <a:pt x="1344" y="2064"/>
                </a:cubicBezTo>
                <a:cubicBezTo>
                  <a:pt x="1480" y="1976"/>
                  <a:pt x="1640" y="608"/>
                  <a:pt x="1776" y="432"/>
                </a:cubicBezTo>
                <a:cubicBezTo>
                  <a:pt x="1912" y="256"/>
                  <a:pt x="2016" y="1080"/>
                  <a:pt x="2160" y="1008"/>
                </a:cubicBezTo>
                <a:cubicBezTo>
                  <a:pt x="2304" y="936"/>
                  <a:pt x="2560" y="168"/>
                  <a:pt x="264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4039" name="Oval 6">
            <a:extLst>
              <a:ext uri="{FF2B5EF4-FFF2-40B4-BE49-F238E27FC236}">
                <a16:creationId xmlns:a16="http://schemas.microsoft.com/office/drawing/2014/main" id="{F5D587B6-E6A1-4CD3-9B70-2658F1A72D28}"/>
              </a:ext>
            </a:extLst>
          </p:cNvPr>
          <p:cNvSpPr>
            <a:spLocks noChangeArrowheads="1"/>
          </p:cNvSpPr>
          <p:nvPr/>
        </p:nvSpPr>
        <p:spPr bwMode="auto">
          <a:xfrm>
            <a:off x="4724400" y="4267200"/>
            <a:ext cx="1524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44040" name="Text Box 7">
            <a:extLst>
              <a:ext uri="{FF2B5EF4-FFF2-40B4-BE49-F238E27FC236}">
                <a16:creationId xmlns:a16="http://schemas.microsoft.com/office/drawing/2014/main" id="{F84A1C0E-4931-4B85-8963-4BD39AB93597}"/>
              </a:ext>
            </a:extLst>
          </p:cNvPr>
          <p:cNvSpPr txBox="1">
            <a:spLocks noChangeArrowheads="1"/>
          </p:cNvSpPr>
          <p:nvPr/>
        </p:nvSpPr>
        <p:spPr bwMode="auto">
          <a:xfrm>
            <a:off x="2971800" y="2057401"/>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Cost</a:t>
            </a:r>
            <a:endParaRPr lang="en-GB" altLang="tr-TR"/>
          </a:p>
        </p:txBody>
      </p:sp>
      <p:sp>
        <p:nvSpPr>
          <p:cNvPr id="44041" name="Text Box 8">
            <a:extLst>
              <a:ext uri="{FF2B5EF4-FFF2-40B4-BE49-F238E27FC236}">
                <a16:creationId xmlns:a16="http://schemas.microsoft.com/office/drawing/2014/main" id="{008CB98F-808C-4B59-B2AD-C7CBC107AD9E}"/>
              </a:ext>
            </a:extLst>
          </p:cNvPr>
          <p:cNvSpPr txBox="1">
            <a:spLocks noChangeArrowheads="1"/>
          </p:cNvSpPr>
          <p:nvPr/>
        </p:nvSpPr>
        <p:spPr bwMode="auto">
          <a:xfrm>
            <a:off x="9220200" y="5867401"/>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States</a:t>
            </a:r>
            <a:endParaRPr lang="en-GB" altLang="tr-TR"/>
          </a:p>
        </p:txBody>
      </p:sp>
      <p:sp>
        <p:nvSpPr>
          <p:cNvPr id="44042" name="Line 9">
            <a:extLst>
              <a:ext uri="{FF2B5EF4-FFF2-40B4-BE49-F238E27FC236}">
                <a16:creationId xmlns:a16="http://schemas.microsoft.com/office/drawing/2014/main" id="{224663EA-8265-4EAB-94F4-EE8A01E60BAE}"/>
              </a:ext>
            </a:extLst>
          </p:cNvPr>
          <p:cNvSpPr>
            <a:spLocks noChangeShapeType="1"/>
          </p:cNvSpPr>
          <p:nvPr/>
        </p:nvSpPr>
        <p:spPr bwMode="auto">
          <a:xfrm flipH="1">
            <a:off x="4800600" y="2590800"/>
            <a:ext cx="609600" cy="1752600"/>
          </a:xfrm>
          <a:prstGeom prst="line">
            <a:avLst/>
          </a:prstGeom>
          <a:noFill/>
          <a:ln w="2857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44043" name="Text Box 10">
            <a:extLst>
              <a:ext uri="{FF2B5EF4-FFF2-40B4-BE49-F238E27FC236}">
                <a16:creationId xmlns:a16="http://schemas.microsoft.com/office/drawing/2014/main" id="{F0EC585C-77FC-4C27-BA9C-235061F49BB3}"/>
              </a:ext>
            </a:extLst>
          </p:cNvPr>
          <p:cNvSpPr txBox="1">
            <a:spLocks noChangeArrowheads="1"/>
          </p:cNvSpPr>
          <p:nvPr/>
        </p:nvSpPr>
        <p:spPr bwMode="auto">
          <a:xfrm>
            <a:off x="5257800" y="2133601"/>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Best</a:t>
            </a:r>
            <a:endParaRPr lang="en-GB" altLang="tr-T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عنصر نائب لرقم الشريحة 5">
            <a:extLst>
              <a:ext uri="{FF2B5EF4-FFF2-40B4-BE49-F238E27FC236}">
                <a16:creationId xmlns:a16="http://schemas.microsoft.com/office/drawing/2014/main" id="{A6018BF2-985B-4F67-8837-4DBA810C3BB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F144F7ED-7E07-4FB6-A421-18124A3EC7FC}" type="slidenum">
              <a:rPr lang="ar-SA" altLang="tr-TR"/>
              <a:pPr eaLnBrk="1" hangingPunct="1"/>
              <a:t>46</a:t>
            </a:fld>
            <a:endParaRPr lang="en-GB" altLang="tr-TR"/>
          </a:p>
        </p:txBody>
      </p:sp>
      <p:sp>
        <p:nvSpPr>
          <p:cNvPr id="45059" name="Rectangle 2">
            <a:extLst>
              <a:ext uri="{FF2B5EF4-FFF2-40B4-BE49-F238E27FC236}">
                <a16:creationId xmlns:a16="http://schemas.microsoft.com/office/drawing/2014/main" id="{8CD57AF9-C803-4748-866E-44EAA34307DF}"/>
              </a:ext>
            </a:extLst>
          </p:cNvPr>
          <p:cNvSpPr>
            <a:spLocks noGrp="1" noChangeArrowheads="1"/>
          </p:cNvSpPr>
          <p:nvPr>
            <p:ph type="title"/>
          </p:nvPr>
        </p:nvSpPr>
        <p:spPr>
          <a:xfrm>
            <a:off x="2743200" y="857250"/>
            <a:ext cx="7793038" cy="819150"/>
          </a:xfrm>
        </p:spPr>
        <p:txBody>
          <a:bodyPr/>
          <a:lstStyle/>
          <a:p>
            <a:pPr eaLnBrk="1" hangingPunct="1"/>
            <a:r>
              <a:rPr lang="fr-FR" altLang="tr-TR"/>
              <a:t>Simulated Annealing</a:t>
            </a:r>
            <a:endParaRPr lang="en-US" altLang="tr-TR"/>
          </a:p>
        </p:txBody>
      </p:sp>
      <p:sp>
        <p:nvSpPr>
          <p:cNvPr id="45060" name="Line 3">
            <a:extLst>
              <a:ext uri="{FF2B5EF4-FFF2-40B4-BE49-F238E27FC236}">
                <a16:creationId xmlns:a16="http://schemas.microsoft.com/office/drawing/2014/main" id="{9F9CDFC3-92F7-4868-B349-6E51DF99C561}"/>
              </a:ext>
            </a:extLst>
          </p:cNvPr>
          <p:cNvSpPr>
            <a:spLocks noChangeShapeType="1"/>
          </p:cNvSpPr>
          <p:nvPr/>
        </p:nvSpPr>
        <p:spPr bwMode="auto">
          <a:xfrm>
            <a:off x="3657600" y="2133600"/>
            <a:ext cx="0" cy="37338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tr-TR"/>
          </a:p>
        </p:txBody>
      </p:sp>
      <p:sp>
        <p:nvSpPr>
          <p:cNvPr id="45061" name="Line 4">
            <a:extLst>
              <a:ext uri="{FF2B5EF4-FFF2-40B4-BE49-F238E27FC236}">
                <a16:creationId xmlns:a16="http://schemas.microsoft.com/office/drawing/2014/main" id="{784E0784-1607-41CD-9703-81D03B2AF64B}"/>
              </a:ext>
            </a:extLst>
          </p:cNvPr>
          <p:cNvSpPr>
            <a:spLocks noChangeShapeType="1"/>
          </p:cNvSpPr>
          <p:nvPr/>
        </p:nvSpPr>
        <p:spPr bwMode="auto">
          <a:xfrm>
            <a:off x="3657600" y="5867400"/>
            <a:ext cx="609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45062" name="Freeform 5">
            <a:extLst>
              <a:ext uri="{FF2B5EF4-FFF2-40B4-BE49-F238E27FC236}">
                <a16:creationId xmlns:a16="http://schemas.microsoft.com/office/drawing/2014/main" id="{4F757A3D-65EC-44B2-91E6-A9508AA5DA0C}"/>
              </a:ext>
            </a:extLst>
          </p:cNvPr>
          <p:cNvSpPr>
            <a:spLocks/>
          </p:cNvSpPr>
          <p:nvPr/>
        </p:nvSpPr>
        <p:spPr bwMode="auto">
          <a:xfrm>
            <a:off x="4114800" y="2057400"/>
            <a:ext cx="4191000" cy="3416300"/>
          </a:xfrm>
          <a:custGeom>
            <a:avLst/>
            <a:gdLst>
              <a:gd name="T0" fmla="*/ 0 w 2640"/>
              <a:gd name="T1" fmla="*/ 384 h 2152"/>
              <a:gd name="T2" fmla="*/ 384 w 2640"/>
              <a:gd name="T3" fmla="*/ 1536 h 2152"/>
              <a:gd name="T4" fmla="*/ 960 w 2640"/>
              <a:gd name="T5" fmla="*/ 960 h 2152"/>
              <a:gd name="T6" fmla="*/ 1344 w 2640"/>
              <a:gd name="T7" fmla="*/ 2064 h 2152"/>
              <a:gd name="T8" fmla="*/ 1776 w 2640"/>
              <a:gd name="T9" fmla="*/ 432 h 2152"/>
              <a:gd name="T10" fmla="*/ 2160 w 2640"/>
              <a:gd name="T11" fmla="*/ 1008 h 2152"/>
              <a:gd name="T12" fmla="*/ 2640 w 2640"/>
              <a:gd name="T13" fmla="*/ 0 h 2152"/>
              <a:gd name="T14" fmla="*/ 0 60000 65536"/>
              <a:gd name="T15" fmla="*/ 0 60000 65536"/>
              <a:gd name="T16" fmla="*/ 0 60000 65536"/>
              <a:gd name="T17" fmla="*/ 0 60000 65536"/>
              <a:gd name="T18" fmla="*/ 0 60000 65536"/>
              <a:gd name="T19" fmla="*/ 0 60000 65536"/>
              <a:gd name="T20" fmla="*/ 0 60000 65536"/>
              <a:gd name="T21" fmla="*/ 0 w 2640"/>
              <a:gd name="T22" fmla="*/ 0 h 2152"/>
              <a:gd name="T23" fmla="*/ 2640 w 2640"/>
              <a:gd name="T24" fmla="*/ 2152 h 2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0" h="2152">
                <a:moveTo>
                  <a:pt x="0" y="384"/>
                </a:moveTo>
                <a:cubicBezTo>
                  <a:pt x="112" y="912"/>
                  <a:pt x="224" y="1440"/>
                  <a:pt x="384" y="1536"/>
                </a:cubicBezTo>
                <a:cubicBezTo>
                  <a:pt x="544" y="1632"/>
                  <a:pt x="800" y="872"/>
                  <a:pt x="960" y="960"/>
                </a:cubicBezTo>
                <a:cubicBezTo>
                  <a:pt x="1120" y="1048"/>
                  <a:pt x="1208" y="2152"/>
                  <a:pt x="1344" y="2064"/>
                </a:cubicBezTo>
                <a:cubicBezTo>
                  <a:pt x="1480" y="1976"/>
                  <a:pt x="1640" y="608"/>
                  <a:pt x="1776" y="432"/>
                </a:cubicBezTo>
                <a:cubicBezTo>
                  <a:pt x="1912" y="256"/>
                  <a:pt x="2016" y="1080"/>
                  <a:pt x="2160" y="1008"/>
                </a:cubicBezTo>
                <a:cubicBezTo>
                  <a:pt x="2304" y="936"/>
                  <a:pt x="2560" y="168"/>
                  <a:pt x="264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063" name="Oval 6">
            <a:extLst>
              <a:ext uri="{FF2B5EF4-FFF2-40B4-BE49-F238E27FC236}">
                <a16:creationId xmlns:a16="http://schemas.microsoft.com/office/drawing/2014/main" id="{B7B25740-C05A-4E39-AD06-38921108AD24}"/>
              </a:ext>
            </a:extLst>
          </p:cNvPr>
          <p:cNvSpPr>
            <a:spLocks noChangeArrowheads="1"/>
          </p:cNvSpPr>
          <p:nvPr/>
        </p:nvSpPr>
        <p:spPr bwMode="auto">
          <a:xfrm>
            <a:off x="5029200" y="3886200"/>
            <a:ext cx="1524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45064" name="Text Box 7">
            <a:extLst>
              <a:ext uri="{FF2B5EF4-FFF2-40B4-BE49-F238E27FC236}">
                <a16:creationId xmlns:a16="http://schemas.microsoft.com/office/drawing/2014/main" id="{2CEA47C1-B47E-434F-A470-719AD5388220}"/>
              </a:ext>
            </a:extLst>
          </p:cNvPr>
          <p:cNvSpPr txBox="1">
            <a:spLocks noChangeArrowheads="1"/>
          </p:cNvSpPr>
          <p:nvPr/>
        </p:nvSpPr>
        <p:spPr bwMode="auto">
          <a:xfrm>
            <a:off x="2971800" y="2057401"/>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Cost</a:t>
            </a:r>
            <a:endParaRPr lang="en-GB" altLang="tr-TR"/>
          </a:p>
        </p:txBody>
      </p:sp>
      <p:sp>
        <p:nvSpPr>
          <p:cNvPr id="45065" name="Text Box 8">
            <a:extLst>
              <a:ext uri="{FF2B5EF4-FFF2-40B4-BE49-F238E27FC236}">
                <a16:creationId xmlns:a16="http://schemas.microsoft.com/office/drawing/2014/main" id="{8A6BE5B3-1A9E-4891-B6E2-0B0028C338C2}"/>
              </a:ext>
            </a:extLst>
          </p:cNvPr>
          <p:cNvSpPr txBox="1">
            <a:spLocks noChangeArrowheads="1"/>
          </p:cNvSpPr>
          <p:nvPr/>
        </p:nvSpPr>
        <p:spPr bwMode="auto">
          <a:xfrm>
            <a:off x="9220200" y="5867401"/>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States</a:t>
            </a:r>
            <a:endParaRPr lang="en-GB" altLang="tr-TR"/>
          </a:p>
        </p:txBody>
      </p:sp>
      <p:sp>
        <p:nvSpPr>
          <p:cNvPr id="45066" name="Line 9">
            <a:extLst>
              <a:ext uri="{FF2B5EF4-FFF2-40B4-BE49-F238E27FC236}">
                <a16:creationId xmlns:a16="http://schemas.microsoft.com/office/drawing/2014/main" id="{64707B93-CA2A-4DA0-9AA2-B11D91F9FDE8}"/>
              </a:ext>
            </a:extLst>
          </p:cNvPr>
          <p:cNvSpPr>
            <a:spLocks noChangeShapeType="1"/>
          </p:cNvSpPr>
          <p:nvPr/>
        </p:nvSpPr>
        <p:spPr bwMode="auto">
          <a:xfrm flipH="1">
            <a:off x="4800600" y="2590800"/>
            <a:ext cx="609600" cy="1752600"/>
          </a:xfrm>
          <a:prstGeom prst="line">
            <a:avLst/>
          </a:prstGeom>
          <a:noFill/>
          <a:ln w="2857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45067" name="Text Box 10">
            <a:extLst>
              <a:ext uri="{FF2B5EF4-FFF2-40B4-BE49-F238E27FC236}">
                <a16:creationId xmlns:a16="http://schemas.microsoft.com/office/drawing/2014/main" id="{1F755DBB-C936-42D5-9400-50F407CCB6E8}"/>
              </a:ext>
            </a:extLst>
          </p:cNvPr>
          <p:cNvSpPr txBox="1">
            <a:spLocks noChangeArrowheads="1"/>
          </p:cNvSpPr>
          <p:nvPr/>
        </p:nvSpPr>
        <p:spPr bwMode="auto">
          <a:xfrm>
            <a:off x="5257800" y="2133601"/>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Best</a:t>
            </a:r>
            <a:endParaRPr lang="en-GB" altLang="tr-T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عنصر نائب لرقم الشريحة 5">
            <a:extLst>
              <a:ext uri="{FF2B5EF4-FFF2-40B4-BE49-F238E27FC236}">
                <a16:creationId xmlns:a16="http://schemas.microsoft.com/office/drawing/2014/main" id="{ECE5E3A8-9C0D-4BA5-9889-0C1B47E37C5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35504006-031D-47EE-B68A-D6E7911E16AE}" type="slidenum">
              <a:rPr lang="ar-SA" altLang="tr-TR"/>
              <a:pPr eaLnBrk="1" hangingPunct="1"/>
              <a:t>47</a:t>
            </a:fld>
            <a:endParaRPr lang="en-GB" altLang="tr-TR"/>
          </a:p>
        </p:txBody>
      </p:sp>
      <p:sp>
        <p:nvSpPr>
          <p:cNvPr id="46083" name="Rectangle 2">
            <a:extLst>
              <a:ext uri="{FF2B5EF4-FFF2-40B4-BE49-F238E27FC236}">
                <a16:creationId xmlns:a16="http://schemas.microsoft.com/office/drawing/2014/main" id="{B73D9AFF-A572-4DF8-A751-5F0F763286AC}"/>
              </a:ext>
            </a:extLst>
          </p:cNvPr>
          <p:cNvSpPr>
            <a:spLocks noGrp="1" noChangeArrowheads="1"/>
          </p:cNvSpPr>
          <p:nvPr>
            <p:ph type="title"/>
          </p:nvPr>
        </p:nvSpPr>
        <p:spPr>
          <a:xfrm>
            <a:off x="2743200" y="857250"/>
            <a:ext cx="7793038" cy="819150"/>
          </a:xfrm>
        </p:spPr>
        <p:txBody>
          <a:bodyPr/>
          <a:lstStyle/>
          <a:p>
            <a:pPr eaLnBrk="1" hangingPunct="1"/>
            <a:r>
              <a:rPr lang="fr-FR" altLang="tr-TR"/>
              <a:t>Simulated Annealing</a:t>
            </a:r>
            <a:endParaRPr lang="en-US" altLang="tr-TR"/>
          </a:p>
        </p:txBody>
      </p:sp>
      <p:sp>
        <p:nvSpPr>
          <p:cNvPr id="46084" name="Line 3">
            <a:extLst>
              <a:ext uri="{FF2B5EF4-FFF2-40B4-BE49-F238E27FC236}">
                <a16:creationId xmlns:a16="http://schemas.microsoft.com/office/drawing/2014/main" id="{D6D3C9DF-35B7-4E7B-AE85-73D2A1BEBEA5}"/>
              </a:ext>
            </a:extLst>
          </p:cNvPr>
          <p:cNvSpPr>
            <a:spLocks noChangeShapeType="1"/>
          </p:cNvSpPr>
          <p:nvPr/>
        </p:nvSpPr>
        <p:spPr bwMode="auto">
          <a:xfrm>
            <a:off x="3657600" y="2133600"/>
            <a:ext cx="0" cy="37338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tr-TR"/>
          </a:p>
        </p:txBody>
      </p:sp>
      <p:sp>
        <p:nvSpPr>
          <p:cNvPr id="46085" name="Line 4">
            <a:extLst>
              <a:ext uri="{FF2B5EF4-FFF2-40B4-BE49-F238E27FC236}">
                <a16:creationId xmlns:a16="http://schemas.microsoft.com/office/drawing/2014/main" id="{3234315F-86ED-4C1D-B116-8BCC258354F5}"/>
              </a:ext>
            </a:extLst>
          </p:cNvPr>
          <p:cNvSpPr>
            <a:spLocks noChangeShapeType="1"/>
          </p:cNvSpPr>
          <p:nvPr/>
        </p:nvSpPr>
        <p:spPr bwMode="auto">
          <a:xfrm>
            <a:off x="3657600" y="5867400"/>
            <a:ext cx="609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46086" name="Freeform 5">
            <a:extLst>
              <a:ext uri="{FF2B5EF4-FFF2-40B4-BE49-F238E27FC236}">
                <a16:creationId xmlns:a16="http://schemas.microsoft.com/office/drawing/2014/main" id="{A35AE964-57A0-4BE6-BD92-2BDD8D79DC7D}"/>
              </a:ext>
            </a:extLst>
          </p:cNvPr>
          <p:cNvSpPr>
            <a:spLocks/>
          </p:cNvSpPr>
          <p:nvPr/>
        </p:nvSpPr>
        <p:spPr bwMode="auto">
          <a:xfrm>
            <a:off x="4114800" y="2057400"/>
            <a:ext cx="4191000" cy="3416300"/>
          </a:xfrm>
          <a:custGeom>
            <a:avLst/>
            <a:gdLst>
              <a:gd name="T0" fmla="*/ 0 w 2640"/>
              <a:gd name="T1" fmla="*/ 384 h 2152"/>
              <a:gd name="T2" fmla="*/ 384 w 2640"/>
              <a:gd name="T3" fmla="*/ 1536 h 2152"/>
              <a:gd name="T4" fmla="*/ 960 w 2640"/>
              <a:gd name="T5" fmla="*/ 960 h 2152"/>
              <a:gd name="T6" fmla="*/ 1344 w 2640"/>
              <a:gd name="T7" fmla="*/ 2064 h 2152"/>
              <a:gd name="T8" fmla="*/ 1776 w 2640"/>
              <a:gd name="T9" fmla="*/ 432 h 2152"/>
              <a:gd name="T10" fmla="*/ 2160 w 2640"/>
              <a:gd name="T11" fmla="*/ 1008 h 2152"/>
              <a:gd name="T12" fmla="*/ 2640 w 2640"/>
              <a:gd name="T13" fmla="*/ 0 h 2152"/>
              <a:gd name="T14" fmla="*/ 0 60000 65536"/>
              <a:gd name="T15" fmla="*/ 0 60000 65536"/>
              <a:gd name="T16" fmla="*/ 0 60000 65536"/>
              <a:gd name="T17" fmla="*/ 0 60000 65536"/>
              <a:gd name="T18" fmla="*/ 0 60000 65536"/>
              <a:gd name="T19" fmla="*/ 0 60000 65536"/>
              <a:gd name="T20" fmla="*/ 0 60000 65536"/>
              <a:gd name="T21" fmla="*/ 0 w 2640"/>
              <a:gd name="T22" fmla="*/ 0 h 2152"/>
              <a:gd name="T23" fmla="*/ 2640 w 2640"/>
              <a:gd name="T24" fmla="*/ 2152 h 2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0" h="2152">
                <a:moveTo>
                  <a:pt x="0" y="384"/>
                </a:moveTo>
                <a:cubicBezTo>
                  <a:pt x="112" y="912"/>
                  <a:pt x="224" y="1440"/>
                  <a:pt x="384" y="1536"/>
                </a:cubicBezTo>
                <a:cubicBezTo>
                  <a:pt x="544" y="1632"/>
                  <a:pt x="800" y="872"/>
                  <a:pt x="960" y="960"/>
                </a:cubicBezTo>
                <a:cubicBezTo>
                  <a:pt x="1120" y="1048"/>
                  <a:pt x="1208" y="2152"/>
                  <a:pt x="1344" y="2064"/>
                </a:cubicBezTo>
                <a:cubicBezTo>
                  <a:pt x="1480" y="1976"/>
                  <a:pt x="1640" y="608"/>
                  <a:pt x="1776" y="432"/>
                </a:cubicBezTo>
                <a:cubicBezTo>
                  <a:pt x="1912" y="256"/>
                  <a:pt x="2016" y="1080"/>
                  <a:pt x="2160" y="1008"/>
                </a:cubicBezTo>
                <a:cubicBezTo>
                  <a:pt x="2304" y="936"/>
                  <a:pt x="2560" y="168"/>
                  <a:pt x="264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6087" name="Oval 6">
            <a:extLst>
              <a:ext uri="{FF2B5EF4-FFF2-40B4-BE49-F238E27FC236}">
                <a16:creationId xmlns:a16="http://schemas.microsoft.com/office/drawing/2014/main" id="{4962A68B-B74C-47D0-8A0D-2BA5F8C8C265}"/>
              </a:ext>
            </a:extLst>
          </p:cNvPr>
          <p:cNvSpPr>
            <a:spLocks noChangeArrowheads="1"/>
          </p:cNvSpPr>
          <p:nvPr/>
        </p:nvSpPr>
        <p:spPr bwMode="auto">
          <a:xfrm>
            <a:off x="5334000" y="3429000"/>
            <a:ext cx="1524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46088" name="Text Box 7">
            <a:extLst>
              <a:ext uri="{FF2B5EF4-FFF2-40B4-BE49-F238E27FC236}">
                <a16:creationId xmlns:a16="http://schemas.microsoft.com/office/drawing/2014/main" id="{59163A87-83A7-4AB6-966D-B97171762415}"/>
              </a:ext>
            </a:extLst>
          </p:cNvPr>
          <p:cNvSpPr txBox="1">
            <a:spLocks noChangeArrowheads="1"/>
          </p:cNvSpPr>
          <p:nvPr/>
        </p:nvSpPr>
        <p:spPr bwMode="auto">
          <a:xfrm>
            <a:off x="2971800" y="2057401"/>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Cost</a:t>
            </a:r>
            <a:endParaRPr lang="en-GB" altLang="tr-TR"/>
          </a:p>
        </p:txBody>
      </p:sp>
      <p:sp>
        <p:nvSpPr>
          <p:cNvPr id="46089" name="Text Box 8">
            <a:extLst>
              <a:ext uri="{FF2B5EF4-FFF2-40B4-BE49-F238E27FC236}">
                <a16:creationId xmlns:a16="http://schemas.microsoft.com/office/drawing/2014/main" id="{FF5B2407-A33F-4E72-A673-488D6485ABA3}"/>
              </a:ext>
            </a:extLst>
          </p:cNvPr>
          <p:cNvSpPr txBox="1">
            <a:spLocks noChangeArrowheads="1"/>
          </p:cNvSpPr>
          <p:nvPr/>
        </p:nvSpPr>
        <p:spPr bwMode="auto">
          <a:xfrm>
            <a:off x="9220200" y="5867401"/>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States</a:t>
            </a:r>
            <a:endParaRPr lang="en-GB" altLang="tr-TR"/>
          </a:p>
        </p:txBody>
      </p:sp>
      <p:sp>
        <p:nvSpPr>
          <p:cNvPr id="46090" name="Line 9">
            <a:extLst>
              <a:ext uri="{FF2B5EF4-FFF2-40B4-BE49-F238E27FC236}">
                <a16:creationId xmlns:a16="http://schemas.microsoft.com/office/drawing/2014/main" id="{93FE2505-E6A0-4956-A8B6-FE4B2B37D4DB}"/>
              </a:ext>
            </a:extLst>
          </p:cNvPr>
          <p:cNvSpPr>
            <a:spLocks noChangeShapeType="1"/>
          </p:cNvSpPr>
          <p:nvPr/>
        </p:nvSpPr>
        <p:spPr bwMode="auto">
          <a:xfrm flipH="1">
            <a:off x="4800600" y="2590800"/>
            <a:ext cx="609600" cy="1752600"/>
          </a:xfrm>
          <a:prstGeom prst="line">
            <a:avLst/>
          </a:prstGeom>
          <a:noFill/>
          <a:ln w="2857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46091" name="Text Box 10">
            <a:extLst>
              <a:ext uri="{FF2B5EF4-FFF2-40B4-BE49-F238E27FC236}">
                <a16:creationId xmlns:a16="http://schemas.microsoft.com/office/drawing/2014/main" id="{7870F534-E7FC-4A1E-AF3E-750088F8F567}"/>
              </a:ext>
            </a:extLst>
          </p:cNvPr>
          <p:cNvSpPr txBox="1">
            <a:spLocks noChangeArrowheads="1"/>
          </p:cNvSpPr>
          <p:nvPr/>
        </p:nvSpPr>
        <p:spPr bwMode="auto">
          <a:xfrm>
            <a:off x="5257800" y="2133601"/>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Best</a:t>
            </a:r>
            <a:endParaRPr lang="en-GB" altLang="tr-T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عنصر نائب لرقم الشريحة 5">
            <a:extLst>
              <a:ext uri="{FF2B5EF4-FFF2-40B4-BE49-F238E27FC236}">
                <a16:creationId xmlns:a16="http://schemas.microsoft.com/office/drawing/2014/main" id="{68BBBD9D-7BD3-47CC-8937-E2336798D9C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9D84A024-CDEC-4923-84AC-095708692CFD}" type="slidenum">
              <a:rPr lang="ar-SA" altLang="tr-TR"/>
              <a:pPr eaLnBrk="1" hangingPunct="1"/>
              <a:t>48</a:t>
            </a:fld>
            <a:endParaRPr lang="en-GB" altLang="tr-TR"/>
          </a:p>
        </p:txBody>
      </p:sp>
      <p:sp>
        <p:nvSpPr>
          <p:cNvPr id="47107" name="Rectangle 2">
            <a:extLst>
              <a:ext uri="{FF2B5EF4-FFF2-40B4-BE49-F238E27FC236}">
                <a16:creationId xmlns:a16="http://schemas.microsoft.com/office/drawing/2014/main" id="{1D993C09-1F70-4DFA-9F8E-32C0586F5905}"/>
              </a:ext>
            </a:extLst>
          </p:cNvPr>
          <p:cNvSpPr>
            <a:spLocks noGrp="1" noChangeArrowheads="1"/>
          </p:cNvSpPr>
          <p:nvPr>
            <p:ph type="title"/>
          </p:nvPr>
        </p:nvSpPr>
        <p:spPr>
          <a:xfrm>
            <a:off x="2743200" y="857250"/>
            <a:ext cx="7793038" cy="819150"/>
          </a:xfrm>
        </p:spPr>
        <p:txBody>
          <a:bodyPr/>
          <a:lstStyle/>
          <a:p>
            <a:pPr eaLnBrk="1" hangingPunct="1"/>
            <a:r>
              <a:rPr lang="fr-FR" altLang="tr-TR"/>
              <a:t>Simulated Annealing</a:t>
            </a:r>
            <a:endParaRPr lang="en-US" altLang="tr-TR"/>
          </a:p>
        </p:txBody>
      </p:sp>
      <p:sp>
        <p:nvSpPr>
          <p:cNvPr id="47108" name="Line 3">
            <a:extLst>
              <a:ext uri="{FF2B5EF4-FFF2-40B4-BE49-F238E27FC236}">
                <a16:creationId xmlns:a16="http://schemas.microsoft.com/office/drawing/2014/main" id="{A49F7B72-C339-4A0B-8C7D-492B31D5B49C}"/>
              </a:ext>
            </a:extLst>
          </p:cNvPr>
          <p:cNvSpPr>
            <a:spLocks noChangeShapeType="1"/>
          </p:cNvSpPr>
          <p:nvPr/>
        </p:nvSpPr>
        <p:spPr bwMode="auto">
          <a:xfrm>
            <a:off x="3657600" y="2133600"/>
            <a:ext cx="0" cy="37338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tr-TR"/>
          </a:p>
        </p:txBody>
      </p:sp>
      <p:sp>
        <p:nvSpPr>
          <p:cNvPr id="47109" name="Line 4">
            <a:extLst>
              <a:ext uri="{FF2B5EF4-FFF2-40B4-BE49-F238E27FC236}">
                <a16:creationId xmlns:a16="http://schemas.microsoft.com/office/drawing/2014/main" id="{8836ED7F-0560-491E-8A13-316D438F5701}"/>
              </a:ext>
            </a:extLst>
          </p:cNvPr>
          <p:cNvSpPr>
            <a:spLocks noChangeShapeType="1"/>
          </p:cNvSpPr>
          <p:nvPr/>
        </p:nvSpPr>
        <p:spPr bwMode="auto">
          <a:xfrm>
            <a:off x="3657600" y="5867400"/>
            <a:ext cx="609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47110" name="Freeform 5">
            <a:extLst>
              <a:ext uri="{FF2B5EF4-FFF2-40B4-BE49-F238E27FC236}">
                <a16:creationId xmlns:a16="http://schemas.microsoft.com/office/drawing/2014/main" id="{800BAAEC-1AD4-4332-8171-AE761107C32C}"/>
              </a:ext>
            </a:extLst>
          </p:cNvPr>
          <p:cNvSpPr>
            <a:spLocks/>
          </p:cNvSpPr>
          <p:nvPr/>
        </p:nvSpPr>
        <p:spPr bwMode="auto">
          <a:xfrm>
            <a:off x="4114800" y="2057400"/>
            <a:ext cx="4191000" cy="3416300"/>
          </a:xfrm>
          <a:custGeom>
            <a:avLst/>
            <a:gdLst>
              <a:gd name="T0" fmla="*/ 0 w 2640"/>
              <a:gd name="T1" fmla="*/ 384 h 2152"/>
              <a:gd name="T2" fmla="*/ 384 w 2640"/>
              <a:gd name="T3" fmla="*/ 1536 h 2152"/>
              <a:gd name="T4" fmla="*/ 960 w 2640"/>
              <a:gd name="T5" fmla="*/ 960 h 2152"/>
              <a:gd name="T6" fmla="*/ 1344 w 2640"/>
              <a:gd name="T7" fmla="*/ 2064 h 2152"/>
              <a:gd name="T8" fmla="*/ 1776 w 2640"/>
              <a:gd name="T9" fmla="*/ 432 h 2152"/>
              <a:gd name="T10" fmla="*/ 2160 w 2640"/>
              <a:gd name="T11" fmla="*/ 1008 h 2152"/>
              <a:gd name="T12" fmla="*/ 2640 w 2640"/>
              <a:gd name="T13" fmla="*/ 0 h 2152"/>
              <a:gd name="T14" fmla="*/ 0 60000 65536"/>
              <a:gd name="T15" fmla="*/ 0 60000 65536"/>
              <a:gd name="T16" fmla="*/ 0 60000 65536"/>
              <a:gd name="T17" fmla="*/ 0 60000 65536"/>
              <a:gd name="T18" fmla="*/ 0 60000 65536"/>
              <a:gd name="T19" fmla="*/ 0 60000 65536"/>
              <a:gd name="T20" fmla="*/ 0 60000 65536"/>
              <a:gd name="T21" fmla="*/ 0 w 2640"/>
              <a:gd name="T22" fmla="*/ 0 h 2152"/>
              <a:gd name="T23" fmla="*/ 2640 w 2640"/>
              <a:gd name="T24" fmla="*/ 2152 h 2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0" h="2152">
                <a:moveTo>
                  <a:pt x="0" y="384"/>
                </a:moveTo>
                <a:cubicBezTo>
                  <a:pt x="112" y="912"/>
                  <a:pt x="224" y="1440"/>
                  <a:pt x="384" y="1536"/>
                </a:cubicBezTo>
                <a:cubicBezTo>
                  <a:pt x="544" y="1632"/>
                  <a:pt x="800" y="872"/>
                  <a:pt x="960" y="960"/>
                </a:cubicBezTo>
                <a:cubicBezTo>
                  <a:pt x="1120" y="1048"/>
                  <a:pt x="1208" y="2152"/>
                  <a:pt x="1344" y="2064"/>
                </a:cubicBezTo>
                <a:cubicBezTo>
                  <a:pt x="1480" y="1976"/>
                  <a:pt x="1640" y="608"/>
                  <a:pt x="1776" y="432"/>
                </a:cubicBezTo>
                <a:cubicBezTo>
                  <a:pt x="1912" y="256"/>
                  <a:pt x="2016" y="1080"/>
                  <a:pt x="2160" y="1008"/>
                </a:cubicBezTo>
                <a:cubicBezTo>
                  <a:pt x="2304" y="936"/>
                  <a:pt x="2560" y="168"/>
                  <a:pt x="264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7111" name="Oval 6">
            <a:extLst>
              <a:ext uri="{FF2B5EF4-FFF2-40B4-BE49-F238E27FC236}">
                <a16:creationId xmlns:a16="http://schemas.microsoft.com/office/drawing/2014/main" id="{EFD9855A-083F-40A7-98B0-590000B6D09B}"/>
              </a:ext>
            </a:extLst>
          </p:cNvPr>
          <p:cNvSpPr>
            <a:spLocks noChangeArrowheads="1"/>
          </p:cNvSpPr>
          <p:nvPr/>
        </p:nvSpPr>
        <p:spPr bwMode="auto">
          <a:xfrm>
            <a:off x="5105400" y="3810000"/>
            <a:ext cx="1524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47112" name="Text Box 7">
            <a:extLst>
              <a:ext uri="{FF2B5EF4-FFF2-40B4-BE49-F238E27FC236}">
                <a16:creationId xmlns:a16="http://schemas.microsoft.com/office/drawing/2014/main" id="{8E539204-E8A8-47A0-985A-C2286AE9F3A9}"/>
              </a:ext>
            </a:extLst>
          </p:cNvPr>
          <p:cNvSpPr txBox="1">
            <a:spLocks noChangeArrowheads="1"/>
          </p:cNvSpPr>
          <p:nvPr/>
        </p:nvSpPr>
        <p:spPr bwMode="auto">
          <a:xfrm>
            <a:off x="2971800" y="2057401"/>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Cost</a:t>
            </a:r>
            <a:endParaRPr lang="en-GB" altLang="tr-TR"/>
          </a:p>
        </p:txBody>
      </p:sp>
      <p:sp>
        <p:nvSpPr>
          <p:cNvPr id="47113" name="Text Box 8">
            <a:extLst>
              <a:ext uri="{FF2B5EF4-FFF2-40B4-BE49-F238E27FC236}">
                <a16:creationId xmlns:a16="http://schemas.microsoft.com/office/drawing/2014/main" id="{121935A6-C325-4159-B348-0B441595A97E}"/>
              </a:ext>
            </a:extLst>
          </p:cNvPr>
          <p:cNvSpPr txBox="1">
            <a:spLocks noChangeArrowheads="1"/>
          </p:cNvSpPr>
          <p:nvPr/>
        </p:nvSpPr>
        <p:spPr bwMode="auto">
          <a:xfrm>
            <a:off x="9220200" y="5867401"/>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States</a:t>
            </a:r>
            <a:endParaRPr lang="en-GB" altLang="tr-TR"/>
          </a:p>
        </p:txBody>
      </p:sp>
      <p:sp>
        <p:nvSpPr>
          <p:cNvPr id="47114" name="Line 9">
            <a:extLst>
              <a:ext uri="{FF2B5EF4-FFF2-40B4-BE49-F238E27FC236}">
                <a16:creationId xmlns:a16="http://schemas.microsoft.com/office/drawing/2014/main" id="{42C9AA68-ABA9-4F26-949F-B3A4074E21E6}"/>
              </a:ext>
            </a:extLst>
          </p:cNvPr>
          <p:cNvSpPr>
            <a:spLocks noChangeShapeType="1"/>
          </p:cNvSpPr>
          <p:nvPr/>
        </p:nvSpPr>
        <p:spPr bwMode="auto">
          <a:xfrm flipH="1">
            <a:off x="4800600" y="2590800"/>
            <a:ext cx="609600" cy="1752600"/>
          </a:xfrm>
          <a:prstGeom prst="line">
            <a:avLst/>
          </a:prstGeom>
          <a:noFill/>
          <a:ln w="2857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47115" name="Text Box 10">
            <a:extLst>
              <a:ext uri="{FF2B5EF4-FFF2-40B4-BE49-F238E27FC236}">
                <a16:creationId xmlns:a16="http://schemas.microsoft.com/office/drawing/2014/main" id="{AEAD4B7E-B537-4E3E-B557-C5E00702697B}"/>
              </a:ext>
            </a:extLst>
          </p:cNvPr>
          <p:cNvSpPr txBox="1">
            <a:spLocks noChangeArrowheads="1"/>
          </p:cNvSpPr>
          <p:nvPr/>
        </p:nvSpPr>
        <p:spPr bwMode="auto">
          <a:xfrm>
            <a:off x="5257800" y="2133601"/>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Best</a:t>
            </a:r>
            <a:endParaRPr lang="en-GB" altLang="tr-T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عنصر نائب لرقم الشريحة 5">
            <a:extLst>
              <a:ext uri="{FF2B5EF4-FFF2-40B4-BE49-F238E27FC236}">
                <a16:creationId xmlns:a16="http://schemas.microsoft.com/office/drawing/2014/main" id="{22846125-1339-4663-B4AD-5698F61AE99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5A374191-E905-4B62-BF0A-80E6CE00A949}" type="slidenum">
              <a:rPr lang="ar-SA" altLang="tr-TR"/>
              <a:pPr eaLnBrk="1" hangingPunct="1"/>
              <a:t>49</a:t>
            </a:fld>
            <a:endParaRPr lang="en-GB" altLang="tr-TR"/>
          </a:p>
        </p:txBody>
      </p:sp>
      <p:sp>
        <p:nvSpPr>
          <p:cNvPr id="48131" name="Rectangle 2">
            <a:extLst>
              <a:ext uri="{FF2B5EF4-FFF2-40B4-BE49-F238E27FC236}">
                <a16:creationId xmlns:a16="http://schemas.microsoft.com/office/drawing/2014/main" id="{D7632045-B68B-4BC0-911A-51C37D8CA6BB}"/>
              </a:ext>
            </a:extLst>
          </p:cNvPr>
          <p:cNvSpPr>
            <a:spLocks noGrp="1" noChangeArrowheads="1"/>
          </p:cNvSpPr>
          <p:nvPr>
            <p:ph type="title"/>
          </p:nvPr>
        </p:nvSpPr>
        <p:spPr>
          <a:xfrm>
            <a:off x="2743200" y="857250"/>
            <a:ext cx="7793038" cy="819150"/>
          </a:xfrm>
        </p:spPr>
        <p:txBody>
          <a:bodyPr/>
          <a:lstStyle/>
          <a:p>
            <a:pPr eaLnBrk="1" hangingPunct="1"/>
            <a:r>
              <a:rPr lang="fr-FR" altLang="tr-TR"/>
              <a:t>Simulated Annealing</a:t>
            </a:r>
            <a:endParaRPr lang="en-US" altLang="tr-TR"/>
          </a:p>
        </p:txBody>
      </p:sp>
      <p:sp>
        <p:nvSpPr>
          <p:cNvPr id="48132" name="Line 3">
            <a:extLst>
              <a:ext uri="{FF2B5EF4-FFF2-40B4-BE49-F238E27FC236}">
                <a16:creationId xmlns:a16="http://schemas.microsoft.com/office/drawing/2014/main" id="{E7D49ED9-F3AF-4A77-87F7-E3E7D7F27216}"/>
              </a:ext>
            </a:extLst>
          </p:cNvPr>
          <p:cNvSpPr>
            <a:spLocks noChangeShapeType="1"/>
          </p:cNvSpPr>
          <p:nvPr/>
        </p:nvSpPr>
        <p:spPr bwMode="auto">
          <a:xfrm>
            <a:off x="3657600" y="2133600"/>
            <a:ext cx="0" cy="37338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tr-TR"/>
          </a:p>
        </p:txBody>
      </p:sp>
      <p:sp>
        <p:nvSpPr>
          <p:cNvPr id="48133" name="Line 4">
            <a:extLst>
              <a:ext uri="{FF2B5EF4-FFF2-40B4-BE49-F238E27FC236}">
                <a16:creationId xmlns:a16="http://schemas.microsoft.com/office/drawing/2014/main" id="{FCEF92B0-306A-4100-B6FE-ED5573C63DFA}"/>
              </a:ext>
            </a:extLst>
          </p:cNvPr>
          <p:cNvSpPr>
            <a:spLocks noChangeShapeType="1"/>
          </p:cNvSpPr>
          <p:nvPr/>
        </p:nvSpPr>
        <p:spPr bwMode="auto">
          <a:xfrm>
            <a:off x="3657600" y="5867400"/>
            <a:ext cx="609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48134" name="Freeform 5">
            <a:extLst>
              <a:ext uri="{FF2B5EF4-FFF2-40B4-BE49-F238E27FC236}">
                <a16:creationId xmlns:a16="http://schemas.microsoft.com/office/drawing/2014/main" id="{0AFD6F11-B936-4BFB-BAB6-977E07BE7B31}"/>
              </a:ext>
            </a:extLst>
          </p:cNvPr>
          <p:cNvSpPr>
            <a:spLocks/>
          </p:cNvSpPr>
          <p:nvPr/>
        </p:nvSpPr>
        <p:spPr bwMode="auto">
          <a:xfrm>
            <a:off x="4114800" y="2057400"/>
            <a:ext cx="4191000" cy="3416300"/>
          </a:xfrm>
          <a:custGeom>
            <a:avLst/>
            <a:gdLst>
              <a:gd name="T0" fmla="*/ 0 w 2640"/>
              <a:gd name="T1" fmla="*/ 384 h 2152"/>
              <a:gd name="T2" fmla="*/ 384 w 2640"/>
              <a:gd name="T3" fmla="*/ 1536 h 2152"/>
              <a:gd name="T4" fmla="*/ 960 w 2640"/>
              <a:gd name="T5" fmla="*/ 960 h 2152"/>
              <a:gd name="T6" fmla="*/ 1344 w 2640"/>
              <a:gd name="T7" fmla="*/ 2064 h 2152"/>
              <a:gd name="T8" fmla="*/ 1776 w 2640"/>
              <a:gd name="T9" fmla="*/ 432 h 2152"/>
              <a:gd name="T10" fmla="*/ 2160 w 2640"/>
              <a:gd name="T11" fmla="*/ 1008 h 2152"/>
              <a:gd name="T12" fmla="*/ 2640 w 2640"/>
              <a:gd name="T13" fmla="*/ 0 h 2152"/>
              <a:gd name="T14" fmla="*/ 0 60000 65536"/>
              <a:gd name="T15" fmla="*/ 0 60000 65536"/>
              <a:gd name="T16" fmla="*/ 0 60000 65536"/>
              <a:gd name="T17" fmla="*/ 0 60000 65536"/>
              <a:gd name="T18" fmla="*/ 0 60000 65536"/>
              <a:gd name="T19" fmla="*/ 0 60000 65536"/>
              <a:gd name="T20" fmla="*/ 0 60000 65536"/>
              <a:gd name="T21" fmla="*/ 0 w 2640"/>
              <a:gd name="T22" fmla="*/ 0 h 2152"/>
              <a:gd name="T23" fmla="*/ 2640 w 2640"/>
              <a:gd name="T24" fmla="*/ 2152 h 2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0" h="2152">
                <a:moveTo>
                  <a:pt x="0" y="384"/>
                </a:moveTo>
                <a:cubicBezTo>
                  <a:pt x="112" y="912"/>
                  <a:pt x="224" y="1440"/>
                  <a:pt x="384" y="1536"/>
                </a:cubicBezTo>
                <a:cubicBezTo>
                  <a:pt x="544" y="1632"/>
                  <a:pt x="800" y="872"/>
                  <a:pt x="960" y="960"/>
                </a:cubicBezTo>
                <a:cubicBezTo>
                  <a:pt x="1120" y="1048"/>
                  <a:pt x="1208" y="2152"/>
                  <a:pt x="1344" y="2064"/>
                </a:cubicBezTo>
                <a:cubicBezTo>
                  <a:pt x="1480" y="1976"/>
                  <a:pt x="1640" y="608"/>
                  <a:pt x="1776" y="432"/>
                </a:cubicBezTo>
                <a:cubicBezTo>
                  <a:pt x="1912" y="256"/>
                  <a:pt x="2016" y="1080"/>
                  <a:pt x="2160" y="1008"/>
                </a:cubicBezTo>
                <a:cubicBezTo>
                  <a:pt x="2304" y="936"/>
                  <a:pt x="2560" y="168"/>
                  <a:pt x="264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8135" name="Oval 6">
            <a:extLst>
              <a:ext uri="{FF2B5EF4-FFF2-40B4-BE49-F238E27FC236}">
                <a16:creationId xmlns:a16="http://schemas.microsoft.com/office/drawing/2014/main" id="{BA7AEC83-419A-4FC8-8E4C-A80842F2DA8D}"/>
              </a:ext>
            </a:extLst>
          </p:cNvPr>
          <p:cNvSpPr>
            <a:spLocks noChangeArrowheads="1"/>
          </p:cNvSpPr>
          <p:nvPr/>
        </p:nvSpPr>
        <p:spPr bwMode="auto">
          <a:xfrm>
            <a:off x="5562600" y="3352800"/>
            <a:ext cx="1524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48136" name="Text Box 7">
            <a:extLst>
              <a:ext uri="{FF2B5EF4-FFF2-40B4-BE49-F238E27FC236}">
                <a16:creationId xmlns:a16="http://schemas.microsoft.com/office/drawing/2014/main" id="{6B0C4F1B-A63F-40AA-972D-BC363EFEF8E5}"/>
              </a:ext>
            </a:extLst>
          </p:cNvPr>
          <p:cNvSpPr txBox="1">
            <a:spLocks noChangeArrowheads="1"/>
          </p:cNvSpPr>
          <p:nvPr/>
        </p:nvSpPr>
        <p:spPr bwMode="auto">
          <a:xfrm>
            <a:off x="2971800" y="2057401"/>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Cost</a:t>
            </a:r>
            <a:endParaRPr lang="en-GB" altLang="tr-TR"/>
          </a:p>
        </p:txBody>
      </p:sp>
      <p:sp>
        <p:nvSpPr>
          <p:cNvPr id="48137" name="Text Box 8">
            <a:extLst>
              <a:ext uri="{FF2B5EF4-FFF2-40B4-BE49-F238E27FC236}">
                <a16:creationId xmlns:a16="http://schemas.microsoft.com/office/drawing/2014/main" id="{21CC9CB4-7604-492D-876C-6DD4371CEA08}"/>
              </a:ext>
            </a:extLst>
          </p:cNvPr>
          <p:cNvSpPr txBox="1">
            <a:spLocks noChangeArrowheads="1"/>
          </p:cNvSpPr>
          <p:nvPr/>
        </p:nvSpPr>
        <p:spPr bwMode="auto">
          <a:xfrm>
            <a:off x="9220200" y="5867401"/>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States</a:t>
            </a:r>
            <a:endParaRPr lang="en-GB" altLang="tr-TR"/>
          </a:p>
        </p:txBody>
      </p:sp>
      <p:sp>
        <p:nvSpPr>
          <p:cNvPr id="48138" name="Line 9">
            <a:extLst>
              <a:ext uri="{FF2B5EF4-FFF2-40B4-BE49-F238E27FC236}">
                <a16:creationId xmlns:a16="http://schemas.microsoft.com/office/drawing/2014/main" id="{394E2B75-4493-49CE-B230-5CD5040CBB91}"/>
              </a:ext>
            </a:extLst>
          </p:cNvPr>
          <p:cNvSpPr>
            <a:spLocks noChangeShapeType="1"/>
          </p:cNvSpPr>
          <p:nvPr/>
        </p:nvSpPr>
        <p:spPr bwMode="auto">
          <a:xfrm flipH="1">
            <a:off x="4800600" y="2590800"/>
            <a:ext cx="609600" cy="1752600"/>
          </a:xfrm>
          <a:prstGeom prst="line">
            <a:avLst/>
          </a:prstGeom>
          <a:noFill/>
          <a:ln w="2857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48139" name="Text Box 10">
            <a:extLst>
              <a:ext uri="{FF2B5EF4-FFF2-40B4-BE49-F238E27FC236}">
                <a16:creationId xmlns:a16="http://schemas.microsoft.com/office/drawing/2014/main" id="{FA7B5DDC-2628-41D1-B173-BC8E6789E262}"/>
              </a:ext>
            </a:extLst>
          </p:cNvPr>
          <p:cNvSpPr txBox="1">
            <a:spLocks noChangeArrowheads="1"/>
          </p:cNvSpPr>
          <p:nvPr/>
        </p:nvSpPr>
        <p:spPr bwMode="auto">
          <a:xfrm>
            <a:off x="5257800" y="2133601"/>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Best</a:t>
            </a:r>
            <a:endParaRPr lang="en-GB" altLang="tr-T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E6380-D45B-4998-997B-6134464B9420}"/>
              </a:ext>
            </a:extLst>
          </p:cNvPr>
          <p:cNvSpPr>
            <a:spLocks noGrp="1"/>
          </p:cNvSpPr>
          <p:nvPr>
            <p:ph type="title"/>
          </p:nvPr>
        </p:nvSpPr>
        <p:spPr/>
        <p:txBody>
          <a:bodyPr/>
          <a:lstStyle/>
          <a:p>
            <a:r>
              <a:rPr lang="tr-TR" dirty="0" err="1"/>
              <a:t>Iterative</a:t>
            </a:r>
            <a:r>
              <a:rPr lang="tr-TR" dirty="0"/>
              <a:t> </a:t>
            </a:r>
            <a:r>
              <a:rPr lang="tr-TR" dirty="0" err="1"/>
              <a:t>Improvement</a:t>
            </a:r>
            <a:r>
              <a:rPr lang="tr-TR" dirty="0"/>
              <a:t> </a:t>
            </a:r>
            <a:r>
              <a:rPr lang="tr-TR" dirty="0" err="1"/>
              <a:t>Methods</a:t>
            </a:r>
            <a:endParaRPr lang="tr-TR" dirty="0"/>
          </a:p>
        </p:txBody>
      </p:sp>
      <p:sp>
        <p:nvSpPr>
          <p:cNvPr id="3" name="Content Placeholder 2">
            <a:extLst>
              <a:ext uri="{FF2B5EF4-FFF2-40B4-BE49-F238E27FC236}">
                <a16:creationId xmlns:a16="http://schemas.microsoft.com/office/drawing/2014/main" id="{95ED61C9-F88B-4EED-A572-61186627A3AB}"/>
              </a:ext>
            </a:extLst>
          </p:cNvPr>
          <p:cNvSpPr>
            <a:spLocks noGrp="1"/>
          </p:cNvSpPr>
          <p:nvPr>
            <p:ph idx="1"/>
          </p:nvPr>
        </p:nvSpPr>
        <p:spPr>
          <a:xfrm>
            <a:off x="406400" y="1397000"/>
            <a:ext cx="11379200" cy="5308600"/>
          </a:xfrm>
        </p:spPr>
        <p:txBody>
          <a:bodyPr>
            <a:normAutofit fontScale="77500" lnSpcReduction="20000"/>
          </a:bodyPr>
          <a:lstStyle/>
          <a:p>
            <a:r>
              <a:rPr lang="en-US" dirty="0"/>
              <a:t>In many optimization problems the goal state itself is the solution</a:t>
            </a:r>
          </a:p>
          <a:p>
            <a:r>
              <a:rPr lang="en-US" dirty="0"/>
              <a:t>The state space is a set of </a:t>
            </a:r>
            <a:r>
              <a:rPr lang="en-US" i="1" dirty="0"/>
              <a:t>complete</a:t>
            </a:r>
            <a:r>
              <a:rPr lang="en-US" dirty="0"/>
              <a:t> configurations</a:t>
            </a:r>
          </a:p>
          <a:p>
            <a:r>
              <a:rPr lang="en-US" dirty="0"/>
              <a:t>Search is about </a:t>
            </a:r>
          </a:p>
          <a:p>
            <a:pPr lvl="1"/>
            <a:r>
              <a:rPr lang="en-US" dirty="0"/>
              <a:t>finding the </a:t>
            </a:r>
            <a:r>
              <a:rPr lang="en-US" dirty="0">
                <a:solidFill>
                  <a:srgbClr val="FF0000"/>
                </a:solidFill>
                <a:highlight>
                  <a:srgbClr val="FFFF00"/>
                </a:highlight>
              </a:rPr>
              <a:t>optimal</a:t>
            </a:r>
            <a:r>
              <a:rPr lang="en-US" dirty="0"/>
              <a:t> configuration (as in TSP) or </a:t>
            </a:r>
          </a:p>
          <a:p>
            <a:pPr lvl="1"/>
            <a:r>
              <a:rPr lang="en-US" dirty="0"/>
              <a:t>just a </a:t>
            </a:r>
            <a:r>
              <a:rPr lang="en-US" dirty="0">
                <a:solidFill>
                  <a:srgbClr val="FF0000"/>
                </a:solidFill>
                <a:highlight>
                  <a:srgbClr val="FFFF00"/>
                </a:highlight>
              </a:rPr>
              <a:t>feasible</a:t>
            </a:r>
            <a:r>
              <a:rPr lang="en-US" dirty="0"/>
              <a:t> configuration (as in scheduling problems, timetable)</a:t>
            </a:r>
          </a:p>
          <a:p>
            <a:r>
              <a:rPr lang="en-US" dirty="0"/>
              <a:t>In such cases, one can use </a:t>
            </a:r>
            <a:r>
              <a:rPr lang="en-US" dirty="0">
                <a:solidFill>
                  <a:srgbClr val="FF0000"/>
                </a:solidFill>
              </a:rPr>
              <a:t>iterative improvement</a:t>
            </a:r>
            <a:r>
              <a:rPr lang="en-US" dirty="0"/>
              <a:t>, or </a:t>
            </a:r>
            <a:r>
              <a:rPr lang="en-US" dirty="0">
                <a:solidFill>
                  <a:srgbClr val="FF0000"/>
                </a:solidFill>
              </a:rPr>
              <a:t>local search </a:t>
            </a:r>
            <a:r>
              <a:rPr lang="en-US" dirty="0"/>
              <a:t>methods. </a:t>
            </a:r>
          </a:p>
          <a:p>
            <a:r>
              <a:rPr lang="en-US" dirty="0"/>
              <a:t>These methods are suitable for problems in which all that matters is </a:t>
            </a:r>
            <a:r>
              <a:rPr lang="en-US" dirty="0">
                <a:solidFill>
                  <a:srgbClr val="C00000"/>
                </a:solidFill>
              </a:rPr>
              <a:t>the solution state</a:t>
            </a:r>
            <a:r>
              <a:rPr lang="en-US" dirty="0"/>
              <a:t>, not the path cost to reach it.</a:t>
            </a:r>
          </a:p>
          <a:p>
            <a:r>
              <a:rPr lang="en-US" dirty="0"/>
              <a:t>An </a:t>
            </a:r>
            <a:r>
              <a:rPr lang="en-US" dirty="0">
                <a:solidFill>
                  <a:srgbClr val="FF0000"/>
                </a:solidFill>
              </a:rPr>
              <a:t>evaluation</a:t>
            </a:r>
            <a:r>
              <a:rPr lang="en-US" dirty="0"/>
              <a:t> or </a:t>
            </a:r>
            <a:r>
              <a:rPr lang="en-US" dirty="0">
                <a:solidFill>
                  <a:srgbClr val="FF0000"/>
                </a:solidFill>
              </a:rPr>
              <a:t>objective</a:t>
            </a:r>
            <a:r>
              <a:rPr lang="en-US" dirty="0"/>
              <a:t> function </a:t>
            </a:r>
            <a:r>
              <a:rPr lang="en-US" i="1" dirty="0">
                <a:solidFill>
                  <a:srgbClr val="FF0000"/>
                </a:solidFill>
              </a:rPr>
              <a:t>h</a:t>
            </a:r>
            <a:r>
              <a:rPr lang="en-US" dirty="0"/>
              <a:t> must be available that measures the quality of each state</a:t>
            </a:r>
          </a:p>
          <a:p>
            <a:r>
              <a:rPr lang="en-US" dirty="0"/>
              <a:t>Main Idea: Start with </a:t>
            </a:r>
            <a:r>
              <a:rPr lang="en-US" dirty="0">
                <a:solidFill>
                  <a:srgbClr val="FF0000"/>
                </a:solidFill>
              </a:rPr>
              <a:t>a random initial configuration </a:t>
            </a:r>
            <a:r>
              <a:rPr lang="en-US" dirty="0"/>
              <a:t>and </a:t>
            </a:r>
            <a:r>
              <a:rPr lang="en-US" dirty="0">
                <a:solidFill>
                  <a:srgbClr val="00B0F0"/>
                </a:solidFill>
              </a:rPr>
              <a:t>make small, local changes</a:t>
            </a:r>
            <a:r>
              <a:rPr lang="en-US" dirty="0"/>
              <a:t> to it that </a:t>
            </a:r>
            <a:r>
              <a:rPr lang="en-US" dirty="0">
                <a:solidFill>
                  <a:srgbClr val="FF0000"/>
                </a:solidFill>
              </a:rPr>
              <a:t>improve its quality.</a:t>
            </a:r>
          </a:p>
          <a:p>
            <a:r>
              <a:rPr lang="en-US" dirty="0">
                <a:solidFill>
                  <a:srgbClr val="C00000"/>
                </a:solidFill>
              </a:rPr>
              <a:t>Many important applications </a:t>
            </a:r>
            <a:r>
              <a:rPr lang="en-US" dirty="0"/>
              <a:t>: integrated-circuit design, factory floor layout, job shop scheduling, automatic programming, telecommunications network optimization, crop planning, and portfolio management.</a:t>
            </a:r>
          </a:p>
          <a:p>
            <a:endParaRPr lang="tr-TR" dirty="0">
              <a:solidFill>
                <a:srgbClr val="FF0000"/>
              </a:solidFill>
            </a:endParaRPr>
          </a:p>
        </p:txBody>
      </p:sp>
    </p:spTree>
    <p:extLst>
      <p:ext uri="{BB962C8B-B14F-4D97-AF65-F5344CB8AC3E}">
        <p14:creationId xmlns:p14="http://schemas.microsoft.com/office/powerpoint/2010/main" val="11575038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عنصر نائب لرقم الشريحة 5">
            <a:extLst>
              <a:ext uri="{FF2B5EF4-FFF2-40B4-BE49-F238E27FC236}">
                <a16:creationId xmlns:a16="http://schemas.microsoft.com/office/drawing/2014/main" id="{4DC2405F-4838-4FB2-BC57-3B58A0F512E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3C705B16-70AD-4AFD-BB41-FC5DAC490586}" type="slidenum">
              <a:rPr lang="ar-SA" altLang="tr-TR"/>
              <a:pPr eaLnBrk="1" hangingPunct="1"/>
              <a:t>50</a:t>
            </a:fld>
            <a:endParaRPr lang="en-GB" altLang="tr-TR"/>
          </a:p>
        </p:txBody>
      </p:sp>
      <p:sp>
        <p:nvSpPr>
          <p:cNvPr id="49155" name="Rectangle 2">
            <a:extLst>
              <a:ext uri="{FF2B5EF4-FFF2-40B4-BE49-F238E27FC236}">
                <a16:creationId xmlns:a16="http://schemas.microsoft.com/office/drawing/2014/main" id="{25EA8E31-431A-44AD-B931-693153EB9517}"/>
              </a:ext>
            </a:extLst>
          </p:cNvPr>
          <p:cNvSpPr>
            <a:spLocks noGrp="1" noChangeArrowheads="1"/>
          </p:cNvSpPr>
          <p:nvPr>
            <p:ph type="title"/>
          </p:nvPr>
        </p:nvSpPr>
        <p:spPr>
          <a:xfrm>
            <a:off x="2743200" y="857250"/>
            <a:ext cx="7793038" cy="819150"/>
          </a:xfrm>
        </p:spPr>
        <p:txBody>
          <a:bodyPr/>
          <a:lstStyle/>
          <a:p>
            <a:pPr eaLnBrk="1" hangingPunct="1"/>
            <a:r>
              <a:rPr lang="fr-FR" altLang="tr-TR"/>
              <a:t>Simulated Annealing</a:t>
            </a:r>
            <a:endParaRPr lang="en-US" altLang="tr-TR"/>
          </a:p>
        </p:txBody>
      </p:sp>
      <p:sp>
        <p:nvSpPr>
          <p:cNvPr id="49156" name="Line 3">
            <a:extLst>
              <a:ext uri="{FF2B5EF4-FFF2-40B4-BE49-F238E27FC236}">
                <a16:creationId xmlns:a16="http://schemas.microsoft.com/office/drawing/2014/main" id="{52B6D256-87B2-4CC3-8DAE-CCFF8E50AF14}"/>
              </a:ext>
            </a:extLst>
          </p:cNvPr>
          <p:cNvSpPr>
            <a:spLocks noChangeShapeType="1"/>
          </p:cNvSpPr>
          <p:nvPr/>
        </p:nvSpPr>
        <p:spPr bwMode="auto">
          <a:xfrm>
            <a:off x="3657600" y="2133600"/>
            <a:ext cx="0" cy="37338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tr-TR"/>
          </a:p>
        </p:txBody>
      </p:sp>
      <p:sp>
        <p:nvSpPr>
          <p:cNvPr id="49157" name="Line 4">
            <a:extLst>
              <a:ext uri="{FF2B5EF4-FFF2-40B4-BE49-F238E27FC236}">
                <a16:creationId xmlns:a16="http://schemas.microsoft.com/office/drawing/2014/main" id="{4719BD31-1832-40BE-8139-0E80D44BB155}"/>
              </a:ext>
            </a:extLst>
          </p:cNvPr>
          <p:cNvSpPr>
            <a:spLocks noChangeShapeType="1"/>
          </p:cNvSpPr>
          <p:nvPr/>
        </p:nvSpPr>
        <p:spPr bwMode="auto">
          <a:xfrm>
            <a:off x="3657600" y="5867400"/>
            <a:ext cx="609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49158" name="Freeform 5">
            <a:extLst>
              <a:ext uri="{FF2B5EF4-FFF2-40B4-BE49-F238E27FC236}">
                <a16:creationId xmlns:a16="http://schemas.microsoft.com/office/drawing/2014/main" id="{B3E55EA0-3812-46AD-9522-05C50CF543AA}"/>
              </a:ext>
            </a:extLst>
          </p:cNvPr>
          <p:cNvSpPr>
            <a:spLocks/>
          </p:cNvSpPr>
          <p:nvPr/>
        </p:nvSpPr>
        <p:spPr bwMode="auto">
          <a:xfrm>
            <a:off x="4114800" y="2057400"/>
            <a:ext cx="4191000" cy="3416300"/>
          </a:xfrm>
          <a:custGeom>
            <a:avLst/>
            <a:gdLst>
              <a:gd name="T0" fmla="*/ 0 w 2640"/>
              <a:gd name="T1" fmla="*/ 384 h 2152"/>
              <a:gd name="T2" fmla="*/ 384 w 2640"/>
              <a:gd name="T3" fmla="*/ 1536 h 2152"/>
              <a:gd name="T4" fmla="*/ 960 w 2640"/>
              <a:gd name="T5" fmla="*/ 960 h 2152"/>
              <a:gd name="T6" fmla="*/ 1344 w 2640"/>
              <a:gd name="T7" fmla="*/ 2064 h 2152"/>
              <a:gd name="T8" fmla="*/ 1776 w 2640"/>
              <a:gd name="T9" fmla="*/ 432 h 2152"/>
              <a:gd name="T10" fmla="*/ 2160 w 2640"/>
              <a:gd name="T11" fmla="*/ 1008 h 2152"/>
              <a:gd name="T12" fmla="*/ 2640 w 2640"/>
              <a:gd name="T13" fmla="*/ 0 h 2152"/>
              <a:gd name="T14" fmla="*/ 0 60000 65536"/>
              <a:gd name="T15" fmla="*/ 0 60000 65536"/>
              <a:gd name="T16" fmla="*/ 0 60000 65536"/>
              <a:gd name="T17" fmla="*/ 0 60000 65536"/>
              <a:gd name="T18" fmla="*/ 0 60000 65536"/>
              <a:gd name="T19" fmla="*/ 0 60000 65536"/>
              <a:gd name="T20" fmla="*/ 0 60000 65536"/>
              <a:gd name="T21" fmla="*/ 0 w 2640"/>
              <a:gd name="T22" fmla="*/ 0 h 2152"/>
              <a:gd name="T23" fmla="*/ 2640 w 2640"/>
              <a:gd name="T24" fmla="*/ 2152 h 2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0" h="2152">
                <a:moveTo>
                  <a:pt x="0" y="384"/>
                </a:moveTo>
                <a:cubicBezTo>
                  <a:pt x="112" y="912"/>
                  <a:pt x="224" y="1440"/>
                  <a:pt x="384" y="1536"/>
                </a:cubicBezTo>
                <a:cubicBezTo>
                  <a:pt x="544" y="1632"/>
                  <a:pt x="800" y="872"/>
                  <a:pt x="960" y="960"/>
                </a:cubicBezTo>
                <a:cubicBezTo>
                  <a:pt x="1120" y="1048"/>
                  <a:pt x="1208" y="2152"/>
                  <a:pt x="1344" y="2064"/>
                </a:cubicBezTo>
                <a:cubicBezTo>
                  <a:pt x="1480" y="1976"/>
                  <a:pt x="1640" y="608"/>
                  <a:pt x="1776" y="432"/>
                </a:cubicBezTo>
                <a:cubicBezTo>
                  <a:pt x="1912" y="256"/>
                  <a:pt x="2016" y="1080"/>
                  <a:pt x="2160" y="1008"/>
                </a:cubicBezTo>
                <a:cubicBezTo>
                  <a:pt x="2304" y="936"/>
                  <a:pt x="2560" y="168"/>
                  <a:pt x="264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9159" name="Oval 6">
            <a:extLst>
              <a:ext uri="{FF2B5EF4-FFF2-40B4-BE49-F238E27FC236}">
                <a16:creationId xmlns:a16="http://schemas.microsoft.com/office/drawing/2014/main" id="{B05C098A-2D04-4411-B46C-C5387C172199}"/>
              </a:ext>
            </a:extLst>
          </p:cNvPr>
          <p:cNvSpPr>
            <a:spLocks noChangeArrowheads="1"/>
          </p:cNvSpPr>
          <p:nvPr/>
        </p:nvSpPr>
        <p:spPr bwMode="auto">
          <a:xfrm>
            <a:off x="5791200" y="3733800"/>
            <a:ext cx="1524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49160" name="Text Box 7">
            <a:extLst>
              <a:ext uri="{FF2B5EF4-FFF2-40B4-BE49-F238E27FC236}">
                <a16:creationId xmlns:a16="http://schemas.microsoft.com/office/drawing/2014/main" id="{79FB57E0-8910-4203-AB07-E5A773ECF286}"/>
              </a:ext>
            </a:extLst>
          </p:cNvPr>
          <p:cNvSpPr txBox="1">
            <a:spLocks noChangeArrowheads="1"/>
          </p:cNvSpPr>
          <p:nvPr/>
        </p:nvSpPr>
        <p:spPr bwMode="auto">
          <a:xfrm>
            <a:off x="2971800" y="2057401"/>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Cost</a:t>
            </a:r>
            <a:endParaRPr lang="en-GB" altLang="tr-TR"/>
          </a:p>
        </p:txBody>
      </p:sp>
      <p:sp>
        <p:nvSpPr>
          <p:cNvPr id="49161" name="Text Box 8">
            <a:extLst>
              <a:ext uri="{FF2B5EF4-FFF2-40B4-BE49-F238E27FC236}">
                <a16:creationId xmlns:a16="http://schemas.microsoft.com/office/drawing/2014/main" id="{5E8B2AEB-A486-4A0A-9D44-9127AB7C6A9A}"/>
              </a:ext>
            </a:extLst>
          </p:cNvPr>
          <p:cNvSpPr txBox="1">
            <a:spLocks noChangeArrowheads="1"/>
          </p:cNvSpPr>
          <p:nvPr/>
        </p:nvSpPr>
        <p:spPr bwMode="auto">
          <a:xfrm>
            <a:off x="9220200" y="5867401"/>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States</a:t>
            </a:r>
            <a:endParaRPr lang="en-GB" altLang="tr-TR"/>
          </a:p>
        </p:txBody>
      </p:sp>
      <p:sp>
        <p:nvSpPr>
          <p:cNvPr id="49162" name="Line 9">
            <a:extLst>
              <a:ext uri="{FF2B5EF4-FFF2-40B4-BE49-F238E27FC236}">
                <a16:creationId xmlns:a16="http://schemas.microsoft.com/office/drawing/2014/main" id="{F08B770A-F639-40D8-A001-978636CD8B22}"/>
              </a:ext>
            </a:extLst>
          </p:cNvPr>
          <p:cNvSpPr>
            <a:spLocks noChangeShapeType="1"/>
          </p:cNvSpPr>
          <p:nvPr/>
        </p:nvSpPr>
        <p:spPr bwMode="auto">
          <a:xfrm flipH="1">
            <a:off x="4800600" y="2590800"/>
            <a:ext cx="609600" cy="1752600"/>
          </a:xfrm>
          <a:prstGeom prst="line">
            <a:avLst/>
          </a:prstGeom>
          <a:noFill/>
          <a:ln w="2857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49163" name="Text Box 10">
            <a:extLst>
              <a:ext uri="{FF2B5EF4-FFF2-40B4-BE49-F238E27FC236}">
                <a16:creationId xmlns:a16="http://schemas.microsoft.com/office/drawing/2014/main" id="{A7864F8C-C32C-4AA2-91DB-AA1439E5ABC3}"/>
              </a:ext>
            </a:extLst>
          </p:cNvPr>
          <p:cNvSpPr txBox="1">
            <a:spLocks noChangeArrowheads="1"/>
          </p:cNvSpPr>
          <p:nvPr/>
        </p:nvSpPr>
        <p:spPr bwMode="auto">
          <a:xfrm>
            <a:off x="5257800" y="2133601"/>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Best</a:t>
            </a:r>
            <a:endParaRPr lang="en-GB" altLang="tr-T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عنصر نائب لرقم الشريحة 5">
            <a:extLst>
              <a:ext uri="{FF2B5EF4-FFF2-40B4-BE49-F238E27FC236}">
                <a16:creationId xmlns:a16="http://schemas.microsoft.com/office/drawing/2014/main" id="{DA74D9D7-B265-4870-A8AA-A10C09F4352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534B0784-35FE-44DC-BA4C-F157C8D3D3AA}" type="slidenum">
              <a:rPr lang="ar-SA" altLang="tr-TR"/>
              <a:pPr eaLnBrk="1" hangingPunct="1"/>
              <a:t>51</a:t>
            </a:fld>
            <a:endParaRPr lang="en-GB" altLang="tr-TR"/>
          </a:p>
        </p:txBody>
      </p:sp>
      <p:sp>
        <p:nvSpPr>
          <p:cNvPr id="50179" name="Rectangle 2">
            <a:extLst>
              <a:ext uri="{FF2B5EF4-FFF2-40B4-BE49-F238E27FC236}">
                <a16:creationId xmlns:a16="http://schemas.microsoft.com/office/drawing/2014/main" id="{A6F926B7-6C59-4611-BBD6-525904630B7F}"/>
              </a:ext>
            </a:extLst>
          </p:cNvPr>
          <p:cNvSpPr>
            <a:spLocks noGrp="1" noChangeArrowheads="1"/>
          </p:cNvSpPr>
          <p:nvPr>
            <p:ph type="title"/>
          </p:nvPr>
        </p:nvSpPr>
        <p:spPr>
          <a:xfrm>
            <a:off x="2743200" y="857250"/>
            <a:ext cx="7793038" cy="819150"/>
          </a:xfrm>
        </p:spPr>
        <p:txBody>
          <a:bodyPr/>
          <a:lstStyle/>
          <a:p>
            <a:pPr eaLnBrk="1" hangingPunct="1"/>
            <a:r>
              <a:rPr lang="fr-FR" altLang="tr-TR"/>
              <a:t>Simulated Annealing</a:t>
            </a:r>
            <a:endParaRPr lang="en-US" altLang="tr-TR"/>
          </a:p>
        </p:txBody>
      </p:sp>
      <p:sp>
        <p:nvSpPr>
          <p:cNvPr id="50180" name="Line 3">
            <a:extLst>
              <a:ext uri="{FF2B5EF4-FFF2-40B4-BE49-F238E27FC236}">
                <a16:creationId xmlns:a16="http://schemas.microsoft.com/office/drawing/2014/main" id="{74652905-0E21-40CC-8FAD-7A4569145788}"/>
              </a:ext>
            </a:extLst>
          </p:cNvPr>
          <p:cNvSpPr>
            <a:spLocks noChangeShapeType="1"/>
          </p:cNvSpPr>
          <p:nvPr/>
        </p:nvSpPr>
        <p:spPr bwMode="auto">
          <a:xfrm>
            <a:off x="3657600" y="2133600"/>
            <a:ext cx="0" cy="37338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tr-TR"/>
          </a:p>
        </p:txBody>
      </p:sp>
      <p:sp>
        <p:nvSpPr>
          <p:cNvPr id="50181" name="Line 4">
            <a:extLst>
              <a:ext uri="{FF2B5EF4-FFF2-40B4-BE49-F238E27FC236}">
                <a16:creationId xmlns:a16="http://schemas.microsoft.com/office/drawing/2014/main" id="{340568E9-1F8B-4C22-9FDC-CAFF64CE2C48}"/>
              </a:ext>
            </a:extLst>
          </p:cNvPr>
          <p:cNvSpPr>
            <a:spLocks noChangeShapeType="1"/>
          </p:cNvSpPr>
          <p:nvPr/>
        </p:nvSpPr>
        <p:spPr bwMode="auto">
          <a:xfrm>
            <a:off x="3657600" y="5867400"/>
            <a:ext cx="609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50182" name="Freeform 5">
            <a:extLst>
              <a:ext uri="{FF2B5EF4-FFF2-40B4-BE49-F238E27FC236}">
                <a16:creationId xmlns:a16="http://schemas.microsoft.com/office/drawing/2014/main" id="{C94D8DF7-63F4-400B-8831-0FF35FFEE6C1}"/>
              </a:ext>
            </a:extLst>
          </p:cNvPr>
          <p:cNvSpPr>
            <a:spLocks/>
          </p:cNvSpPr>
          <p:nvPr/>
        </p:nvSpPr>
        <p:spPr bwMode="auto">
          <a:xfrm>
            <a:off x="4114800" y="2057400"/>
            <a:ext cx="4191000" cy="3416300"/>
          </a:xfrm>
          <a:custGeom>
            <a:avLst/>
            <a:gdLst>
              <a:gd name="T0" fmla="*/ 0 w 2640"/>
              <a:gd name="T1" fmla="*/ 384 h 2152"/>
              <a:gd name="T2" fmla="*/ 384 w 2640"/>
              <a:gd name="T3" fmla="*/ 1536 h 2152"/>
              <a:gd name="T4" fmla="*/ 960 w 2640"/>
              <a:gd name="T5" fmla="*/ 960 h 2152"/>
              <a:gd name="T6" fmla="*/ 1344 w 2640"/>
              <a:gd name="T7" fmla="*/ 2064 h 2152"/>
              <a:gd name="T8" fmla="*/ 1776 w 2640"/>
              <a:gd name="T9" fmla="*/ 432 h 2152"/>
              <a:gd name="T10" fmla="*/ 2160 w 2640"/>
              <a:gd name="T11" fmla="*/ 1008 h 2152"/>
              <a:gd name="T12" fmla="*/ 2640 w 2640"/>
              <a:gd name="T13" fmla="*/ 0 h 2152"/>
              <a:gd name="T14" fmla="*/ 0 60000 65536"/>
              <a:gd name="T15" fmla="*/ 0 60000 65536"/>
              <a:gd name="T16" fmla="*/ 0 60000 65536"/>
              <a:gd name="T17" fmla="*/ 0 60000 65536"/>
              <a:gd name="T18" fmla="*/ 0 60000 65536"/>
              <a:gd name="T19" fmla="*/ 0 60000 65536"/>
              <a:gd name="T20" fmla="*/ 0 60000 65536"/>
              <a:gd name="T21" fmla="*/ 0 w 2640"/>
              <a:gd name="T22" fmla="*/ 0 h 2152"/>
              <a:gd name="T23" fmla="*/ 2640 w 2640"/>
              <a:gd name="T24" fmla="*/ 2152 h 2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0" h="2152">
                <a:moveTo>
                  <a:pt x="0" y="384"/>
                </a:moveTo>
                <a:cubicBezTo>
                  <a:pt x="112" y="912"/>
                  <a:pt x="224" y="1440"/>
                  <a:pt x="384" y="1536"/>
                </a:cubicBezTo>
                <a:cubicBezTo>
                  <a:pt x="544" y="1632"/>
                  <a:pt x="800" y="872"/>
                  <a:pt x="960" y="960"/>
                </a:cubicBezTo>
                <a:cubicBezTo>
                  <a:pt x="1120" y="1048"/>
                  <a:pt x="1208" y="2152"/>
                  <a:pt x="1344" y="2064"/>
                </a:cubicBezTo>
                <a:cubicBezTo>
                  <a:pt x="1480" y="1976"/>
                  <a:pt x="1640" y="608"/>
                  <a:pt x="1776" y="432"/>
                </a:cubicBezTo>
                <a:cubicBezTo>
                  <a:pt x="1912" y="256"/>
                  <a:pt x="2016" y="1080"/>
                  <a:pt x="2160" y="1008"/>
                </a:cubicBezTo>
                <a:cubicBezTo>
                  <a:pt x="2304" y="936"/>
                  <a:pt x="2560" y="168"/>
                  <a:pt x="264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0183" name="Oval 6">
            <a:extLst>
              <a:ext uri="{FF2B5EF4-FFF2-40B4-BE49-F238E27FC236}">
                <a16:creationId xmlns:a16="http://schemas.microsoft.com/office/drawing/2014/main" id="{AC2C73A0-5C49-41BA-9C1A-256D5810988C}"/>
              </a:ext>
            </a:extLst>
          </p:cNvPr>
          <p:cNvSpPr>
            <a:spLocks noChangeArrowheads="1"/>
          </p:cNvSpPr>
          <p:nvPr/>
        </p:nvSpPr>
        <p:spPr bwMode="auto">
          <a:xfrm>
            <a:off x="5715000" y="3581400"/>
            <a:ext cx="1524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50184" name="Text Box 7">
            <a:extLst>
              <a:ext uri="{FF2B5EF4-FFF2-40B4-BE49-F238E27FC236}">
                <a16:creationId xmlns:a16="http://schemas.microsoft.com/office/drawing/2014/main" id="{B56F01DE-85BB-465D-B8A3-72900EE40DA6}"/>
              </a:ext>
            </a:extLst>
          </p:cNvPr>
          <p:cNvSpPr txBox="1">
            <a:spLocks noChangeArrowheads="1"/>
          </p:cNvSpPr>
          <p:nvPr/>
        </p:nvSpPr>
        <p:spPr bwMode="auto">
          <a:xfrm>
            <a:off x="2971800" y="2057401"/>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Cost</a:t>
            </a:r>
            <a:endParaRPr lang="en-GB" altLang="tr-TR"/>
          </a:p>
        </p:txBody>
      </p:sp>
      <p:sp>
        <p:nvSpPr>
          <p:cNvPr id="50185" name="Text Box 8">
            <a:extLst>
              <a:ext uri="{FF2B5EF4-FFF2-40B4-BE49-F238E27FC236}">
                <a16:creationId xmlns:a16="http://schemas.microsoft.com/office/drawing/2014/main" id="{5E0350BE-D5A1-47A9-A871-1D991DE1CE3F}"/>
              </a:ext>
            </a:extLst>
          </p:cNvPr>
          <p:cNvSpPr txBox="1">
            <a:spLocks noChangeArrowheads="1"/>
          </p:cNvSpPr>
          <p:nvPr/>
        </p:nvSpPr>
        <p:spPr bwMode="auto">
          <a:xfrm>
            <a:off x="9220200" y="5867401"/>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States</a:t>
            </a:r>
            <a:endParaRPr lang="en-GB" altLang="tr-TR"/>
          </a:p>
        </p:txBody>
      </p:sp>
      <p:sp>
        <p:nvSpPr>
          <p:cNvPr id="50186" name="Line 9">
            <a:extLst>
              <a:ext uri="{FF2B5EF4-FFF2-40B4-BE49-F238E27FC236}">
                <a16:creationId xmlns:a16="http://schemas.microsoft.com/office/drawing/2014/main" id="{29DC3EDC-69C6-430B-873A-0FDAC18AD214}"/>
              </a:ext>
            </a:extLst>
          </p:cNvPr>
          <p:cNvSpPr>
            <a:spLocks noChangeShapeType="1"/>
          </p:cNvSpPr>
          <p:nvPr/>
        </p:nvSpPr>
        <p:spPr bwMode="auto">
          <a:xfrm flipH="1">
            <a:off x="4800600" y="2590800"/>
            <a:ext cx="609600" cy="1752600"/>
          </a:xfrm>
          <a:prstGeom prst="line">
            <a:avLst/>
          </a:prstGeom>
          <a:noFill/>
          <a:ln w="2857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50187" name="Text Box 10">
            <a:extLst>
              <a:ext uri="{FF2B5EF4-FFF2-40B4-BE49-F238E27FC236}">
                <a16:creationId xmlns:a16="http://schemas.microsoft.com/office/drawing/2014/main" id="{3B9B1035-BB1D-4751-BAB2-7832BE5B271C}"/>
              </a:ext>
            </a:extLst>
          </p:cNvPr>
          <p:cNvSpPr txBox="1">
            <a:spLocks noChangeArrowheads="1"/>
          </p:cNvSpPr>
          <p:nvPr/>
        </p:nvSpPr>
        <p:spPr bwMode="auto">
          <a:xfrm>
            <a:off x="5257800" y="2133601"/>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Best</a:t>
            </a:r>
            <a:endParaRPr lang="en-GB" altLang="tr-T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عنصر نائب لرقم الشريحة 5">
            <a:extLst>
              <a:ext uri="{FF2B5EF4-FFF2-40B4-BE49-F238E27FC236}">
                <a16:creationId xmlns:a16="http://schemas.microsoft.com/office/drawing/2014/main" id="{FFD6A88E-B6B7-4A15-A2F5-31C9558626A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70CD4887-A727-49C0-ABF1-75F8FB25F401}" type="slidenum">
              <a:rPr lang="ar-SA" altLang="tr-TR"/>
              <a:pPr eaLnBrk="1" hangingPunct="1"/>
              <a:t>52</a:t>
            </a:fld>
            <a:endParaRPr lang="en-GB" altLang="tr-TR"/>
          </a:p>
        </p:txBody>
      </p:sp>
      <p:sp>
        <p:nvSpPr>
          <p:cNvPr id="51203" name="Rectangle 2">
            <a:extLst>
              <a:ext uri="{FF2B5EF4-FFF2-40B4-BE49-F238E27FC236}">
                <a16:creationId xmlns:a16="http://schemas.microsoft.com/office/drawing/2014/main" id="{FED36A00-584C-444C-8B03-C5BD04B330B3}"/>
              </a:ext>
            </a:extLst>
          </p:cNvPr>
          <p:cNvSpPr>
            <a:spLocks noGrp="1" noChangeArrowheads="1"/>
          </p:cNvSpPr>
          <p:nvPr>
            <p:ph type="title"/>
          </p:nvPr>
        </p:nvSpPr>
        <p:spPr>
          <a:xfrm>
            <a:off x="2743200" y="857250"/>
            <a:ext cx="7793038" cy="819150"/>
          </a:xfrm>
        </p:spPr>
        <p:txBody>
          <a:bodyPr/>
          <a:lstStyle/>
          <a:p>
            <a:pPr eaLnBrk="1" hangingPunct="1"/>
            <a:r>
              <a:rPr lang="fr-FR" altLang="tr-TR"/>
              <a:t>Simulated Annealing</a:t>
            </a:r>
            <a:endParaRPr lang="en-US" altLang="tr-TR"/>
          </a:p>
        </p:txBody>
      </p:sp>
      <p:sp>
        <p:nvSpPr>
          <p:cNvPr id="51204" name="Line 3">
            <a:extLst>
              <a:ext uri="{FF2B5EF4-FFF2-40B4-BE49-F238E27FC236}">
                <a16:creationId xmlns:a16="http://schemas.microsoft.com/office/drawing/2014/main" id="{3F7326C0-3C09-44A5-98B5-27B2DE45D5AC}"/>
              </a:ext>
            </a:extLst>
          </p:cNvPr>
          <p:cNvSpPr>
            <a:spLocks noChangeShapeType="1"/>
          </p:cNvSpPr>
          <p:nvPr/>
        </p:nvSpPr>
        <p:spPr bwMode="auto">
          <a:xfrm>
            <a:off x="3657600" y="2133600"/>
            <a:ext cx="0" cy="37338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tr-TR"/>
          </a:p>
        </p:txBody>
      </p:sp>
      <p:sp>
        <p:nvSpPr>
          <p:cNvPr id="51205" name="Line 4">
            <a:extLst>
              <a:ext uri="{FF2B5EF4-FFF2-40B4-BE49-F238E27FC236}">
                <a16:creationId xmlns:a16="http://schemas.microsoft.com/office/drawing/2014/main" id="{2FE938DA-6EB5-4B77-BC9D-A0E7392F614E}"/>
              </a:ext>
            </a:extLst>
          </p:cNvPr>
          <p:cNvSpPr>
            <a:spLocks noChangeShapeType="1"/>
          </p:cNvSpPr>
          <p:nvPr/>
        </p:nvSpPr>
        <p:spPr bwMode="auto">
          <a:xfrm>
            <a:off x="3657600" y="5867400"/>
            <a:ext cx="609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51206" name="Freeform 5">
            <a:extLst>
              <a:ext uri="{FF2B5EF4-FFF2-40B4-BE49-F238E27FC236}">
                <a16:creationId xmlns:a16="http://schemas.microsoft.com/office/drawing/2014/main" id="{B4CC262F-9152-4BE8-9C28-25877AD5BBDC}"/>
              </a:ext>
            </a:extLst>
          </p:cNvPr>
          <p:cNvSpPr>
            <a:spLocks/>
          </p:cNvSpPr>
          <p:nvPr/>
        </p:nvSpPr>
        <p:spPr bwMode="auto">
          <a:xfrm>
            <a:off x="4114800" y="2057400"/>
            <a:ext cx="4191000" cy="3416300"/>
          </a:xfrm>
          <a:custGeom>
            <a:avLst/>
            <a:gdLst>
              <a:gd name="T0" fmla="*/ 0 w 2640"/>
              <a:gd name="T1" fmla="*/ 384 h 2152"/>
              <a:gd name="T2" fmla="*/ 384 w 2640"/>
              <a:gd name="T3" fmla="*/ 1536 h 2152"/>
              <a:gd name="T4" fmla="*/ 960 w 2640"/>
              <a:gd name="T5" fmla="*/ 960 h 2152"/>
              <a:gd name="T6" fmla="*/ 1344 w 2640"/>
              <a:gd name="T7" fmla="*/ 2064 h 2152"/>
              <a:gd name="T8" fmla="*/ 1776 w 2640"/>
              <a:gd name="T9" fmla="*/ 432 h 2152"/>
              <a:gd name="T10" fmla="*/ 2160 w 2640"/>
              <a:gd name="T11" fmla="*/ 1008 h 2152"/>
              <a:gd name="T12" fmla="*/ 2640 w 2640"/>
              <a:gd name="T13" fmla="*/ 0 h 2152"/>
              <a:gd name="T14" fmla="*/ 0 60000 65536"/>
              <a:gd name="T15" fmla="*/ 0 60000 65536"/>
              <a:gd name="T16" fmla="*/ 0 60000 65536"/>
              <a:gd name="T17" fmla="*/ 0 60000 65536"/>
              <a:gd name="T18" fmla="*/ 0 60000 65536"/>
              <a:gd name="T19" fmla="*/ 0 60000 65536"/>
              <a:gd name="T20" fmla="*/ 0 60000 65536"/>
              <a:gd name="T21" fmla="*/ 0 w 2640"/>
              <a:gd name="T22" fmla="*/ 0 h 2152"/>
              <a:gd name="T23" fmla="*/ 2640 w 2640"/>
              <a:gd name="T24" fmla="*/ 2152 h 2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0" h="2152">
                <a:moveTo>
                  <a:pt x="0" y="384"/>
                </a:moveTo>
                <a:cubicBezTo>
                  <a:pt x="112" y="912"/>
                  <a:pt x="224" y="1440"/>
                  <a:pt x="384" y="1536"/>
                </a:cubicBezTo>
                <a:cubicBezTo>
                  <a:pt x="544" y="1632"/>
                  <a:pt x="800" y="872"/>
                  <a:pt x="960" y="960"/>
                </a:cubicBezTo>
                <a:cubicBezTo>
                  <a:pt x="1120" y="1048"/>
                  <a:pt x="1208" y="2152"/>
                  <a:pt x="1344" y="2064"/>
                </a:cubicBezTo>
                <a:cubicBezTo>
                  <a:pt x="1480" y="1976"/>
                  <a:pt x="1640" y="608"/>
                  <a:pt x="1776" y="432"/>
                </a:cubicBezTo>
                <a:cubicBezTo>
                  <a:pt x="1912" y="256"/>
                  <a:pt x="2016" y="1080"/>
                  <a:pt x="2160" y="1008"/>
                </a:cubicBezTo>
                <a:cubicBezTo>
                  <a:pt x="2304" y="936"/>
                  <a:pt x="2560" y="168"/>
                  <a:pt x="264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1207" name="Oval 6">
            <a:extLst>
              <a:ext uri="{FF2B5EF4-FFF2-40B4-BE49-F238E27FC236}">
                <a16:creationId xmlns:a16="http://schemas.microsoft.com/office/drawing/2014/main" id="{0D21365D-5EF3-43FF-8BBB-A0CD8299C2C9}"/>
              </a:ext>
            </a:extLst>
          </p:cNvPr>
          <p:cNvSpPr>
            <a:spLocks noChangeArrowheads="1"/>
          </p:cNvSpPr>
          <p:nvPr/>
        </p:nvSpPr>
        <p:spPr bwMode="auto">
          <a:xfrm>
            <a:off x="5867400" y="4114800"/>
            <a:ext cx="1524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51208" name="Text Box 7">
            <a:extLst>
              <a:ext uri="{FF2B5EF4-FFF2-40B4-BE49-F238E27FC236}">
                <a16:creationId xmlns:a16="http://schemas.microsoft.com/office/drawing/2014/main" id="{F39DF3E6-69F8-4E34-94E6-9CD14994A049}"/>
              </a:ext>
            </a:extLst>
          </p:cNvPr>
          <p:cNvSpPr txBox="1">
            <a:spLocks noChangeArrowheads="1"/>
          </p:cNvSpPr>
          <p:nvPr/>
        </p:nvSpPr>
        <p:spPr bwMode="auto">
          <a:xfrm>
            <a:off x="2971800" y="2057401"/>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Cost</a:t>
            </a:r>
            <a:endParaRPr lang="en-GB" altLang="tr-TR"/>
          </a:p>
        </p:txBody>
      </p:sp>
      <p:sp>
        <p:nvSpPr>
          <p:cNvPr id="51209" name="Text Box 8">
            <a:extLst>
              <a:ext uri="{FF2B5EF4-FFF2-40B4-BE49-F238E27FC236}">
                <a16:creationId xmlns:a16="http://schemas.microsoft.com/office/drawing/2014/main" id="{3F6BB91F-3F67-4D33-A1FB-EB0CB470159E}"/>
              </a:ext>
            </a:extLst>
          </p:cNvPr>
          <p:cNvSpPr txBox="1">
            <a:spLocks noChangeArrowheads="1"/>
          </p:cNvSpPr>
          <p:nvPr/>
        </p:nvSpPr>
        <p:spPr bwMode="auto">
          <a:xfrm>
            <a:off x="9220200" y="5867401"/>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States</a:t>
            </a:r>
            <a:endParaRPr lang="en-GB" altLang="tr-TR"/>
          </a:p>
        </p:txBody>
      </p:sp>
      <p:sp>
        <p:nvSpPr>
          <p:cNvPr id="51210" name="Line 9">
            <a:extLst>
              <a:ext uri="{FF2B5EF4-FFF2-40B4-BE49-F238E27FC236}">
                <a16:creationId xmlns:a16="http://schemas.microsoft.com/office/drawing/2014/main" id="{11AE9845-1910-435B-A882-838497A42062}"/>
              </a:ext>
            </a:extLst>
          </p:cNvPr>
          <p:cNvSpPr>
            <a:spLocks noChangeShapeType="1"/>
          </p:cNvSpPr>
          <p:nvPr/>
        </p:nvSpPr>
        <p:spPr bwMode="auto">
          <a:xfrm flipH="1">
            <a:off x="4800600" y="2590800"/>
            <a:ext cx="609600" cy="1752600"/>
          </a:xfrm>
          <a:prstGeom prst="line">
            <a:avLst/>
          </a:prstGeom>
          <a:noFill/>
          <a:ln w="2857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51211" name="Text Box 10">
            <a:extLst>
              <a:ext uri="{FF2B5EF4-FFF2-40B4-BE49-F238E27FC236}">
                <a16:creationId xmlns:a16="http://schemas.microsoft.com/office/drawing/2014/main" id="{40171302-FE22-417A-9B24-AE1F54206F41}"/>
              </a:ext>
            </a:extLst>
          </p:cNvPr>
          <p:cNvSpPr txBox="1">
            <a:spLocks noChangeArrowheads="1"/>
          </p:cNvSpPr>
          <p:nvPr/>
        </p:nvSpPr>
        <p:spPr bwMode="auto">
          <a:xfrm>
            <a:off x="5257800" y="2133601"/>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Best</a:t>
            </a:r>
            <a:endParaRPr lang="en-GB" altLang="tr-T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عنصر نائب لرقم الشريحة 5">
            <a:extLst>
              <a:ext uri="{FF2B5EF4-FFF2-40B4-BE49-F238E27FC236}">
                <a16:creationId xmlns:a16="http://schemas.microsoft.com/office/drawing/2014/main" id="{3D73ED6F-FA3E-4BCA-B440-4BA3705D36B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43313A67-6D84-4D3C-9105-350F7171ABE1}" type="slidenum">
              <a:rPr lang="ar-SA" altLang="tr-TR"/>
              <a:pPr eaLnBrk="1" hangingPunct="1"/>
              <a:t>53</a:t>
            </a:fld>
            <a:endParaRPr lang="en-GB" altLang="tr-TR"/>
          </a:p>
        </p:txBody>
      </p:sp>
      <p:sp>
        <p:nvSpPr>
          <p:cNvPr id="52227" name="Rectangle 2">
            <a:extLst>
              <a:ext uri="{FF2B5EF4-FFF2-40B4-BE49-F238E27FC236}">
                <a16:creationId xmlns:a16="http://schemas.microsoft.com/office/drawing/2014/main" id="{123E1223-BAEA-4412-9AC5-EDF276222DF7}"/>
              </a:ext>
            </a:extLst>
          </p:cNvPr>
          <p:cNvSpPr>
            <a:spLocks noGrp="1" noChangeArrowheads="1"/>
          </p:cNvSpPr>
          <p:nvPr>
            <p:ph type="title"/>
          </p:nvPr>
        </p:nvSpPr>
        <p:spPr>
          <a:xfrm>
            <a:off x="2743200" y="857250"/>
            <a:ext cx="7793038" cy="819150"/>
          </a:xfrm>
        </p:spPr>
        <p:txBody>
          <a:bodyPr/>
          <a:lstStyle/>
          <a:p>
            <a:pPr eaLnBrk="1" hangingPunct="1"/>
            <a:r>
              <a:rPr lang="fr-FR" altLang="tr-TR"/>
              <a:t>Simulated Annealing</a:t>
            </a:r>
            <a:endParaRPr lang="en-US" altLang="tr-TR"/>
          </a:p>
        </p:txBody>
      </p:sp>
      <p:sp>
        <p:nvSpPr>
          <p:cNvPr id="52228" name="Line 3">
            <a:extLst>
              <a:ext uri="{FF2B5EF4-FFF2-40B4-BE49-F238E27FC236}">
                <a16:creationId xmlns:a16="http://schemas.microsoft.com/office/drawing/2014/main" id="{E205493D-DB0A-439D-952D-33A9188C24F5}"/>
              </a:ext>
            </a:extLst>
          </p:cNvPr>
          <p:cNvSpPr>
            <a:spLocks noChangeShapeType="1"/>
          </p:cNvSpPr>
          <p:nvPr/>
        </p:nvSpPr>
        <p:spPr bwMode="auto">
          <a:xfrm>
            <a:off x="3657600" y="2133600"/>
            <a:ext cx="0" cy="37338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tr-TR"/>
          </a:p>
        </p:txBody>
      </p:sp>
      <p:sp>
        <p:nvSpPr>
          <p:cNvPr id="52229" name="Line 4">
            <a:extLst>
              <a:ext uri="{FF2B5EF4-FFF2-40B4-BE49-F238E27FC236}">
                <a16:creationId xmlns:a16="http://schemas.microsoft.com/office/drawing/2014/main" id="{A31ADDB6-E15F-42C2-A7C9-B72C14A386FD}"/>
              </a:ext>
            </a:extLst>
          </p:cNvPr>
          <p:cNvSpPr>
            <a:spLocks noChangeShapeType="1"/>
          </p:cNvSpPr>
          <p:nvPr/>
        </p:nvSpPr>
        <p:spPr bwMode="auto">
          <a:xfrm>
            <a:off x="3657600" y="5867400"/>
            <a:ext cx="609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52230" name="Freeform 5">
            <a:extLst>
              <a:ext uri="{FF2B5EF4-FFF2-40B4-BE49-F238E27FC236}">
                <a16:creationId xmlns:a16="http://schemas.microsoft.com/office/drawing/2014/main" id="{512429CC-0F2E-45A5-AD1F-EDD5F840750F}"/>
              </a:ext>
            </a:extLst>
          </p:cNvPr>
          <p:cNvSpPr>
            <a:spLocks/>
          </p:cNvSpPr>
          <p:nvPr/>
        </p:nvSpPr>
        <p:spPr bwMode="auto">
          <a:xfrm>
            <a:off x="4114800" y="2057400"/>
            <a:ext cx="4191000" cy="3416300"/>
          </a:xfrm>
          <a:custGeom>
            <a:avLst/>
            <a:gdLst>
              <a:gd name="T0" fmla="*/ 0 w 2640"/>
              <a:gd name="T1" fmla="*/ 384 h 2152"/>
              <a:gd name="T2" fmla="*/ 384 w 2640"/>
              <a:gd name="T3" fmla="*/ 1536 h 2152"/>
              <a:gd name="T4" fmla="*/ 960 w 2640"/>
              <a:gd name="T5" fmla="*/ 960 h 2152"/>
              <a:gd name="T6" fmla="*/ 1344 w 2640"/>
              <a:gd name="T7" fmla="*/ 2064 h 2152"/>
              <a:gd name="T8" fmla="*/ 1776 w 2640"/>
              <a:gd name="T9" fmla="*/ 432 h 2152"/>
              <a:gd name="T10" fmla="*/ 2160 w 2640"/>
              <a:gd name="T11" fmla="*/ 1008 h 2152"/>
              <a:gd name="T12" fmla="*/ 2640 w 2640"/>
              <a:gd name="T13" fmla="*/ 0 h 2152"/>
              <a:gd name="T14" fmla="*/ 0 60000 65536"/>
              <a:gd name="T15" fmla="*/ 0 60000 65536"/>
              <a:gd name="T16" fmla="*/ 0 60000 65536"/>
              <a:gd name="T17" fmla="*/ 0 60000 65536"/>
              <a:gd name="T18" fmla="*/ 0 60000 65536"/>
              <a:gd name="T19" fmla="*/ 0 60000 65536"/>
              <a:gd name="T20" fmla="*/ 0 60000 65536"/>
              <a:gd name="T21" fmla="*/ 0 w 2640"/>
              <a:gd name="T22" fmla="*/ 0 h 2152"/>
              <a:gd name="T23" fmla="*/ 2640 w 2640"/>
              <a:gd name="T24" fmla="*/ 2152 h 2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0" h="2152">
                <a:moveTo>
                  <a:pt x="0" y="384"/>
                </a:moveTo>
                <a:cubicBezTo>
                  <a:pt x="112" y="912"/>
                  <a:pt x="224" y="1440"/>
                  <a:pt x="384" y="1536"/>
                </a:cubicBezTo>
                <a:cubicBezTo>
                  <a:pt x="544" y="1632"/>
                  <a:pt x="800" y="872"/>
                  <a:pt x="960" y="960"/>
                </a:cubicBezTo>
                <a:cubicBezTo>
                  <a:pt x="1120" y="1048"/>
                  <a:pt x="1208" y="2152"/>
                  <a:pt x="1344" y="2064"/>
                </a:cubicBezTo>
                <a:cubicBezTo>
                  <a:pt x="1480" y="1976"/>
                  <a:pt x="1640" y="608"/>
                  <a:pt x="1776" y="432"/>
                </a:cubicBezTo>
                <a:cubicBezTo>
                  <a:pt x="1912" y="256"/>
                  <a:pt x="2016" y="1080"/>
                  <a:pt x="2160" y="1008"/>
                </a:cubicBezTo>
                <a:cubicBezTo>
                  <a:pt x="2304" y="936"/>
                  <a:pt x="2560" y="168"/>
                  <a:pt x="264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2231" name="Oval 6">
            <a:extLst>
              <a:ext uri="{FF2B5EF4-FFF2-40B4-BE49-F238E27FC236}">
                <a16:creationId xmlns:a16="http://schemas.microsoft.com/office/drawing/2014/main" id="{25E3D6DA-24B1-4902-82C6-0ECF4EA2CF76}"/>
              </a:ext>
            </a:extLst>
          </p:cNvPr>
          <p:cNvSpPr>
            <a:spLocks noChangeArrowheads="1"/>
          </p:cNvSpPr>
          <p:nvPr/>
        </p:nvSpPr>
        <p:spPr bwMode="auto">
          <a:xfrm>
            <a:off x="5943600" y="4572000"/>
            <a:ext cx="1524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52232" name="Text Box 7">
            <a:extLst>
              <a:ext uri="{FF2B5EF4-FFF2-40B4-BE49-F238E27FC236}">
                <a16:creationId xmlns:a16="http://schemas.microsoft.com/office/drawing/2014/main" id="{5AFF1989-6577-48FC-AB07-4CF1C481EDF9}"/>
              </a:ext>
            </a:extLst>
          </p:cNvPr>
          <p:cNvSpPr txBox="1">
            <a:spLocks noChangeArrowheads="1"/>
          </p:cNvSpPr>
          <p:nvPr/>
        </p:nvSpPr>
        <p:spPr bwMode="auto">
          <a:xfrm>
            <a:off x="2971800" y="2057401"/>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Cost</a:t>
            </a:r>
            <a:endParaRPr lang="en-GB" altLang="tr-TR"/>
          </a:p>
        </p:txBody>
      </p:sp>
      <p:sp>
        <p:nvSpPr>
          <p:cNvPr id="52233" name="Text Box 8">
            <a:extLst>
              <a:ext uri="{FF2B5EF4-FFF2-40B4-BE49-F238E27FC236}">
                <a16:creationId xmlns:a16="http://schemas.microsoft.com/office/drawing/2014/main" id="{6E02E06A-36F1-4BF9-A653-7CBDC3C30577}"/>
              </a:ext>
            </a:extLst>
          </p:cNvPr>
          <p:cNvSpPr txBox="1">
            <a:spLocks noChangeArrowheads="1"/>
          </p:cNvSpPr>
          <p:nvPr/>
        </p:nvSpPr>
        <p:spPr bwMode="auto">
          <a:xfrm>
            <a:off x="9220200" y="5867401"/>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States</a:t>
            </a:r>
            <a:endParaRPr lang="en-GB" altLang="tr-TR"/>
          </a:p>
        </p:txBody>
      </p:sp>
      <p:sp>
        <p:nvSpPr>
          <p:cNvPr id="52234" name="Line 9">
            <a:extLst>
              <a:ext uri="{FF2B5EF4-FFF2-40B4-BE49-F238E27FC236}">
                <a16:creationId xmlns:a16="http://schemas.microsoft.com/office/drawing/2014/main" id="{0337D864-B0BE-46E7-827F-8A0BA4A66B2E}"/>
              </a:ext>
            </a:extLst>
          </p:cNvPr>
          <p:cNvSpPr>
            <a:spLocks noChangeShapeType="1"/>
          </p:cNvSpPr>
          <p:nvPr/>
        </p:nvSpPr>
        <p:spPr bwMode="auto">
          <a:xfrm>
            <a:off x="5410200" y="2590800"/>
            <a:ext cx="457200" cy="2133600"/>
          </a:xfrm>
          <a:prstGeom prst="line">
            <a:avLst/>
          </a:prstGeom>
          <a:noFill/>
          <a:ln w="2857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52235" name="Text Box 10">
            <a:extLst>
              <a:ext uri="{FF2B5EF4-FFF2-40B4-BE49-F238E27FC236}">
                <a16:creationId xmlns:a16="http://schemas.microsoft.com/office/drawing/2014/main" id="{B96BB48B-F985-4D02-82B8-CA92DDD22906}"/>
              </a:ext>
            </a:extLst>
          </p:cNvPr>
          <p:cNvSpPr txBox="1">
            <a:spLocks noChangeArrowheads="1"/>
          </p:cNvSpPr>
          <p:nvPr/>
        </p:nvSpPr>
        <p:spPr bwMode="auto">
          <a:xfrm>
            <a:off x="5257800" y="2133601"/>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Best</a:t>
            </a:r>
            <a:endParaRPr lang="en-GB" altLang="tr-T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عنصر نائب لرقم الشريحة 5">
            <a:extLst>
              <a:ext uri="{FF2B5EF4-FFF2-40B4-BE49-F238E27FC236}">
                <a16:creationId xmlns:a16="http://schemas.microsoft.com/office/drawing/2014/main" id="{BA6EE757-E6B7-4120-96FB-2211B51D8E2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054DD7F3-7EA8-44F9-A91B-7CA1669BAB83}" type="slidenum">
              <a:rPr lang="ar-SA" altLang="tr-TR"/>
              <a:pPr eaLnBrk="1" hangingPunct="1"/>
              <a:t>54</a:t>
            </a:fld>
            <a:endParaRPr lang="en-GB" altLang="tr-TR"/>
          </a:p>
        </p:txBody>
      </p:sp>
      <p:sp>
        <p:nvSpPr>
          <p:cNvPr id="53251" name="Rectangle 2">
            <a:extLst>
              <a:ext uri="{FF2B5EF4-FFF2-40B4-BE49-F238E27FC236}">
                <a16:creationId xmlns:a16="http://schemas.microsoft.com/office/drawing/2014/main" id="{DE1C1A7A-32EB-42A7-AD95-262F9D7D70A5}"/>
              </a:ext>
            </a:extLst>
          </p:cNvPr>
          <p:cNvSpPr>
            <a:spLocks noGrp="1" noChangeArrowheads="1"/>
          </p:cNvSpPr>
          <p:nvPr>
            <p:ph type="title"/>
          </p:nvPr>
        </p:nvSpPr>
        <p:spPr>
          <a:xfrm>
            <a:off x="2743200" y="857250"/>
            <a:ext cx="7793038" cy="819150"/>
          </a:xfrm>
        </p:spPr>
        <p:txBody>
          <a:bodyPr/>
          <a:lstStyle/>
          <a:p>
            <a:pPr eaLnBrk="1" hangingPunct="1"/>
            <a:r>
              <a:rPr lang="fr-FR" altLang="tr-TR"/>
              <a:t>Simulated Annealing</a:t>
            </a:r>
            <a:endParaRPr lang="en-US" altLang="tr-TR"/>
          </a:p>
        </p:txBody>
      </p:sp>
      <p:sp>
        <p:nvSpPr>
          <p:cNvPr id="53252" name="Line 3">
            <a:extLst>
              <a:ext uri="{FF2B5EF4-FFF2-40B4-BE49-F238E27FC236}">
                <a16:creationId xmlns:a16="http://schemas.microsoft.com/office/drawing/2014/main" id="{DAE90F30-EC7A-41D1-AF4F-DE6903FB3F9F}"/>
              </a:ext>
            </a:extLst>
          </p:cNvPr>
          <p:cNvSpPr>
            <a:spLocks noChangeShapeType="1"/>
          </p:cNvSpPr>
          <p:nvPr/>
        </p:nvSpPr>
        <p:spPr bwMode="auto">
          <a:xfrm>
            <a:off x="3657600" y="2133600"/>
            <a:ext cx="0" cy="37338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tr-TR"/>
          </a:p>
        </p:txBody>
      </p:sp>
      <p:sp>
        <p:nvSpPr>
          <p:cNvPr id="53253" name="Line 4">
            <a:extLst>
              <a:ext uri="{FF2B5EF4-FFF2-40B4-BE49-F238E27FC236}">
                <a16:creationId xmlns:a16="http://schemas.microsoft.com/office/drawing/2014/main" id="{4B0E7FE8-F486-4A29-8A58-2AC0DC5899C2}"/>
              </a:ext>
            </a:extLst>
          </p:cNvPr>
          <p:cNvSpPr>
            <a:spLocks noChangeShapeType="1"/>
          </p:cNvSpPr>
          <p:nvPr/>
        </p:nvSpPr>
        <p:spPr bwMode="auto">
          <a:xfrm>
            <a:off x="3657600" y="5867400"/>
            <a:ext cx="609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53254" name="Freeform 5">
            <a:extLst>
              <a:ext uri="{FF2B5EF4-FFF2-40B4-BE49-F238E27FC236}">
                <a16:creationId xmlns:a16="http://schemas.microsoft.com/office/drawing/2014/main" id="{3AF759AC-E427-4EE5-B20E-A51086135C65}"/>
              </a:ext>
            </a:extLst>
          </p:cNvPr>
          <p:cNvSpPr>
            <a:spLocks/>
          </p:cNvSpPr>
          <p:nvPr/>
        </p:nvSpPr>
        <p:spPr bwMode="auto">
          <a:xfrm>
            <a:off x="4114800" y="2057400"/>
            <a:ext cx="4191000" cy="3416300"/>
          </a:xfrm>
          <a:custGeom>
            <a:avLst/>
            <a:gdLst>
              <a:gd name="T0" fmla="*/ 0 w 2640"/>
              <a:gd name="T1" fmla="*/ 384 h 2152"/>
              <a:gd name="T2" fmla="*/ 384 w 2640"/>
              <a:gd name="T3" fmla="*/ 1536 h 2152"/>
              <a:gd name="T4" fmla="*/ 960 w 2640"/>
              <a:gd name="T5" fmla="*/ 960 h 2152"/>
              <a:gd name="T6" fmla="*/ 1344 w 2640"/>
              <a:gd name="T7" fmla="*/ 2064 h 2152"/>
              <a:gd name="T8" fmla="*/ 1776 w 2640"/>
              <a:gd name="T9" fmla="*/ 432 h 2152"/>
              <a:gd name="T10" fmla="*/ 2160 w 2640"/>
              <a:gd name="T11" fmla="*/ 1008 h 2152"/>
              <a:gd name="T12" fmla="*/ 2640 w 2640"/>
              <a:gd name="T13" fmla="*/ 0 h 2152"/>
              <a:gd name="T14" fmla="*/ 0 60000 65536"/>
              <a:gd name="T15" fmla="*/ 0 60000 65536"/>
              <a:gd name="T16" fmla="*/ 0 60000 65536"/>
              <a:gd name="T17" fmla="*/ 0 60000 65536"/>
              <a:gd name="T18" fmla="*/ 0 60000 65536"/>
              <a:gd name="T19" fmla="*/ 0 60000 65536"/>
              <a:gd name="T20" fmla="*/ 0 60000 65536"/>
              <a:gd name="T21" fmla="*/ 0 w 2640"/>
              <a:gd name="T22" fmla="*/ 0 h 2152"/>
              <a:gd name="T23" fmla="*/ 2640 w 2640"/>
              <a:gd name="T24" fmla="*/ 2152 h 2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0" h="2152">
                <a:moveTo>
                  <a:pt x="0" y="384"/>
                </a:moveTo>
                <a:cubicBezTo>
                  <a:pt x="112" y="912"/>
                  <a:pt x="224" y="1440"/>
                  <a:pt x="384" y="1536"/>
                </a:cubicBezTo>
                <a:cubicBezTo>
                  <a:pt x="544" y="1632"/>
                  <a:pt x="800" y="872"/>
                  <a:pt x="960" y="960"/>
                </a:cubicBezTo>
                <a:cubicBezTo>
                  <a:pt x="1120" y="1048"/>
                  <a:pt x="1208" y="2152"/>
                  <a:pt x="1344" y="2064"/>
                </a:cubicBezTo>
                <a:cubicBezTo>
                  <a:pt x="1480" y="1976"/>
                  <a:pt x="1640" y="608"/>
                  <a:pt x="1776" y="432"/>
                </a:cubicBezTo>
                <a:cubicBezTo>
                  <a:pt x="1912" y="256"/>
                  <a:pt x="2016" y="1080"/>
                  <a:pt x="2160" y="1008"/>
                </a:cubicBezTo>
                <a:cubicBezTo>
                  <a:pt x="2304" y="936"/>
                  <a:pt x="2560" y="168"/>
                  <a:pt x="264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3255" name="Oval 6">
            <a:extLst>
              <a:ext uri="{FF2B5EF4-FFF2-40B4-BE49-F238E27FC236}">
                <a16:creationId xmlns:a16="http://schemas.microsoft.com/office/drawing/2014/main" id="{A411B361-9A9C-439C-9405-8DE629375EE9}"/>
              </a:ext>
            </a:extLst>
          </p:cNvPr>
          <p:cNvSpPr>
            <a:spLocks noChangeArrowheads="1"/>
          </p:cNvSpPr>
          <p:nvPr/>
        </p:nvSpPr>
        <p:spPr bwMode="auto">
          <a:xfrm>
            <a:off x="5943600" y="4419600"/>
            <a:ext cx="1524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53256" name="Text Box 7">
            <a:extLst>
              <a:ext uri="{FF2B5EF4-FFF2-40B4-BE49-F238E27FC236}">
                <a16:creationId xmlns:a16="http://schemas.microsoft.com/office/drawing/2014/main" id="{2917AA60-4F9A-47AE-BDA8-67C079AB7B07}"/>
              </a:ext>
            </a:extLst>
          </p:cNvPr>
          <p:cNvSpPr txBox="1">
            <a:spLocks noChangeArrowheads="1"/>
          </p:cNvSpPr>
          <p:nvPr/>
        </p:nvSpPr>
        <p:spPr bwMode="auto">
          <a:xfrm>
            <a:off x="2971800" y="2057401"/>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Cost</a:t>
            </a:r>
            <a:endParaRPr lang="en-GB" altLang="tr-TR"/>
          </a:p>
        </p:txBody>
      </p:sp>
      <p:sp>
        <p:nvSpPr>
          <p:cNvPr id="53257" name="Text Box 8">
            <a:extLst>
              <a:ext uri="{FF2B5EF4-FFF2-40B4-BE49-F238E27FC236}">
                <a16:creationId xmlns:a16="http://schemas.microsoft.com/office/drawing/2014/main" id="{E3F49EC0-CBD7-4243-9748-175AEDC5B923}"/>
              </a:ext>
            </a:extLst>
          </p:cNvPr>
          <p:cNvSpPr txBox="1">
            <a:spLocks noChangeArrowheads="1"/>
          </p:cNvSpPr>
          <p:nvPr/>
        </p:nvSpPr>
        <p:spPr bwMode="auto">
          <a:xfrm>
            <a:off x="9220200" y="5867401"/>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States</a:t>
            </a:r>
            <a:endParaRPr lang="en-GB" altLang="tr-TR"/>
          </a:p>
        </p:txBody>
      </p:sp>
      <p:sp>
        <p:nvSpPr>
          <p:cNvPr id="53258" name="Line 9">
            <a:extLst>
              <a:ext uri="{FF2B5EF4-FFF2-40B4-BE49-F238E27FC236}">
                <a16:creationId xmlns:a16="http://schemas.microsoft.com/office/drawing/2014/main" id="{CD5E4CAF-D3C8-48CF-B11B-2BD6D168E73E}"/>
              </a:ext>
            </a:extLst>
          </p:cNvPr>
          <p:cNvSpPr>
            <a:spLocks noChangeShapeType="1"/>
          </p:cNvSpPr>
          <p:nvPr/>
        </p:nvSpPr>
        <p:spPr bwMode="auto">
          <a:xfrm>
            <a:off x="5410200" y="2590800"/>
            <a:ext cx="457200" cy="2133600"/>
          </a:xfrm>
          <a:prstGeom prst="line">
            <a:avLst/>
          </a:prstGeom>
          <a:noFill/>
          <a:ln w="2857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53259" name="Text Box 10">
            <a:extLst>
              <a:ext uri="{FF2B5EF4-FFF2-40B4-BE49-F238E27FC236}">
                <a16:creationId xmlns:a16="http://schemas.microsoft.com/office/drawing/2014/main" id="{EB2C5011-9049-4E2C-8625-775254292EF9}"/>
              </a:ext>
            </a:extLst>
          </p:cNvPr>
          <p:cNvSpPr txBox="1">
            <a:spLocks noChangeArrowheads="1"/>
          </p:cNvSpPr>
          <p:nvPr/>
        </p:nvSpPr>
        <p:spPr bwMode="auto">
          <a:xfrm>
            <a:off x="5257800" y="2133601"/>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Best</a:t>
            </a:r>
            <a:endParaRPr lang="en-GB" altLang="tr-T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عنصر نائب لرقم الشريحة 5">
            <a:extLst>
              <a:ext uri="{FF2B5EF4-FFF2-40B4-BE49-F238E27FC236}">
                <a16:creationId xmlns:a16="http://schemas.microsoft.com/office/drawing/2014/main" id="{DA4339D9-DCB7-4F94-8A3D-DBDCEF02F16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C8190193-86D1-4D86-B9CA-8BA159EDA92B}" type="slidenum">
              <a:rPr lang="ar-SA" altLang="tr-TR"/>
              <a:pPr eaLnBrk="1" hangingPunct="1"/>
              <a:t>55</a:t>
            </a:fld>
            <a:endParaRPr lang="en-GB" altLang="tr-TR"/>
          </a:p>
        </p:txBody>
      </p:sp>
      <p:sp>
        <p:nvSpPr>
          <p:cNvPr id="54275" name="Rectangle 2">
            <a:extLst>
              <a:ext uri="{FF2B5EF4-FFF2-40B4-BE49-F238E27FC236}">
                <a16:creationId xmlns:a16="http://schemas.microsoft.com/office/drawing/2014/main" id="{D2AC71D7-4F45-4956-B99A-E0B55A700BD7}"/>
              </a:ext>
            </a:extLst>
          </p:cNvPr>
          <p:cNvSpPr>
            <a:spLocks noGrp="1" noChangeArrowheads="1"/>
          </p:cNvSpPr>
          <p:nvPr>
            <p:ph type="title"/>
          </p:nvPr>
        </p:nvSpPr>
        <p:spPr>
          <a:xfrm>
            <a:off x="2743200" y="857250"/>
            <a:ext cx="7793038" cy="819150"/>
          </a:xfrm>
        </p:spPr>
        <p:txBody>
          <a:bodyPr/>
          <a:lstStyle/>
          <a:p>
            <a:pPr eaLnBrk="1" hangingPunct="1"/>
            <a:r>
              <a:rPr lang="fr-FR" altLang="tr-TR"/>
              <a:t>Simulated Annealing</a:t>
            </a:r>
            <a:endParaRPr lang="en-US" altLang="tr-TR"/>
          </a:p>
        </p:txBody>
      </p:sp>
      <p:sp>
        <p:nvSpPr>
          <p:cNvPr id="54276" name="Line 3">
            <a:extLst>
              <a:ext uri="{FF2B5EF4-FFF2-40B4-BE49-F238E27FC236}">
                <a16:creationId xmlns:a16="http://schemas.microsoft.com/office/drawing/2014/main" id="{449A9BBD-BDEF-448C-8CF3-B04774363E1B}"/>
              </a:ext>
            </a:extLst>
          </p:cNvPr>
          <p:cNvSpPr>
            <a:spLocks noChangeShapeType="1"/>
          </p:cNvSpPr>
          <p:nvPr/>
        </p:nvSpPr>
        <p:spPr bwMode="auto">
          <a:xfrm>
            <a:off x="3657600" y="2133600"/>
            <a:ext cx="0" cy="37338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tr-TR"/>
          </a:p>
        </p:txBody>
      </p:sp>
      <p:sp>
        <p:nvSpPr>
          <p:cNvPr id="54277" name="Line 4">
            <a:extLst>
              <a:ext uri="{FF2B5EF4-FFF2-40B4-BE49-F238E27FC236}">
                <a16:creationId xmlns:a16="http://schemas.microsoft.com/office/drawing/2014/main" id="{969DCED9-7C89-4CC7-AC0F-E4492A10C52D}"/>
              </a:ext>
            </a:extLst>
          </p:cNvPr>
          <p:cNvSpPr>
            <a:spLocks noChangeShapeType="1"/>
          </p:cNvSpPr>
          <p:nvPr/>
        </p:nvSpPr>
        <p:spPr bwMode="auto">
          <a:xfrm>
            <a:off x="3657600" y="5867400"/>
            <a:ext cx="609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54278" name="Freeform 5">
            <a:extLst>
              <a:ext uri="{FF2B5EF4-FFF2-40B4-BE49-F238E27FC236}">
                <a16:creationId xmlns:a16="http://schemas.microsoft.com/office/drawing/2014/main" id="{5EA6E2CE-5017-449E-85FD-E130F1679876}"/>
              </a:ext>
            </a:extLst>
          </p:cNvPr>
          <p:cNvSpPr>
            <a:spLocks/>
          </p:cNvSpPr>
          <p:nvPr/>
        </p:nvSpPr>
        <p:spPr bwMode="auto">
          <a:xfrm>
            <a:off x="4114800" y="2057400"/>
            <a:ext cx="4191000" cy="3416300"/>
          </a:xfrm>
          <a:custGeom>
            <a:avLst/>
            <a:gdLst>
              <a:gd name="T0" fmla="*/ 0 w 2640"/>
              <a:gd name="T1" fmla="*/ 384 h 2152"/>
              <a:gd name="T2" fmla="*/ 384 w 2640"/>
              <a:gd name="T3" fmla="*/ 1536 h 2152"/>
              <a:gd name="T4" fmla="*/ 960 w 2640"/>
              <a:gd name="T5" fmla="*/ 960 h 2152"/>
              <a:gd name="T6" fmla="*/ 1344 w 2640"/>
              <a:gd name="T7" fmla="*/ 2064 h 2152"/>
              <a:gd name="T8" fmla="*/ 1776 w 2640"/>
              <a:gd name="T9" fmla="*/ 432 h 2152"/>
              <a:gd name="T10" fmla="*/ 2160 w 2640"/>
              <a:gd name="T11" fmla="*/ 1008 h 2152"/>
              <a:gd name="T12" fmla="*/ 2640 w 2640"/>
              <a:gd name="T13" fmla="*/ 0 h 2152"/>
              <a:gd name="T14" fmla="*/ 0 60000 65536"/>
              <a:gd name="T15" fmla="*/ 0 60000 65536"/>
              <a:gd name="T16" fmla="*/ 0 60000 65536"/>
              <a:gd name="T17" fmla="*/ 0 60000 65536"/>
              <a:gd name="T18" fmla="*/ 0 60000 65536"/>
              <a:gd name="T19" fmla="*/ 0 60000 65536"/>
              <a:gd name="T20" fmla="*/ 0 60000 65536"/>
              <a:gd name="T21" fmla="*/ 0 w 2640"/>
              <a:gd name="T22" fmla="*/ 0 h 2152"/>
              <a:gd name="T23" fmla="*/ 2640 w 2640"/>
              <a:gd name="T24" fmla="*/ 2152 h 2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0" h="2152">
                <a:moveTo>
                  <a:pt x="0" y="384"/>
                </a:moveTo>
                <a:cubicBezTo>
                  <a:pt x="112" y="912"/>
                  <a:pt x="224" y="1440"/>
                  <a:pt x="384" y="1536"/>
                </a:cubicBezTo>
                <a:cubicBezTo>
                  <a:pt x="544" y="1632"/>
                  <a:pt x="800" y="872"/>
                  <a:pt x="960" y="960"/>
                </a:cubicBezTo>
                <a:cubicBezTo>
                  <a:pt x="1120" y="1048"/>
                  <a:pt x="1208" y="2152"/>
                  <a:pt x="1344" y="2064"/>
                </a:cubicBezTo>
                <a:cubicBezTo>
                  <a:pt x="1480" y="1976"/>
                  <a:pt x="1640" y="608"/>
                  <a:pt x="1776" y="432"/>
                </a:cubicBezTo>
                <a:cubicBezTo>
                  <a:pt x="1912" y="256"/>
                  <a:pt x="2016" y="1080"/>
                  <a:pt x="2160" y="1008"/>
                </a:cubicBezTo>
                <a:cubicBezTo>
                  <a:pt x="2304" y="936"/>
                  <a:pt x="2560" y="168"/>
                  <a:pt x="264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4279" name="Oval 6">
            <a:extLst>
              <a:ext uri="{FF2B5EF4-FFF2-40B4-BE49-F238E27FC236}">
                <a16:creationId xmlns:a16="http://schemas.microsoft.com/office/drawing/2014/main" id="{1DE21349-C232-43EF-9CB8-BE45313F04C1}"/>
              </a:ext>
            </a:extLst>
          </p:cNvPr>
          <p:cNvSpPr>
            <a:spLocks noChangeArrowheads="1"/>
          </p:cNvSpPr>
          <p:nvPr/>
        </p:nvSpPr>
        <p:spPr bwMode="auto">
          <a:xfrm>
            <a:off x="6019800" y="4724400"/>
            <a:ext cx="1524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54280" name="Text Box 7">
            <a:extLst>
              <a:ext uri="{FF2B5EF4-FFF2-40B4-BE49-F238E27FC236}">
                <a16:creationId xmlns:a16="http://schemas.microsoft.com/office/drawing/2014/main" id="{23C836DD-6A3B-4C3D-AC68-2E668FB2051F}"/>
              </a:ext>
            </a:extLst>
          </p:cNvPr>
          <p:cNvSpPr txBox="1">
            <a:spLocks noChangeArrowheads="1"/>
          </p:cNvSpPr>
          <p:nvPr/>
        </p:nvSpPr>
        <p:spPr bwMode="auto">
          <a:xfrm>
            <a:off x="2971800" y="2057401"/>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Cost</a:t>
            </a:r>
            <a:endParaRPr lang="en-GB" altLang="tr-TR"/>
          </a:p>
        </p:txBody>
      </p:sp>
      <p:sp>
        <p:nvSpPr>
          <p:cNvPr id="54281" name="Text Box 8">
            <a:extLst>
              <a:ext uri="{FF2B5EF4-FFF2-40B4-BE49-F238E27FC236}">
                <a16:creationId xmlns:a16="http://schemas.microsoft.com/office/drawing/2014/main" id="{E8AF6B3E-AD7E-40B5-982F-ABC8B1F8548E}"/>
              </a:ext>
            </a:extLst>
          </p:cNvPr>
          <p:cNvSpPr txBox="1">
            <a:spLocks noChangeArrowheads="1"/>
          </p:cNvSpPr>
          <p:nvPr/>
        </p:nvSpPr>
        <p:spPr bwMode="auto">
          <a:xfrm>
            <a:off x="9220200" y="5867401"/>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States</a:t>
            </a:r>
            <a:endParaRPr lang="en-GB" altLang="tr-TR"/>
          </a:p>
        </p:txBody>
      </p:sp>
      <p:sp>
        <p:nvSpPr>
          <p:cNvPr id="54282" name="Line 9">
            <a:extLst>
              <a:ext uri="{FF2B5EF4-FFF2-40B4-BE49-F238E27FC236}">
                <a16:creationId xmlns:a16="http://schemas.microsoft.com/office/drawing/2014/main" id="{6EDDFAC5-01D1-4842-8671-1344EA02C420}"/>
              </a:ext>
            </a:extLst>
          </p:cNvPr>
          <p:cNvSpPr>
            <a:spLocks noChangeShapeType="1"/>
          </p:cNvSpPr>
          <p:nvPr/>
        </p:nvSpPr>
        <p:spPr bwMode="auto">
          <a:xfrm>
            <a:off x="5410200" y="2590800"/>
            <a:ext cx="533400" cy="2362200"/>
          </a:xfrm>
          <a:prstGeom prst="line">
            <a:avLst/>
          </a:prstGeom>
          <a:noFill/>
          <a:ln w="2857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54283" name="Text Box 10">
            <a:extLst>
              <a:ext uri="{FF2B5EF4-FFF2-40B4-BE49-F238E27FC236}">
                <a16:creationId xmlns:a16="http://schemas.microsoft.com/office/drawing/2014/main" id="{E4D46AB1-5159-416B-8E93-7F26E43896A4}"/>
              </a:ext>
            </a:extLst>
          </p:cNvPr>
          <p:cNvSpPr txBox="1">
            <a:spLocks noChangeArrowheads="1"/>
          </p:cNvSpPr>
          <p:nvPr/>
        </p:nvSpPr>
        <p:spPr bwMode="auto">
          <a:xfrm>
            <a:off x="5257800" y="2133601"/>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Best</a:t>
            </a:r>
            <a:endParaRPr lang="en-GB" altLang="tr-T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عنصر نائب لرقم الشريحة 5">
            <a:extLst>
              <a:ext uri="{FF2B5EF4-FFF2-40B4-BE49-F238E27FC236}">
                <a16:creationId xmlns:a16="http://schemas.microsoft.com/office/drawing/2014/main" id="{AD07199C-384E-4772-B250-B1DB06298B2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86B4E33A-D67C-41C2-8634-44307D6D1BBF}" type="slidenum">
              <a:rPr lang="ar-SA" altLang="tr-TR"/>
              <a:pPr eaLnBrk="1" hangingPunct="1"/>
              <a:t>56</a:t>
            </a:fld>
            <a:endParaRPr lang="en-GB" altLang="tr-TR"/>
          </a:p>
        </p:txBody>
      </p:sp>
      <p:sp>
        <p:nvSpPr>
          <p:cNvPr id="55299" name="Rectangle 2">
            <a:extLst>
              <a:ext uri="{FF2B5EF4-FFF2-40B4-BE49-F238E27FC236}">
                <a16:creationId xmlns:a16="http://schemas.microsoft.com/office/drawing/2014/main" id="{0B0511E8-06A9-4F80-AE04-04DAE8F25C3B}"/>
              </a:ext>
            </a:extLst>
          </p:cNvPr>
          <p:cNvSpPr>
            <a:spLocks noGrp="1" noChangeArrowheads="1"/>
          </p:cNvSpPr>
          <p:nvPr>
            <p:ph type="title"/>
          </p:nvPr>
        </p:nvSpPr>
        <p:spPr>
          <a:xfrm>
            <a:off x="2743200" y="857250"/>
            <a:ext cx="7793038" cy="819150"/>
          </a:xfrm>
        </p:spPr>
        <p:txBody>
          <a:bodyPr/>
          <a:lstStyle/>
          <a:p>
            <a:pPr eaLnBrk="1" hangingPunct="1"/>
            <a:r>
              <a:rPr lang="fr-FR" altLang="tr-TR"/>
              <a:t>Simulated Annealing</a:t>
            </a:r>
            <a:endParaRPr lang="en-US" altLang="tr-TR"/>
          </a:p>
        </p:txBody>
      </p:sp>
      <p:sp>
        <p:nvSpPr>
          <p:cNvPr id="55300" name="Line 3">
            <a:extLst>
              <a:ext uri="{FF2B5EF4-FFF2-40B4-BE49-F238E27FC236}">
                <a16:creationId xmlns:a16="http://schemas.microsoft.com/office/drawing/2014/main" id="{66686FBA-4C81-40A4-9CB6-107DBA5044EF}"/>
              </a:ext>
            </a:extLst>
          </p:cNvPr>
          <p:cNvSpPr>
            <a:spLocks noChangeShapeType="1"/>
          </p:cNvSpPr>
          <p:nvPr/>
        </p:nvSpPr>
        <p:spPr bwMode="auto">
          <a:xfrm>
            <a:off x="3657600" y="2133600"/>
            <a:ext cx="0" cy="37338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tr-TR"/>
          </a:p>
        </p:txBody>
      </p:sp>
      <p:sp>
        <p:nvSpPr>
          <p:cNvPr id="55301" name="Line 4">
            <a:extLst>
              <a:ext uri="{FF2B5EF4-FFF2-40B4-BE49-F238E27FC236}">
                <a16:creationId xmlns:a16="http://schemas.microsoft.com/office/drawing/2014/main" id="{8BC43B60-DE03-4BA9-96BC-68246FB06C01}"/>
              </a:ext>
            </a:extLst>
          </p:cNvPr>
          <p:cNvSpPr>
            <a:spLocks noChangeShapeType="1"/>
          </p:cNvSpPr>
          <p:nvPr/>
        </p:nvSpPr>
        <p:spPr bwMode="auto">
          <a:xfrm>
            <a:off x="3657600" y="5867400"/>
            <a:ext cx="609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55302" name="Freeform 5">
            <a:extLst>
              <a:ext uri="{FF2B5EF4-FFF2-40B4-BE49-F238E27FC236}">
                <a16:creationId xmlns:a16="http://schemas.microsoft.com/office/drawing/2014/main" id="{3DFA5449-1E59-4BA5-935D-263153C85E77}"/>
              </a:ext>
            </a:extLst>
          </p:cNvPr>
          <p:cNvSpPr>
            <a:spLocks/>
          </p:cNvSpPr>
          <p:nvPr/>
        </p:nvSpPr>
        <p:spPr bwMode="auto">
          <a:xfrm>
            <a:off x="4114800" y="2057400"/>
            <a:ext cx="4191000" cy="3416300"/>
          </a:xfrm>
          <a:custGeom>
            <a:avLst/>
            <a:gdLst>
              <a:gd name="T0" fmla="*/ 0 w 2640"/>
              <a:gd name="T1" fmla="*/ 384 h 2152"/>
              <a:gd name="T2" fmla="*/ 384 w 2640"/>
              <a:gd name="T3" fmla="*/ 1536 h 2152"/>
              <a:gd name="T4" fmla="*/ 960 w 2640"/>
              <a:gd name="T5" fmla="*/ 960 h 2152"/>
              <a:gd name="T6" fmla="*/ 1344 w 2640"/>
              <a:gd name="T7" fmla="*/ 2064 h 2152"/>
              <a:gd name="T8" fmla="*/ 1776 w 2640"/>
              <a:gd name="T9" fmla="*/ 432 h 2152"/>
              <a:gd name="T10" fmla="*/ 2160 w 2640"/>
              <a:gd name="T11" fmla="*/ 1008 h 2152"/>
              <a:gd name="T12" fmla="*/ 2640 w 2640"/>
              <a:gd name="T13" fmla="*/ 0 h 2152"/>
              <a:gd name="T14" fmla="*/ 0 60000 65536"/>
              <a:gd name="T15" fmla="*/ 0 60000 65536"/>
              <a:gd name="T16" fmla="*/ 0 60000 65536"/>
              <a:gd name="T17" fmla="*/ 0 60000 65536"/>
              <a:gd name="T18" fmla="*/ 0 60000 65536"/>
              <a:gd name="T19" fmla="*/ 0 60000 65536"/>
              <a:gd name="T20" fmla="*/ 0 60000 65536"/>
              <a:gd name="T21" fmla="*/ 0 w 2640"/>
              <a:gd name="T22" fmla="*/ 0 h 2152"/>
              <a:gd name="T23" fmla="*/ 2640 w 2640"/>
              <a:gd name="T24" fmla="*/ 2152 h 2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0" h="2152">
                <a:moveTo>
                  <a:pt x="0" y="384"/>
                </a:moveTo>
                <a:cubicBezTo>
                  <a:pt x="112" y="912"/>
                  <a:pt x="224" y="1440"/>
                  <a:pt x="384" y="1536"/>
                </a:cubicBezTo>
                <a:cubicBezTo>
                  <a:pt x="544" y="1632"/>
                  <a:pt x="800" y="872"/>
                  <a:pt x="960" y="960"/>
                </a:cubicBezTo>
                <a:cubicBezTo>
                  <a:pt x="1120" y="1048"/>
                  <a:pt x="1208" y="2152"/>
                  <a:pt x="1344" y="2064"/>
                </a:cubicBezTo>
                <a:cubicBezTo>
                  <a:pt x="1480" y="1976"/>
                  <a:pt x="1640" y="608"/>
                  <a:pt x="1776" y="432"/>
                </a:cubicBezTo>
                <a:cubicBezTo>
                  <a:pt x="1912" y="256"/>
                  <a:pt x="2016" y="1080"/>
                  <a:pt x="2160" y="1008"/>
                </a:cubicBezTo>
                <a:cubicBezTo>
                  <a:pt x="2304" y="936"/>
                  <a:pt x="2560" y="168"/>
                  <a:pt x="264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5303" name="Oval 6">
            <a:extLst>
              <a:ext uri="{FF2B5EF4-FFF2-40B4-BE49-F238E27FC236}">
                <a16:creationId xmlns:a16="http://schemas.microsoft.com/office/drawing/2014/main" id="{466D1C6C-8CF6-4A0C-8453-0745DC6010DF}"/>
              </a:ext>
            </a:extLst>
          </p:cNvPr>
          <p:cNvSpPr>
            <a:spLocks noChangeArrowheads="1"/>
          </p:cNvSpPr>
          <p:nvPr/>
        </p:nvSpPr>
        <p:spPr bwMode="auto">
          <a:xfrm>
            <a:off x="6096000" y="5029200"/>
            <a:ext cx="1524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55304" name="Text Box 7">
            <a:extLst>
              <a:ext uri="{FF2B5EF4-FFF2-40B4-BE49-F238E27FC236}">
                <a16:creationId xmlns:a16="http://schemas.microsoft.com/office/drawing/2014/main" id="{FE73421D-F352-4B01-91A1-F6669B1C988C}"/>
              </a:ext>
            </a:extLst>
          </p:cNvPr>
          <p:cNvSpPr txBox="1">
            <a:spLocks noChangeArrowheads="1"/>
          </p:cNvSpPr>
          <p:nvPr/>
        </p:nvSpPr>
        <p:spPr bwMode="auto">
          <a:xfrm>
            <a:off x="2971800" y="2057401"/>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Cost</a:t>
            </a:r>
            <a:endParaRPr lang="en-GB" altLang="tr-TR"/>
          </a:p>
        </p:txBody>
      </p:sp>
      <p:sp>
        <p:nvSpPr>
          <p:cNvPr id="55305" name="Text Box 8">
            <a:extLst>
              <a:ext uri="{FF2B5EF4-FFF2-40B4-BE49-F238E27FC236}">
                <a16:creationId xmlns:a16="http://schemas.microsoft.com/office/drawing/2014/main" id="{EA35CEBA-5095-4CB7-A58A-28BE13291606}"/>
              </a:ext>
            </a:extLst>
          </p:cNvPr>
          <p:cNvSpPr txBox="1">
            <a:spLocks noChangeArrowheads="1"/>
          </p:cNvSpPr>
          <p:nvPr/>
        </p:nvSpPr>
        <p:spPr bwMode="auto">
          <a:xfrm>
            <a:off x="9220200" y="5867401"/>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States</a:t>
            </a:r>
            <a:endParaRPr lang="en-GB" altLang="tr-TR"/>
          </a:p>
        </p:txBody>
      </p:sp>
      <p:sp>
        <p:nvSpPr>
          <p:cNvPr id="55306" name="Line 9">
            <a:extLst>
              <a:ext uri="{FF2B5EF4-FFF2-40B4-BE49-F238E27FC236}">
                <a16:creationId xmlns:a16="http://schemas.microsoft.com/office/drawing/2014/main" id="{F272A5F9-4CEC-45A0-B28B-D7B892749D44}"/>
              </a:ext>
            </a:extLst>
          </p:cNvPr>
          <p:cNvSpPr>
            <a:spLocks noChangeShapeType="1"/>
          </p:cNvSpPr>
          <p:nvPr/>
        </p:nvSpPr>
        <p:spPr bwMode="auto">
          <a:xfrm>
            <a:off x="5410200" y="2590800"/>
            <a:ext cx="609600" cy="2667000"/>
          </a:xfrm>
          <a:prstGeom prst="line">
            <a:avLst/>
          </a:prstGeom>
          <a:noFill/>
          <a:ln w="2857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55307" name="Text Box 10">
            <a:extLst>
              <a:ext uri="{FF2B5EF4-FFF2-40B4-BE49-F238E27FC236}">
                <a16:creationId xmlns:a16="http://schemas.microsoft.com/office/drawing/2014/main" id="{8BB01156-0449-4294-BFCF-4EBB2C89F18B}"/>
              </a:ext>
            </a:extLst>
          </p:cNvPr>
          <p:cNvSpPr txBox="1">
            <a:spLocks noChangeArrowheads="1"/>
          </p:cNvSpPr>
          <p:nvPr/>
        </p:nvSpPr>
        <p:spPr bwMode="auto">
          <a:xfrm>
            <a:off x="5257800" y="2133601"/>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Best</a:t>
            </a:r>
            <a:endParaRPr lang="en-GB" altLang="tr-T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عنصر نائب لرقم الشريحة 5">
            <a:extLst>
              <a:ext uri="{FF2B5EF4-FFF2-40B4-BE49-F238E27FC236}">
                <a16:creationId xmlns:a16="http://schemas.microsoft.com/office/drawing/2014/main" id="{5D71BD94-195C-4FCB-8476-B135F387807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8DE65D61-A104-4EA6-BF1C-FEDC14FC5C96}" type="slidenum">
              <a:rPr lang="ar-SA" altLang="tr-TR"/>
              <a:pPr eaLnBrk="1" hangingPunct="1"/>
              <a:t>57</a:t>
            </a:fld>
            <a:endParaRPr lang="en-GB" altLang="tr-TR"/>
          </a:p>
        </p:txBody>
      </p:sp>
      <p:sp>
        <p:nvSpPr>
          <p:cNvPr id="56323" name="Rectangle 2">
            <a:extLst>
              <a:ext uri="{FF2B5EF4-FFF2-40B4-BE49-F238E27FC236}">
                <a16:creationId xmlns:a16="http://schemas.microsoft.com/office/drawing/2014/main" id="{3797306D-D298-4441-A5A8-87E28C4182D3}"/>
              </a:ext>
            </a:extLst>
          </p:cNvPr>
          <p:cNvSpPr>
            <a:spLocks noGrp="1" noChangeArrowheads="1"/>
          </p:cNvSpPr>
          <p:nvPr>
            <p:ph type="title"/>
          </p:nvPr>
        </p:nvSpPr>
        <p:spPr>
          <a:xfrm>
            <a:off x="2743200" y="857250"/>
            <a:ext cx="7793038" cy="819150"/>
          </a:xfrm>
        </p:spPr>
        <p:txBody>
          <a:bodyPr/>
          <a:lstStyle/>
          <a:p>
            <a:pPr eaLnBrk="1" hangingPunct="1"/>
            <a:r>
              <a:rPr lang="fr-FR" altLang="tr-TR"/>
              <a:t>Simulated Annealing</a:t>
            </a:r>
            <a:endParaRPr lang="en-US" altLang="tr-TR"/>
          </a:p>
        </p:txBody>
      </p:sp>
      <p:sp>
        <p:nvSpPr>
          <p:cNvPr id="56324" name="Line 3">
            <a:extLst>
              <a:ext uri="{FF2B5EF4-FFF2-40B4-BE49-F238E27FC236}">
                <a16:creationId xmlns:a16="http://schemas.microsoft.com/office/drawing/2014/main" id="{1B27B636-29D7-437C-A92C-1B3FEE4E45A9}"/>
              </a:ext>
            </a:extLst>
          </p:cNvPr>
          <p:cNvSpPr>
            <a:spLocks noChangeShapeType="1"/>
          </p:cNvSpPr>
          <p:nvPr/>
        </p:nvSpPr>
        <p:spPr bwMode="auto">
          <a:xfrm>
            <a:off x="3657600" y="2133600"/>
            <a:ext cx="0" cy="37338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tr-TR"/>
          </a:p>
        </p:txBody>
      </p:sp>
      <p:sp>
        <p:nvSpPr>
          <p:cNvPr id="56325" name="Line 4">
            <a:extLst>
              <a:ext uri="{FF2B5EF4-FFF2-40B4-BE49-F238E27FC236}">
                <a16:creationId xmlns:a16="http://schemas.microsoft.com/office/drawing/2014/main" id="{B6877B92-86FA-4FE7-B876-8B2CE820EC36}"/>
              </a:ext>
            </a:extLst>
          </p:cNvPr>
          <p:cNvSpPr>
            <a:spLocks noChangeShapeType="1"/>
          </p:cNvSpPr>
          <p:nvPr/>
        </p:nvSpPr>
        <p:spPr bwMode="auto">
          <a:xfrm>
            <a:off x="3657600" y="5867400"/>
            <a:ext cx="609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56326" name="Freeform 5">
            <a:extLst>
              <a:ext uri="{FF2B5EF4-FFF2-40B4-BE49-F238E27FC236}">
                <a16:creationId xmlns:a16="http://schemas.microsoft.com/office/drawing/2014/main" id="{8D374532-338D-45E7-BE18-4483E6CC70C5}"/>
              </a:ext>
            </a:extLst>
          </p:cNvPr>
          <p:cNvSpPr>
            <a:spLocks/>
          </p:cNvSpPr>
          <p:nvPr/>
        </p:nvSpPr>
        <p:spPr bwMode="auto">
          <a:xfrm>
            <a:off x="4114800" y="2057400"/>
            <a:ext cx="4191000" cy="3416300"/>
          </a:xfrm>
          <a:custGeom>
            <a:avLst/>
            <a:gdLst>
              <a:gd name="T0" fmla="*/ 0 w 2640"/>
              <a:gd name="T1" fmla="*/ 384 h 2152"/>
              <a:gd name="T2" fmla="*/ 384 w 2640"/>
              <a:gd name="T3" fmla="*/ 1536 h 2152"/>
              <a:gd name="T4" fmla="*/ 960 w 2640"/>
              <a:gd name="T5" fmla="*/ 960 h 2152"/>
              <a:gd name="T6" fmla="*/ 1344 w 2640"/>
              <a:gd name="T7" fmla="*/ 2064 h 2152"/>
              <a:gd name="T8" fmla="*/ 1776 w 2640"/>
              <a:gd name="T9" fmla="*/ 432 h 2152"/>
              <a:gd name="T10" fmla="*/ 2160 w 2640"/>
              <a:gd name="T11" fmla="*/ 1008 h 2152"/>
              <a:gd name="T12" fmla="*/ 2640 w 2640"/>
              <a:gd name="T13" fmla="*/ 0 h 2152"/>
              <a:gd name="T14" fmla="*/ 0 60000 65536"/>
              <a:gd name="T15" fmla="*/ 0 60000 65536"/>
              <a:gd name="T16" fmla="*/ 0 60000 65536"/>
              <a:gd name="T17" fmla="*/ 0 60000 65536"/>
              <a:gd name="T18" fmla="*/ 0 60000 65536"/>
              <a:gd name="T19" fmla="*/ 0 60000 65536"/>
              <a:gd name="T20" fmla="*/ 0 60000 65536"/>
              <a:gd name="T21" fmla="*/ 0 w 2640"/>
              <a:gd name="T22" fmla="*/ 0 h 2152"/>
              <a:gd name="T23" fmla="*/ 2640 w 2640"/>
              <a:gd name="T24" fmla="*/ 2152 h 2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0" h="2152">
                <a:moveTo>
                  <a:pt x="0" y="384"/>
                </a:moveTo>
                <a:cubicBezTo>
                  <a:pt x="112" y="912"/>
                  <a:pt x="224" y="1440"/>
                  <a:pt x="384" y="1536"/>
                </a:cubicBezTo>
                <a:cubicBezTo>
                  <a:pt x="544" y="1632"/>
                  <a:pt x="800" y="872"/>
                  <a:pt x="960" y="960"/>
                </a:cubicBezTo>
                <a:cubicBezTo>
                  <a:pt x="1120" y="1048"/>
                  <a:pt x="1208" y="2152"/>
                  <a:pt x="1344" y="2064"/>
                </a:cubicBezTo>
                <a:cubicBezTo>
                  <a:pt x="1480" y="1976"/>
                  <a:pt x="1640" y="608"/>
                  <a:pt x="1776" y="432"/>
                </a:cubicBezTo>
                <a:cubicBezTo>
                  <a:pt x="1912" y="256"/>
                  <a:pt x="2016" y="1080"/>
                  <a:pt x="2160" y="1008"/>
                </a:cubicBezTo>
                <a:cubicBezTo>
                  <a:pt x="2304" y="936"/>
                  <a:pt x="2560" y="168"/>
                  <a:pt x="264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6327" name="Oval 6">
            <a:extLst>
              <a:ext uri="{FF2B5EF4-FFF2-40B4-BE49-F238E27FC236}">
                <a16:creationId xmlns:a16="http://schemas.microsoft.com/office/drawing/2014/main" id="{F351A0E4-9D46-41BC-8A01-A1CB6E83BBCB}"/>
              </a:ext>
            </a:extLst>
          </p:cNvPr>
          <p:cNvSpPr>
            <a:spLocks noChangeArrowheads="1"/>
          </p:cNvSpPr>
          <p:nvPr/>
        </p:nvSpPr>
        <p:spPr bwMode="auto">
          <a:xfrm>
            <a:off x="6096000" y="4953000"/>
            <a:ext cx="1524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56328" name="Text Box 7">
            <a:extLst>
              <a:ext uri="{FF2B5EF4-FFF2-40B4-BE49-F238E27FC236}">
                <a16:creationId xmlns:a16="http://schemas.microsoft.com/office/drawing/2014/main" id="{D7629514-C8B4-4714-B946-07D75D4FD2B2}"/>
              </a:ext>
            </a:extLst>
          </p:cNvPr>
          <p:cNvSpPr txBox="1">
            <a:spLocks noChangeArrowheads="1"/>
          </p:cNvSpPr>
          <p:nvPr/>
        </p:nvSpPr>
        <p:spPr bwMode="auto">
          <a:xfrm>
            <a:off x="2971800" y="2057401"/>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Cost</a:t>
            </a:r>
            <a:endParaRPr lang="en-GB" altLang="tr-TR"/>
          </a:p>
        </p:txBody>
      </p:sp>
      <p:sp>
        <p:nvSpPr>
          <p:cNvPr id="56329" name="Text Box 8">
            <a:extLst>
              <a:ext uri="{FF2B5EF4-FFF2-40B4-BE49-F238E27FC236}">
                <a16:creationId xmlns:a16="http://schemas.microsoft.com/office/drawing/2014/main" id="{74332B76-AA0F-4CD7-9C77-E69B2B0F2EC7}"/>
              </a:ext>
            </a:extLst>
          </p:cNvPr>
          <p:cNvSpPr txBox="1">
            <a:spLocks noChangeArrowheads="1"/>
          </p:cNvSpPr>
          <p:nvPr/>
        </p:nvSpPr>
        <p:spPr bwMode="auto">
          <a:xfrm>
            <a:off x="9220200" y="5867401"/>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States</a:t>
            </a:r>
            <a:endParaRPr lang="en-GB" altLang="tr-TR"/>
          </a:p>
        </p:txBody>
      </p:sp>
      <p:sp>
        <p:nvSpPr>
          <p:cNvPr id="56330" name="Line 9">
            <a:extLst>
              <a:ext uri="{FF2B5EF4-FFF2-40B4-BE49-F238E27FC236}">
                <a16:creationId xmlns:a16="http://schemas.microsoft.com/office/drawing/2014/main" id="{324DFD21-E4FA-48AB-8683-934340ED7B0C}"/>
              </a:ext>
            </a:extLst>
          </p:cNvPr>
          <p:cNvSpPr>
            <a:spLocks noChangeShapeType="1"/>
          </p:cNvSpPr>
          <p:nvPr/>
        </p:nvSpPr>
        <p:spPr bwMode="auto">
          <a:xfrm>
            <a:off x="5410200" y="2590800"/>
            <a:ext cx="609600" cy="2667000"/>
          </a:xfrm>
          <a:prstGeom prst="line">
            <a:avLst/>
          </a:prstGeom>
          <a:noFill/>
          <a:ln w="2857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56331" name="Text Box 10">
            <a:extLst>
              <a:ext uri="{FF2B5EF4-FFF2-40B4-BE49-F238E27FC236}">
                <a16:creationId xmlns:a16="http://schemas.microsoft.com/office/drawing/2014/main" id="{7E097E42-3EC7-4782-8196-AEC80392E11E}"/>
              </a:ext>
            </a:extLst>
          </p:cNvPr>
          <p:cNvSpPr txBox="1">
            <a:spLocks noChangeArrowheads="1"/>
          </p:cNvSpPr>
          <p:nvPr/>
        </p:nvSpPr>
        <p:spPr bwMode="auto">
          <a:xfrm>
            <a:off x="5257800" y="2133601"/>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Best</a:t>
            </a:r>
            <a:endParaRPr lang="en-GB" altLang="tr-T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عنصر نائب لرقم الشريحة 5">
            <a:extLst>
              <a:ext uri="{FF2B5EF4-FFF2-40B4-BE49-F238E27FC236}">
                <a16:creationId xmlns:a16="http://schemas.microsoft.com/office/drawing/2014/main" id="{60F4542A-5223-4E10-87C4-BCFACE5ED99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E01EDA90-5642-43DF-9B96-849A458F17C9}" type="slidenum">
              <a:rPr lang="ar-SA" altLang="tr-TR"/>
              <a:pPr eaLnBrk="1" hangingPunct="1"/>
              <a:t>58</a:t>
            </a:fld>
            <a:endParaRPr lang="en-GB" altLang="tr-TR"/>
          </a:p>
        </p:txBody>
      </p:sp>
      <p:sp>
        <p:nvSpPr>
          <p:cNvPr id="57347" name="Rectangle 2">
            <a:extLst>
              <a:ext uri="{FF2B5EF4-FFF2-40B4-BE49-F238E27FC236}">
                <a16:creationId xmlns:a16="http://schemas.microsoft.com/office/drawing/2014/main" id="{CCCA960E-4791-4C9B-9541-69FAB676591D}"/>
              </a:ext>
            </a:extLst>
          </p:cNvPr>
          <p:cNvSpPr>
            <a:spLocks noGrp="1" noChangeArrowheads="1"/>
          </p:cNvSpPr>
          <p:nvPr>
            <p:ph type="title"/>
          </p:nvPr>
        </p:nvSpPr>
        <p:spPr>
          <a:xfrm>
            <a:off x="2743200" y="857250"/>
            <a:ext cx="7793038" cy="819150"/>
          </a:xfrm>
        </p:spPr>
        <p:txBody>
          <a:bodyPr/>
          <a:lstStyle/>
          <a:p>
            <a:pPr eaLnBrk="1" hangingPunct="1"/>
            <a:r>
              <a:rPr lang="fr-FR" altLang="tr-TR"/>
              <a:t>Simulated Annealing</a:t>
            </a:r>
            <a:endParaRPr lang="en-US" altLang="tr-TR"/>
          </a:p>
        </p:txBody>
      </p:sp>
      <p:sp>
        <p:nvSpPr>
          <p:cNvPr id="57348" name="Line 3">
            <a:extLst>
              <a:ext uri="{FF2B5EF4-FFF2-40B4-BE49-F238E27FC236}">
                <a16:creationId xmlns:a16="http://schemas.microsoft.com/office/drawing/2014/main" id="{C7B72B66-CB23-49BE-9899-427AC27FD371}"/>
              </a:ext>
            </a:extLst>
          </p:cNvPr>
          <p:cNvSpPr>
            <a:spLocks noChangeShapeType="1"/>
          </p:cNvSpPr>
          <p:nvPr/>
        </p:nvSpPr>
        <p:spPr bwMode="auto">
          <a:xfrm>
            <a:off x="3657600" y="2133600"/>
            <a:ext cx="0" cy="37338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tr-TR"/>
          </a:p>
        </p:txBody>
      </p:sp>
      <p:sp>
        <p:nvSpPr>
          <p:cNvPr id="57349" name="Line 4">
            <a:extLst>
              <a:ext uri="{FF2B5EF4-FFF2-40B4-BE49-F238E27FC236}">
                <a16:creationId xmlns:a16="http://schemas.microsoft.com/office/drawing/2014/main" id="{C34583E7-A727-4F94-A56F-3DDC0ED658A1}"/>
              </a:ext>
            </a:extLst>
          </p:cNvPr>
          <p:cNvSpPr>
            <a:spLocks noChangeShapeType="1"/>
          </p:cNvSpPr>
          <p:nvPr/>
        </p:nvSpPr>
        <p:spPr bwMode="auto">
          <a:xfrm>
            <a:off x="3657600" y="5867400"/>
            <a:ext cx="609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57350" name="Freeform 5">
            <a:extLst>
              <a:ext uri="{FF2B5EF4-FFF2-40B4-BE49-F238E27FC236}">
                <a16:creationId xmlns:a16="http://schemas.microsoft.com/office/drawing/2014/main" id="{35C425C9-1DC4-46D4-92B7-5A6910DE5D65}"/>
              </a:ext>
            </a:extLst>
          </p:cNvPr>
          <p:cNvSpPr>
            <a:spLocks/>
          </p:cNvSpPr>
          <p:nvPr/>
        </p:nvSpPr>
        <p:spPr bwMode="auto">
          <a:xfrm>
            <a:off x="4114800" y="2057400"/>
            <a:ext cx="4191000" cy="3416300"/>
          </a:xfrm>
          <a:custGeom>
            <a:avLst/>
            <a:gdLst>
              <a:gd name="T0" fmla="*/ 0 w 2640"/>
              <a:gd name="T1" fmla="*/ 384 h 2152"/>
              <a:gd name="T2" fmla="*/ 384 w 2640"/>
              <a:gd name="T3" fmla="*/ 1536 h 2152"/>
              <a:gd name="T4" fmla="*/ 960 w 2640"/>
              <a:gd name="T5" fmla="*/ 960 h 2152"/>
              <a:gd name="T6" fmla="*/ 1344 w 2640"/>
              <a:gd name="T7" fmla="*/ 2064 h 2152"/>
              <a:gd name="T8" fmla="*/ 1776 w 2640"/>
              <a:gd name="T9" fmla="*/ 432 h 2152"/>
              <a:gd name="T10" fmla="*/ 2160 w 2640"/>
              <a:gd name="T11" fmla="*/ 1008 h 2152"/>
              <a:gd name="T12" fmla="*/ 2640 w 2640"/>
              <a:gd name="T13" fmla="*/ 0 h 2152"/>
              <a:gd name="T14" fmla="*/ 0 60000 65536"/>
              <a:gd name="T15" fmla="*/ 0 60000 65536"/>
              <a:gd name="T16" fmla="*/ 0 60000 65536"/>
              <a:gd name="T17" fmla="*/ 0 60000 65536"/>
              <a:gd name="T18" fmla="*/ 0 60000 65536"/>
              <a:gd name="T19" fmla="*/ 0 60000 65536"/>
              <a:gd name="T20" fmla="*/ 0 60000 65536"/>
              <a:gd name="T21" fmla="*/ 0 w 2640"/>
              <a:gd name="T22" fmla="*/ 0 h 2152"/>
              <a:gd name="T23" fmla="*/ 2640 w 2640"/>
              <a:gd name="T24" fmla="*/ 2152 h 2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0" h="2152">
                <a:moveTo>
                  <a:pt x="0" y="384"/>
                </a:moveTo>
                <a:cubicBezTo>
                  <a:pt x="112" y="912"/>
                  <a:pt x="224" y="1440"/>
                  <a:pt x="384" y="1536"/>
                </a:cubicBezTo>
                <a:cubicBezTo>
                  <a:pt x="544" y="1632"/>
                  <a:pt x="800" y="872"/>
                  <a:pt x="960" y="960"/>
                </a:cubicBezTo>
                <a:cubicBezTo>
                  <a:pt x="1120" y="1048"/>
                  <a:pt x="1208" y="2152"/>
                  <a:pt x="1344" y="2064"/>
                </a:cubicBezTo>
                <a:cubicBezTo>
                  <a:pt x="1480" y="1976"/>
                  <a:pt x="1640" y="608"/>
                  <a:pt x="1776" y="432"/>
                </a:cubicBezTo>
                <a:cubicBezTo>
                  <a:pt x="1912" y="256"/>
                  <a:pt x="2016" y="1080"/>
                  <a:pt x="2160" y="1008"/>
                </a:cubicBezTo>
                <a:cubicBezTo>
                  <a:pt x="2304" y="936"/>
                  <a:pt x="2560" y="168"/>
                  <a:pt x="264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7351" name="Oval 6">
            <a:extLst>
              <a:ext uri="{FF2B5EF4-FFF2-40B4-BE49-F238E27FC236}">
                <a16:creationId xmlns:a16="http://schemas.microsoft.com/office/drawing/2014/main" id="{9CD3BDD3-34C7-4A68-A5B8-178A8F4C856B}"/>
              </a:ext>
            </a:extLst>
          </p:cNvPr>
          <p:cNvSpPr>
            <a:spLocks noChangeArrowheads="1"/>
          </p:cNvSpPr>
          <p:nvPr/>
        </p:nvSpPr>
        <p:spPr bwMode="auto">
          <a:xfrm>
            <a:off x="6172200" y="5105400"/>
            <a:ext cx="1524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57352" name="Text Box 7">
            <a:extLst>
              <a:ext uri="{FF2B5EF4-FFF2-40B4-BE49-F238E27FC236}">
                <a16:creationId xmlns:a16="http://schemas.microsoft.com/office/drawing/2014/main" id="{D0327D03-19DE-4015-92FC-2A49970A5552}"/>
              </a:ext>
            </a:extLst>
          </p:cNvPr>
          <p:cNvSpPr txBox="1">
            <a:spLocks noChangeArrowheads="1"/>
          </p:cNvSpPr>
          <p:nvPr/>
        </p:nvSpPr>
        <p:spPr bwMode="auto">
          <a:xfrm>
            <a:off x="2971800" y="2057401"/>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Cost</a:t>
            </a:r>
            <a:endParaRPr lang="en-GB" altLang="tr-TR"/>
          </a:p>
        </p:txBody>
      </p:sp>
      <p:sp>
        <p:nvSpPr>
          <p:cNvPr id="57353" name="Text Box 8">
            <a:extLst>
              <a:ext uri="{FF2B5EF4-FFF2-40B4-BE49-F238E27FC236}">
                <a16:creationId xmlns:a16="http://schemas.microsoft.com/office/drawing/2014/main" id="{B35EE004-A661-49C4-81F8-377317321133}"/>
              </a:ext>
            </a:extLst>
          </p:cNvPr>
          <p:cNvSpPr txBox="1">
            <a:spLocks noChangeArrowheads="1"/>
          </p:cNvSpPr>
          <p:nvPr/>
        </p:nvSpPr>
        <p:spPr bwMode="auto">
          <a:xfrm>
            <a:off x="9220200" y="5867401"/>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States</a:t>
            </a:r>
            <a:endParaRPr lang="en-GB" altLang="tr-TR"/>
          </a:p>
        </p:txBody>
      </p:sp>
      <p:sp>
        <p:nvSpPr>
          <p:cNvPr id="57354" name="Line 9">
            <a:extLst>
              <a:ext uri="{FF2B5EF4-FFF2-40B4-BE49-F238E27FC236}">
                <a16:creationId xmlns:a16="http://schemas.microsoft.com/office/drawing/2014/main" id="{88881456-F939-4D70-8DE3-0BCB14B49256}"/>
              </a:ext>
            </a:extLst>
          </p:cNvPr>
          <p:cNvSpPr>
            <a:spLocks noChangeShapeType="1"/>
          </p:cNvSpPr>
          <p:nvPr/>
        </p:nvSpPr>
        <p:spPr bwMode="auto">
          <a:xfrm>
            <a:off x="5410200" y="2590800"/>
            <a:ext cx="609600" cy="2743200"/>
          </a:xfrm>
          <a:prstGeom prst="line">
            <a:avLst/>
          </a:prstGeom>
          <a:noFill/>
          <a:ln w="2857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57355" name="Text Box 10">
            <a:extLst>
              <a:ext uri="{FF2B5EF4-FFF2-40B4-BE49-F238E27FC236}">
                <a16:creationId xmlns:a16="http://schemas.microsoft.com/office/drawing/2014/main" id="{CE5FEEFD-11C3-429B-979E-11D9BE52B5E9}"/>
              </a:ext>
            </a:extLst>
          </p:cNvPr>
          <p:cNvSpPr txBox="1">
            <a:spLocks noChangeArrowheads="1"/>
          </p:cNvSpPr>
          <p:nvPr/>
        </p:nvSpPr>
        <p:spPr bwMode="auto">
          <a:xfrm>
            <a:off x="5257800" y="2133601"/>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Best</a:t>
            </a:r>
            <a:endParaRPr lang="en-GB" altLang="tr-T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عنصر نائب لرقم الشريحة 5">
            <a:extLst>
              <a:ext uri="{FF2B5EF4-FFF2-40B4-BE49-F238E27FC236}">
                <a16:creationId xmlns:a16="http://schemas.microsoft.com/office/drawing/2014/main" id="{030FE929-8CAF-481F-B5AA-95496AB4E9F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703BB26B-E833-4AA9-AC54-067501389CC2}" type="slidenum">
              <a:rPr lang="ar-SA" altLang="tr-TR"/>
              <a:pPr eaLnBrk="1" hangingPunct="1"/>
              <a:t>59</a:t>
            </a:fld>
            <a:endParaRPr lang="en-GB" altLang="tr-TR"/>
          </a:p>
        </p:txBody>
      </p:sp>
      <p:sp>
        <p:nvSpPr>
          <p:cNvPr id="58371" name="Rectangle 2">
            <a:extLst>
              <a:ext uri="{FF2B5EF4-FFF2-40B4-BE49-F238E27FC236}">
                <a16:creationId xmlns:a16="http://schemas.microsoft.com/office/drawing/2014/main" id="{1BE65243-4F85-4448-8D51-C38EAADAF913}"/>
              </a:ext>
            </a:extLst>
          </p:cNvPr>
          <p:cNvSpPr>
            <a:spLocks noGrp="1" noChangeArrowheads="1"/>
          </p:cNvSpPr>
          <p:nvPr>
            <p:ph type="title"/>
          </p:nvPr>
        </p:nvSpPr>
        <p:spPr>
          <a:xfrm>
            <a:off x="2743200" y="857250"/>
            <a:ext cx="7793038" cy="819150"/>
          </a:xfrm>
        </p:spPr>
        <p:txBody>
          <a:bodyPr/>
          <a:lstStyle/>
          <a:p>
            <a:pPr eaLnBrk="1" hangingPunct="1"/>
            <a:r>
              <a:rPr lang="fr-FR" altLang="tr-TR"/>
              <a:t>Simulated Annealing</a:t>
            </a:r>
            <a:endParaRPr lang="en-US" altLang="tr-TR"/>
          </a:p>
        </p:txBody>
      </p:sp>
      <p:sp>
        <p:nvSpPr>
          <p:cNvPr id="58372" name="Line 3">
            <a:extLst>
              <a:ext uri="{FF2B5EF4-FFF2-40B4-BE49-F238E27FC236}">
                <a16:creationId xmlns:a16="http://schemas.microsoft.com/office/drawing/2014/main" id="{E9BDF68D-9257-4F61-8134-11C694093050}"/>
              </a:ext>
            </a:extLst>
          </p:cNvPr>
          <p:cNvSpPr>
            <a:spLocks noChangeShapeType="1"/>
          </p:cNvSpPr>
          <p:nvPr/>
        </p:nvSpPr>
        <p:spPr bwMode="auto">
          <a:xfrm>
            <a:off x="3657600" y="2133600"/>
            <a:ext cx="0" cy="37338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tr-TR"/>
          </a:p>
        </p:txBody>
      </p:sp>
      <p:sp>
        <p:nvSpPr>
          <p:cNvPr id="58373" name="Line 4">
            <a:extLst>
              <a:ext uri="{FF2B5EF4-FFF2-40B4-BE49-F238E27FC236}">
                <a16:creationId xmlns:a16="http://schemas.microsoft.com/office/drawing/2014/main" id="{70B38390-75D9-473E-A62A-29393FC66225}"/>
              </a:ext>
            </a:extLst>
          </p:cNvPr>
          <p:cNvSpPr>
            <a:spLocks noChangeShapeType="1"/>
          </p:cNvSpPr>
          <p:nvPr/>
        </p:nvSpPr>
        <p:spPr bwMode="auto">
          <a:xfrm>
            <a:off x="3657600" y="5867400"/>
            <a:ext cx="609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58374" name="Freeform 5">
            <a:extLst>
              <a:ext uri="{FF2B5EF4-FFF2-40B4-BE49-F238E27FC236}">
                <a16:creationId xmlns:a16="http://schemas.microsoft.com/office/drawing/2014/main" id="{4C01CCD5-FDE4-4C0D-80E1-38E16B9A45E3}"/>
              </a:ext>
            </a:extLst>
          </p:cNvPr>
          <p:cNvSpPr>
            <a:spLocks/>
          </p:cNvSpPr>
          <p:nvPr/>
        </p:nvSpPr>
        <p:spPr bwMode="auto">
          <a:xfrm>
            <a:off x="4114800" y="2057400"/>
            <a:ext cx="4191000" cy="3416300"/>
          </a:xfrm>
          <a:custGeom>
            <a:avLst/>
            <a:gdLst>
              <a:gd name="T0" fmla="*/ 0 w 2640"/>
              <a:gd name="T1" fmla="*/ 384 h 2152"/>
              <a:gd name="T2" fmla="*/ 384 w 2640"/>
              <a:gd name="T3" fmla="*/ 1536 h 2152"/>
              <a:gd name="T4" fmla="*/ 960 w 2640"/>
              <a:gd name="T5" fmla="*/ 960 h 2152"/>
              <a:gd name="T6" fmla="*/ 1344 w 2640"/>
              <a:gd name="T7" fmla="*/ 2064 h 2152"/>
              <a:gd name="T8" fmla="*/ 1776 w 2640"/>
              <a:gd name="T9" fmla="*/ 432 h 2152"/>
              <a:gd name="T10" fmla="*/ 2160 w 2640"/>
              <a:gd name="T11" fmla="*/ 1008 h 2152"/>
              <a:gd name="T12" fmla="*/ 2640 w 2640"/>
              <a:gd name="T13" fmla="*/ 0 h 2152"/>
              <a:gd name="T14" fmla="*/ 0 60000 65536"/>
              <a:gd name="T15" fmla="*/ 0 60000 65536"/>
              <a:gd name="T16" fmla="*/ 0 60000 65536"/>
              <a:gd name="T17" fmla="*/ 0 60000 65536"/>
              <a:gd name="T18" fmla="*/ 0 60000 65536"/>
              <a:gd name="T19" fmla="*/ 0 60000 65536"/>
              <a:gd name="T20" fmla="*/ 0 60000 65536"/>
              <a:gd name="T21" fmla="*/ 0 w 2640"/>
              <a:gd name="T22" fmla="*/ 0 h 2152"/>
              <a:gd name="T23" fmla="*/ 2640 w 2640"/>
              <a:gd name="T24" fmla="*/ 2152 h 2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0" h="2152">
                <a:moveTo>
                  <a:pt x="0" y="384"/>
                </a:moveTo>
                <a:cubicBezTo>
                  <a:pt x="112" y="912"/>
                  <a:pt x="224" y="1440"/>
                  <a:pt x="384" y="1536"/>
                </a:cubicBezTo>
                <a:cubicBezTo>
                  <a:pt x="544" y="1632"/>
                  <a:pt x="800" y="872"/>
                  <a:pt x="960" y="960"/>
                </a:cubicBezTo>
                <a:cubicBezTo>
                  <a:pt x="1120" y="1048"/>
                  <a:pt x="1208" y="2152"/>
                  <a:pt x="1344" y="2064"/>
                </a:cubicBezTo>
                <a:cubicBezTo>
                  <a:pt x="1480" y="1976"/>
                  <a:pt x="1640" y="608"/>
                  <a:pt x="1776" y="432"/>
                </a:cubicBezTo>
                <a:cubicBezTo>
                  <a:pt x="1912" y="256"/>
                  <a:pt x="2016" y="1080"/>
                  <a:pt x="2160" y="1008"/>
                </a:cubicBezTo>
                <a:cubicBezTo>
                  <a:pt x="2304" y="936"/>
                  <a:pt x="2560" y="168"/>
                  <a:pt x="264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8375" name="Oval 6">
            <a:extLst>
              <a:ext uri="{FF2B5EF4-FFF2-40B4-BE49-F238E27FC236}">
                <a16:creationId xmlns:a16="http://schemas.microsoft.com/office/drawing/2014/main" id="{C4EEEE6A-E3DC-49A8-9558-7E186A9393C1}"/>
              </a:ext>
            </a:extLst>
          </p:cNvPr>
          <p:cNvSpPr>
            <a:spLocks noChangeArrowheads="1"/>
          </p:cNvSpPr>
          <p:nvPr/>
        </p:nvSpPr>
        <p:spPr bwMode="auto">
          <a:xfrm>
            <a:off x="6248400" y="5029200"/>
            <a:ext cx="1524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58376" name="Text Box 7">
            <a:extLst>
              <a:ext uri="{FF2B5EF4-FFF2-40B4-BE49-F238E27FC236}">
                <a16:creationId xmlns:a16="http://schemas.microsoft.com/office/drawing/2014/main" id="{7F207A00-E060-4743-9DAC-4385B8DC3B00}"/>
              </a:ext>
            </a:extLst>
          </p:cNvPr>
          <p:cNvSpPr txBox="1">
            <a:spLocks noChangeArrowheads="1"/>
          </p:cNvSpPr>
          <p:nvPr/>
        </p:nvSpPr>
        <p:spPr bwMode="auto">
          <a:xfrm>
            <a:off x="2971800" y="2057401"/>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Cost</a:t>
            </a:r>
            <a:endParaRPr lang="en-GB" altLang="tr-TR"/>
          </a:p>
        </p:txBody>
      </p:sp>
      <p:sp>
        <p:nvSpPr>
          <p:cNvPr id="58377" name="Text Box 8">
            <a:extLst>
              <a:ext uri="{FF2B5EF4-FFF2-40B4-BE49-F238E27FC236}">
                <a16:creationId xmlns:a16="http://schemas.microsoft.com/office/drawing/2014/main" id="{DE9FD469-2AE9-45DA-9285-18397883DF1D}"/>
              </a:ext>
            </a:extLst>
          </p:cNvPr>
          <p:cNvSpPr txBox="1">
            <a:spLocks noChangeArrowheads="1"/>
          </p:cNvSpPr>
          <p:nvPr/>
        </p:nvSpPr>
        <p:spPr bwMode="auto">
          <a:xfrm>
            <a:off x="9220200" y="5867401"/>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States</a:t>
            </a:r>
            <a:endParaRPr lang="en-GB" altLang="tr-TR"/>
          </a:p>
        </p:txBody>
      </p:sp>
      <p:sp>
        <p:nvSpPr>
          <p:cNvPr id="58378" name="Line 9">
            <a:extLst>
              <a:ext uri="{FF2B5EF4-FFF2-40B4-BE49-F238E27FC236}">
                <a16:creationId xmlns:a16="http://schemas.microsoft.com/office/drawing/2014/main" id="{64ACE2C6-DD6A-4F0C-910B-6BC3D1499D56}"/>
              </a:ext>
            </a:extLst>
          </p:cNvPr>
          <p:cNvSpPr>
            <a:spLocks noChangeShapeType="1"/>
          </p:cNvSpPr>
          <p:nvPr/>
        </p:nvSpPr>
        <p:spPr bwMode="auto">
          <a:xfrm>
            <a:off x="5410200" y="2590800"/>
            <a:ext cx="609600" cy="2743200"/>
          </a:xfrm>
          <a:prstGeom prst="line">
            <a:avLst/>
          </a:prstGeom>
          <a:noFill/>
          <a:ln w="2857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58379" name="Text Box 10">
            <a:extLst>
              <a:ext uri="{FF2B5EF4-FFF2-40B4-BE49-F238E27FC236}">
                <a16:creationId xmlns:a16="http://schemas.microsoft.com/office/drawing/2014/main" id="{A51C6B86-9077-4990-B19C-DF575BD9EB8F}"/>
              </a:ext>
            </a:extLst>
          </p:cNvPr>
          <p:cNvSpPr txBox="1">
            <a:spLocks noChangeArrowheads="1"/>
          </p:cNvSpPr>
          <p:nvPr/>
        </p:nvSpPr>
        <p:spPr bwMode="auto">
          <a:xfrm>
            <a:off x="5257800" y="2133601"/>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Best</a:t>
            </a:r>
            <a:endParaRPr lang="en-GB" altLang="tr-T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E78B8-F365-4B47-AC3F-9F7BEC4DE452}"/>
              </a:ext>
            </a:extLst>
          </p:cNvPr>
          <p:cNvSpPr>
            <a:spLocks noGrp="1"/>
          </p:cNvSpPr>
          <p:nvPr>
            <p:ph type="title"/>
          </p:nvPr>
        </p:nvSpPr>
        <p:spPr/>
        <p:txBody>
          <a:bodyPr/>
          <a:lstStyle/>
          <a:p>
            <a:r>
              <a:rPr lang="en-US" dirty="0"/>
              <a:t>Local Search and Optimization Problems</a:t>
            </a:r>
            <a:endParaRPr lang="tr-TR" dirty="0"/>
          </a:p>
        </p:txBody>
      </p:sp>
      <p:sp>
        <p:nvSpPr>
          <p:cNvPr id="3" name="Content Placeholder 2">
            <a:extLst>
              <a:ext uri="{FF2B5EF4-FFF2-40B4-BE49-F238E27FC236}">
                <a16:creationId xmlns:a16="http://schemas.microsoft.com/office/drawing/2014/main" id="{B06EE7F4-0E51-4D46-BA28-A4DFA5D06A1D}"/>
              </a:ext>
            </a:extLst>
          </p:cNvPr>
          <p:cNvSpPr>
            <a:spLocks noGrp="1"/>
          </p:cNvSpPr>
          <p:nvPr>
            <p:ph idx="1"/>
          </p:nvPr>
        </p:nvSpPr>
        <p:spPr>
          <a:xfrm>
            <a:off x="406400" y="1397000"/>
            <a:ext cx="11379200" cy="5232399"/>
          </a:xfrm>
        </p:spPr>
        <p:txBody>
          <a:bodyPr>
            <a:normAutofit fontScale="85000" lnSpcReduction="20000"/>
          </a:bodyPr>
          <a:lstStyle/>
          <a:p>
            <a:r>
              <a:rPr lang="en-US" dirty="0"/>
              <a:t>Local search algorithms operate by </a:t>
            </a:r>
            <a:r>
              <a:rPr lang="en-US" dirty="0">
                <a:solidFill>
                  <a:srgbClr val="C00000"/>
                </a:solidFill>
              </a:rPr>
              <a:t>searching</a:t>
            </a:r>
            <a:r>
              <a:rPr lang="en-US" dirty="0"/>
              <a:t> from a start state to </a:t>
            </a:r>
            <a:r>
              <a:rPr lang="en-US" dirty="0">
                <a:solidFill>
                  <a:srgbClr val="C00000"/>
                </a:solidFill>
              </a:rPr>
              <a:t>neighboring states</a:t>
            </a:r>
            <a:r>
              <a:rPr lang="en-US" dirty="0"/>
              <a:t>, without keeping track of the paths, nor the set of states that have been reached. </a:t>
            </a:r>
          </a:p>
          <a:p>
            <a:r>
              <a:rPr lang="en-US" dirty="0"/>
              <a:t>Two key advantages: </a:t>
            </a:r>
          </a:p>
          <a:p>
            <a:pPr lvl="1"/>
            <a:r>
              <a:rPr lang="en-US" dirty="0"/>
              <a:t>they use very </a:t>
            </a:r>
            <a:r>
              <a:rPr lang="en-US" dirty="0">
                <a:solidFill>
                  <a:srgbClr val="FF0000"/>
                </a:solidFill>
              </a:rPr>
              <a:t>little memory</a:t>
            </a:r>
            <a:r>
              <a:rPr lang="en-US" dirty="0"/>
              <a:t>; and </a:t>
            </a:r>
          </a:p>
          <a:p>
            <a:pPr lvl="1"/>
            <a:r>
              <a:rPr lang="en-US" dirty="0"/>
              <a:t>they can often find </a:t>
            </a:r>
            <a:r>
              <a:rPr lang="en-US" dirty="0">
                <a:solidFill>
                  <a:srgbClr val="FF0000"/>
                </a:solidFill>
              </a:rPr>
              <a:t>reasonable solutions </a:t>
            </a:r>
            <a:r>
              <a:rPr lang="en-US" dirty="0"/>
              <a:t>in large or infinite state spaces for which systematic algorithms are unsuitable.</a:t>
            </a:r>
          </a:p>
          <a:p>
            <a:pPr marL="457176" lvl="1" indent="0">
              <a:buNone/>
            </a:pPr>
            <a:endParaRPr lang="en-US" dirty="0"/>
          </a:p>
          <a:p>
            <a:r>
              <a:rPr lang="en-US" dirty="0"/>
              <a:t>They are </a:t>
            </a:r>
            <a:r>
              <a:rPr lang="en-US" dirty="0">
                <a:solidFill>
                  <a:srgbClr val="C00000"/>
                </a:solidFill>
              </a:rPr>
              <a:t>not systematic</a:t>
            </a:r>
            <a:r>
              <a:rPr lang="en-US" dirty="0"/>
              <a:t>—they might </a:t>
            </a:r>
            <a:r>
              <a:rPr lang="en-US" dirty="0">
                <a:solidFill>
                  <a:srgbClr val="C00000"/>
                </a:solidFill>
              </a:rPr>
              <a:t>never explore a portion </a:t>
            </a:r>
            <a:r>
              <a:rPr lang="en-US" dirty="0"/>
              <a:t>of the search space where a solution actually resides.</a:t>
            </a:r>
          </a:p>
          <a:p>
            <a:pPr lvl="1"/>
            <a:endParaRPr lang="en-US" dirty="0"/>
          </a:p>
          <a:p>
            <a:pPr algn="l"/>
            <a:r>
              <a:rPr lang="en-US" sz="3200" b="0" i="0" u="none" strike="noStrike" baseline="0" dirty="0">
                <a:solidFill>
                  <a:srgbClr val="000000"/>
                </a:solidFill>
                <a:latin typeface="NimbusRomNo9L-Regu"/>
              </a:rPr>
              <a:t>Local search algorithms can also solve </a:t>
            </a:r>
            <a:r>
              <a:rPr lang="en-US" sz="3200" b="0" i="0" u="none" strike="noStrike" baseline="0" dirty="0">
                <a:solidFill>
                  <a:srgbClr val="C00000"/>
                </a:solidFill>
                <a:latin typeface="NimbusRomNo9L-Medi"/>
              </a:rPr>
              <a:t>optimization problems</a:t>
            </a:r>
            <a:r>
              <a:rPr lang="en-US" sz="3200" b="0" i="0" u="none" strike="noStrike" baseline="0" dirty="0">
                <a:solidFill>
                  <a:srgbClr val="000000"/>
                </a:solidFill>
                <a:latin typeface="NimbusRomNo9L-Regu"/>
              </a:rPr>
              <a:t>, in which the aim is to find the best state according to an </a:t>
            </a:r>
            <a:r>
              <a:rPr lang="en-US" sz="3200" b="0" i="0" u="none" strike="noStrike" baseline="0" dirty="0">
                <a:solidFill>
                  <a:srgbClr val="C00000"/>
                </a:solidFill>
                <a:latin typeface="NimbusRomNo9L-Medi"/>
              </a:rPr>
              <a:t>objective function</a:t>
            </a:r>
            <a:r>
              <a:rPr lang="en-US" sz="3200" b="0" i="0" u="none" strike="noStrike" baseline="0" dirty="0">
                <a:solidFill>
                  <a:srgbClr val="000000"/>
                </a:solidFill>
                <a:latin typeface="NimbusRomNo9L-Regu"/>
              </a:rPr>
              <a:t>.</a:t>
            </a:r>
            <a:endParaRPr lang="tr-TR" dirty="0"/>
          </a:p>
        </p:txBody>
      </p:sp>
    </p:spTree>
    <p:extLst>
      <p:ext uri="{BB962C8B-B14F-4D97-AF65-F5344CB8AC3E}">
        <p14:creationId xmlns:p14="http://schemas.microsoft.com/office/powerpoint/2010/main" val="2528849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عنصر نائب لرقم الشريحة 5">
            <a:extLst>
              <a:ext uri="{FF2B5EF4-FFF2-40B4-BE49-F238E27FC236}">
                <a16:creationId xmlns:a16="http://schemas.microsoft.com/office/drawing/2014/main" id="{7F349A49-BF35-4B64-B754-FA278240E5F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EEBB3399-97B0-4501-9C99-E4B3C2282EFC}" type="slidenum">
              <a:rPr lang="ar-SA" altLang="tr-TR"/>
              <a:pPr eaLnBrk="1" hangingPunct="1"/>
              <a:t>60</a:t>
            </a:fld>
            <a:endParaRPr lang="en-GB" altLang="tr-TR"/>
          </a:p>
        </p:txBody>
      </p:sp>
      <p:sp>
        <p:nvSpPr>
          <p:cNvPr id="59395" name="Rectangle 2">
            <a:extLst>
              <a:ext uri="{FF2B5EF4-FFF2-40B4-BE49-F238E27FC236}">
                <a16:creationId xmlns:a16="http://schemas.microsoft.com/office/drawing/2014/main" id="{1D238557-F23A-43CA-8552-44546BA77411}"/>
              </a:ext>
            </a:extLst>
          </p:cNvPr>
          <p:cNvSpPr>
            <a:spLocks noGrp="1" noChangeArrowheads="1"/>
          </p:cNvSpPr>
          <p:nvPr>
            <p:ph type="title"/>
          </p:nvPr>
        </p:nvSpPr>
        <p:spPr>
          <a:xfrm>
            <a:off x="2743200" y="857250"/>
            <a:ext cx="7793038" cy="819150"/>
          </a:xfrm>
        </p:spPr>
        <p:txBody>
          <a:bodyPr/>
          <a:lstStyle/>
          <a:p>
            <a:pPr eaLnBrk="1" hangingPunct="1"/>
            <a:r>
              <a:rPr lang="fr-FR" altLang="tr-TR"/>
              <a:t>Simulated Annealing</a:t>
            </a:r>
            <a:endParaRPr lang="en-US" altLang="tr-TR"/>
          </a:p>
        </p:txBody>
      </p:sp>
      <p:sp>
        <p:nvSpPr>
          <p:cNvPr id="59396" name="Line 3">
            <a:extLst>
              <a:ext uri="{FF2B5EF4-FFF2-40B4-BE49-F238E27FC236}">
                <a16:creationId xmlns:a16="http://schemas.microsoft.com/office/drawing/2014/main" id="{BC8A3119-E497-4DC8-9364-6CABEB32BB99}"/>
              </a:ext>
            </a:extLst>
          </p:cNvPr>
          <p:cNvSpPr>
            <a:spLocks noChangeShapeType="1"/>
          </p:cNvSpPr>
          <p:nvPr/>
        </p:nvSpPr>
        <p:spPr bwMode="auto">
          <a:xfrm>
            <a:off x="3657600" y="2133600"/>
            <a:ext cx="0" cy="37338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tr-TR"/>
          </a:p>
        </p:txBody>
      </p:sp>
      <p:sp>
        <p:nvSpPr>
          <p:cNvPr id="59397" name="Line 4">
            <a:extLst>
              <a:ext uri="{FF2B5EF4-FFF2-40B4-BE49-F238E27FC236}">
                <a16:creationId xmlns:a16="http://schemas.microsoft.com/office/drawing/2014/main" id="{5C6C3007-350C-4B64-84A4-37FF90D5F0FC}"/>
              </a:ext>
            </a:extLst>
          </p:cNvPr>
          <p:cNvSpPr>
            <a:spLocks noChangeShapeType="1"/>
          </p:cNvSpPr>
          <p:nvPr/>
        </p:nvSpPr>
        <p:spPr bwMode="auto">
          <a:xfrm>
            <a:off x="3657600" y="5867400"/>
            <a:ext cx="609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59398" name="Freeform 5">
            <a:extLst>
              <a:ext uri="{FF2B5EF4-FFF2-40B4-BE49-F238E27FC236}">
                <a16:creationId xmlns:a16="http://schemas.microsoft.com/office/drawing/2014/main" id="{FAA2D192-C1E0-440B-8DA0-C4F545B94A93}"/>
              </a:ext>
            </a:extLst>
          </p:cNvPr>
          <p:cNvSpPr>
            <a:spLocks/>
          </p:cNvSpPr>
          <p:nvPr/>
        </p:nvSpPr>
        <p:spPr bwMode="auto">
          <a:xfrm>
            <a:off x="4114800" y="2057400"/>
            <a:ext cx="4191000" cy="3416300"/>
          </a:xfrm>
          <a:custGeom>
            <a:avLst/>
            <a:gdLst>
              <a:gd name="T0" fmla="*/ 0 w 2640"/>
              <a:gd name="T1" fmla="*/ 384 h 2152"/>
              <a:gd name="T2" fmla="*/ 384 w 2640"/>
              <a:gd name="T3" fmla="*/ 1536 h 2152"/>
              <a:gd name="T4" fmla="*/ 960 w 2640"/>
              <a:gd name="T5" fmla="*/ 960 h 2152"/>
              <a:gd name="T6" fmla="*/ 1344 w 2640"/>
              <a:gd name="T7" fmla="*/ 2064 h 2152"/>
              <a:gd name="T8" fmla="*/ 1776 w 2640"/>
              <a:gd name="T9" fmla="*/ 432 h 2152"/>
              <a:gd name="T10" fmla="*/ 2160 w 2640"/>
              <a:gd name="T11" fmla="*/ 1008 h 2152"/>
              <a:gd name="T12" fmla="*/ 2640 w 2640"/>
              <a:gd name="T13" fmla="*/ 0 h 2152"/>
              <a:gd name="T14" fmla="*/ 0 60000 65536"/>
              <a:gd name="T15" fmla="*/ 0 60000 65536"/>
              <a:gd name="T16" fmla="*/ 0 60000 65536"/>
              <a:gd name="T17" fmla="*/ 0 60000 65536"/>
              <a:gd name="T18" fmla="*/ 0 60000 65536"/>
              <a:gd name="T19" fmla="*/ 0 60000 65536"/>
              <a:gd name="T20" fmla="*/ 0 60000 65536"/>
              <a:gd name="T21" fmla="*/ 0 w 2640"/>
              <a:gd name="T22" fmla="*/ 0 h 2152"/>
              <a:gd name="T23" fmla="*/ 2640 w 2640"/>
              <a:gd name="T24" fmla="*/ 2152 h 2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0" h="2152">
                <a:moveTo>
                  <a:pt x="0" y="384"/>
                </a:moveTo>
                <a:cubicBezTo>
                  <a:pt x="112" y="912"/>
                  <a:pt x="224" y="1440"/>
                  <a:pt x="384" y="1536"/>
                </a:cubicBezTo>
                <a:cubicBezTo>
                  <a:pt x="544" y="1632"/>
                  <a:pt x="800" y="872"/>
                  <a:pt x="960" y="960"/>
                </a:cubicBezTo>
                <a:cubicBezTo>
                  <a:pt x="1120" y="1048"/>
                  <a:pt x="1208" y="2152"/>
                  <a:pt x="1344" y="2064"/>
                </a:cubicBezTo>
                <a:cubicBezTo>
                  <a:pt x="1480" y="1976"/>
                  <a:pt x="1640" y="608"/>
                  <a:pt x="1776" y="432"/>
                </a:cubicBezTo>
                <a:cubicBezTo>
                  <a:pt x="1912" y="256"/>
                  <a:pt x="2016" y="1080"/>
                  <a:pt x="2160" y="1008"/>
                </a:cubicBezTo>
                <a:cubicBezTo>
                  <a:pt x="2304" y="936"/>
                  <a:pt x="2560" y="168"/>
                  <a:pt x="264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399" name="Oval 6">
            <a:extLst>
              <a:ext uri="{FF2B5EF4-FFF2-40B4-BE49-F238E27FC236}">
                <a16:creationId xmlns:a16="http://schemas.microsoft.com/office/drawing/2014/main" id="{390CAB9A-3270-4570-B654-78122EC161E2}"/>
              </a:ext>
            </a:extLst>
          </p:cNvPr>
          <p:cNvSpPr>
            <a:spLocks noChangeArrowheads="1"/>
          </p:cNvSpPr>
          <p:nvPr/>
        </p:nvSpPr>
        <p:spPr bwMode="auto">
          <a:xfrm>
            <a:off x="6172200" y="5105400"/>
            <a:ext cx="1524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59400" name="Text Box 7">
            <a:extLst>
              <a:ext uri="{FF2B5EF4-FFF2-40B4-BE49-F238E27FC236}">
                <a16:creationId xmlns:a16="http://schemas.microsoft.com/office/drawing/2014/main" id="{2723009D-80E8-4595-844A-3166BA13D21E}"/>
              </a:ext>
            </a:extLst>
          </p:cNvPr>
          <p:cNvSpPr txBox="1">
            <a:spLocks noChangeArrowheads="1"/>
          </p:cNvSpPr>
          <p:nvPr/>
        </p:nvSpPr>
        <p:spPr bwMode="auto">
          <a:xfrm>
            <a:off x="2971800" y="2057401"/>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Cost</a:t>
            </a:r>
            <a:endParaRPr lang="en-GB" altLang="tr-TR"/>
          </a:p>
        </p:txBody>
      </p:sp>
      <p:sp>
        <p:nvSpPr>
          <p:cNvPr id="59401" name="Text Box 8">
            <a:extLst>
              <a:ext uri="{FF2B5EF4-FFF2-40B4-BE49-F238E27FC236}">
                <a16:creationId xmlns:a16="http://schemas.microsoft.com/office/drawing/2014/main" id="{35DB156C-C09C-4DD1-A03C-96EB5CB936FB}"/>
              </a:ext>
            </a:extLst>
          </p:cNvPr>
          <p:cNvSpPr txBox="1">
            <a:spLocks noChangeArrowheads="1"/>
          </p:cNvSpPr>
          <p:nvPr/>
        </p:nvSpPr>
        <p:spPr bwMode="auto">
          <a:xfrm>
            <a:off x="9220200" y="5867401"/>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States</a:t>
            </a:r>
            <a:endParaRPr lang="en-GB" altLang="tr-TR"/>
          </a:p>
        </p:txBody>
      </p:sp>
      <p:sp>
        <p:nvSpPr>
          <p:cNvPr id="59402" name="Line 9">
            <a:extLst>
              <a:ext uri="{FF2B5EF4-FFF2-40B4-BE49-F238E27FC236}">
                <a16:creationId xmlns:a16="http://schemas.microsoft.com/office/drawing/2014/main" id="{8548D502-70D2-4137-BE1A-0D07337A0BF4}"/>
              </a:ext>
            </a:extLst>
          </p:cNvPr>
          <p:cNvSpPr>
            <a:spLocks noChangeShapeType="1"/>
          </p:cNvSpPr>
          <p:nvPr/>
        </p:nvSpPr>
        <p:spPr bwMode="auto">
          <a:xfrm>
            <a:off x="5410200" y="2590800"/>
            <a:ext cx="609600" cy="2743200"/>
          </a:xfrm>
          <a:prstGeom prst="line">
            <a:avLst/>
          </a:prstGeom>
          <a:noFill/>
          <a:ln w="2857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59403" name="Text Box 10">
            <a:extLst>
              <a:ext uri="{FF2B5EF4-FFF2-40B4-BE49-F238E27FC236}">
                <a16:creationId xmlns:a16="http://schemas.microsoft.com/office/drawing/2014/main" id="{81916889-A6E0-49C0-BEB4-B591BEC95AA6}"/>
              </a:ext>
            </a:extLst>
          </p:cNvPr>
          <p:cNvSpPr txBox="1">
            <a:spLocks noChangeArrowheads="1"/>
          </p:cNvSpPr>
          <p:nvPr/>
        </p:nvSpPr>
        <p:spPr bwMode="auto">
          <a:xfrm>
            <a:off x="5257800" y="2133601"/>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Best</a:t>
            </a:r>
            <a:endParaRPr lang="en-GB" altLang="tr-T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عنصر نائب لرقم الشريحة 5">
            <a:extLst>
              <a:ext uri="{FF2B5EF4-FFF2-40B4-BE49-F238E27FC236}">
                <a16:creationId xmlns:a16="http://schemas.microsoft.com/office/drawing/2014/main" id="{823C1ACA-C327-440B-A14D-EB60075E47E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10A0E1D3-F1AE-412E-ADDC-BADE98A8A25D}" type="slidenum">
              <a:rPr lang="ar-SA" altLang="tr-TR"/>
              <a:pPr eaLnBrk="1" hangingPunct="1"/>
              <a:t>61</a:t>
            </a:fld>
            <a:endParaRPr lang="en-GB" altLang="tr-TR"/>
          </a:p>
        </p:txBody>
      </p:sp>
      <p:sp>
        <p:nvSpPr>
          <p:cNvPr id="60419" name="Rectangle 2">
            <a:extLst>
              <a:ext uri="{FF2B5EF4-FFF2-40B4-BE49-F238E27FC236}">
                <a16:creationId xmlns:a16="http://schemas.microsoft.com/office/drawing/2014/main" id="{180F2810-2D62-478E-BF02-43059EBA65B0}"/>
              </a:ext>
            </a:extLst>
          </p:cNvPr>
          <p:cNvSpPr>
            <a:spLocks noGrp="1" noChangeArrowheads="1"/>
          </p:cNvSpPr>
          <p:nvPr>
            <p:ph type="title"/>
          </p:nvPr>
        </p:nvSpPr>
        <p:spPr>
          <a:xfrm>
            <a:off x="2743200" y="857250"/>
            <a:ext cx="7793038" cy="819150"/>
          </a:xfrm>
        </p:spPr>
        <p:txBody>
          <a:bodyPr/>
          <a:lstStyle/>
          <a:p>
            <a:pPr eaLnBrk="1" hangingPunct="1"/>
            <a:r>
              <a:rPr lang="fr-FR" altLang="tr-TR"/>
              <a:t>Simulated Annealing</a:t>
            </a:r>
            <a:endParaRPr lang="en-US" altLang="tr-TR"/>
          </a:p>
        </p:txBody>
      </p:sp>
      <p:sp>
        <p:nvSpPr>
          <p:cNvPr id="60420" name="Line 3">
            <a:extLst>
              <a:ext uri="{FF2B5EF4-FFF2-40B4-BE49-F238E27FC236}">
                <a16:creationId xmlns:a16="http://schemas.microsoft.com/office/drawing/2014/main" id="{4A6DCB9B-B39D-4F87-A27F-D0C93E9A0D80}"/>
              </a:ext>
            </a:extLst>
          </p:cNvPr>
          <p:cNvSpPr>
            <a:spLocks noChangeShapeType="1"/>
          </p:cNvSpPr>
          <p:nvPr/>
        </p:nvSpPr>
        <p:spPr bwMode="auto">
          <a:xfrm>
            <a:off x="3657600" y="2133600"/>
            <a:ext cx="0" cy="37338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tr-TR"/>
          </a:p>
        </p:txBody>
      </p:sp>
      <p:sp>
        <p:nvSpPr>
          <p:cNvPr id="60421" name="Line 4">
            <a:extLst>
              <a:ext uri="{FF2B5EF4-FFF2-40B4-BE49-F238E27FC236}">
                <a16:creationId xmlns:a16="http://schemas.microsoft.com/office/drawing/2014/main" id="{B4E54274-78E2-4C73-8331-76B2DF0E7063}"/>
              </a:ext>
            </a:extLst>
          </p:cNvPr>
          <p:cNvSpPr>
            <a:spLocks noChangeShapeType="1"/>
          </p:cNvSpPr>
          <p:nvPr/>
        </p:nvSpPr>
        <p:spPr bwMode="auto">
          <a:xfrm>
            <a:off x="3657600" y="5867400"/>
            <a:ext cx="609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60422" name="Freeform 5">
            <a:extLst>
              <a:ext uri="{FF2B5EF4-FFF2-40B4-BE49-F238E27FC236}">
                <a16:creationId xmlns:a16="http://schemas.microsoft.com/office/drawing/2014/main" id="{5BD6C83D-78A6-42AF-BB55-D70E5EE2036B}"/>
              </a:ext>
            </a:extLst>
          </p:cNvPr>
          <p:cNvSpPr>
            <a:spLocks/>
          </p:cNvSpPr>
          <p:nvPr/>
        </p:nvSpPr>
        <p:spPr bwMode="auto">
          <a:xfrm>
            <a:off x="4114800" y="2057400"/>
            <a:ext cx="4191000" cy="3416300"/>
          </a:xfrm>
          <a:custGeom>
            <a:avLst/>
            <a:gdLst>
              <a:gd name="T0" fmla="*/ 0 w 2640"/>
              <a:gd name="T1" fmla="*/ 384 h 2152"/>
              <a:gd name="T2" fmla="*/ 384 w 2640"/>
              <a:gd name="T3" fmla="*/ 1536 h 2152"/>
              <a:gd name="T4" fmla="*/ 960 w 2640"/>
              <a:gd name="T5" fmla="*/ 960 h 2152"/>
              <a:gd name="T6" fmla="*/ 1344 w 2640"/>
              <a:gd name="T7" fmla="*/ 2064 h 2152"/>
              <a:gd name="T8" fmla="*/ 1776 w 2640"/>
              <a:gd name="T9" fmla="*/ 432 h 2152"/>
              <a:gd name="T10" fmla="*/ 2160 w 2640"/>
              <a:gd name="T11" fmla="*/ 1008 h 2152"/>
              <a:gd name="T12" fmla="*/ 2640 w 2640"/>
              <a:gd name="T13" fmla="*/ 0 h 2152"/>
              <a:gd name="T14" fmla="*/ 0 60000 65536"/>
              <a:gd name="T15" fmla="*/ 0 60000 65536"/>
              <a:gd name="T16" fmla="*/ 0 60000 65536"/>
              <a:gd name="T17" fmla="*/ 0 60000 65536"/>
              <a:gd name="T18" fmla="*/ 0 60000 65536"/>
              <a:gd name="T19" fmla="*/ 0 60000 65536"/>
              <a:gd name="T20" fmla="*/ 0 60000 65536"/>
              <a:gd name="T21" fmla="*/ 0 w 2640"/>
              <a:gd name="T22" fmla="*/ 0 h 2152"/>
              <a:gd name="T23" fmla="*/ 2640 w 2640"/>
              <a:gd name="T24" fmla="*/ 2152 h 2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0" h="2152">
                <a:moveTo>
                  <a:pt x="0" y="384"/>
                </a:moveTo>
                <a:cubicBezTo>
                  <a:pt x="112" y="912"/>
                  <a:pt x="224" y="1440"/>
                  <a:pt x="384" y="1536"/>
                </a:cubicBezTo>
                <a:cubicBezTo>
                  <a:pt x="544" y="1632"/>
                  <a:pt x="800" y="872"/>
                  <a:pt x="960" y="960"/>
                </a:cubicBezTo>
                <a:cubicBezTo>
                  <a:pt x="1120" y="1048"/>
                  <a:pt x="1208" y="2152"/>
                  <a:pt x="1344" y="2064"/>
                </a:cubicBezTo>
                <a:cubicBezTo>
                  <a:pt x="1480" y="1976"/>
                  <a:pt x="1640" y="608"/>
                  <a:pt x="1776" y="432"/>
                </a:cubicBezTo>
                <a:cubicBezTo>
                  <a:pt x="1912" y="256"/>
                  <a:pt x="2016" y="1080"/>
                  <a:pt x="2160" y="1008"/>
                </a:cubicBezTo>
                <a:cubicBezTo>
                  <a:pt x="2304" y="936"/>
                  <a:pt x="2560" y="168"/>
                  <a:pt x="264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0423" name="Oval 6">
            <a:extLst>
              <a:ext uri="{FF2B5EF4-FFF2-40B4-BE49-F238E27FC236}">
                <a16:creationId xmlns:a16="http://schemas.microsoft.com/office/drawing/2014/main" id="{3F7D6245-94A7-4FF2-8BC4-BD4F2CB6D7DB}"/>
              </a:ext>
            </a:extLst>
          </p:cNvPr>
          <p:cNvSpPr>
            <a:spLocks noChangeArrowheads="1"/>
          </p:cNvSpPr>
          <p:nvPr/>
        </p:nvSpPr>
        <p:spPr bwMode="auto">
          <a:xfrm>
            <a:off x="6172200" y="5105400"/>
            <a:ext cx="152400" cy="228600"/>
          </a:xfrm>
          <a:prstGeom prst="ellipse">
            <a:avLst/>
          </a:prstGeom>
          <a:solidFill>
            <a:schemeClr val="accent2"/>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60424" name="Text Box 7">
            <a:extLst>
              <a:ext uri="{FF2B5EF4-FFF2-40B4-BE49-F238E27FC236}">
                <a16:creationId xmlns:a16="http://schemas.microsoft.com/office/drawing/2014/main" id="{633034EE-761E-4E0A-B00E-6DE594A750BC}"/>
              </a:ext>
            </a:extLst>
          </p:cNvPr>
          <p:cNvSpPr txBox="1">
            <a:spLocks noChangeArrowheads="1"/>
          </p:cNvSpPr>
          <p:nvPr/>
        </p:nvSpPr>
        <p:spPr bwMode="auto">
          <a:xfrm>
            <a:off x="2971800" y="2057401"/>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Cost</a:t>
            </a:r>
            <a:endParaRPr lang="en-GB" altLang="tr-TR"/>
          </a:p>
        </p:txBody>
      </p:sp>
      <p:sp>
        <p:nvSpPr>
          <p:cNvPr id="60425" name="Text Box 8">
            <a:extLst>
              <a:ext uri="{FF2B5EF4-FFF2-40B4-BE49-F238E27FC236}">
                <a16:creationId xmlns:a16="http://schemas.microsoft.com/office/drawing/2014/main" id="{EF241415-9809-4DA3-908D-D490BFFD0AE3}"/>
              </a:ext>
            </a:extLst>
          </p:cNvPr>
          <p:cNvSpPr txBox="1">
            <a:spLocks noChangeArrowheads="1"/>
          </p:cNvSpPr>
          <p:nvPr/>
        </p:nvSpPr>
        <p:spPr bwMode="auto">
          <a:xfrm>
            <a:off x="9220200" y="5867401"/>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States</a:t>
            </a:r>
            <a:endParaRPr lang="en-GB" altLang="tr-TR"/>
          </a:p>
        </p:txBody>
      </p:sp>
      <p:sp>
        <p:nvSpPr>
          <p:cNvPr id="60426" name="Line 9">
            <a:extLst>
              <a:ext uri="{FF2B5EF4-FFF2-40B4-BE49-F238E27FC236}">
                <a16:creationId xmlns:a16="http://schemas.microsoft.com/office/drawing/2014/main" id="{9B58B66F-2C7D-4775-AEB3-EDCC0E2726F2}"/>
              </a:ext>
            </a:extLst>
          </p:cNvPr>
          <p:cNvSpPr>
            <a:spLocks noChangeShapeType="1"/>
          </p:cNvSpPr>
          <p:nvPr/>
        </p:nvSpPr>
        <p:spPr bwMode="auto">
          <a:xfrm>
            <a:off x="5410200" y="2590800"/>
            <a:ext cx="609600" cy="2743200"/>
          </a:xfrm>
          <a:prstGeom prst="line">
            <a:avLst/>
          </a:prstGeom>
          <a:noFill/>
          <a:ln w="2857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60427" name="Text Box 10">
            <a:extLst>
              <a:ext uri="{FF2B5EF4-FFF2-40B4-BE49-F238E27FC236}">
                <a16:creationId xmlns:a16="http://schemas.microsoft.com/office/drawing/2014/main" id="{45CA31A1-BC2B-4EB0-8A2F-74D5292CB74A}"/>
              </a:ext>
            </a:extLst>
          </p:cNvPr>
          <p:cNvSpPr txBox="1">
            <a:spLocks noChangeArrowheads="1"/>
          </p:cNvSpPr>
          <p:nvPr/>
        </p:nvSpPr>
        <p:spPr bwMode="auto">
          <a:xfrm>
            <a:off x="5257800" y="2133601"/>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Best</a:t>
            </a:r>
            <a:endParaRPr lang="en-GB" altLang="tr-TR"/>
          </a:p>
        </p:txBody>
      </p:sp>
      <p:sp>
        <p:nvSpPr>
          <p:cNvPr id="60428" name="Line 11">
            <a:extLst>
              <a:ext uri="{FF2B5EF4-FFF2-40B4-BE49-F238E27FC236}">
                <a16:creationId xmlns:a16="http://schemas.microsoft.com/office/drawing/2014/main" id="{7293857C-31F0-498B-9343-06BAA4D8D788}"/>
              </a:ext>
            </a:extLst>
          </p:cNvPr>
          <p:cNvSpPr>
            <a:spLocks noChangeShapeType="1"/>
          </p:cNvSpPr>
          <p:nvPr/>
        </p:nvSpPr>
        <p:spPr bwMode="auto">
          <a:xfrm>
            <a:off x="6248400" y="5334000"/>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60429" name="Line 12">
            <a:extLst>
              <a:ext uri="{FF2B5EF4-FFF2-40B4-BE49-F238E27FC236}">
                <a16:creationId xmlns:a16="http://schemas.microsoft.com/office/drawing/2014/main" id="{44473351-52B4-4979-A1B4-1AE7C708C0DB}"/>
              </a:ext>
            </a:extLst>
          </p:cNvPr>
          <p:cNvSpPr>
            <a:spLocks noChangeShapeType="1"/>
          </p:cNvSpPr>
          <p:nvPr/>
        </p:nvSpPr>
        <p:spPr bwMode="auto">
          <a:xfrm flipH="1">
            <a:off x="3657600" y="5334000"/>
            <a:ext cx="2590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52554-208B-4D62-B888-68F6A2B7F491}"/>
              </a:ext>
            </a:extLst>
          </p:cNvPr>
          <p:cNvSpPr>
            <a:spLocks noGrp="1"/>
          </p:cNvSpPr>
          <p:nvPr>
            <p:ph type="title"/>
          </p:nvPr>
        </p:nvSpPr>
        <p:spPr/>
        <p:txBody>
          <a:bodyPr/>
          <a:lstStyle/>
          <a:p>
            <a:r>
              <a:rPr lang="en-US" dirty="0">
                <a:latin typeface="Calibri" charset="0"/>
                <a:ea typeface="ＭＳ Ｐゴシック" charset="0"/>
                <a:cs typeface="ＭＳ Ｐゴシック" charset="0"/>
              </a:rPr>
              <a:t>Simulated annealing (SA)</a:t>
            </a:r>
            <a:endParaRPr lang="tr-TR" dirty="0"/>
          </a:p>
        </p:txBody>
      </p:sp>
      <p:sp>
        <p:nvSpPr>
          <p:cNvPr id="3" name="Content Placeholder 2">
            <a:extLst>
              <a:ext uri="{FF2B5EF4-FFF2-40B4-BE49-F238E27FC236}">
                <a16:creationId xmlns:a16="http://schemas.microsoft.com/office/drawing/2014/main" id="{AD722DA2-E0E1-4363-9BBC-0DB95E570EFD}"/>
              </a:ext>
            </a:extLst>
          </p:cNvPr>
          <p:cNvSpPr>
            <a:spLocks noGrp="1"/>
          </p:cNvSpPr>
          <p:nvPr>
            <p:ph idx="1"/>
          </p:nvPr>
        </p:nvSpPr>
        <p:spPr>
          <a:xfrm>
            <a:off x="254001" y="1418493"/>
            <a:ext cx="5765800" cy="4729164"/>
          </a:xfrm>
        </p:spPr>
        <p:txBody>
          <a:bodyPr>
            <a:normAutofit fontScale="62500" lnSpcReduction="20000"/>
          </a:bodyPr>
          <a:lstStyle/>
          <a:p>
            <a:r>
              <a:rPr lang="en-US" sz="3200" dirty="0">
                <a:latin typeface="Calibri" charset="0"/>
                <a:ea typeface="ＭＳ Ｐゴシック" charset="0"/>
                <a:cs typeface="ＭＳ Ｐゴシック" charset="0"/>
              </a:rPr>
              <a:t>SA can </a:t>
            </a:r>
            <a:r>
              <a:rPr lang="en-US" sz="3200" dirty="0">
                <a:solidFill>
                  <a:srgbClr val="FF0000"/>
                </a:solidFill>
                <a:latin typeface="Calibri" charset="0"/>
                <a:ea typeface="ＭＳ Ｐゴシック" charset="0"/>
                <a:cs typeface="ＭＳ Ｐゴシック" charset="0"/>
              </a:rPr>
              <a:t>avoid becoming trapped </a:t>
            </a:r>
            <a:r>
              <a:rPr lang="en-US" sz="3200" dirty="0">
                <a:latin typeface="Calibri" charset="0"/>
                <a:ea typeface="ＭＳ Ｐゴシック" charset="0"/>
                <a:cs typeface="ＭＳ Ｐゴシック" charset="0"/>
              </a:rPr>
              <a:t>at local minima</a:t>
            </a:r>
          </a:p>
          <a:p>
            <a:r>
              <a:rPr lang="en-US" sz="3200" dirty="0">
                <a:latin typeface="Calibri" charset="0"/>
                <a:ea typeface="ＭＳ Ｐゴシック" charset="0"/>
                <a:cs typeface="ＭＳ Ｐゴシック" charset="0"/>
              </a:rPr>
              <a:t>SA is a stochastic algorithm involving asymptotic convergence and </a:t>
            </a:r>
            <a:r>
              <a:rPr lang="en-US" sz="3200" dirty="0">
                <a:solidFill>
                  <a:srgbClr val="FF0000"/>
                </a:solidFill>
                <a:latin typeface="Calibri" charset="0"/>
                <a:ea typeface="ＭＳ Ｐゴシック" charset="0"/>
                <a:cs typeface="ＭＳ Ｐゴシック" charset="0"/>
              </a:rPr>
              <a:t>allowing random movements</a:t>
            </a:r>
            <a:r>
              <a:rPr lang="en-US" sz="3200" dirty="0">
                <a:latin typeface="Calibri" charset="0"/>
                <a:ea typeface="ＭＳ Ｐゴシック" charset="0"/>
                <a:cs typeface="ＭＳ Ｐゴシック" charset="0"/>
              </a:rPr>
              <a:t> in the searched neighborhood in order to escape local minima</a:t>
            </a:r>
          </a:p>
          <a:p>
            <a:r>
              <a:rPr lang="en-US" sz="3200" dirty="0">
                <a:latin typeface="Calibri" charset="0"/>
                <a:ea typeface="ＭＳ Ｐゴシック" charset="0"/>
                <a:cs typeface="ＭＳ Ｐゴシック" charset="0"/>
              </a:rPr>
              <a:t>SA uses </a:t>
            </a:r>
            <a:r>
              <a:rPr lang="en-US" sz="3200" dirty="0">
                <a:solidFill>
                  <a:srgbClr val="FF0000"/>
                </a:solidFill>
                <a:latin typeface="Calibri" charset="0"/>
                <a:ea typeface="ＭＳ Ｐゴシック" charset="0"/>
                <a:cs typeface="ＭＳ Ｐゴシック" charset="0"/>
              </a:rPr>
              <a:t>a control parameter T</a:t>
            </a:r>
            <a:r>
              <a:rPr lang="en-US" sz="3200" dirty="0">
                <a:latin typeface="Calibri" charset="0"/>
                <a:ea typeface="ＭＳ Ｐゴシック" charset="0"/>
                <a:cs typeface="ＭＳ Ｐゴシック" charset="0"/>
              </a:rPr>
              <a:t>, which by analogy with the original application, is known as the system </a:t>
            </a:r>
            <a:r>
              <a:rPr lang="en-US" altLang="ja-JP" sz="3200" b="1" i="1" dirty="0">
                <a:latin typeface="Calibri" charset="0"/>
                <a:ea typeface="ＭＳ Ｐゴシック" charset="0"/>
                <a:cs typeface="ＭＳ Ｐゴシック" charset="0"/>
              </a:rPr>
              <a:t>temperature</a:t>
            </a:r>
            <a:endParaRPr lang="en-US" altLang="ja-JP" sz="3200" i="1" dirty="0">
              <a:latin typeface="Calibri" charset="0"/>
              <a:ea typeface="ＭＳ Ｐゴシック" charset="0"/>
              <a:cs typeface="ＭＳ Ｐゴシック" charset="0"/>
            </a:endParaRPr>
          </a:p>
          <a:p>
            <a:r>
              <a:rPr lang="en-US" b="0" i="0" dirty="0">
                <a:solidFill>
                  <a:srgbClr val="292929"/>
                </a:solidFill>
                <a:effectLst/>
                <a:latin typeface="charter"/>
              </a:rPr>
              <a:t>The higher the temperature, the higher probability of accepting a worse solution.</a:t>
            </a:r>
          </a:p>
          <a:p>
            <a:r>
              <a:rPr lang="en-US" b="0" i="0" dirty="0">
                <a:solidFill>
                  <a:srgbClr val="292929"/>
                </a:solidFill>
                <a:effectLst/>
                <a:latin typeface="charter"/>
              </a:rPr>
              <a:t>Typically, T decreases as the algorithm runs longer. Theoretically this algorithm always finds the global optimum but it can run very slow for some problems and in practice it would be a problem as to how to decide the rate at which to decrease T.</a:t>
            </a:r>
          </a:p>
          <a:p>
            <a:r>
              <a:rPr lang="en-US" b="0" i="0" dirty="0">
                <a:solidFill>
                  <a:srgbClr val="292929"/>
                </a:solidFill>
                <a:effectLst/>
                <a:latin typeface="charter"/>
              </a:rPr>
              <a:t>T starts out high and gradually decreases toward 0</a:t>
            </a:r>
          </a:p>
          <a:p>
            <a:endParaRPr lang="en-US" b="0" i="0" dirty="0">
              <a:solidFill>
                <a:srgbClr val="292929"/>
              </a:solidFill>
              <a:effectLst/>
              <a:latin typeface="charter"/>
            </a:endParaRPr>
          </a:p>
          <a:p>
            <a:endParaRPr lang="en-US" sz="3200" dirty="0">
              <a:latin typeface="Calibri" charset="0"/>
              <a:ea typeface="ＭＳ Ｐゴシック" charset="0"/>
              <a:cs typeface="ＭＳ Ｐゴシック" charset="0"/>
            </a:endParaRPr>
          </a:p>
          <a:p>
            <a:endParaRPr lang="tr-TR" dirty="0"/>
          </a:p>
        </p:txBody>
      </p:sp>
      <p:pic>
        <p:nvPicPr>
          <p:cNvPr id="5" name="Picture 4">
            <a:extLst>
              <a:ext uri="{FF2B5EF4-FFF2-40B4-BE49-F238E27FC236}">
                <a16:creationId xmlns:a16="http://schemas.microsoft.com/office/drawing/2014/main" id="{C1A1A55B-3A6C-4233-9995-8071A45315D7}"/>
              </a:ext>
            </a:extLst>
          </p:cNvPr>
          <p:cNvPicPr>
            <a:picLocks noChangeAspect="1"/>
          </p:cNvPicPr>
          <p:nvPr/>
        </p:nvPicPr>
        <p:blipFill>
          <a:blip r:embed="rId2"/>
          <a:stretch>
            <a:fillRect/>
          </a:stretch>
        </p:blipFill>
        <p:spPr>
          <a:xfrm>
            <a:off x="6400800" y="1600200"/>
            <a:ext cx="5003435" cy="3990975"/>
          </a:xfrm>
          <a:prstGeom prst="rect">
            <a:avLst/>
          </a:prstGeom>
        </p:spPr>
      </p:pic>
    </p:spTree>
    <p:extLst>
      <p:ext uri="{BB962C8B-B14F-4D97-AF65-F5344CB8AC3E}">
        <p14:creationId xmlns:p14="http://schemas.microsoft.com/office/powerpoint/2010/main" val="13045643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2057400" y="0"/>
            <a:ext cx="7772400" cy="1143000"/>
          </a:xfrm>
        </p:spPr>
        <p:txBody>
          <a:bodyPr/>
          <a:lstStyle/>
          <a:p>
            <a:r>
              <a:rPr lang="en-US" dirty="0">
                <a:latin typeface="Calibri" charset="0"/>
                <a:ea typeface="ＭＳ Ｐゴシック" charset="0"/>
                <a:cs typeface="ＭＳ Ｐゴシック" charset="0"/>
              </a:rPr>
              <a:t>Simulated annealing</a:t>
            </a:r>
          </a:p>
        </p:txBody>
      </p:sp>
      <p:sp>
        <p:nvSpPr>
          <p:cNvPr id="45058" name="Rectangle 3"/>
          <p:cNvSpPr>
            <a:spLocks noGrp="1" noChangeArrowheads="1"/>
          </p:cNvSpPr>
          <p:nvPr>
            <p:ph type="body" idx="1"/>
          </p:nvPr>
        </p:nvSpPr>
        <p:spPr>
          <a:xfrm>
            <a:off x="228600" y="1371600"/>
            <a:ext cx="11582400" cy="5181600"/>
          </a:xfrm>
        </p:spPr>
        <p:txBody>
          <a:bodyPr>
            <a:normAutofit fontScale="85000" lnSpcReduction="20000"/>
          </a:bodyPr>
          <a:lstStyle/>
          <a:p>
            <a:r>
              <a:rPr lang="en-US" dirty="0">
                <a:latin typeface="Calibri" charset="0"/>
                <a:ea typeface="ＭＳ Ｐゴシック" charset="0"/>
                <a:cs typeface="ＭＳ Ｐゴシック" charset="0"/>
              </a:rPr>
              <a:t>The overall structure of the simulated-annealing algorithm (Figure 4.5) is similar to hill climbing. Instead of picking the best move, however, </a:t>
            </a:r>
            <a:r>
              <a:rPr lang="en-US" dirty="0">
                <a:solidFill>
                  <a:srgbClr val="C00000"/>
                </a:solidFill>
                <a:latin typeface="Calibri" charset="0"/>
                <a:ea typeface="ＭＳ Ｐゴシック" charset="0"/>
                <a:cs typeface="ＭＳ Ｐゴシック" charset="0"/>
              </a:rPr>
              <a:t>it picks a random move</a:t>
            </a:r>
            <a:r>
              <a:rPr lang="en-US" dirty="0">
                <a:latin typeface="Calibri" charset="0"/>
                <a:ea typeface="ＭＳ Ｐゴシック" charset="0"/>
                <a:cs typeface="ＭＳ Ｐゴシック" charset="0"/>
              </a:rPr>
              <a:t>. </a:t>
            </a:r>
          </a:p>
          <a:p>
            <a:r>
              <a:rPr lang="en-US" dirty="0">
                <a:latin typeface="Calibri" charset="0"/>
                <a:ea typeface="ＭＳ Ｐゴシック" charset="0"/>
                <a:cs typeface="ＭＳ Ｐゴシック" charset="0"/>
              </a:rPr>
              <a:t>If the move improves the situation, it is always accepted. Otherwise, the algorithm accepts the move with some probability less than 1. </a:t>
            </a:r>
          </a:p>
          <a:p>
            <a:r>
              <a:rPr lang="en-US" dirty="0">
                <a:latin typeface="Calibri" charset="0"/>
                <a:ea typeface="ＭＳ Ｐゴシック" charset="0"/>
                <a:cs typeface="ＭＳ Ｐゴシック" charset="0"/>
              </a:rPr>
              <a:t>The probability decreases exponentially with the  “badness” of the move—the amount </a:t>
            </a:r>
            <a:r>
              <a:rPr lang="el-GR" dirty="0">
                <a:latin typeface="Calibri" charset="0"/>
                <a:ea typeface="ＭＳ Ｐゴシック" charset="0"/>
                <a:cs typeface="ＭＳ Ｐゴシック" charset="0"/>
              </a:rPr>
              <a:t>Δ</a:t>
            </a:r>
            <a:r>
              <a:rPr lang="en-US" dirty="0">
                <a:latin typeface="Calibri" charset="0"/>
                <a:ea typeface="ＭＳ Ｐゴシック" charset="0"/>
                <a:cs typeface="ＭＳ Ｐゴシック" charset="0"/>
              </a:rPr>
              <a:t>E by which the evaluation is worsened.</a:t>
            </a:r>
          </a:p>
          <a:p>
            <a:r>
              <a:rPr lang="en-US" dirty="0">
                <a:latin typeface="Calibri" charset="0"/>
                <a:ea typeface="ＭＳ Ｐゴシック" charset="0"/>
                <a:cs typeface="ＭＳ Ｐゴシック" charset="0"/>
              </a:rPr>
              <a:t>A </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bad</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 move from A to B is accepted with a probability</a:t>
            </a:r>
          </a:p>
          <a:p>
            <a:pPr lvl="4">
              <a:lnSpc>
                <a:spcPct val="40000"/>
              </a:lnSpc>
              <a:buFontTx/>
              <a:buNone/>
            </a:pPr>
            <a:r>
              <a:rPr lang="en-US" sz="3200" dirty="0">
                <a:latin typeface="Calibri" charset="0"/>
                <a:ea typeface="ＭＳ Ｐゴシック" charset="0"/>
              </a:rPr>
              <a:t>    -</a:t>
            </a:r>
            <a:r>
              <a:rPr lang="en-US" sz="2800" dirty="0">
                <a:latin typeface="Calibri" charset="0"/>
                <a:ea typeface="ＭＳ Ｐゴシック" charset="0"/>
              </a:rPr>
              <a:t>(f(B)-f(A)/T)</a:t>
            </a:r>
          </a:p>
          <a:p>
            <a:pPr lvl="4">
              <a:lnSpc>
                <a:spcPct val="40000"/>
              </a:lnSpc>
              <a:buFontTx/>
              <a:buNone/>
            </a:pPr>
            <a:r>
              <a:rPr lang="en-US" sz="4400" dirty="0">
                <a:latin typeface="Calibri" charset="0"/>
                <a:ea typeface="ＭＳ Ｐゴシック" charset="0"/>
              </a:rPr>
              <a:t>e</a:t>
            </a:r>
          </a:p>
          <a:p>
            <a:r>
              <a:rPr lang="en-US" dirty="0">
                <a:latin typeface="Calibri" charset="0"/>
                <a:ea typeface="ＭＳ Ｐゴシック" charset="0"/>
                <a:cs typeface="ＭＳ Ｐゴシック" charset="0"/>
              </a:rPr>
              <a:t>The higher the temperature, the more likely it is that a bad move can be made</a:t>
            </a:r>
          </a:p>
          <a:p>
            <a:r>
              <a:rPr lang="en-US" dirty="0">
                <a:latin typeface="Calibri" charset="0"/>
                <a:ea typeface="ＭＳ Ｐゴシック" charset="0"/>
                <a:cs typeface="ＭＳ Ｐゴシック" charset="0"/>
              </a:rPr>
              <a:t>As T tends to zero, probability tends to zero, and SA becomes more like hill climbing</a:t>
            </a:r>
          </a:p>
          <a:p>
            <a:r>
              <a:rPr lang="en-US" dirty="0">
                <a:latin typeface="Calibri" charset="0"/>
                <a:ea typeface="ＭＳ Ｐゴシック" charset="0"/>
                <a:cs typeface="ＭＳ Ｐゴシック" charset="0"/>
              </a:rPr>
              <a:t>If T lowered slowly enough, SA is complete and admissible</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1562100" y="0"/>
            <a:ext cx="8077200" cy="1143000"/>
          </a:xfrm>
        </p:spPr>
        <p:txBody>
          <a:bodyPr/>
          <a:lstStyle/>
          <a:p>
            <a:r>
              <a:rPr lang="en-US" dirty="0">
                <a:latin typeface="Calibri" charset="0"/>
                <a:ea typeface="ＭＳ Ｐゴシック" charset="0"/>
                <a:cs typeface="ＭＳ Ｐゴシック" charset="0"/>
              </a:rPr>
              <a:t>Simulated annealing algorithm </a:t>
            </a:r>
          </a:p>
        </p:txBody>
      </p:sp>
      <p:pic>
        <p:nvPicPr>
          <p:cNvPr id="47106" name="Picture 3" descr="Picture 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95400"/>
            <a:ext cx="11201400" cy="54102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Simulated annealing algorithm</a:t>
            </a:r>
          </a:p>
        </p:txBody>
      </p:sp>
      <p:sp>
        <p:nvSpPr>
          <p:cNvPr id="3" name="Content Placeholder 2"/>
          <p:cNvSpPr>
            <a:spLocks noGrp="1"/>
          </p:cNvSpPr>
          <p:nvPr>
            <p:ph idx="1"/>
          </p:nvPr>
        </p:nvSpPr>
        <p:spPr>
          <a:xfrm>
            <a:off x="228600" y="1397001"/>
            <a:ext cx="11963400" cy="4729164"/>
          </a:xfrm>
        </p:spPr>
        <p:txBody>
          <a:bodyPr/>
          <a:lstStyle/>
          <a:p>
            <a:pPr marL="0" indent="0">
              <a:buNone/>
            </a:pPr>
            <a:r>
              <a:rPr lang="en-US" sz="2400" b="1" dirty="0">
                <a:solidFill>
                  <a:srgbClr val="CE00BB"/>
                </a:solidFill>
              </a:rPr>
              <a:t>function</a:t>
            </a:r>
            <a:r>
              <a:rPr lang="en-US" sz="2400" b="1" dirty="0"/>
              <a:t> </a:t>
            </a:r>
            <a:r>
              <a:rPr lang="en-US" sz="2400" dirty="0">
                <a:solidFill>
                  <a:srgbClr val="008000"/>
                </a:solidFill>
              </a:rPr>
              <a:t>SIMULATED-ANNEALING</a:t>
            </a:r>
            <a:r>
              <a:rPr lang="en-US" sz="2400" dirty="0"/>
              <a:t>(</a:t>
            </a:r>
            <a:r>
              <a:rPr lang="en-US" sz="2400" dirty="0" err="1">
                <a:solidFill>
                  <a:srgbClr val="0000FF"/>
                </a:solidFill>
              </a:rPr>
              <a:t>problem</a:t>
            </a:r>
            <a:r>
              <a:rPr lang="en-US" sz="2400" dirty="0" err="1"/>
              <a:t>,</a:t>
            </a:r>
            <a:r>
              <a:rPr lang="en-US" sz="2400" dirty="0" err="1">
                <a:solidFill>
                  <a:srgbClr val="0000FF"/>
                </a:solidFill>
              </a:rPr>
              <a:t>schedule</a:t>
            </a:r>
            <a:r>
              <a:rPr lang="en-US" sz="2400" dirty="0"/>
              <a:t>) </a:t>
            </a:r>
            <a:r>
              <a:rPr lang="en-US" sz="2400" b="1" dirty="0">
                <a:solidFill>
                  <a:srgbClr val="CE00BB"/>
                </a:solidFill>
              </a:rPr>
              <a:t>returns </a:t>
            </a:r>
            <a:r>
              <a:rPr lang="en-US" sz="2400" dirty="0"/>
              <a:t>a  state </a:t>
            </a:r>
          </a:p>
          <a:p>
            <a:pPr marL="0" indent="0">
              <a:buNone/>
            </a:pPr>
            <a:r>
              <a:rPr lang="en-US" sz="2400" dirty="0">
                <a:solidFill>
                  <a:srgbClr val="0000FF"/>
                </a:solidFill>
              </a:rPr>
              <a:t>current</a:t>
            </a:r>
            <a:r>
              <a:rPr lang="en-US" sz="2400" dirty="0"/>
              <a:t> ← </a:t>
            </a:r>
            <a:r>
              <a:rPr lang="en-US" sz="2400" dirty="0" err="1">
                <a:solidFill>
                  <a:srgbClr val="0000FF"/>
                </a:solidFill>
              </a:rPr>
              <a:t>problem</a:t>
            </a:r>
            <a:r>
              <a:rPr lang="en-US" sz="2400" dirty="0" err="1"/>
              <a:t>.initial</a:t>
            </a:r>
            <a:r>
              <a:rPr lang="en-US" sz="2400" dirty="0"/>
              <a:t>-state </a:t>
            </a:r>
          </a:p>
          <a:p>
            <a:pPr marL="0" indent="0">
              <a:buNone/>
            </a:pPr>
            <a:r>
              <a:rPr lang="en-US" sz="2400" b="1" dirty="0">
                <a:solidFill>
                  <a:srgbClr val="CE00BB"/>
                </a:solidFill>
              </a:rPr>
              <a:t>for</a:t>
            </a:r>
            <a:r>
              <a:rPr lang="en-US" sz="2400" b="1" dirty="0"/>
              <a:t> </a:t>
            </a:r>
            <a:r>
              <a:rPr lang="en-US" sz="2400" dirty="0">
                <a:solidFill>
                  <a:srgbClr val="0000FF"/>
                </a:solidFill>
              </a:rPr>
              <a:t>t</a:t>
            </a:r>
            <a:r>
              <a:rPr lang="en-US" sz="2400" dirty="0"/>
              <a:t> = 1 </a:t>
            </a:r>
            <a:r>
              <a:rPr lang="en-US" sz="2400" b="1" dirty="0"/>
              <a:t>to </a:t>
            </a:r>
            <a:r>
              <a:rPr lang="en-US" sz="2400" dirty="0"/>
              <a:t>∞</a:t>
            </a:r>
            <a:r>
              <a:rPr lang="en-US" sz="2400" b="1" dirty="0"/>
              <a:t> </a:t>
            </a:r>
            <a:r>
              <a:rPr lang="en-US" sz="2400" b="1" dirty="0">
                <a:solidFill>
                  <a:srgbClr val="CE00BB"/>
                </a:solidFill>
              </a:rPr>
              <a:t>do</a:t>
            </a:r>
            <a:endParaRPr lang="en-US" sz="2400" dirty="0">
              <a:solidFill>
                <a:srgbClr val="CE00BB"/>
              </a:solidFill>
            </a:endParaRPr>
          </a:p>
          <a:p>
            <a:pPr marL="0" indent="0">
              <a:buNone/>
            </a:pPr>
            <a:r>
              <a:rPr lang="en-US" sz="2400" dirty="0"/>
              <a:t>        </a:t>
            </a:r>
            <a:r>
              <a:rPr lang="en-US" sz="2400" dirty="0">
                <a:solidFill>
                  <a:srgbClr val="0000FF"/>
                </a:solidFill>
              </a:rPr>
              <a:t>T</a:t>
            </a:r>
            <a:r>
              <a:rPr lang="en-US" sz="2400" dirty="0"/>
              <a:t> ←</a:t>
            </a:r>
            <a:r>
              <a:rPr lang="en-US" sz="2400" dirty="0">
                <a:solidFill>
                  <a:srgbClr val="0000FF"/>
                </a:solidFill>
              </a:rPr>
              <a:t>schedule</a:t>
            </a:r>
            <a:r>
              <a:rPr lang="en-US" sz="2400" dirty="0"/>
              <a:t>(t)</a:t>
            </a:r>
            <a:br>
              <a:rPr lang="en-US" sz="2400" dirty="0"/>
            </a:br>
            <a:r>
              <a:rPr lang="en-US" sz="2400" dirty="0"/>
              <a:t>        </a:t>
            </a:r>
            <a:r>
              <a:rPr lang="en-US" sz="2400" b="1" dirty="0">
                <a:solidFill>
                  <a:srgbClr val="CE00BB"/>
                </a:solidFill>
              </a:rPr>
              <a:t>if</a:t>
            </a:r>
            <a:r>
              <a:rPr lang="en-US" sz="2400" b="1" dirty="0"/>
              <a:t> </a:t>
            </a:r>
            <a:r>
              <a:rPr lang="en-US" sz="2400" dirty="0">
                <a:solidFill>
                  <a:srgbClr val="0000FF"/>
                </a:solidFill>
              </a:rPr>
              <a:t>T</a:t>
            </a:r>
            <a:r>
              <a:rPr lang="en-US" sz="2400" dirty="0"/>
              <a:t> = 0 </a:t>
            </a:r>
            <a:r>
              <a:rPr lang="en-US" sz="2400" b="1" dirty="0">
                <a:solidFill>
                  <a:srgbClr val="CE00BB"/>
                </a:solidFill>
              </a:rPr>
              <a:t>then return </a:t>
            </a:r>
            <a:r>
              <a:rPr lang="en-US" sz="2400" dirty="0">
                <a:solidFill>
                  <a:srgbClr val="0000FF"/>
                </a:solidFill>
              </a:rPr>
              <a:t>current</a:t>
            </a:r>
            <a:br>
              <a:rPr lang="en-US" sz="2400" dirty="0"/>
            </a:br>
            <a:r>
              <a:rPr lang="en-US" sz="2400" dirty="0"/>
              <a:t>        </a:t>
            </a:r>
            <a:r>
              <a:rPr lang="en-US" sz="2400" dirty="0">
                <a:solidFill>
                  <a:srgbClr val="0000FF"/>
                </a:solidFill>
              </a:rPr>
              <a:t>next</a:t>
            </a:r>
            <a:r>
              <a:rPr lang="en-US" sz="2400" dirty="0"/>
              <a:t> ← a randomly selected successor of </a:t>
            </a:r>
            <a:r>
              <a:rPr lang="en-US" sz="2400" dirty="0">
                <a:solidFill>
                  <a:srgbClr val="0000FF"/>
                </a:solidFill>
              </a:rPr>
              <a:t>current</a:t>
            </a:r>
            <a:r>
              <a:rPr lang="en-US" sz="2400" dirty="0"/>
              <a:t> </a:t>
            </a:r>
          </a:p>
          <a:p>
            <a:pPr marL="0" indent="0">
              <a:buNone/>
            </a:pPr>
            <a:r>
              <a:rPr lang="en-US" sz="2400" dirty="0"/>
              <a:t>        </a:t>
            </a:r>
            <a:r>
              <a:rPr lang="en-US" sz="2400" dirty="0">
                <a:solidFill>
                  <a:srgbClr val="0000FF"/>
                </a:solidFill>
              </a:rPr>
              <a:t>∆E </a:t>
            </a:r>
            <a:r>
              <a:rPr lang="en-US" sz="2400" dirty="0"/>
              <a:t>← </a:t>
            </a:r>
            <a:r>
              <a:rPr lang="en-US" sz="2400" dirty="0" err="1">
                <a:solidFill>
                  <a:srgbClr val="0000FF"/>
                </a:solidFill>
              </a:rPr>
              <a:t>next</a:t>
            </a:r>
            <a:r>
              <a:rPr lang="en-US" sz="2400" dirty="0" err="1"/>
              <a:t>.value</a:t>
            </a:r>
            <a:r>
              <a:rPr lang="en-US" sz="2400" dirty="0"/>
              <a:t> – </a:t>
            </a:r>
            <a:r>
              <a:rPr lang="en-US" sz="2400" dirty="0" err="1">
                <a:solidFill>
                  <a:srgbClr val="0000FF"/>
                </a:solidFill>
              </a:rPr>
              <a:t>current</a:t>
            </a:r>
            <a:r>
              <a:rPr lang="en-US" sz="2400" dirty="0" err="1"/>
              <a:t>.value</a:t>
            </a:r>
            <a:br>
              <a:rPr lang="en-US" sz="2400" dirty="0"/>
            </a:br>
            <a:r>
              <a:rPr lang="en-US" sz="2400" dirty="0"/>
              <a:t>        </a:t>
            </a:r>
            <a:r>
              <a:rPr lang="en-US" sz="2400" b="1" dirty="0">
                <a:solidFill>
                  <a:srgbClr val="CE00BB"/>
                </a:solidFill>
              </a:rPr>
              <a:t>if</a:t>
            </a:r>
            <a:r>
              <a:rPr lang="en-US" sz="2400" b="1" dirty="0"/>
              <a:t> </a:t>
            </a:r>
            <a:r>
              <a:rPr lang="en-US" sz="2400" dirty="0">
                <a:solidFill>
                  <a:srgbClr val="0000FF"/>
                </a:solidFill>
              </a:rPr>
              <a:t>∆E </a:t>
            </a:r>
            <a:r>
              <a:rPr lang="en-US" sz="2400" dirty="0"/>
              <a:t>&gt; 0 </a:t>
            </a:r>
            <a:r>
              <a:rPr lang="en-US" sz="2400" b="1" dirty="0">
                <a:solidFill>
                  <a:srgbClr val="CE00BB"/>
                </a:solidFill>
              </a:rPr>
              <a:t>then</a:t>
            </a:r>
            <a:r>
              <a:rPr lang="en-US" sz="2400" b="1" dirty="0"/>
              <a:t> </a:t>
            </a:r>
            <a:r>
              <a:rPr lang="en-US" sz="2400" dirty="0">
                <a:solidFill>
                  <a:srgbClr val="0000FF"/>
                </a:solidFill>
              </a:rPr>
              <a:t>current</a:t>
            </a:r>
            <a:r>
              <a:rPr lang="en-US" sz="2400" dirty="0"/>
              <a:t> ← </a:t>
            </a:r>
            <a:r>
              <a:rPr lang="en-US" sz="2400" dirty="0">
                <a:solidFill>
                  <a:srgbClr val="0000FF"/>
                </a:solidFill>
              </a:rPr>
              <a:t>next</a:t>
            </a:r>
            <a:br>
              <a:rPr lang="en-US" sz="2400" dirty="0"/>
            </a:br>
            <a:r>
              <a:rPr lang="en-US" sz="2400" dirty="0"/>
              <a:t>                         </a:t>
            </a:r>
            <a:r>
              <a:rPr lang="en-US" sz="2400" b="1" dirty="0">
                <a:solidFill>
                  <a:srgbClr val="CE00BB"/>
                </a:solidFill>
              </a:rPr>
              <a:t>else</a:t>
            </a:r>
            <a:r>
              <a:rPr lang="en-US" sz="2400" b="1" dirty="0"/>
              <a:t> </a:t>
            </a:r>
            <a:r>
              <a:rPr lang="en-US" sz="2400" dirty="0">
                <a:solidFill>
                  <a:srgbClr val="0000FF"/>
                </a:solidFill>
              </a:rPr>
              <a:t>current</a:t>
            </a:r>
            <a:r>
              <a:rPr lang="en-US" sz="2400" dirty="0"/>
              <a:t> ← </a:t>
            </a:r>
            <a:r>
              <a:rPr lang="en-US" sz="2400" dirty="0">
                <a:solidFill>
                  <a:srgbClr val="0000FF"/>
                </a:solidFill>
              </a:rPr>
              <a:t>next</a:t>
            </a:r>
            <a:r>
              <a:rPr lang="en-US" sz="2400" dirty="0"/>
              <a:t> only with probability </a:t>
            </a:r>
            <a:r>
              <a:rPr lang="en-US" sz="2400" dirty="0" err="1">
                <a:solidFill>
                  <a:srgbClr val="FF0000"/>
                </a:solidFill>
              </a:rPr>
              <a:t>e</a:t>
            </a:r>
            <a:r>
              <a:rPr lang="en-US" sz="2400" baseline="30000" dirty="0" err="1">
                <a:solidFill>
                  <a:srgbClr val="FF0000"/>
                </a:solidFill>
              </a:rPr>
              <a:t>∆E</a:t>
            </a:r>
            <a:r>
              <a:rPr lang="en-US" sz="2400" baseline="30000" dirty="0">
                <a:solidFill>
                  <a:srgbClr val="FF0000"/>
                </a:solidFill>
              </a:rPr>
              <a:t>/T</a:t>
            </a:r>
            <a:r>
              <a:rPr lang="en-US" sz="2400" dirty="0"/>
              <a:t> </a:t>
            </a:r>
          </a:p>
          <a:p>
            <a:pPr marL="0" indent="0">
              <a:buNone/>
            </a:pPr>
            <a:endParaRPr lang="en-US" sz="2400" dirty="0"/>
          </a:p>
        </p:txBody>
      </p:sp>
      <p:pic>
        <p:nvPicPr>
          <p:cNvPr id="4" name="Picture 2">
            <a:extLst>
              <a:ext uri="{FF2B5EF4-FFF2-40B4-BE49-F238E27FC236}">
                <a16:creationId xmlns:a16="http://schemas.microsoft.com/office/drawing/2014/main" id="{3748C89E-4E2C-034D-9245-220DBF1143A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176962" y="2186615"/>
            <a:ext cx="3557833" cy="3321038"/>
          </a:xfrm>
          <a:prstGeom prst="rect">
            <a:avLst/>
          </a:prstGeom>
          <a:noFill/>
        </p:spPr>
      </p:pic>
    </p:spTree>
    <p:extLst>
      <p:ext uri="{BB962C8B-B14F-4D97-AF65-F5344CB8AC3E}">
        <p14:creationId xmlns:p14="http://schemas.microsoft.com/office/powerpoint/2010/main" val="31640669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dirty="0">
                <a:solidFill>
                  <a:srgbClr val="CE00BB"/>
                </a:solidFill>
              </a:rPr>
              <a:t>Simulated Annealing</a:t>
            </a:r>
          </a:p>
        </p:txBody>
      </p:sp>
      <p:pic>
        <p:nvPicPr>
          <p:cNvPr id="30724" name="Picture 4" descr="txp_fig"/>
          <p:cNvPicPr>
            <a:picLocks noChangeAspect="1" noChangeArrowheads="1"/>
          </p:cNvPicPr>
          <p:nvPr>
            <p:custDataLst>
              <p:tags r:id="rId1"/>
            </p:custDataLst>
          </p:nvPr>
        </p:nvPicPr>
        <p:blipFill>
          <a:blip r:embed="rId4" cstate="print"/>
          <a:srcRect/>
          <a:stretch>
            <a:fillRect/>
          </a:stretch>
        </p:blipFill>
        <p:spPr bwMode="auto">
          <a:xfrm>
            <a:off x="5907087" y="1598613"/>
            <a:ext cx="1941513" cy="534987"/>
          </a:xfrm>
          <a:prstGeom prst="rect">
            <a:avLst/>
          </a:prstGeom>
          <a:noFill/>
          <a:ln w="9525">
            <a:noFill/>
            <a:miter lim="800000"/>
            <a:headEnd/>
            <a:tailEnd/>
          </a:ln>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176962" y="1371606"/>
            <a:ext cx="3557833" cy="3321038"/>
          </a:xfrm>
          <a:prstGeom prst="rect">
            <a:avLst/>
          </a:prstGeom>
          <a:noFill/>
        </p:spPr>
      </p:pic>
      <p:sp>
        <p:nvSpPr>
          <p:cNvPr id="948227" name="Rectangle 3"/>
          <p:cNvSpPr>
            <a:spLocks noGrp="1" noChangeArrowheads="1"/>
          </p:cNvSpPr>
          <p:nvPr>
            <p:ph idx="1"/>
          </p:nvPr>
        </p:nvSpPr>
        <p:spPr>
          <a:xfrm>
            <a:off x="457200" y="1371600"/>
            <a:ext cx="8686800" cy="4876800"/>
          </a:xfrm>
          <a:solidFill>
            <a:schemeClr val="bg1"/>
          </a:solidFill>
        </p:spPr>
        <p:txBody>
          <a:bodyPr>
            <a:normAutofit fontScale="70000" lnSpcReduction="20000"/>
          </a:bodyPr>
          <a:lstStyle/>
          <a:p>
            <a:r>
              <a:rPr lang="en-US" altLang="en-US" sz="2800" dirty="0">
                <a:ea typeface="ＭＳ Ｐゴシック" panose="020B0600070205080204" pitchFamily="34" charset="-128"/>
              </a:rPr>
              <a:t>Widely used in VLSI layout, airline scheduling, etc.</a:t>
            </a:r>
          </a:p>
          <a:p>
            <a:r>
              <a:rPr lang="en-US" altLang="en-US" sz="2800" dirty="0">
                <a:ea typeface="ＭＳ Ｐゴシック" panose="020B0600070205080204" pitchFamily="34" charset="-128"/>
              </a:rPr>
              <a:t>Often works very well in practice</a:t>
            </a:r>
          </a:p>
          <a:p>
            <a:pPr lvl="1"/>
            <a:r>
              <a:rPr lang="en-US" altLang="en-US" sz="2400" dirty="0">
                <a:ea typeface="ＭＳ Ｐゴシック" panose="020B0600070205080204" pitchFamily="34" charset="-128"/>
              </a:rPr>
              <a:t>But usually VERY </a:t>
            </a:r>
            <a:r>
              <a:rPr lang="en-US" altLang="en-US" sz="2400" dirty="0" err="1">
                <a:ea typeface="ＭＳ Ｐゴシック" panose="020B0600070205080204" pitchFamily="34" charset="-128"/>
              </a:rPr>
              <a:t>VERY</a:t>
            </a:r>
            <a:r>
              <a:rPr lang="en-US" altLang="en-US" sz="2400" dirty="0">
                <a:ea typeface="ＭＳ Ｐゴシック" panose="020B0600070205080204" pitchFamily="34" charset="-128"/>
              </a:rPr>
              <a:t> slow</a:t>
            </a:r>
            <a:endParaRPr lang="en-US" altLang="en-US" sz="2800" dirty="0">
              <a:ea typeface="ＭＳ Ｐゴシック" panose="020B0600070205080204" pitchFamily="34" charset="-128"/>
            </a:endParaRPr>
          </a:p>
          <a:p>
            <a:r>
              <a:rPr lang="en-US" altLang="en-US" sz="2800" dirty="0">
                <a:ea typeface="ＭＳ Ｐゴシック" panose="020B0600070205080204" pitchFamily="34" charset="-128"/>
              </a:rPr>
              <a:t>One can prove: </a:t>
            </a:r>
          </a:p>
          <a:p>
            <a:pPr lvl="1"/>
            <a:r>
              <a:rPr lang="en-US" altLang="en-US" sz="2400" dirty="0">
                <a:solidFill>
                  <a:schemeClr val="accent2"/>
                </a:solidFill>
                <a:ea typeface="ＭＳ Ｐゴシック" panose="020B0600070205080204" pitchFamily="34" charset="-128"/>
              </a:rPr>
              <a:t>If </a:t>
            </a:r>
            <a:r>
              <a:rPr lang="en-US" altLang="en-US" sz="2400" i="1" dirty="0">
                <a:solidFill>
                  <a:schemeClr val="accent2"/>
                </a:solidFill>
                <a:ea typeface="ＭＳ Ｐゴシック" panose="020B0600070205080204" pitchFamily="34" charset="-128"/>
              </a:rPr>
              <a:t>T</a:t>
            </a:r>
            <a:r>
              <a:rPr lang="en-US" altLang="en-US" sz="2400" dirty="0">
                <a:solidFill>
                  <a:schemeClr val="accent2"/>
                </a:solidFill>
                <a:ea typeface="ＭＳ Ｐゴシック" panose="020B0600070205080204" pitchFamily="34" charset="-128"/>
              </a:rPr>
              <a:t> decreases slowly enough, then simulated annealing search will find a global optimum with probability approaching 1</a:t>
            </a:r>
          </a:p>
          <a:p>
            <a:pPr lvl="1"/>
            <a:r>
              <a:rPr lang="en-US" altLang="en-US" sz="2400" dirty="0">
                <a:ea typeface="ＭＳ Ｐゴシック" panose="020B0600070205080204" pitchFamily="34" charset="-128"/>
              </a:rPr>
              <a:t>Unfortunately this can take a VERY </a:t>
            </a:r>
            <a:r>
              <a:rPr lang="en-US" altLang="en-US" sz="2400" dirty="0" err="1">
                <a:ea typeface="ＭＳ Ｐゴシック" panose="020B0600070205080204" pitchFamily="34" charset="-128"/>
              </a:rPr>
              <a:t>VERY</a:t>
            </a:r>
            <a:r>
              <a:rPr lang="en-US" altLang="en-US" sz="2400" dirty="0">
                <a:ea typeface="ＭＳ Ｐゴシック" panose="020B0600070205080204" pitchFamily="34" charset="-128"/>
              </a:rPr>
              <a:t> long time</a:t>
            </a:r>
          </a:p>
          <a:p>
            <a:pPr lvl="1"/>
            <a:r>
              <a:rPr lang="en-US" altLang="en-US" sz="2400" dirty="0">
                <a:ea typeface="ＭＳ Ｐゴシック" panose="020B0600070205080204" pitchFamily="34" charset="-128"/>
              </a:rPr>
              <a:t>Note: in any finite search space, random guessing also will find a global optimum with probability approaching 1</a:t>
            </a:r>
          </a:p>
          <a:p>
            <a:pPr lvl="1"/>
            <a:r>
              <a:rPr lang="en-US" altLang="en-US" sz="2400" dirty="0">
                <a:ea typeface="ＭＳ Ｐゴシック" panose="020B0600070205080204" pitchFamily="34" charset="-128"/>
              </a:rPr>
              <a:t>So, ultimately this is a very weak claim</a:t>
            </a:r>
            <a:endParaRPr lang="en-US" sz="2800" dirty="0"/>
          </a:p>
          <a:p>
            <a:pPr eaLnBrk="1" hangingPunct="1">
              <a:lnSpc>
                <a:spcPct val="80000"/>
              </a:lnSpc>
            </a:pPr>
            <a:r>
              <a:rPr lang="en-US" sz="2800" dirty="0"/>
              <a:t>Theoretical guarantee (proof):</a:t>
            </a:r>
          </a:p>
          <a:p>
            <a:pPr lvl="1">
              <a:lnSpc>
                <a:spcPct val="80000"/>
              </a:lnSpc>
            </a:pPr>
            <a:r>
              <a:rPr lang="en-US" sz="2400" dirty="0"/>
              <a:t>Stationary distribution (Boltzmann): </a:t>
            </a:r>
            <a:r>
              <a:rPr lang="en-US" sz="2400" i="1" dirty="0">
                <a:solidFill>
                  <a:srgbClr val="CE00BB"/>
                </a:solidFill>
              </a:rPr>
              <a:t>P</a:t>
            </a:r>
            <a:r>
              <a:rPr lang="en-US" sz="2400" dirty="0">
                <a:solidFill>
                  <a:srgbClr val="CE00BB"/>
                </a:solidFill>
              </a:rPr>
              <a:t>(</a:t>
            </a:r>
            <a:r>
              <a:rPr lang="en-US" sz="2400" i="1" dirty="0">
                <a:solidFill>
                  <a:srgbClr val="CE00BB"/>
                </a:solidFill>
              </a:rPr>
              <a:t>x</a:t>
            </a:r>
            <a:r>
              <a:rPr lang="en-US" sz="2400" dirty="0">
                <a:solidFill>
                  <a:srgbClr val="CE00BB"/>
                </a:solidFill>
              </a:rPr>
              <a:t>) </a:t>
            </a:r>
            <a:r>
              <a:rPr lang="en-US" dirty="0">
                <a:solidFill>
                  <a:srgbClr val="CE00BB"/>
                </a:solidFill>
                <a:sym typeface="Symbol" pitchFamily="2" charset="2"/>
              </a:rPr>
              <a:t></a:t>
            </a:r>
            <a:r>
              <a:rPr lang="en-US" sz="2400" dirty="0">
                <a:solidFill>
                  <a:srgbClr val="CE00BB"/>
                </a:solidFill>
              </a:rPr>
              <a:t> </a:t>
            </a:r>
            <a:r>
              <a:rPr lang="en-US" sz="2400" i="1" dirty="0" err="1">
                <a:solidFill>
                  <a:srgbClr val="CE00BB"/>
                </a:solidFill>
              </a:rPr>
              <a:t>e</a:t>
            </a:r>
            <a:r>
              <a:rPr lang="en-US" sz="2400" i="1" baseline="30000" dirty="0" err="1">
                <a:solidFill>
                  <a:srgbClr val="CE00BB"/>
                </a:solidFill>
              </a:rPr>
              <a:t>E</a:t>
            </a:r>
            <a:r>
              <a:rPr lang="en-US" sz="2400" baseline="30000" dirty="0">
                <a:solidFill>
                  <a:srgbClr val="CE00BB"/>
                </a:solidFill>
              </a:rPr>
              <a:t>(</a:t>
            </a:r>
            <a:r>
              <a:rPr lang="en-US" sz="2400" i="1" baseline="30000" dirty="0">
                <a:solidFill>
                  <a:srgbClr val="CE00BB"/>
                </a:solidFill>
              </a:rPr>
              <a:t>x</a:t>
            </a:r>
            <a:r>
              <a:rPr lang="en-US" sz="2400" baseline="30000" dirty="0">
                <a:solidFill>
                  <a:srgbClr val="CE00BB"/>
                </a:solidFill>
              </a:rPr>
              <a:t>)/</a:t>
            </a:r>
            <a:r>
              <a:rPr lang="en-US" sz="2400" i="1" baseline="30000" dirty="0">
                <a:solidFill>
                  <a:srgbClr val="CE00BB"/>
                </a:solidFill>
              </a:rPr>
              <a:t>T</a:t>
            </a:r>
            <a:r>
              <a:rPr lang="en-US" sz="2400" dirty="0">
                <a:solidFill>
                  <a:srgbClr val="CE00BB"/>
                </a:solidFill>
              </a:rPr>
              <a:t> </a:t>
            </a:r>
          </a:p>
          <a:p>
            <a:pPr lvl="1" eaLnBrk="1" hangingPunct="1">
              <a:lnSpc>
                <a:spcPct val="80000"/>
              </a:lnSpc>
            </a:pPr>
            <a:r>
              <a:rPr lang="en-US" sz="2400" dirty="0"/>
              <a:t>If </a:t>
            </a:r>
            <a:r>
              <a:rPr lang="en-US" sz="2400" i="1" dirty="0">
                <a:solidFill>
                  <a:srgbClr val="CE00BB"/>
                </a:solidFill>
              </a:rPr>
              <a:t>T</a:t>
            </a:r>
            <a:r>
              <a:rPr lang="en-US" sz="2400" dirty="0"/>
              <a:t> decreased slowly enough, will converge to optimal state!</a:t>
            </a:r>
          </a:p>
          <a:p>
            <a:pPr>
              <a:lnSpc>
                <a:spcPct val="80000"/>
              </a:lnSpc>
            </a:pPr>
            <a:r>
              <a:rPr lang="en-US" sz="2800" dirty="0"/>
              <a:t>Proof sketch </a:t>
            </a:r>
          </a:p>
          <a:p>
            <a:pPr lvl="1">
              <a:lnSpc>
                <a:spcPct val="80000"/>
              </a:lnSpc>
            </a:pPr>
            <a:r>
              <a:rPr lang="en-US" sz="2400" dirty="0"/>
              <a:t>Consider two adjacent states </a:t>
            </a:r>
            <a:r>
              <a:rPr lang="en-US" sz="2400" i="1" dirty="0">
                <a:solidFill>
                  <a:srgbClr val="CE00BB"/>
                </a:solidFill>
              </a:rPr>
              <a:t>x</a:t>
            </a:r>
            <a:r>
              <a:rPr lang="en-US" sz="2400" dirty="0"/>
              <a:t>, </a:t>
            </a:r>
            <a:r>
              <a:rPr lang="en-US" sz="2400" i="1" dirty="0">
                <a:solidFill>
                  <a:srgbClr val="CE00BB"/>
                </a:solidFill>
              </a:rPr>
              <a:t>y</a:t>
            </a:r>
            <a:r>
              <a:rPr lang="en-US" sz="2400" dirty="0"/>
              <a:t> with </a:t>
            </a:r>
            <a:r>
              <a:rPr lang="en-US" sz="2400" i="1" dirty="0">
                <a:solidFill>
                  <a:srgbClr val="CE00BB"/>
                </a:solidFill>
              </a:rPr>
              <a:t>E</a:t>
            </a:r>
            <a:r>
              <a:rPr lang="en-US" sz="2400" dirty="0">
                <a:solidFill>
                  <a:srgbClr val="CE00BB"/>
                </a:solidFill>
              </a:rPr>
              <a:t>(</a:t>
            </a:r>
            <a:r>
              <a:rPr lang="en-US" sz="2400" i="1" dirty="0">
                <a:solidFill>
                  <a:srgbClr val="CE00BB"/>
                </a:solidFill>
              </a:rPr>
              <a:t>y</a:t>
            </a:r>
            <a:r>
              <a:rPr lang="en-US" sz="2400" dirty="0">
                <a:solidFill>
                  <a:srgbClr val="CE00BB"/>
                </a:solidFill>
              </a:rPr>
              <a:t>) &gt; </a:t>
            </a:r>
            <a:r>
              <a:rPr lang="en-US" sz="2400" i="1" dirty="0">
                <a:solidFill>
                  <a:srgbClr val="CE00BB"/>
                </a:solidFill>
              </a:rPr>
              <a:t>E</a:t>
            </a:r>
            <a:r>
              <a:rPr lang="en-US" sz="2400" dirty="0">
                <a:solidFill>
                  <a:srgbClr val="CE00BB"/>
                </a:solidFill>
              </a:rPr>
              <a:t>(</a:t>
            </a:r>
            <a:r>
              <a:rPr lang="en-US" sz="2400" i="1" dirty="0">
                <a:solidFill>
                  <a:srgbClr val="CE00BB"/>
                </a:solidFill>
              </a:rPr>
              <a:t>x</a:t>
            </a:r>
            <a:r>
              <a:rPr lang="en-US" sz="2400" dirty="0">
                <a:solidFill>
                  <a:srgbClr val="CE00BB"/>
                </a:solidFill>
              </a:rPr>
              <a:t>)</a:t>
            </a:r>
            <a:r>
              <a:rPr lang="en-US" sz="2400" dirty="0"/>
              <a:t> [high is good]</a:t>
            </a:r>
          </a:p>
          <a:p>
            <a:pPr lvl="1">
              <a:lnSpc>
                <a:spcPct val="80000"/>
              </a:lnSpc>
            </a:pPr>
            <a:r>
              <a:rPr lang="en-US" sz="2400" dirty="0"/>
              <a:t>Assume </a:t>
            </a:r>
            <a:r>
              <a:rPr lang="en-US" sz="2400" i="1" dirty="0" err="1">
                <a:solidFill>
                  <a:srgbClr val="CE00BB"/>
                </a:solidFill>
              </a:rPr>
              <a:t>x</a:t>
            </a:r>
            <a:r>
              <a:rPr lang="en-US" dirty="0" err="1">
                <a:solidFill>
                  <a:srgbClr val="CE00BB"/>
                </a:solidFill>
                <a:sym typeface="Symbol" pitchFamily="2" charset="2"/>
              </a:rPr>
              <a:t></a:t>
            </a:r>
            <a:r>
              <a:rPr lang="en-US" sz="2400" i="1" dirty="0" err="1">
                <a:solidFill>
                  <a:srgbClr val="CE00BB"/>
                </a:solidFill>
              </a:rPr>
              <a:t>y</a:t>
            </a:r>
            <a:r>
              <a:rPr lang="en-US" sz="2400" dirty="0"/>
              <a:t> and </a:t>
            </a:r>
            <a:r>
              <a:rPr lang="en-US" sz="2400" i="1" dirty="0" err="1">
                <a:solidFill>
                  <a:srgbClr val="CE00BB"/>
                </a:solidFill>
              </a:rPr>
              <a:t>y</a:t>
            </a:r>
            <a:r>
              <a:rPr lang="en-US" sz="2400" dirty="0" err="1">
                <a:solidFill>
                  <a:srgbClr val="CE00BB"/>
                </a:solidFill>
                <a:sym typeface="Symbol" pitchFamily="2" charset="2"/>
              </a:rPr>
              <a:t></a:t>
            </a:r>
            <a:r>
              <a:rPr lang="en-US" sz="2400" i="1" dirty="0" err="1">
                <a:solidFill>
                  <a:srgbClr val="CE00BB"/>
                </a:solidFill>
                <a:sym typeface="Symbol" pitchFamily="2" charset="2"/>
              </a:rPr>
              <a:t>x</a:t>
            </a:r>
            <a:r>
              <a:rPr lang="en-US" sz="2400" dirty="0"/>
              <a:t> and outdegrees </a:t>
            </a:r>
            <a:r>
              <a:rPr lang="en-US" sz="2400" i="1" dirty="0">
                <a:solidFill>
                  <a:srgbClr val="CE00BB"/>
                </a:solidFill>
              </a:rPr>
              <a:t>D</a:t>
            </a:r>
            <a:r>
              <a:rPr lang="en-US" sz="2400" dirty="0">
                <a:solidFill>
                  <a:srgbClr val="CE00BB"/>
                </a:solidFill>
              </a:rPr>
              <a:t>(</a:t>
            </a:r>
            <a:r>
              <a:rPr lang="en-US" sz="2400" i="1" dirty="0">
                <a:solidFill>
                  <a:srgbClr val="CE00BB"/>
                </a:solidFill>
              </a:rPr>
              <a:t>x</a:t>
            </a:r>
            <a:r>
              <a:rPr lang="en-US" sz="2400" dirty="0">
                <a:solidFill>
                  <a:srgbClr val="CE00BB"/>
                </a:solidFill>
              </a:rPr>
              <a:t>) = </a:t>
            </a:r>
            <a:r>
              <a:rPr lang="en-US" sz="2400" i="1" dirty="0">
                <a:solidFill>
                  <a:srgbClr val="CE00BB"/>
                </a:solidFill>
              </a:rPr>
              <a:t>D</a:t>
            </a:r>
            <a:r>
              <a:rPr lang="en-US" sz="2400" dirty="0">
                <a:solidFill>
                  <a:srgbClr val="CE00BB"/>
                </a:solidFill>
              </a:rPr>
              <a:t>(</a:t>
            </a:r>
            <a:r>
              <a:rPr lang="en-US" sz="2400" i="1" dirty="0">
                <a:solidFill>
                  <a:srgbClr val="CE00BB"/>
                </a:solidFill>
              </a:rPr>
              <a:t>y</a:t>
            </a:r>
            <a:r>
              <a:rPr lang="en-US" sz="2400" dirty="0">
                <a:solidFill>
                  <a:srgbClr val="CE00BB"/>
                </a:solidFill>
              </a:rPr>
              <a:t>)</a:t>
            </a:r>
            <a:r>
              <a:rPr lang="en-US" sz="2400" dirty="0"/>
              <a:t> </a:t>
            </a:r>
            <a:r>
              <a:rPr lang="en-US" sz="2400" dirty="0">
                <a:solidFill>
                  <a:srgbClr val="CE00BB"/>
                </a:solidFill>
              </a:rPr>
              <a:t>= </a:t>
            </a:r>
            <a:r>
              <a:rPr lang="en-US" sz="2400" i="1" dirty="0">
                <a:solidFill>
                  <a:srgbClr val="CE00BB"/>
                </a:solidFill>
              </a:rPr>
              <a:t>D</a:t>
            </a:r>
            <a:endParaRPr lang="en-US" sz="2400" dirty="0"/>
          </a:p>
          <a:p>
            <a:pPr lvl="1">
              <a:lnSpc>
                <a:spcPct val="80000"/>
              </a:lnSpc>
            </a:pPr>
            <a:r>
              <a:rPr lang="en-US" sz="2400" dirty="0"/>
              <a:t>Let </a:t>
            </a:r>
            <a:r>
              <a:rPr lang="en-US" sz="2400" i="1" dirty="0">
                <a:solidFill>
                  <a:srgbClr val="CE00BB"/>
                </a:solidFill>
              </a:rPr>
              <a:t>P</a:t>
            </a:r>
            <a:r>
              <a:rPr lang="en-US" sz="2400" dirty="0">
                <a:solidFill>
                  <a:srgbClr val="CE00BB"/>
                </a:solidFill>
              </a:rPr>
              <a:t>(</a:t>
            </a:r>
            <a:r>
              <a:rPr lang="en-US" sz="2400" i="1" dirty="0">
                <a:solidFill>
                  <a:srgbClr val="CE00BB"/>
                </a:solidFill>
              </a:rPr>
              <a:t>x</a:t>
            </a:r>
            <a:r>
              <a:rPr lang="en-US" sz="2400" dirty="0">
                <a:solidFill>
                  <a:srgbClr val="CE00BB"/>
                </a:solidFill>
              </a:rPr>
              <a:t>)</a:t>
            </a:r>
            <a:r>
              <a:rPr lang="en-US" sz="2400" dirty="0"/>
              <a:t>, </a:t>
            </a:r>
            <a:r>
              <a:rPr lang="en-US" sz="2400" i="1" dirty="0">
                <a:solidFill>
                  <a:srgbClr val="CE00BB"/>
                </a:solidFill>
              </a:rPr>
              <a:t>P</a:t>
            </a:r>
            <a:r>
              <a:rPr lang="en-US" sz="2400" dirty="0">
                <a:solidFill>
                  <a:srgbClr val="CE00BB"/>
                </a:solidFill>
              </a:rPr>
              <a:t>(</a:t>
            </a:r>
            <a:r>
              <a:rPr lang="en-US" sz="2400" i="1" dirty="0">
                <a:solidFill>
                  <a:srgbClr val="CE00BB"/>
                </a:solidFill>
              </a:rPr>
              <a:t>y</a:t>
            </a:r>
            <a:r>
              <a:rPr lang="en-US" sz="2400" dirty="0">
                <a:solidFill>
                  <a:srgbClr val="CE00BB"/>
                </a:solidFill>
              </a:rPr>
              <a:t>)</a:t>
            </a:r>
            <a:r>
              <a:rPr lang="en-US" sz="2400" dirty="0"/>
              <a:t> be the equilibrium occupancy probabilities at </a:t>
            </a:r>
            <a:r>
              <a:rPr lang="en-US" sz="2400" i="1" dirty="0">
                <a:solidFill>
                  <a:srgbClr val="CE00BB"/>
                </a:solidFill>
              </a:rPr>
              <a:t>T</a:t>
            </a:r>
          </a:p>
          <a:p>
            <a:pPr lvl="1">
              <a:lnSpc>
                <a:spcPct val="80000"/>
              </a:lnSpc>
            </a:pPr>
            <a:r>
              <a:rPr lang="en-US" sz="2400" dirty="0"/>
              <a:t>Let </a:t>
            </a:r>
            <a:r>
              <a:rPr lang="en-US" sz="2400" i="1" dirty="0">
                <a:solidFill>
                  <a:srgbClr val="CE00BB"/>
                </a:solidFill>
              </a:rPr>
              <a:t>P</a:t>
            </a:r>
            <a:r>
              <a:rPr lang="en-US" sz="2400" dirty="0">
                <a:solidFill>
                  <a:srgbClr val="CE00BB"/>
                </a:solidFill>
              </a:rPr>
              <a:t>(</a:t>
            </a:r>
            <a:r>
              <a:rPr lang="en-US" sz="2400" i="1" dirty="0" err="1">
                <a:solidFill>
                  <a:srgbClr val="CE00BB"/>
                </a:solidFill>
              </a:rPr>
              <a:t>x</a:t>
            </a:r>
            <a:r>
              <a:rPr lang="en-US" sz="2400" dirty="0" err="1">
                <a:solidFill>
                  <a:srgbClr val="CE00BB"/>
                </a:solidFill>
                <a:sym typeface="Symbol" pitchFamily="2" charset="2"/>
              </a:rPr>
              <a:t></a:t>
            </a:r>
            <a:r>
              <a:rPr lang="en-US" sz="2400" i="1" dirty="0" err="1">
                <a:solidFill>
                  <a:srgbClr val="CE00BB"/>
                </a:solidFill>
              </a:rPr>
              <a:t>y</a:t>
            </a:r>
            <a:r>
              <a:rPr lang="en-US" sz="2400" dirty="0">
                <a:solidFill>
                  <a:srgbClr val="CE00BB"/>
                </a:solidFill>
              </a:rPr>
              <a:t>) </a:t>
            </a:r>
            <a:r>
              <a:rPr lang="en-US" sz="2400" dirty="0"/>
              <a:t>be the probability that state </a:t>
            </a:r>
            <a:r>
              <a:rPr lang="en-US" sz="2400" i="1" dirty="0">
                <a:solidFill>
                  <a:srgbClr val="CE00BB"/>
                </a:solidFill>
              </a:rPr>
              <a:t>x</a:t>
            </a:r>
            <a:r>
              <a:rPr lang="en-US" sz="2400" dirty="0"/>
              <a:t> transitions to state </a:t>
            </a:r>
            <a:r>
              <a:rPr lang="en-US" sz="2400" i="1" dirty="0">
                <a:solidFill>
                  <a:srgbClr val="CE00BB"/>
                </a:solidFill>
              </a:rPr>
              <a:t>y</a:t>
            </a:r>
            <a:endParaRPr lang="en-US" sz="2400" dirty="0"/>
          </a:p>
          <a:p>
            <a:pPr marL="0" indent="0" eaLnBrk="1" hangingPunct="1">
              <a:lnSpc>
                <a:spcPct val="80000"/>
              </a:lnSpc>
              <a:buNone/>
            </a:pPr>
            <a:endParaRPr lang="en-US" sz="2800" dirty="0"/>
          </a:p>
        </p:txBody>
      </p:sp>
    </p:spTree>
    <p:extLst>
      <p:ext uri="{BB962C8B-B14F-4D97-AF65-F5344CB8AC3E}">
        <p14:creationId xmlns:p14="http://schemas.microsoft.com/office/powerpoint/2010/main" val="1711849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8227">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822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4822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4822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4822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4822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48227">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48227">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48227">
                                            <p:txEl>
                                              <p:pRg st="7" end="7"/>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48227">
                                            <p:txEl>
                                              <p:pRg st="9" end="9"/>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48227">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48227">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48227">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48227">
                                            <p:txEl>
                                              <p:pRg st="13" end="1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948227">
                                            <p:txEl>
                                              <p:pRg st="14" end="1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948227">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dirty="0"/>
              <a:t>Simulated Annealing</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176962" y="1371606"/>
            <a:ext cx="3557833" cy="3321038"/>
          </a:xfrm>
          <a:prstGeom prst="rect">
            <a:avLst/>
          </a:prstGeom>
          <a:noFill/>
        </p:spPr>
      </p:pic>
      <p:sp>
        <p:nvSpPr>
          <p:cNvPr id="948227" name="Rectangle 3"/>
          <p:cNvSpPr>
            <a:spLocks noGrp="1" noChangeArrowheads="1"/>
          </p:cNvSpPr>
          <p:nvPr>
            <p:ph idx="1"/>
          </p:nvPr>
        </p:nvSpPr>
        <p:spPr>
          <a:xfrm>
            <a:off x="457200" y="1371600"/>
            <a:ext cx="8686800" cy="4876800"/>
          </a:xfrm>
          <a:solidFill>
            <a:schemeClr val="bg1"/>
          </a:solidFill>
        </p:spPr>
        <p:txBody>
          <a:bodyPr/>
          <a:lstStyle/>
          <a:p>
            <a:pPr eaLnBrk="1" hangingPunct="1">
              <a:lnSpc>
                <a:spcPct val="80000"/>
              </a:lnSpc>
            </a:pPr>
            <a:endParaRPr lang="en-US" sz="2800" dirty="0"/>
          </a:p>
          <a:p>
            <a:pPr eaLnBrk="1" hangingPunct="1">
              <a:lnSpc>
                <a:spcPct val="80000"/>
              </a:lnSpc>
            </a:pPr>
            <a:r>
              <a:rPr lang="en-US" sz="2800" dirty="0"/>
              <a:t>Is this convergence an interesting guarantee?</a:t>
            </a:r>
          </a:p>
          <a:p>
            <a:pPr eaLnBrk="1" hangingPunct="1">
              <a:lnSpc>
                <a:spcPct val="80000"/>
              </a:lnSpc>
            </a:pPr>
            <a:endParaRPr lang="en-US" sz="2800" dirty="0"/>
          </a:p>
          <a:p>
            <a:pPr eaLnBrk="1" hangingPunct="1">
              <a:lnSpc>
                <a:spcPct val="80000"/>
              </a:lnSpc>
            </a:pPr>
            <a:r>
              <a:rPr lang="en-US" sz="2800" dirty="0"/>
              <a:t>Sounds like magic, but reality is reality:</a:t>
            </a:r>
          </a:p>
          <a:p>
            <a:pPr lvl="1" eaLnBrk="1" hangingPunct="1">
              <a:lnSpc>
                <a:spcPct val="80000"/>
              </a:lnSpc>
            </a:pPr>
            <a:r>
              <a:rPr lang="en-US" sz="2400" dirty="0"/>
              <a:t>The more downhill steps you need to escape a local optimum, the less likely you are to ever make them all in a row</a:t>
            </a:r>
          </a:p>
          <a:p>
            <a:pPr lvl="1" eaLnBrk="1" hangingPunct="1">
              <a:lnSpc>
                <a:spcPct val="80000"/>
              </a:lnSpc>
            </a:pPr>
            <a:r>
              <a:rPr lang="en-US" sz="2400" dirty="0"/>
              <a:t>“Slowly enough” may mean exponentially slowly</a:t>
            </a:r>
          </a:p>
          <a:p>
            <a:pPr lvl="1" eaLnBrk="1" hangingPunct="1">
              <a:lnSpc>
                <a:spcPct val="80000"/>
              </a:lnSpc>
            </a:pPr>
            <a:r>
              <a:rPr lang="en-US" sz="2400" dirty="0"/>
              <a:t>Random restart </a:t>
            </a:r>
            <a:r>
              <a:rPr lang="en-US" sz="2400" dirty="0" err="1"/>
              <a:t>hillclimbing</a:t>
            </a:r>
            <a:r>
              <a:rPr lang="en-US" sz="2400" dirty="0"/>
              <a:t> also converges to optimal state…</a:t>
            </a:r>
          </a:p>
          <a:p>
            <a:pPr>
              <a:lnSpc>
                <a:spcPct val="80000"/>
              </a:lnSpc>
            </a:pPr>
            <a:endParaRPr lang="en-US" sz="2800" dirty="0"/>
          </a:p>
          <a:p>
            <a:pPr>
              <a:lnSpc>
                <a:spcPct val="80000"/>
              </a:lnSpc>
            </a:pPr>
            <a:r>
              <a:rPr lang="en-US" sz="2800" dirty="0"/>
              <a:t>Simulated annealing and its relatives are a key workhorse in VLSI layout and other optimal configuration problems</a:t>
            </a:r>
          </a:p>
        </p:txBody>
      </p:sp>
    </p:spTree>
    <p:extLst>
      <p:ext uri="{BB962C8B-B14F-4D97-AF65-F5344CB8AC3E}">
        <p14:creationId xmlns:p14="http://schemas.microsoft.com/office/powerpoint/2010/main" val="984013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822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822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4822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4822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48227">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4822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beam search (LBS)</a:t>
            </a:r>
          </a:p>
        </p:txBody>
      </p:sp>
      <p:sp>
        <p:nvSpPr>
          <p:cNvPr id="3" name="Content Placeholder 2"/>
          <p:cNvSpPr>
            <a:spLocks noGrp="1"/>
          </p:cNvSpPr>
          <p:nvPr>
            <p:ph idx="1"/>
          </p:nvPr>
        </p:nvSpPr>
        <p:spPr>
          <a:xfrm>
            <a:off x="406400" y="1828800"/>
            <a:ext cx="11379200" cy="4652964"/>
          </a:xfrm>
        </p:spPr>
        <p:txBody>
          <a:bodyPr>
            <a:normAutofit/>
          </a:bodyPr>
          <a:lstStyle/>
          <a:p>
            <a:r>
              <a:rPr lang="en-US" dirty="0"/>
              <a:t>Basic idea:</a:t>
            </a:r>
          </a:p>
          <a:p>
            <a:pPr lvl="1"/>
            <a:r>
              <a:rPr lang="en-US" i="1" dirty="0">
                <a:solidFill>
                  <a:srgbClr val="CE00BB"/>
                </a:solidFill>
              </a:rPr>
              <a:t>K</a:t>
            </a:r>
            <a:r>
              <a:rPr lang="en-US" dirty="0"/>
              <a:t> copies of a local search algorithm, initialized randomly</a:t>
            </a:r>
          </a:p>
          <a:p>
            <a:pPr lvl="1"/>
            <a:r>
              <a:rPr lang="en-US" dirty="0"/>
              <a:t>For each iteration</a:t>
            </a:r>
          </a:p>
          <a:p>
            <a:pPr lvl="2"/>
            <a:r>
              <a:rPr lang="en-US" dirty="0"/>
              <a:t>Generate ALL successors from </a:t>
            </a:r>
            <a:r>
              <a:rPr lang="en-US" i="1" dirty="0">
                <a:solidFill>
                  <a:srgbClr val="CE00BB"/>
                </a:solidFill>
              </a:rPr>
              <a:t>K</a:t>
            </a:r>
            <a:r>
              <a:rPr lang="en-US" dirty="0"/>
              <a:t> current states</a:t>
            </a:r>
          </a:p>
          <a:p>
            <a:pPr lvl="2"/>
            <a:r>
              <a:rPr lang="en-US" dirty="0"/>
              <a:t>Choose best </a:t>
            </a:r>
            <a:r>
              <a:rPr lang="en-US" i="1" dirty="0">
                <a:solidFill>
                  <a:srgbClr val="CE00BB"/>
                </a:solidFill>
              </a:rPr>
              <a:t>K</a:t>
            </a:r>
            <a:r>
              <a:rPr lang="en-US" dirty="0"/>
              <a:t> of these to be the new current states</a:t>
            </a:r>
          </a:p>
          <a:p>
            <a:r>
              <a:rPr lang="en-US" dirty="0"/>
              <a:t>This is similar to k searches running in parallel! </a:t>
            </a:r>
          </a:p>
          <a:p>
            <a:r>
              <a:rPr lang="en-US" dirty="0"/>
              <a:t>LBS≠ running k random restarts in parallel instead of sequence.</a:t>
            </a:r>
          </a:p>
          <a:p>
            <a:endParaRPr lang="en-US" dirty="0"/>
          </a:p>
          <a:p>
            <a:pPr lvl="1"/>
            <a:endParaRPr lang="en-US" dirty="0"/>
          </a:p>
        </p:txBody>
      </p:sp>
      <p:grpSp>
        <p:nvGrpSpPr>
          <p:cNvPr id="7" name="Group 6"/>
          <p:cNvGrpSpPr/>
          <p:nvPr/>
        </p:nvGrpSpPr>
        <p:grpSpPr>
          <a:xfrm>
            <a:off x="2590800" y="1219200"/>
            <a:ext cx="9601200" cy="3048000"/>
            <a:chOff x="2191619" y="2422769"/>
            <a:chExt cx="5486998" cy="1724542"/>
          </a:xfrm>
        </p:grpSpPr>
        <p:sp>
          <p:nvSpPr>
            <p:cNvPr id="5" name="Rectangle 4"/>
            <p:cNvSpPr/>
            <p:nvPr/>
          </p:nvSpPr>
          <p:spPr>
            <a:xfrm>
              <a:off x="2191619" y="3949546"/>
              <a:ext cx="479024" cy="197765"/>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ular Callout 5"/>
            <p:cNvSpPr/>
            <p:nvPr/>
          </p:nvSpPr>
          <p:spPr>
            <a:xfrm>
              <a:off x="4298463" y="2422769"/>
              <a:ext cx="3380154" cy="722923"/>
            </a:xfrm>
            <a:prstGeom prst="wedgeRoundRectCallout">
              <a:avLst>
                <a:gd name="adj1" fmla="val -97305"/>
                <a:gd name="adj2" fmla="val 154087"/>
                <a:gd name="adj3" fmla="val 16667"/>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FF0000"/>
                  </a:solidFill>
                </a:rPr>
                <a:t>Or, K chosen randomly with </a:t>
              </a:r>
            </a:p>
            <a:p>
              <a:pPr algn="ctr"/>
              <a:r>
                <a:rPr lang="en-US" sz="2000" dirty="0">
                  <a:solidFill>
                    <a:srgbClr val="FF0000"/>
                  </a:solidFill>
                </a:rPr>
                <a:t>a bias towards good ones</a:t>
              </a:r>
            </a:p>
          </p:txBody>
        </p:sp>
      </p:grpSp>
    </p:spTree>
    <p:extLst>
      <p:ext uri="{BB962C8B-B14F-4D97-AF65-F5344CB8AC3E}">
        <p14:creationId xmlns:p14="http://schemas.microsoft.com/office/powerpoint/2010/main" val="4013667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02AE7-6900-4DFD-89BB-6F4E41606A71}"/>
              </a:ext>
            </a:extLst>
          </p:cNvPr>
          <p:cNvSpPr>
            <a:spLocks noGrp="1"/>
          </p:cNvSpPr>
          <p:nvPr>
            <p:ph type="title"/>
          </p:nvPr>
        </p:nvSpPr>
        <p:spPr/>
        <p:txBody>
          <a:bodyPr/>
          <a:lstStyle/>
          <a:p>
            <a:r>
              <a:rPr lang="tr-TR" dirty="0" err="1"/>
              <a:t>Local</a:t>
            </a:r>
            <a:r>
              <a:rPr lang="tr-TR" dirty="0"/>
              <a:t> </a:t>
            </a:r>
            <a:r>
              <a:rPr lang="tr-TR" dirty="0" err="1"/>
              <a:t>beam</a:t>
            </a:r>
            <a:r>
              <a:rPr lang="tr-TR" dirty="0"/>
              <a:t> </a:t>
            </a:r>
            <a:r>
              <a:rPr lang="tr-TR" dirty="0" err="1"/>
              <a:t>search</a:t>
            </a:r>
            <a:r>
              <a:rPr lang="tr-TR" dirty="0"/>
              <a:t> (LBS)</a:t>
            </a:r>
          </a:p>
        </p:txBody>
      </p:sp>
      <p:sp>
        <p:nvSpPr>
          <p:cNvPr id="3" name="Content Placeholder 2">
            <a:extLst>
              <a:ext uri="{FF2B5EF4-FFF2-40B4-BE49-F238E27FC236}">
                <a16:creationId xmlns:a16="http://schemas.microsoft.com/office/drawing/2014/main" id="{808D7BA1-6A4E-438F-8A59-1ED56E526863}"/>
              </a:ext>
            </a:extLst>
          </p:cNvPr>
          <p:cNvSpPr>
            <a:spLocks noGrp="1"/>
          </p:cNvSpPr>
          <p:nvPr>
            <p:ph idx="1"/>
          </p:nvPr>
        </p:nvSpPr>
        <p:spPr/>
        <p:txBody>
          <a:bodyPr/>
          <a:lstStyle/>
          <a:p>
            <a:pPr>
              <a:lnSpc>
                <a:spcPct val="80000"/>
              </a:lnSpc>
              <a:buClr>
                <a:schemeClr val="bg2"/>
              </a:buClr>
            </a:pPr>
            <a:r>
              <a:rPr lang="fr-FR" altLang="tr-TR" sz="3200" dirty="0" err="1"/>
              <a:t>Idea</a:t>
            </a:r>
            <a:r>
              <a:rPr lang="fr-FR" altLang="tr-TR" sz="3200" dirty="0"/>
              <a:t>: </a:t>
            </a:r>
          </a:p>
          <a:p>
            <a:pPr lvl="1">
              <a:lnSpc>
                <a:spcPct val="80000"/>
              </a:lnSpc>
              <a:buClr>
                <a:schemeClr val="bg2"/>
              </a:buClr>
            </a:pPr>
            <a:r>
              <a:rPr lang="fr-FR" altLang="tr-TR" dirty="0" err="1"/>
              <a:t>Unlike</a:t>
            </a:r>
            <a:r>
              <a:rPr lang="fr-FR" altLang="tr-TR" dirty="0"/>
              <a:t> Hill </a:t>
            </a:r>
            <a:r>
              <a:rPr lang="fr-FR" altLang="tr-TR" dirty="0" err="1"/>
              <a:t>Climbing</a:t>
            </a:r>
            <a:r>
              <a:rPr lang="fr-FR" altLang="tr-TR" dirty="0"/>
              <a:t>, </a:t>
            </a:r>
            <a:r>
              <a:rPr lang="fr-FR" altLang="tr-TR" dirty="0" err="1"/>
              <a:t>keep</a:t>
            </a:r>
            <a:r>
              <a:rPr lang="fr-FR" altLang="tr-TR" dirty="0"/>
              <a:t> </a:t>
            </a:r>
            <a:r>
              <a:rPr lang="fr-FR" altLang="tr-TR" dirty="0">
                <a:solidFill>
                  <a:srgbClr val="C00000"/>
                </a:solidFill>
              </a:rPr>
              <a:t>k</a:t>
            </a:r>
            <a:r>
              <a:rPr lang="fr-FR" altLang="tr-TR" dirty="0"/>
              <a:t> states </a:t>
            </a:r>
            <a:r>
              <a:rPr lang="fr-FR" altLang="tr-TR" dirty="0" err="1"/>
              <a:t>instead</a:t>
            </a:r>
            <a:r>
              <a:rPr lang="fr-FR" altLang="tr-TR" dirty="0"/>
              <a:t> of </a:t>
            </a:r>
            <a:r>
              <a:rPr lang="fr-FR" altLang="tr-TR" dirty="0" err="1"/>
              <a:t>just</a:t>
            </a:r>
            <a:r>
              <a:rPr lang="fr-FR" altLang="tr-TR" dirty="0"/>
              <a:t> 1</a:t>
            </a:r>
          </a:p>
          <a:p>
            <a:pPr>
              <a:lnSpc>
                <a:spcPct val="80000"/>
              </a:lnSpc>
              <a:buClr>
                <a:schemeClr val="bg2"/>
              </a:buClr>
            </a:pPr>
            <a:endParaRPr lang="fr-FR" altLang="tr-TR" sz="3200" dirty="0"/>
          </a:p>
          <a:p>
            <a:pPr>
              <a:lnSpc>
                <a:spcPct val="80000"/>
              </a:lnSpc>
              <a:buClr>
                <a:schemeClr val="bg2"/>
              </a:buClr>
            </a:pPr>
            <a:r>
              <a:rPr lang="fr-FR" altLang="tr-TR" sz="3200" dirty="0" err="1"/>
              <a:t>Algorithm</a:t>
            </a:r>
            <a:r>
              <a:rPr lang="fr-FR" altLang="tr-TR" sz="3200" dirty="0"/>
              <a:t>:</a:t>
            </a:r>
          </a:p>
          <a:p>
            <a:pPr lvl="1">
              <a:lnSpc>
                <a:spcPct val="80000"/>
              </a:lnSpc>
              <a:buClr>
                <a:schemeClr val="bg2"/>
              </a:buClr>
            </a:pPr>
            <a:r>
              <a:rPr lang="fr-FR" altLang="tr-TR" dirty="0"/>
              <a:t>Local Beam </a:t>
            </a:r>
            <a:r>
              <a:rPr lang="fr-FR" altLang="tr-TR" dirty="0" err="1"/>
              <a:t>Search</a:t>
            </a:r>
            <a:r>
              <a:rPr lang="fr-FR" altLang="tr-TR" dirty="0"/>
              <a:t> </a:t>
            </a:r>
            <a:r>
              <a:rPr lang="fr-FR" altLang="tr-TR" dirty="0" err="1"/>
              <a:t>keeps</a:t>
            </a:r>
            <a:r>
              <a:rPr lang="fr-FR" altLang="tr-TR" dirty="0"/>
              <a:t> </a:t>
            </a:r>
            <a:r>
              <a:rPr lang="fr-FR" altLang="tr-TR" dirty="0" err="1"/>
              <a:t>track</a:t>
            </a:r>
            <a:r>
              <a:rPr lang="fr-FR" altLang="tr-TR" i="1" dirty="0"/>
              <a:t> of </a:t>
            </a:r>
            <a:r>
              <a:rPr lang="fr-FR" altLang="tr-TR" i="1" dirty="0">
                <a:solidFill>
                  <a:srgbClr val="C00000"/>
                </a:solidFill>
              </a:rPr>
              <a:t>k</a:t>
            </a:r>
            <a:r>
              <a:rPr lang="fr-FR" altLang="tr-TR" i="1" dirty="0"/>
              <a:t> </a:t>
            </a:r>
            <a:r>
              <a:rPr lang="fr-FR" altLang="tr-TR" dirty="0"/>
              <a:t>states </a:t>
            </a:r>
            <a:r>
              <a:rPr lang="fr-FR" altLang="tr-TR" dirty="0" err="1"/>
              <a:t>rather</a:t>
            </a:r>
            <a:r>
              <a:rPr lang="fr-FR" altLang="tr-TR" dirty="0"/>
              <a:t> </a:t>
            </a:r>
            <a:r>
              <a:rPr lang="fr-FR" altLang="tr-TR" dirty="0" err="1"/>
              <a:t>than</a:t>
            </a:r>
            <a:r>
              <a:rPr lang="fr-FR" altLang="tr-TR" dirty="0"/>
              <a:t> </a:t>
            </a:r>
            <a:r>
              <a:rPr lang="fr-FR" altLang="tr-TR" dirty="0" err="1"/>
              <a:t>just</a:t>
            </a:r>
            <a:r>
              <a:rPr lang="fr-FR" altLang="tr-TR" dirty="0"/>
              <a:t> one.</a:t>
            </a:r>
          </a:p>
          <a:p>
            <a:pPr lvl="1">
              <a:lnSpc>
                <a:spcPct val="80000"/>
              </a:lnSpc>
              <a:buClr>
                <a:schemeClr val="bg2"/>
              </a:buClr>
            </a:pPr>
            <a:r>
              <a:rPr lang="fr-FR" altLang="tr-TR" dirty="0"/>
              <a:t>It starts </a:t>
            </a:r>
            <a:r>
              <a:rPr lang="fr-FR" altLang="tr-TR" dirty="0" err="1"/>
              <a:t>with</a:t>
            </a:r>
            <a:r>
              <a:rPr lang="fr-FR" altLang="tr-TR" dirty="0"/>
              <a:t> </a:t>
            </a:r>
            <a:r>
              <a:rPr lang="fr-FR" altLang="tr-TR" i="1" dirty="0">
                <a:solidFill>
                  <a:srgbClr val="C00000"/>
                </a:solidFill>
              </a:rPr>
              <a:t>k</a:t>
            </a:r>
            <a:r>
              <a:rPr lang="fr-FR" altLang="tr-TR" i="1" dirty="0"/>
              <a:t> </a:t>
            </a:r>
            <a:r>
              <a:rPr lang="fr-FR" altLang="tr-TR" dirty="0" err="1"/>
              <a:t>randomly</a:t>
            </a:r>
            <a:r>
              <a:rPr lang="fr-FR" altLang="tr-TR" dirty="0"/>
              <a:t> </a:t>
            </a:r>
            <a:r>
              <a:rPr lang="fr-FR" altLang="tr-TR" dirty="0" err="1"/>
              <a:t>generated</a:t>
            </a:r>
            <a:r>
              <a:rPr lang="fr-FR" altLang="tr-TR" dirty="0"/>
              <a:t> states.</a:t>
            </a:r>
          </a:p>
          <a:p>
            <a:pPr lvl="1">
              <a:lnSpc>
                <a:spcPct val="80000"/>
              </a:lnSpc>
              <a:buClr>
                <a:schemeClr val="bg2"/>
              </a:buClr>
            </a:pPr>
            <a:r>
              <a:rPr lang="fr-FR" altLang="tr-TR" dirty="0"/>
              <a:t>At </a:t>
            </a:r>
            <a:r>
              <a:rPr lang="fr-FR" altLang="tr-TR" dirty="0" err="1"/>
              <a:t>each</a:t>
            </a:r>
            <a:r>
              <a:rPr lang="fr-FR" altLang="tr-TR" dirty="0"/>
              <a:t> </a:t>
            </a:r>
            <a:r>
              <a:rPr lang="fr-FR" altLang="tr-TR" dirty="0" err="1"/>
              <a:t>step</a:t>
            </a:r>
            <a:r>
              <a:rPr lang="fr-FR" altLang="tr-TR" dirty="0"/>
              <a:t>, all the </a:t>
            </a:r>
            <a:r>
              <a:rPr lang="fr-FR" altLang="tr-TR" dirty="0" err="1">
                <a:solidFill>
                  <a:srgbClr val="C00000"/>
                </a:solidFill>
              </a:rPr>
              <a:t>successors</a:t>
            </a:r>
            <a:r>
              <a:rPr lang="fr-FR" altLang="tr-TR" dirty="0"/>
              <a:t> of all the states are </a:t>
            </a:r>
            <a:r>
              <a:rPr lang="fr-FR" altLang="tr-TR" dirty="0" err="1"/>
              <a:t>generated</a:t>
            </a:r>
            <a:r>
              <a:rPr lang="fr-FR" altLang="tr-TR" dirty="0"/>
              <a:t>.</a:t>
            </a:r>
          </a:p>
          <a:p>
            <a:pPr lvl="1">
              <a:lnSpc>
                <a:spcPct val="80000"/>
              </a:lnSpc>
              <a:buClr>
                <a:schemeClr val="bg2"/>
              </a:buClr>
            </a:pPr>
            <a:r>
              <a:rPr lang="fr-FR" altLang="tr-TR" dirty="0"/>
              <a:t>If </a:t>
            </a:r>
            <a:r>
              <a:rPr lang="fr-FR" altLang="tr-TR" dirty="0" err="1"/>
              <a:t>any</a:t>
            </a:r>
            <a:r>
              <a:rPr lang="fr-FR" altLang="tr-TR" dirty="0"/>
              <a:t> one </a:t>
            </a:r>
            <a:r>
              <a:rPr lang="fr-FR" altLang="tr-TR" dirty="0" err="1"/>
              <a:t>is</a:t>
            </a:r>
            <a:r>
              <a:rPr lang="fr-FR" altLang="tr-TR" dirty="0"/>
              <a:t> a goal, the </a:t>
            </a:r>
            <a:r>
              <a:rPr lang="fr-FR" altLang="tr-TR" dirty="0" err="1"/>
              <a:t>algorithm</a:t>
            </a:r>
            <a:r>
              <a:rPr lang="fr-FR" altLang="tr-TR" dirty="0"/>
              <a:t> </a:t>
            </a:r>
            <a:r>
              <a:rPr lang="fr-FR" altLang="tr-TR" dirty="0" err="1"/>
              <a:t>halts</a:t>
            </a:r>
            <a:r>
              <a:rPr lang="fr-FR" altLang="tr-TR" dirty="0"/>
              <a:t>, </a:t>
            </a:r>
            <a:r>
              <a:rPr lang="fr-FR" altLang="tr-TR" dirty="0" err="1"/>
              <a:t>otherwise</a:t>
            </a:r>
            <a:r>
              <a:rPr lang="fr-FR" altLang="tr-TR" dirty="0"/>
              <a:t> </a:t>
            </a:r>
            <a:r>
              <a:rPr lang="fr-FR" altLang="tr-TR" dirty="0" err="1"/>
              <a:t>it</a:t>
            </a:r>
            <a:r>
              <a:rPr lang="fr-FR" altLang="tr-TR" dirty="0"/>
              <a:t> selects the </a:t>
            </a:r>
            <a:r>
              <a:rPr lang="fr-FR" altLang="tr-TR" i="1" dirty="0"/>
              <a:t>k </a:t>
            </a:r>
            <a:r>
              <a:rPr lang="fr-FR" altLang="tr-TR" dirty="0"/>
              <a:t>best </a:t>
            </a:r>
            <a:r>
              <a:rPr lang="fr-FR" altLang="tr-TR" dirty="0" err="1"/>
              <a:t>successors</a:t>
            </a:r>
            <a:r>
              <a:rPr lang="fr-FR" altLang="tr-TR" dirty="0"/>
              <a:t> </a:t>
            </a:r>
            <a:r>
              <a:rPr lang="fr-FR" altLang="tr-TR" dirty="0" err="1"/>
              <a:t>from</a:t>
            </a:r>
            <a:r>
              <a:rPr lang="fr-FR" altLang="tr-TR" dirty="0"/>
              <a:t> the </a:t>
            </a:r>
            <a:r>
              <a:rPr lang="fr-FR" altLang="tr-TR" dirty="0" err="1"/>
              <a:t>complete</a:t>
            </a:r>
            <a:r>
              <a:rPr lang="fr-FR" altLang="tr-TR" dirty="0"/>
              <a:t> </a:t>
            </a:r>
            <a:r>
              <a:rPr lang="fr-FR" altLang="tr-TR" dirty="0" err="1"/>
              <a:t>list</a:t>
            </a:r>
            <a:r>
              <a:rPr lang="fr-FR" altLang="tr-TR" dirty="0"/>
              <a:t> and </a:t>
            </a:r>
            <a:r>
              <a:rPr lang="fr-FR" altLang="tr-TR" dirty="0" err="1"/>
              <a:t>repeats</a:t>
            </a:r>
            <a:r>
              <a:rPr lang="fr-FR" altLang="tr-TR" dirty="0"/>
              <a:t>.</a:t>
            </a:r>
          </a:p>
          <a:p>
            <a:endParaRPr lang="tr-TR" dirty="0"/>
          </a:p>
        </p:txBody>
      </p:sp>
    </p:spTree>
    <p:extLst>
      <p:ext uri="{BB962C8B-B14F-4D97-AF65-F5344CB8AC3E}">
        <p14:creationId xmlns:p14="http://schemas.microsoft.com/office/powerpoint/2010/main" val="3754937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4CECC9-4FFA-4866-9FF9-2A8A461DCB0A}"/>
              </a:ext>
            </a:extLst>
          </p:cNvPr>
          <p:cNvPicPr>
            <a:picLocks noChangeAspect="1"/>
          </p:cNvPicPr>
          <p:nvPr/>
        </p:nvPicPr>
        <p:blipFill>
          <a:blip r:embed="rId3"/>
          <a:stretch>
            <a:fillRect/>
          </a:stretch>
        </p:blipFill>
        <p:spPr>
          <a:xfrm>
            <a:off x="4038600" y="1119187"/>
            <a:ext cx="7924800" cy="5662613"/>
          </a:xfrm>
          <a:prstGeom prst="rect">
            <a:avLst/>
          </a:prstGeom>
        </p:spPr>
      </p:pic>
      <p:sp>
        <p:nvSpPr>
          <p:cNvPr id="2" name="Title 1">
            <a:extLst>
              <a:ext uri="{FF2B5EF4-FFF2-40B4-BE49-F238E27FC236}">
                <a16:creationId xmlns:a16="http://schemas.microsoft.com/office/drawing/2014/main" id="{DBB3847A-D4B9-4122-81CD-526E33559995}"/>
              </a:ext>
            </a:extLst>
          </p:cNvPr>
          <p:cNvSpPr>
            <a:spLocks noGrp="1"/>
          </p:cNvSpPr>
          <p:nvPr>
            <p:ph type="title"/>
          </p:nvPr>
        </p:nvSpPr>
        <p:spPr/>
        <p:txBody>
          <a:bodyPr/>
          <a:lstStyle/>
          <a:p>
            <a:r>
              <a:rPr lang="en-US" dirty="0"/>
              <a:t>State-space </a:t>
            </a:r>
            <a:r>
              <a:rPr lang="tr-TR" dirty="0" err="1"/>
              <a:t>landscape</a:t>
            </a:r>
            <a:endParaRPr lang="tr-TR" dirty="0"/>
          </a:p>
        </p:txBody>
      </p:sp>
      <p:sp>
        <p:nvSpPr>
          <p:cNvPr id="3" name="Content Placeholder 2">
            <a:extLst>
              <a:ext uri="{FF2B5EF4-FFF2-40B4-BE49-F238E27FC236}">
                <a16:creationId xmlns:a16="http://schemas.microsoft.com/office/drawing/2014/main" id="{7B1B701D-7331-4F47-93E5-A32BE48CA06A}"/>
              </a:ext>
            </a:extLst>
          </p:cNvPr>
          <p:cNvSpPr>
            <a:spLocks noGrp="1"/>
          </p:cNvSpPr>
          <p:nvPr>
            <p:ph idx="1"/>
          </p:nvPr>
        </p:nvSpPr>
        <p:spPr>
          <a:xfrm>
            <a:off x="0" y="1397000"/>
            <a:ext cx="4648200" cy="5461000"/>
          </a:xfrm>
        </p:spPr>
        <p:txBody>
          <a:bodyPr>
            <a:normAutofit fontScale="55000" lnSpcReduction="20000"/>
          </a:bodyPr>
          <a:lstStyle/>
          <a:p>
            <a:pPr algn="l"/>
            <a:r>
              <a:rPr lang="en-US" dirty="0"/>
              <a:t>To </a:t>
            </a:r>
            <a:r>
              <a:rPr lang="en-US" dirty="0">
                <a:solidFill>
                  <a:srgbClr val="C00000"/>
                </a:solidFill>
              </a:rPr>
              <a:t>understand local search</a:t>
            </a:r>
            <a:r>
              <a:rPr lang="en-US" dirty="0"/>
              <a:t>, consider the states of a problem laid out in a state-space </a:t>
            </a:r>
            <a:r>
              <a:rPr lang="tr-TR" dirty="0" err="1"/>
              <a:t>landscape</a:t>
            </a:r>
            <a:r>
              <a:rPr lang="en-US" dirty="0"/>
              <a:t>, as shown in Figure 4.1. Local search algorithms explore this landscape. </a:t>
            </a:r>
          </a:p>
          <a:p>
            <a:pPr algn="l"/>
            <a:r>
              <a:rPr lang="en-US" dirty="0"/>
              <a:t>Each point (state) in the landscape has an “elevation” defined by the value of the objective function. </a:t>
            </a:r>
          </a:p>
          <a:p>
            <a:pPr lvl="1"/>
            <a:r>
              <a:rPr lang="en-US" dirty="0"/>
              <a:t>If elevation corresponds to an objective function,  then the aim is to </a:t>
            </a:r>
            <a:r>
              <a:rPr lang="en-US" dirty="0">
                <a:solidFill>
                  <a:srgbClr val="C00000"/>
                </a:solidFill>
              </a:rPr>
              <a:t>find the highest peak</a:t>
            </a:r>
            <a:r>
              <a:rPr lang="en-US" dirty="0"/>
              <a:t>—</a:t>
            </a:r>
            <a:r>
              <a:rPr lang="en-US" dirty="0">
                <a:solidFill>
                  <a:srgbClr val="C00000"/>
                </a:solidFill>
              </a:rPr>
              <a:t>a global </a:t>
            </a:r>
            <a:r>
              <a:rPr lang="en-US" dirty="0">
                <a:solidFill>
                  <a:srgbClr val="C00000"/>
                </a:solidFill>
                <a:highlight>
                  <a:srgbClr val="FFFF00"/>
                </a:highlight>
              </a:rPr>
              <a:t>maximum</a:t>
            </a:r>
            <a:r>
              <a:rPr lang="en-US" dirty="0"/>
              <a:t>—and we call the process </a:t>
            </a:r>
            <a:r>
              <a:rPr lang="en-US" dirty="0">
                <a:highlight>
                  <a:srgbClr val="FFFF00"/>
                </a:highlight>
              </a:rPr>
              <a:t>hill climbing</a:t>
            </a:r>
            <a:r>
              <a:rPr lang="en-US" dirty="0"/>
              <a:t>. </a:t>
            </a:r>
          </a:p>
          <a:p>
            <a:pPr lvl="1"/>
            <a:r>
              <a:rPr lang="en-US" dirty="0"/>
              <a:t>If elevation corresponds to cost in continuous space, then the aim is to </a:t>
            </a:r>
            <a:r>
              <a:rPr lang="en-US" dirty="0">
                <a:solidFill>
                  <a:srgbClr val="C00000"/>
                </a:solidFill>
              </a:rPr>
              <a:t>find the lowest valley—a global </a:t>
            </a:r>
            <a:r>
              <a:rPr lang="en-US" dirty="0">
                <a:solidFill>
                  <a:srgbClr val="FF0000"/>
                </a:solidFill>
              </a:rPr>
              <a:t>minimum</a:t>
            </a:r>
            <a:r>
              <a:rPr lang="en-US" dirty="0"/>
              <a:t>—and we call it </a:t>
            </a:r>
            <a:r>
              <a:rPr lang="en-US" dirty="0">
                <a:highlight>
                  <a:srgbClr val="FFFF00"/>
                </a:highlight>
              </a:rPr>
              <a:t>gradient descent</a:t>
            </a:r>
            <a:r>
              <a:rPr lang="en-US" dirty="0"/>
              <a:t>.</a:t>
            </a:r>
          </a:p>
          <a:p>
            <a:r>
              <a:rPr lang="en-US" dirty="0"/>
              <a:t>A complete local search algorithm always </a:t>
            </a:r>
            <a:r>
              <a:rPr lang="en-US" dirty="0">
                <a:solidFill>
                  <a:srgbClr val="C00000"/>
                </a:solidFill>
              </a:rPr>
              <a:t>finds a goal </a:t>
            </a:r>
            <a:r>
              <a:rPr lang="en-US" dirty="0"/>
              <a:t>if one exists;</a:t>
            </a:r>
          </a:p>
          <a:p>
            <a:r>
              <a:rPr lang="en-US" dirty="0"/>
              <a:t>An </a:t>
            </a:r>
            <a:r>
              <a:rPr lang="en-US" dirty="0">
                <a:solidFill>
                  <a:srgbClr val="C00000"/>
                </a:solidFill>
              </a:rPr>
              <a:t>optimal algorithm </a:t>
            </a:r>
            <a:r>
              <a:rPr lang="en-US" dirty="0"/>
              <a:t>always finds a </a:t>
            </a:r>
            <a:r>
              <a:rPr lang="en-US" dirty="0">
                <a:solidFill>
                  <a:srgbClr val="C00000"/>
                </a:solidFill>
              </a:rPr>
              <a:t>global minimum/maximum</a:t>
            </a:r>
          </a:p>
          <a:p>
            <a:pPr algn="l"/>
            <a:r>
              <a:rPr lang="en-US" dirty="0"/>
              <a:t>Problem: depending on initial state, can get stuck in </a:t>
            </a:r>
            <a:r>
              <a:rPr lang="en-US" dirty="0">
                <a:solidFill>
                  <a:srgbClr val="C00000"/>
                </a:solidFill>
              </a:rPr>
              <a:t>local maxima/minima</a:t>
            </a:r>
          </a:p>
          <a:p>
            <a:pPr algn="l"/>
            <a:endParaRPr lang="tr-TR" dirty="0"/>
          </a:p>
        </p:txBody>
      </p:sp>
    </p:spTree>
    <p:extLst>
      <p:ext uri="{BB962C8B-B14F-4D97-AF65-F5344CB8AC3E}">
        <p14:creationId xmlns:p14="http://schemas.microsoft.com/office/powerpoint/2010/main" val="69935674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Group 40">
            <a:extLst>
              <a:ext uri="{FF2B5EF4-FFF2-40B4-BE49-F238E27FC236}">
                <a16:creationId xmlns:a16="http://schemas.microsoft.com/office/drawing/2014/main" id="{47C4A4E2-1909-48F2-BD33-8431FE9C6FD0}"/>
              </a:ext>
            </a:extLst>
          </p:cNvPr>
          <p:cNvGrpSpPr>
            <a:grpSpLocks/>
          </p:cNvGrpSpPr>
          <p:nvPr/>
        </p:nvGrpSpPr>
        <p:grpSpPr bwMode="auto">
          <a:xfrm>
            <a:off x="2133601" y="1303339"/>
            <a:ext cx="8183563" cy="1762125"/>
            <a:chOff x="609600" y="1304092"/>
            <a:chExt cx="8183880" cy="1761325"/>
          </a:xfrm>
        </p:grpSpPr>
        <p:sp>
          <p:nvSpPr>
            <p:cNvPr id="4" name="Rectangle 3">
              <a:extLst>
                <a:ext uri="{FF2B5EF4-FFF2-40B4-BE49-F238E27FC236}">
                  <a16:creationId xmlns:a16="http://schemas.microsoft.com/office/drawing/2014/main" id="{A00A68A6-8761-4D36-ADD0-72873453C18E}"/>
                </a:ext>
              </a:extLst>
            </p:cNvPr>
            <p:cNvSpPr/>
            <p:nvPr/>
          </p:nvSpPr>
          <p:spPr>
            <a:xfrm>
              <a:off x="1066818" y="1372323"/>
              <a:ext cx="2514697" cy="761654"/>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a:solidFill>
                  <a:srgbClr val="000000"/>
                </a:solidFill>
              </a:endParaRPr>
            </a:p>
          </p:txBody>
        </p:sp>
        <p:sp>
          <p:nvSpPr>
            <p:cNvPr id="5" name="Oval 4">
              <a:extLst>
                <a:ext uri="{FF2B5EF4-FFF2-40B4-BE49-F238E27FC236}">
                  <a16:creationId xmlns:a16="http://schemas.microsoft.com/office/drawing/2014/main" id="{EBB943F9-748B-4E79-9460-85D34B5FA883}"/>
                </a:ext>
              </a:extLst>
            </p:cNvPr>
            <p:cNvSpPr/>
            <p:nvPr/>
          </p:nvSpPr>
          <p:spPr>
            <a:xfrm>
              <a:off x="1219224" y="1524654"/>
              <a:ext cx="457218" cy="456992"/>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2000" dirty="0">
                  <a:solidFill>
                    <a:srgbClr val="000000"/>
                  </a:solidFill>
                  <a:latin typeface="Arial" panose="020B0604020202020204" pitchFamily="34" charset="0"/>
                  <a:cs typeface="Arial" panose="020B0604020202020204" pitchFamily="34" charset="0"/>
                </a:rPr>
                <a:t>a1</a:t>
              </a:r>
            </a:p>
          </p:txBody>
        </p:sp>
        <p:sp>
          <p:nvSpPr>
            <p:cNvPr id="6" name="Oval 5">
              <a:extLst>
                <a:ext uri="{FF2B5EF4-FFF2-40B4-BE49-F238E27FC236}">
                  <a16:creationId xmlns:a16="http://schemas.microsoft.com/office/drawing/2014/main" id="{E68CB245-3428-493B-A581-31773A330BFE}"/>
                </a:ext>
              </a:extLst>
            </p:cNvPr>
            <p:cNvSpPr/>
            <p:nvPr/>
          </p:nvSpPr>
          <p:spPr>
            <a:xfrm>
              <a:off x="609600" y="2608425"/>
              <a:ext cx="457218" cy="456992"/>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sz="2000" dirty="0">
                <a:solidFill>
                  <a:srgbClr val="000000"/>
                </a:solidFill>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FAB52C3F-8630-4869-A864-DB98F3B2E5EB}"/>
                </a:ext>
              </a:extLst>
            </p:cNvPr>
            <p:cNvSpPr/>
            <p:nvPr/>
          </p:nvSpPr>
          <p:spPr>
            <a:xfrm>
              <a:off x="3791073" y="2608425"/>
              <a:ext cx="457218" cy="456992"/>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sz="2000" dirty="0">
                <a:solidFill>
                  <a:srgbClr val="000000"/>
                </a:solidFill>
                <a:latin typeface="Arial" panose="020B0604020202020204" pitchFamily="34" charset="0"/>
                <a:cs typeface="Arial" panose="020B0604020202020204" pitchFamily="34" charset="0"/>
              </a:endParaRPr>
            </a:p>
          </p:txBody>
        </p:sp>
        <p:sp>
          <p:nvSpPr>
            <p:cNvPr id="8" name="Oval 7">
              <a:extLst>
                <a:ext uri="{FF2B5EF4-FFF2-40B4-BE49-F238E27FC236}">
                  <a16:creationId xmlns:a16="http://schemas.microsoft.com/office/drawing/2014/main" id="{48D0A775-B559-43D2-BD63-564DB6BDDC91}"/>
                </a:ext>
              </a:extLst>
            </p:cNvPr>
            <p:cNvSpPr/>
            <p:nvPr/>
          </p:nvSpPr>
          <p:spPr>
            <a:xfrm>
              <a:off x="1849486" y="2608425"/>
              <a:ext cx="457218" cy="456992"/>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sz="2000" dirty="0">
                <a:solidFill>
                  <a:srgbClr val="000000"/>
                </a:solidFill>
                <a:latin typeface="Arial" panose="020B0604020202020204" pitchFamily="34" charset="0"/>
                <a:cs typeface="Arial" panose="020B0604020202020204" pitchFamily="34" charset="0"/>
              </a:endParaRPr>
            </a:p>
          </p:txBody>
        </p:sp>
        <p:sp>
          <p:nvSpPr>
            <p:cNvPr id="9" name="Oval 8">
              <a:extLst>
                <a:ext uri="{FF2B5EF4-FFF2-40B4-BE49-F238E27FC236}">
                  <a16:creationId xmlns:a16="http://schemas.microsoft.com/office/drawing/2014/main" id="{AE4A5C73-D270-4646-9645-9B92774ECDF5}"/>
                </a:ext>
              </a:extLst>
            </p:cNvPr>
            <p:cNvSpPr/>
            <p:nvPr/>
          </p:nvSpPr>
          <p:spPr>
            <a:xfrm>
              <a:off x="2514674" y="2608425"/>
              <a:ext cx="457218" cy="456992"/>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sz="2000" dirty="0">
                <a:solidFill>
                  <a:srgbClr val="000000"/>
                </a:solidFill>
                <a:latin typeface="Arial" panose="020B0604020202020204" pitchFamily="34" charset="0"/>
                <a:cs typeface="Arial" panose="020B0604020202020204" pitchFamily="34" charset="0"/>
              </a:endParaRPr>
            </a:p>
          </p:txBody>
        </p:sp>
        <p:sp>
          <p:nvSpPr>
            <p:cNvPr id="10" name="Oval 9">
              <a:extLst>
                <a:ext uri="{FF2B5EF4-FFF2-40B4-BE49-F238E27FC236}">
                  <a16:creationId xmlns:a16="http://schemas.microsoft.com/office/drawing/2014/main" id="{86A92377-608F-4364-9A9B-D073ED6F5941}"/>
                </a:ext>
              </a:extLst>
            </p:cNvPr>
            <p:cNvSpPr/>
            <p:nvPr/>
          </p:nvSpPr>
          <p:spPr>
            <a:xfrm>
              <a:off x="1781220" y="1524654"/>
              <a:ext cx="457218" cy="456992"/>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2000" dirty="0">
                  <a:solidFill>
                    <a:srgbClr val="000000"/>
                  </a:solidFill>
                  <a:latin typeface="Arial" panose="020B0604020202020204" pitchFamily="34" charset="0"/>
                  <a:cs typeface="Arial" panose="020B0604020202020204" pitchFamily="34" charset="0"/>
                </a:rPr>
                <a:t>b1</a:t>
              </a:r>
            </a:p>
          </p:txBody>
        </p:sp>
        <p:sp>
          <p:nvSpPr>
            <p:cNvPr id="11" name="Oval 10">
              <a:extLst>
                <a:ext uri="{FF2B5EF4-FFF2-40B4-BE49-F238E27FC236}">
                  <a16:creationId xmlns:a16="http://schemas.microsoft.com/office/drawing/2014/main" id="{C2ED9FD3-D2AC-4990-9921-5602EE100516}"/>
                </a:ext>
              </a:extLst>
            </p:cNvPr>
            <p:cNvSpPr/>
            <p:nvPr/>
          </p:nvSpPr>
          <p:spPr>
            <a:xfrm>
              <a:off x="1236687" y="2608425"/>
              <a:ext cx="457218" cy="456992"/>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sz="2000" dirty="0">
                <a:solidFill>
                  <a:srgbClr val="000000"/>
                </a:solidFill>
                <a:latin typeface="Arial" panose="020B0604020202020204" pitchFamily="34" charset="0"/>
                <a:cs typeface="Arial" panose="020B0604020202020204" pitchFamily="34" charset="0"/>
              </a:endParaRPr>
            </a:p>
          </p:txBody>
        </p:sp>
        <p:sp>
          <p:nvSpPr>
            <p:cNvPr id="13" name="Oval 12">
              <a:extLst>
                <a:ext uri="{FF2B5EF4-FFF2-40B4-BE49-F238E27FC236}">
                  <a16:creationId xmlns:a16="http://schemas.microsoft.com/office/drawing/2014/main" id="{B2731895-AA7B-4462-A164-CE933C14C9E9}"/>
                </a:ext>
              </a:extLst>
            </p:cNvPr>
            <p:cNvSpPr/>
            <p:nvPr/>
          </p:nvSpPr>
          <p:spPr>
            <a:xfrm>
              <a:off x="2978242" y="1537348"/>
              <a:ext cx="457218" cy="456992"/>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2000" dirty="0">
                  <a:solidFill>
                    <a:srgbClr val="000000"/>
                  </a:solidFill>
                  <a:latin typeface="Arial" panose="020B0604020202020204" pitchFamily="34" charset="0"/>
                  <a:cs typeface="Arial" panose="020B0604020202020204" pitchFamily="34" charset="0"/>
                </a:rPr>
                <a:t>k1</a:t>
              </a:r>
            </a:p>
          </p:txBody>
        </p:sp>
        <p:sp>
          <p:nvSpPr>
            <p:cNvPr id="44069" name="TextBox 13">
              <a:extLst>
                <a:ext uri="{FF2B5EF4-FFF2-40B4-BE49-F238E27FC236}">
                  <a16:creationId xmlns:a16="http://schemas.microsoft.com/office/drawing/2014/main" id="{208479BB-CE2F-4B67-A1B2-30E1554504DA}"/>
                </a:ext>
              </a:extLst>
            </p:cNvPr>
            <p:cNvSpPr txBox="1">
              <a:spLocks noChangeArrowheads="1"/>
            </p:cNvSpPr>
            <p:nvPr/>
          </p:nvSpPr>
          <p:spPr bwMode="auto">
            <a:xfrm>
              <a:off x="2362268" y="1304092"/>
              <a:ext cx="609624" cy="615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lr>
                  <a:schemeClr val="accent1"/>
                </a:buClr>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lr>
                  <a:schemeClr val="accent1"/>
                </a:buClr>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lr>
                  <a:schemeClr val="accent1"/>
                </a:buClr>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en-US" altLang="en-US" sz="4000">
                  <a:solidFill>
                    <a:srgbClr val="000000"/>
                  </a:solidFill>
                </a:rPr>
                <a:t>…</a:t>
              </a:r>
            </a:p>
          </p:txBody>
        </p:sp>
        <p:sp>
          <p:nvSpPr>
            <p:cNvPr id="18" name="TextBox 17">
              <a:extLst>
                <a:ext uri="{FF2B5EF4-FFF2-40B4-BE49-F238E27FC236}">
                  <a16:creationId xmlns:a16="http://schemas.microsoft.com/office/drawing/2014/main" id="{BF0BDFC5-D663-4D92-86AA-320C554CFFCF}"/>
                </a:ext>
              </a:extLst>
            </p:cNvPr>
            <p:cNvSpPr txBox="1"/>
            <p:nvPr/>
          </p:nvSpPr>
          <p:spPr>
            <a:xfrm>
              <a:off x="3992694" y="1458009"/>
              <a:ext cx="4800786" cy="369164"/>
            </a:xfrm>
            <a:prstGeom prst="rect">
              <a:avLst/>
            </a:prstGeom>
            <a:noFill/>
            <a:ln>
              <a:noFill/>
            </a:ln>
          </p:spPr>
          <p:txBody>
            <a:bodyPr>
              <a:spAutoFit/>
            </a:bodyPr>
            <a:lstStyle/>
            <a:p>
              <a:pPr>
                <a:defRPr/>
              </a:pPr>
              <a:r>
                <a:rPr lang="en-US" dirty="0">
                  <a:solidFill>
                    <a:srgbClr val="000000"/>
                  </a:solidFill>
                  <a:latin typeface="+mn-lt"/>
                  <a:ea typeface="ＭＳ Ｐゴシック" charset="0"/>
                </a:rPr>
                <a:t>Create </a:t>
              </a:r>
              <a:r>
                <a:rPr lang="en-US" i="1" dirty="0">
                  <a:solidFill>
                    <a:srgbClr val="000000"/>
                  </a:solidFill>
                  <a:latin typeface="+mn-lt"/>
                  <a:ea typeface="ＭＳ Ｐゴシック" charset="0"/>
                </a:rPr>
                <a:t>k</a:t>
              </a:r>
              <a:r>
                <a:rPr lang="en-US" dirty="0">
                  <a:solidFill>
                    <a:srgbClr val="000000"/>
                  </a:solidFill>
                  <a:latin typeface="+mn-lt"/>
                  <a:ea typeface="ＭＳ Ｐゴシック" charset="0"/>
                </a:rPr>
                <a:t> random initial states</a:t>
              </a:r>
            </a:p>
          </p:txBody>
        </p:sp>
        <p:sp>
          <p:nvSpPr>
            <p:cNvPr id="44071" name="TextBox 21">
              <a:extLst>
                <a:ext uri="{FF2B5EF4-FFF2-40B4-BE49-F238E27FC236}">
                  <a16:creationId xmlns:a16="http://schemas.microsoft.com/office/drawing/2014/main" id="{853B497A-3F4D-404B-AF4D-7AF41D37DE7F}"/>
                </a:ext>
              </a:extLst>
            </p:cNvPr>
            <p:cNvSpPr txBox="1">
              <a:spLocks noChangeArrowheads="1"/>
            </p:cNvSpPr>
            <p:nvPr/>
          </p:nvSpPr>
          <p:spPr bwMode="auto">
            <a:xfrm>
              <a:off x="3111597" y="2387862"/>
              <a:ext cx="609624" cy="615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lr>
                  <a:schemeClr val="accent1"/>
                </a:buClr>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lr>
                  <a:schemeClr val="accent1"/>
                </a:buClr>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lr>
                  <a:schemeClr val="accent1"/>
                </a:buClr>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en-US" altLang="en-US" sz="4000">
                  <a:solidFill>
                    <a:srgbClr val="000000"/>
                  </a:solidFill>
                </a:rPr>
                <a:t>…</a:t>
              </a:r>
            </a:p>
          </p:txBody>
        </p:sp>
        <p:sp>
          <p:nvSpPr>
            <p:cNvPr id="23" name="TextBox 22">
              <a:extLst>
                <a:ext uri="{FF2B5EF4-FFF2-40B4-BE49-F238E27FC236}">
                  <a16:creationId xmlns:a16="http://schemas.microsoft.com/office/drawing/2014/main" id="{F557955B-6374-407E-B0D8-2869E3BEA425}"/>
                </a:ext>
              </a:extLst>
            </p:cNvPr>
            <p:cNvSpPr txBox="1"/>
            <p:nvPr/>
          </p:nvSpPr>
          <p:spPr>
            <a:xfrm>
              <a:off x="4930942" y="2541780"/>
              <a:ext cx="3829198" cy="369164"/>
            </a:xfrm>
            <a:prstGeom prst="rect">
              <a:avLst/>
            </a:prstGeom>
            <a:noFill/>
            <a:ln>
              <a:noFill/>
            </a:ln>
          </p:spPr>
          <p:txBody>
            <a:bodyPr>
              <a:spAutoFit/>
            </a:bodyPr>
            <a:lstStyle/>
            <a:p>
              <a:pPr>
                <a:defRPr/>
              </a:pPr>
              <a:r>
                <a:rPr lang="en-US" dirty="0">
                  <a:solidFill>
                    <a:srgbClr val="000000"/>
                  </a:solidFill>
                  <a:latin typeface="+mn-lt"/>
                  <a:ea typeface="ＭＳ Ｐゴシック" charset="0"/>
                </a:rPr>
                <a:t>Generate their children</a:t>
              </a:r>
            </a:p>
          </p:txBody>
        </p:sp>
        <p:cxnSp>
          <p:nvCxnSpPr>
            <p:cNvPr id="25" name="Straight Arrow Connector 24">
              <a:extLst>
                <a:ext uri="{FF2B5EF4-FFF2-40B4-BE49-F238E27FC236}">
                  <a16:creationId xmlns:a16="http://schemas.microsoft.com/office/drawing/2014/main" id="{7E59EB4E-EBA7-42D1-A104-620377DC287D}"/>
                </a:ext>
              </a:extLst>
            </p:cNvPr>
            <p:cNvCxnSpPr>
              <a:stCxn id="5" idx="4"/>
              <a:endCxn id="6" idx="7"/>
            </p:cNvCxnSpPr>
            <p:nvPr/>
          </p:nvCxnSpPr>
          <p:spPr>
            <a:xfrm flipH="1">
              <a:off x="1000140" y="1981646"/>
              <a:ext cx="447692" cy="693423"/>
            </a:xfrm>
            <a:prstGeom prst="straightConnector1">
              <a:avLst/>
            </a:prstGeom>
            <a:ln w="25400">
              <a:solidFill>
                <a:srgbClr val="00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3780BD79-A672-43F2-B099-CF5027499943}"/>
                </a:ext>
              </a:extLst>
            </p:cNvPr>
            <p:cNvCxnSpPr>
              <a:stCxn id="10" idx="4"/>
              <a:endCxn id="8" idx="0"/>
            </p:cNvCxnSpPr>
            <p:nvPr/>
          </p:nvCxnSpPr>
          <p:spPr>
            <a:xfrm>
              <a:off x="2009829" y="1981646"/>
              <a:ext cx="68266" cy="626778"/>
            </a:xfrm>
            <a:prstGeom prst="straightConnector1">
              <a:avLst/>
            </a:prstGeom>
            <a:ln w="25400">
              <a:solidFill>
                <a:srgbClr val="00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33460638-919D-4E07-9786-F277D12F1317}"/>
                </a:ext>
              </a:extLst>
            </p:cNvPr>
            <p:cNvCxnSpPr>
              <a:stCxn id="10" idx="4"/>
              <a:endCxn id="9" idx="1"/>
            </p:cNvCxnSpPr>
            <p:nvPr/>
          </p:nvCxnSpPr>
          <p:spPr>
            <a:xfrm>
              <a:off x="2009829" y="1981646"/>
              <a:ext cx="571522" cy="693423"/>
            </a:xfrm>
            <a:prstGeom prst="straightConnector1">
              <a:avLst/>
            </a:prstGeom>
            <a:ln w="25400">
              <a:solidFill>
                <a:srgbClr val="00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621B306-5A0A-4599-9BD9-751FA2B526C2}"/>
                </a:ext>
              </a:extLst>
            </p:cNvPr>
            <p:cNvCxnSpPr>
              <a:stCxn id="13" idx="4"/>
            </p:cNvCxnSpPr>
            <p:nvPr/>
          </p:nvCxnSpPr>
          <p:spPr>
            <a:xfrm>
              <a:off x="3206851" y="1994340"/>
              <a:ext cx="209558" cy="680729"/>
            </a:xfrm>
            <a:prstGeom prst="straightConnector1">
              <a:avLst/>
            </a:prstGeom>
            <a:ln w="25400">
              <a:solidFill>
                <a:srgbClr val="00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9096F740-3EFF-47D9-B1B4-F982096C7C85}"/>
                </a:ext>
              </a:extLst>
            </p:cNvPr>
            <p:cNvCxnSpPr>
              <a:stCxn id="13" idx="4"/>
              <a:endCxn id="7" idx="1"/>
            </p:cNvCxnSpPr>
            <p:nvPr/>
          </p:nvCxnSpPr>
          <p:spPr>
            <a:xfrm>
              <a:off x="3206851" y="1994340"/>
              <a:ext cx="650900" cy="680729"/>
            </a:xfrm>
            <a:prstGeom prst="straightConnector1">
              <a:avLst/>
            </a:prstGeom>
            <a:ln w="25400">
              <a:solidFill>
                <a:srgbClr val="00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9A4E8EB-6F2C-4CD8-A30F-24531414B5B1}"/>
                </a:ext>
              </a:extLst>
            </p:cNvPr>
            <p:cNvCxnSpPr>
              <a:stCxn id="5" idx="4"/>
              <a:endCxn id="11" idx="0"/>
            </p:cNvCxnSpPr>
            <p:nvPr/>
          </p:nvCxnSpPr>
          <p:spPr>
            <a:xfrm>
              <a:off x="1447832" y="1981646"/>
              <a:ext cx="17464" cy="626778"/>
            </a:xfrm>
            <a:prstGeom prst="straightConnector1">
              <a:avLst/>
            </a:prstGeom>
            <a:ln w="25400">
              <a:solidFill>
                <a:srgbClr val="000000"/>
              </a:solidFill>
              <a:tailEnd type="arrow" w="lg" len="lg"/>
            </a:ln>
          </p:spPr>
          <p:style>
            <a:lnRef idx="1">
              <a:schemeClr val="accent1"/>
            </a:lnRef>
            <a:fillRef idx="0">
              <a:schemeClr val="accent1"/>
            </a:fillRef>
            <a:effectRef idx="0">
              <a:schemeClr val="accent1"/>
            </a:effectRef>
            <a:fontRef idx="minor">
              <a:schemeClr val="tx1"/>
            </a:fontRef>
          </p:style>
        </p:cxnSp>
      </p:grpSp>
      <p:grpSp>
        <p:nvGrpSpPr>
          <p:cNvPr id="44035" name="Group 41">
            <a:extLst>
              <a:ext uri="{FF2B5EF4-FFF2-40B4-BE49-F238E27FC236}">
                <a16:creationId xmlns:a16="http://schemas.microsoft.com/office/drawing/2014/main" id="{86CF7817-5AE6-4370-ABA0-51422A439B73}"/>
              </a:ext>
            </a:extLst>
          </p:cNvPr>
          <p:cNvGrpSpPr>
            <a:grpSpLocks/>
          </p:cNvGrpSpPr>
          <p:nvPr/>
        </p:nvGrpSpPr>
        <p:grpSpPr bwMode="auto">
          <a:xfrm>
            <a:off x="2133601" y="3467101"/>
            <a:ext cx="8183563" cy="1762125"/>
            <a:chOff x="609600" y="1304092"/>
            <a:chExt cx="8183880" cy="1761325"/>
          </a:xfrm>
        </p:grpSpPr>
        <p:sp>
          <p:nvSpPr>
            <p:cNvPr id="43" name="Rectangle 42">
              <a:extLst>
                <a:ext uri="{FF2B5EF4-FFF2-40B4-BE49-F238E27FC236}">
                  <a16:creationId xmlns:a16="http://schemas.microsoft.com/office/drawing/2014/main" id="{9CC4DF09-F25D-494C-BE82-D750E0AE5FA0}"/>
                </a:ext>
              </a:extLst>
            </p:cNvPr>
            <p:cNvSpPr/>
            <p:nvPr/>
          </p:nvSpPr>
          <p:spPr>
            <a:xfrm>
              <a:off x="1066818" y="1372324"/>
              <a:ext cx="2514697" cy="761654"/>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a:solidFill>
                  <a:srgbClr val="000000"/>
                </a:solidFill>
              </a:endParaRPr>
            </a:p>
          </p:txBody>
        </p:sp>
        <p:sp>
          <p:nvSpPr>
            <p:cNvPr id="44" name="Oval 43">
              <a:extLst>
                <a:ext uri="{FF2B5EF4-FFF2-40B4-BE49-F238E27FC236}">
                  <a16:creationId xmlns:a16="http://schemas.microsoft.com/office/drawing/2014/main" id="{1666101C-A27D-44F2-99EF-4994C5461738}"/>
                </a:ext>
              </a:extLst>
            </p:cNvPr>
            <p:cNvSpPr/>
            <p:nvPr/>
          </p:nvSpPr>
          <p:spPr>
            <a:xfrm>
              <a:off x="1219224" y="1524655"/>
              <a:ext cx="457218" cy="456992"/>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2000" dirty="0">
                  <a:solidFill>
                    <a:srgbClr val="000000"/>
                  </a:solidFill>
                  <a:latin typeface="Arial" panose="020B0604020202020204" pitchFamily="34" charset="0"/>
                  <a:cs typeface="Arial" panose="020B0604020202020204" pitchFamily="34" charset="0"/>
                </a:rPr>
                <a:t>a2</a:t>
              </a:r>
            </a:p>
          </p:txBody>
        </p:sp>
        <p:sp>
          <p:nvSpPr>
            <p:cNvPr id="45" name="Oval 44">
              <a:extLst>
                <a:ext uri="{FF2B5EF4-FFF2-40B4-BE49-F238E27FC236}">
                  <a16:creationId xmlns:a16="http://schemas.microsoft.com/office/drawing/2014/main" id="{7AD4BF3C-C721-4BBE-9B84-E0966E81915C}"/>
                </a:ext>
              </a:extLst>
            </p:cNvPr>
            <p:cNvSpPr/>
            <p:nvPr/>
          </p:nvSpPr>
          <p:spPr>
            <a:xfrm>
              <a:off x="609600" y="2608425"/>
              <a:ext cx="457218" cy="456992"/>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sz="2000" dirty="0">
                <a:solidFill>
                  <a:srgbClr val="000000"/>
                </a:solidFill>
                <a:latin typeface="Arial" panose="020B0604020202020204" pitchFamily="34" charset="0"/>
                <a:cs typeface="Arial" panose="020B0604020202020204" pitchFamily="34" charset="0"/>
              </a:endParaRPr>
            </a:p>
          </p:txBody>
        </p:sp>
        <p:sp>
          <p:nvSpPr>
            <p:cNvPr id="46" name="Oval 45">
              <a:extLst>
                <a:ext uri="{FF2B5EF4-FFF2-40B4-BE49-F238E27FC236}">
                  <a16:creationId xmlns:a16="http://schemas.microsoft.com/office/drawing/2014/main" id="{CFCBAD47-60C6-4B40-95A6-168C83FD86F2}"/>
                </a:ext>
              </a:extLst>
            </p:cNvPr>
            <p:cNvSpPr/>
            <p:nvPr/>
          </p:nvSpPr>
          <p:spPr>
            <a:xfrm>
              <a:off x="3791073" y="2608425"/>
              <a:ext cx="457218" cy="456992"/>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sz="2000" dirty="0">
                <a:solidFill>
                  <a:srgbClr val="000000"/>
                </a:solidFill>
                <a:latin typeface="Arial" panose="020B0604020202020204" pitchFamily="34" charset="0"/>
                <a:cs typeface="Arial" panose="020B0604020202020204" pitchFamily="34" charset="0"/>
              </a:endParaRPr>
            </a:p>
          </p:txBody>
        </p:sp>
        <p:sp>
          <p:nvSpPr>
            <p:cNvPr id="47" name="Oval 46">
              <a:extLst>
                <a:ext uri="{FF2B5EF4-FFF2-40B4-BE49-F238E27FC236}">
                  <a16:creationId xmlns:a16="http://schemas.microsoft.com/office/drawing/2014/main" id="{EE78A545-1AA7-4475-B244-D27D826D64C7}"/>
                </a:ext>
              </a:extLst>
            </p:cNvPr>
            <p:cNvSpPr/>
            <p:nvPr/>
          </p:nvSpPr>
          <p:spPr>
            <a:xfrm>
              <a:off x="1849486" y="2608425"/>
              <a:ext cx="457218" cy="456992"/>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sz="2000" dirty="0">
                <a:solidFill>
                  <a:srgbClr val="000000"/>
                </a:solidFill>
                <a:latin typeface="Arial" panose="020B0604020202020204" pitchFamily="34" charset="0"/>
                <a:cs typeface="Arial" panose="020B0604020202020204" pitchFamily="34" charset="0"/>
              </a:endParaRPr>
            </a:p>
          </p:txBody>
        </p:sp>
        <p:sp>
          <p:nvSpPr>
            <p:cNvPr id="48" name="Oval 47">
              <a:extLst>
                <a:ext uri="{FF2B5EF4-FFF2-40B4-BE49-F238E27FC236}">
                  <a16:creationId xmlns:a16="http://schemas.microsoft.com/office/drawing/2014/main" id="{8D1936F0-AA76-4620-9D6D-A58B40F3AFAD}"/>
                </a:ext>
              </a:extLst>
            </p:cNvPr>
            <p:cNvSpPr/>
            <p:nvPr/>
          </p:nvSpPr>
          <p:spPr>
            <a:xfrm>
              <a:off x="2514674" y="2608425"/>
              <a:ext cx="457218" cy="456992"/>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sz="2000" dirty="0">
                <a:solidFill>
                  <a:srgbClr val="000000"/>
                </a:solidFill>
                <a:latin typeface="Arial" panose="020B0604020202020204" pitchFamily="34" charset="0"/>
                <a:cs typeface="Arial" panose="020B0604020202020204" pitchFamily="34" charset="0"/>
              </a:endParaRPr>
            </a:p>
          </p:txBody>
        </p:sp>
        <p:sp>
          <p:nvSpPr>
            <p:cNvPr id="49" name="Oval 48">
              <a:extLst>
                <a:ext uri="{FF2B5EF4-FFF2-40B4-BE49-F238E27FC236}">
                  <a16:creationId xmlns:a16="http://schemas.microsoft.com/office/drawing/2014/main" id="{EE4731AF-8B2D-44D6-B471-C427AF444C6A}"/>
                </a:ext>
              </a:extLst>
            </p:cNvPr>
            <p:cNvSpPr/>
            <p:nvPr/>
          </p:nvSpPr>
          <p:spPr>
            <a:xfrm>
              <a:off x="1781220" y="1524655"/>
              <a:ext cx="457218" cy="456992"/>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2000" dirty="0">
                  <a:solidFill>
                    <a:srgbClr val="000000"/>
                  </a:solidFill>
                  <a:latin typeface="Arial" panose="020B0604020202020204" pitchFamily="34" charset="0"/>
                  <a:cs typeface="Arial" panose="020B0604020202020204" pitchFamily="34" charset="0"/>
                </a:rPr>
                <a:t>b2</a:t>
              </a:r>
            </a:p>
          </p:txBody>
        </p:sp>
        <p:sp>
          <p:nvSpPr>
            <p:cNvPr id="50" name="Oval 49">
              <a:extLst>
                <a:ext uri="{FF2B5EF4-FFF2-40B4-BE49-F238E27FC236}">
                  <a16:creationId xmlns:a16="http://schemas.microsoft.com/office/drawing/2014/main" id="{CCAD11FD-AA11-40B9-A2A2-8FD67149728F}"/>
                </a:ext>
              </a:extLst>
            </p:cNvPr>
            <p:cNvSpPr/>
            <p:nvPr/>
          </p:nvSpPr>
          <p:spPr>
            <a:xfrm>
              <a:off x="1236687" y="2608425"/>
              <a:ext cx="457218" cy="456992"/>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sz="2000" dirty="0">
                <a:solidFill>
                  <a:srgbClr val="000000"/>
                </a:solidFill>
                <a:latin typeface="Arial" panose="020B0604020202020204" pitchFamily="34" charset="0"/>
                <a:cs typeface="Arial" panose="020B0604020202020204" pitchFamily="34" charset="0"/>
              </a:endParaRPr>
            </a:p>
          </p:txBody>
        </p:sp>
        <p:sp>
          <p:nvSpPr>
            <p:cNvPr id="51" name="Oval 50">
              <a:extLst>
                <a:ext uri="{FF2B5EF4-FFF2-40B4-BE49-F238E27FC236}">
                  <a16:creationId xmlns:a16="http://schemas.microsoft.com/office/drawing/2014/main" id="{D062416A-2726-46E1-97A2-727C1881467A}"/>
                </a:ext>
              </a:extLst>
            </p:cNvPr>
            <p:cNvSpPr/>
            <p:nvPr/>
          </p:nvSpPr>
          <p:spPr>
            <a:xfrm>
              <a:off x="2978242" y="1537349"/>
              <a:ext cx="457218" cy="456992"/>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2000" dirty="0">
                  <a:solidFill>
                    <a:srgbClr val="000000"/>
                  </a:solidFill>
                  <a:latin typeface="Arial" panose="020B0604020202020204" pitchFamily="34" charset="0"/>
                  <a:cs typeface="Arial" panose="020B0604020202020204" pitchFamily="34" charset="0"/>
                </a:rPr>
                <a:t>k2</a:t>
              </a:r>
            </a:p>
          </p:txBody>
        </p:sp>
        <p:sp>
          <p:nvSpPr>
            <p:cNvPr id="44050" name="TextBox 51">
              <a:extLst>
                <a:ext uri="{FF2B5EF4-FFF2-40B4-BE49-F238E27FC236}">
                  <a16:creationId xmlns:a16="http://schemas.microsoft.com/office/drawing/2014/main" id="{480C2E93-42DD-46CD-A90F-26ABD5EF0BF9}"/>
                </a:ext>
              </a:extLst>
            </p:cNvPr>
            <p:cNvSpPr txBox="1">
              <a:spLocks noChangeArrowheads="1"/>
            </p:cNvSpPr>
            <p:nvPr/>
          </p:nvSpPr>
          <p:spPr bwMode="auto">
            <a:xfrm>
              <a:off x="2362268" y="1304092"/>
              <a:ext cx="609624" cy="615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lr>
                  <a:schemeClr val="accent1"/>
                </a:buClr>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lr>
                  <a:schemeClr val="accent1"/>
                </a:buClr>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lr>
                  <a:schemeClr val="accent1"/>
                </a:buClr>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en-US" altLang="en-US" sz="4000">
                  <a:solidFill>
                    <a:srgbClr val="000000"/>
                  </a:solidFill>
                </a:rPr>
                <a:t>…</a:t>
              </a:r>
            </a:p>
          </p:txBody>
        </p:sp>
        <p:sp>
          <p:nvSpPr>
            <p:cNvPr id="53" name="TextBox 52">
              <a:extLst>
                <a:ext uri="{FF2B5EF4-FFF2-40B4-BE49-F238E27FC236}">
                  <a16:creationId xmlns:a16="http://schemas.microsoft.com/office/drawing/2014/main" id="{980D93DC-7F25-406A-B9BA-F9047FD159D6}"/>
                </a:ext>
              </a:extLst>
            </p:cNvPr>
            <p:cNvSpPr txBox="1"/>
            <p:nvPr/>
          </p:nvSpPr>
          <p:spPr>
            <a:xfrm>
              <a:off x="3992694" y="1458010"/>
              <a:ext cx="4800786" cy="369164"/>
            </a:xfrm>
            <a:prstGeom prst="rect">
              <a:avLst/>
            </a:prstGeom>
            <a:noFill/>
            <a:ln>
              <a:noFill/>
            </a:ln>
          </p:spPr>
          <p:txBody>
            <a:bodyPr>
              <a:spAutoFit/>
            </a:bodyPr>
            <a:lstStyle/>
            <a:p>
              <a:pPr>
                <a:defRPr/>
              </a:pPr>
              <a:r>
                <a:rPr lang="en-US" dirty="0">
                  <a:solidFill>
                    <a:srgbClr val="000000"/>
                  </a:solidFill>
                  <a:latin typeface="+mn-lt"/>
                  <a:ea typeface="ＭＳ Ｐゴシック" charset="0"/>
                </a:rPr>
                <a:t>Select the </a:t>
              </a:r>
              <a:r>
                <a:rPr lang="en-US" i="1" dirty="0">
                  <a:solidFill>
                    <a:srgbClr val="000000"/>
                  </a:solidFill>
                  <a:latin typeface="+mn-lt"/>
                  <a:ea typeface="ＭＳ Ｐゴシック" charset="0"/>
                </a:rPr>
                <a:t>k</a:t>
              </a:r>
              <a:r>
                <a:rPr lang="en-US" dirty="0">
                  <a:solidFill>
                    <a:srgbClr val="000000"/>
                  </a:solidFill>
                  <a:latin typeface="+mn-lt"/>
                  <a:ea typeface="ＭＳ Ｐゴシック" charset="0"/>
                </a:rPr>
                <a:t> best children</a:t>
              </a:r>
            </a:p>
          </p:txBody>
        </p:sp>
        <p:sp>
          <p:nvSpPr>
            <p:cNvPr id="44052" name="TextBox 53">
              <a:extLst>
                <a:ext uri="{FF2B5EF4-FFF2-40B4-BE49-F238E27FC236}">
                  <a16:creationId xmlns:a16="http://schemas.microsoft.com/office/drawing/2014/main" id="{452DFDE9-54CC-4680-8CB0-CBEB2B95FC8E}"/>
                </a:ext>
              </a:extLst>
            </p:cNvPr>
            <p:cNvSpPr txBox="1">
              <a:spLocks noChangeArrowheads="1"/>
            </p:cNvSpPr>
            <p:nvPr/>
          </p:nvSpPr>
          <p:spPr bwMode="auto">
            <a:xfrm>
              <a:off x="3111597" y="2387863"/>
              <a:ext cx="609624" cy="615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lr>
                  <a:schemeClr val="accent1"/>
                </a:buClr>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lr>
                  <a:schemeClr val="accent1"/>
                </a:buClr>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lr>
                  <a:schemeClr val="accent1"/>
                </a:buClr>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en-US" altLang="en-US" sz="4000">
                  <a:solidFill>
                    <a:srgbClr val="000000"/>
                  </a:solidFill>
                </a:rPr>
                <a:t>…</a:t>
              </a:r>
            </a:p>
          </p:txBody>
        </p:sp>
        <p:sp>
          <p:nvSpPr>
            <p:cNvPr id="44053" name="TextBox 54">
              <a:extLst>
                <a:ext uri="{FF2B5EF4-FFF2-40B4-BE49-F238E27FC236}">
                  <a16:creationId xmlns:a16="http://schemas.microsoft.com/office/drawing/2014/main" id="{F5B7577F-8881-46A9-9A41-318D18C38CC9}"/>
                </a:ext>
              </a:extLst>
            </p:cNvPr>
            <p:cNvSpPr txBox="1">
              <a:spLocks noChangeArrowheads="1"/>
            </p:cNvSpPr>
            <p:nvPr/>
          </p:nvSpPr>
          <p:spPr bwMode="auto">
            <a:xfrm>
              <a:off x="4930942" y="2541780"/>
              <a:ext cx="3829198" cy="461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lr>
                  <a:schemeClr val="accent1"/>
                </a:buClr>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lr>
                  <a:schemeClr val="accent1"/>
                </a:buClr>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en-US" altLang="en-US" sz="2400" dirty="0">
                  <a:solidFill>
                    <a:srgbClr val="000000"/>
                  </a:solidFill>
                </a:rPr>
                <a:t>Repeat …</a:t>
              </a:r>
            </a:p>
          </p:txBody>
        </p:sp>
        <p:cxnSp>
          <p:nvCxnSpPr>
            <p:cNvPr id="56" name="Straight Arrow Connector 55">
              <a:extLst>
                <a:ext uri="{FF2B5EF4-FFF2-40B4-BE49-F238E27FC236}">
                  <a16:creationId xmlns:a16="http://schemas.microsoft.com/office/drawing/2014/main" id="{90D9981B-B483-49A3-8418-3E6B46B04A49}"/>
                </a:ext>
              </a:extLst>
            </p:cNvPr>
            <p:cNvCxnSpPr>
              <a:stCxn id="44" idx="4"/>
              <a:endCxn id="45" idx="7"/>
            </p:cNvCxnSpPr>
            <p:nvPr/>
          </p:nvCxnSpPr>
          <p:spPr>
            <a:xfrm flipH="1">
              <a:off x="1000140" y="1981647"/>
              <a:ext cx="447692" cy="693422"/>
            </a:xfrm>
            <a:prstGeom prst="straightConnector1">
              <a:avLst/>
            </a:prstGeom>
            <a:ln w="25400">
              <a:solidFill>
                <a:srgbClr val="00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4445462E-E7DA-4DEF-8314-9E12381D51D4}"/>
                </a:ext>
              </a:extLst>
            </p:cNvPr>
            <p:cNvCxnSpPr>
              <a:stCxn id="49" idx="4"/>
              <a:endCxn id="47" idx="0"/>
            </p:cNvCxnSpPr>
            <p:nvPr/>
          </p:nvCxnSpPr>
          <p:spPr>
            <a:xfrm>
              <a:off x="2009829" y="1981647"/>
              <a:ext cx="68266" cy="626777"/>
            </a:xfrm>
            <a:prstGeom prst="straightConnector1">
              <a:avLst/>
            </a:prstGeom>
            <a:ln w="25400">
              <a:solidFill>
                <a:srgbClr val="00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9E583926-A12F-4183-9298-52288596C2D4}"/>
                </a:ext>
              </a:extLst>
            </p:cNvPr>
            <p:cNvCxnSpPr>
              <a:stCxn id="49" idx="4"/>
              <a:endCxn id="48" idx="1"/>
            </p:cNvCxnSpPr>
            <p:nvPr/>
          </p:nvCxnSpPr>
          <p:spPr>
            <a:xfrm>
              <a:off x="2009829" y="1981647"/>
              <a:ext cx="571522" cy="693422"/>
            </a:xfrm>
            <a:prstGeom prst="straightConnector1">
              <a:avLst/>
            </a:prstGeom>
            <a:ln w="25400">
              <a:solidFill>
                <a:srgbClr val="00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6E933EBB-E8BD-416E-ADDB-320B505EFE00}"/>
                </a:ext>
              </a:extLst>
            </p:cNvPr>
            <p:cNvCxnSpPr>
              <a:stCxn id="51" idx="4"/>
            </p:cNvCxnSpPr>
            <p:nvPr/>
          </p:nvCxnSpPr>
          <p:spPr>
            <a:xfrm>
              <a:off x="3206851" y="1994341"/>
              <a:ext cx="209558" cy="680728"/>
            </a:xfrm>
            <a:prstGeom prst="straightConnector1">
              <a:avLst/>
            </a:prstGeom>
            <a:ln w="25400">
              <a:solidFill>
                <a:srgbClr val="00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21242998-2EFB-4B2B-91C7-04963EAB3D81}"/>
                </a:ext>
              </a:extLst>
            </p:cNvPr>
            <p:cNvCxnSpPr>
              <a:stCxn id="51" idx="4"/>
              <a:endCxn id="46" idx="1"/>
            </p:cNvCxnSpPr>
            <p:nvPr/>
          </p:nvCxnSpPr>
          <p:spPr>
            <a:xfrm>
              <a:off x="3206851" y="1994341"/>
              <a:ext cx="650900" cy="680728"/>
            </a:xfrm>
            <a:prstGeom prst="straightConnector1">
              <a:avLst/>
            </a:prstGeom>
            <a:ln w="25400">
              <a:solidFill>
                <a:srgbClr val="00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93A07310-DB1D-4948-9BC4-7F617DB4242D}"/>
                </a:ext>
              </a:extLst>
            </p:cNvPr>
            <p:cNvCxnSpPr>
              <a:stCxn id="44" idx="4"/>
              <a:endCxn id="50" idx="0"/>
            </p:cNvCxnSpPr>
            <p:nvPr/>
          </p:nvCxnSpPr>
          <p:spPr>
            <a:xfrm>
              <a:off x="1447832" y="1981647"/>
              <a:ext cx="17464" cy="626777"/>
            </a:xfrm>
            <a:prstGeom prst="straightConnector1">
              <a:avLst/>
            </a:prstGeom>
            <a:ln w="25400">
              <a:solidFill>
                <a:srgbClr val="000000"/>
              </a:solidFill>
              <a:tailEnd type="arrow" w="lg" len="lg"/>
            </a:ln>
          </p:spPr>
          <p:style>
            <a:lnRef idx="1">
              <a:schemeClr val="accent1"/>
            </a:lnRef>
            <a:fillRef idx="0">
              <a:schemeClr val="accent1"/>
            </a:fillRef>
            <a:effectRef idx="0">
              <a:schemeClr val="accent1"/>
            </a:effectRef>
            <a:fontRef idx="minor">
              <a:schemeClr val="tx1"/>
            </a:fontRef>
          </p:style>
        </p:cxnSp>
      </p:grpSp>
      <p:cxnSp>
        <p:nvCxnSpPr>
          <p:cNvPr id="62" name="Straight Arrow Connector 61">
            <a:extLst>
              <a:ext uri="{FF2B5EF4-FFF2-40B4-BE49-F238E27FC236}">
                <a16:creationId xmlns:a16="http://schemas.microsoft.com/office/drawing/2014/main" id="{33F16BA2-212D-4963-8122-06495D21648A}"/>
              </a:ext>
            </a:extLst>
          </p:cNvPr>
          <p:cNvCxnSpPr>
            <a:stCxn id="6" idx="4"/>
            <a:endCxn id="44" idx="1"/>
          </p:cNvCxnSpPr>
          <p:nvPr/>
        </p:nvCxnSpPr>
        <p:spPr>
          <a:xfrm>
            <a:off x="2362201" y="3065464"/>
            <a:ext cx="447675" cy="688975"/>
          </a:xfrm>
          <a:prstGeom prst="straightConnector1">
            <a:avLst/>
          </a:prstGeom>
          <a:ln w="25400">
            <a:solidFill>
              <a:srgbClr val="00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3773C9C8-F9FD-43AB-9C9B-68AB6BFCA58A}"/>
              </a:ext>
            </a:extLst>
          </p:cNvPr>
          <p:cNvCxnSpPr>
            <a:stCxn id="11" idx="4"/>
            <a:endCxn id="49" idx="1"/>
          </p:cNvCxnSpPr>
          <p:nvPr/>
        </p:nvCxnSpPr>
        <p:spPr>
          <a:xfrm>
            <a:off x="2989264" y="3065464"/>
            <a:ext cx="382587" cy="688975"/>
          </a:xfrm>
          <a:prstGeom prst="straightConnector1">
            <a:avLst/>
          </a:prstGeom>
          <a:ln w="25400">
            <a:solidFill>
              <a:srgbClr val="00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CA16848A-5046-47D7-B711-1B96734D0A1C}"/>
              </a:ext>
            </a:extLst>
          </p:cNvPr>
          <p:cNvCxnSpPr>
            <a:stCxn id="7" idx="4"/>
            <a:endCxn id="51" idx="7"/>
          </p:cNvCxnSpPr>
          <p:nvPr/>
        </p:nvCxnSpPr>
        <p:spPr>
          <a:xfrm flipH="1">
            <a:off x="4892676" y="3065464"/>
            <a:ext cx="650875" cy="701675"/>
          </a:xfrm>
          <a:prstGeom prst="straightConnector1">
            <a:avLst/>
          </a:prstGeom>
          <a:ln w="25400">
            <a:solidFill>
              <a:srgbClr val="000000"/>
            </a:solidFill>
            <a:tailEnd type="arrow" w="lg" len="lg"/>
          </a:ln>
        </p:spPr>
        <p:style>
          <a:lnRef idx="1">
            <a:schemeClr val="accent1"/>
          </a:lnRef>
          <a:fillRef idx="0">
            <a:schemeClr val="accent1"/>
          </a:fillRef>
          <a:effectRef idx="0">
            <a:schemeClr val="accent1"/>
          </a:effectRef>
          <a:fontRef idx="minor">
            <a:schemeClr val="tx1"/>
          </a:fontRef>
        </p:style>
      </p:cxnSp>
      <p:sp>
        <p:nvSpPr>
          <p:cNvPr id="44040" name="Title 2">
            <a:extLst>
              <a:ext uri="{FF2B5EF4-FFF2-40B4-BE49-F238E27FC236}">
                <a16:creationId xmlns:a16="http://schemas.microsoft.com/office/drawing/2014/main" id="{D23D4F05-14E7-41AE-9BBB-FBC55C3B91DB}"/>
              </a:ext>
            </a:extLst>
          </p:cNvPr>
          <p:cNvSpPr>
            <a:spLocks noGrp="1"/>
          </p:cNvSpPr>
          <p:nvPr>
            <p:ph type="title"/>
          </p:nvPr>
        </p:nvSpPr>
        <p:spPr>
          <a:xfrm>
            <a:off x="1898650" y="88901"/>
            <a:ext cx="8153400" cy="1020763"/>
          </a:xfrm>
        </p:spPr>
        <p:txBody>
          <a:bodyPr/>
          <a:lstStyle/>
          <a:p>
            <a:pPr eaLnBrk="1" hangingPunct="1"/>
            <a:r>
              <a:rPr lang="en-US" altLang="en-US">
                <a:ea typeface="ＭＳ Ｐゴシック" panose="020B0600070205080204" pitchFamily="34" charset="-128"/>
              </a:rPr>
              <a:t>Local beam search</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عنصر نائب لرقم الشريحة 5">
            <a:extLst>
              <a:ext uri="{FF2B5EF4-FFF2-40B4-BE49-F238E27FC236}">
                <a16:creationId xmlns:a16="http://schemas.microsoft.com/office/drawing/2014/main" id="{ACE535E5-4765-4064-838D-0AC1BB54B27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B6B15AC5-E134-420B-93C0-7F42915AFF0C}" type="slidenum">
              <a:rPr lang="ar-SA" altLang="tr-TR"/>
              <a:pPr eaLnBrk="1" hangingPunct="1"/>
              <a:t>71</a:t>
            </a:fld>
            <a:endParaRPr lang="en-GB" altLang="tr-TR"/>
          </a:p>
        </p:txBody>
      </p:sp>
      <p:sp>
        <p:nvSpPr>
          <p:cNvPr id="247810" name="Rectangle 2">
            <a:extLst>
              <a:ext uri="{FF2B5EF4-FFF2-40B4-BE49-F238E27FC236}">
                <a16:creationId xmlns:a16="http://schemas.microsoft.com/office/drawing/2014/main" id="{65D41CF3-2E35-4102-85B4-ED903FFE8D29}"/>
              </a:ext>
            </a:extLst>
          </p:cNvPr>
          <p:cNvSpPr>
            <a:spLocks noGrp="1" noChangeArrowheads="1"/>
          </p:cNvSpPr>
          <p:nvPr>
            <p:ph type="title"/>
          </p:nvPr>
        </p:nvSpPr>
        <p:spPr>
          <a:xfrm>
            <a:off x="2743200" y="857250"/>
            <a:ext cx="7793038" cy="819150"/>
          </a:xfrm>
        </p:spPr>
        <p:txBody>
          <a:bodyPr/>
          <a:lstStyle/>
          <a:p>
            <a:pPr eaLnBrk="1" hangingPunct="1">
              <a:defRPr/>
            </a:pPr>
            <a:r>
              <a:rPr lang="fr-FR"/>
              <a:t>Local Beam</a:t>
            </a:r>
            <a:r>
              <a:rPr lang="fr-FR" sz="2800" i="1">
                <a:solidFill>
                  <a:schemeClr val="accent2"/>
                </a:solidFill>
                <a:effectLst>
                  <a:outerShdw blurRad="38100" dist="38100" dir="2700000" algn="tl">
                    <a:srgbClr val="C0C0C0"/>
                  </a:outerShdw>
                </a:effectLst>
              </a:rPr>
              <a:t> </a:t>
            </a:r>
            <a:r>
              <a:rPr lang="fr-FR"/>
              <a:t>Search</a:t>
            </a:r>
            <a:endParaRPr lang="en-US"/>
          </a:p>
        </p:txBody>
      </p:sp>
      <p:sp>
        <p:nvSpPr>
          <p:cNvPr id="91140" name="Line 5">
            <a:extLst>
              <a:ext uri="{FF2B5EF4-FFF2-40B4-BE49-F238E27FC236}">
                <a16:creationId xmlns:a16="http://schemas.microsoft.com/office/drawing/2014/main" id="{586BEA0C-93BE-4D34-AF3E-9B60DF56B4F7}"/>
              </a:ext>
            </a:extLst>
          </p:cNvPr>
          <p:cNvSpPr>
            <a:spLocks noChangeShapeType="1"/>
          </p:cNvSpPr>
          <p:nvPr/>
        </p:nvSpPr>
        <p:spPr bwMode="auto">
          <a:xfrm>
            <a:off x="3657600" y="2133600"/>
            <a:ext cx="0" cy="37338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tr-TR"/>
          </a:p>
        </p:txBody>
      </p:sp>
      <p:sp>
        <p:nvSpPr>
          <p:cNvPr id="91141" name="Line 6">
            <a:extLst>
              <a:ext uri="{FF2B5EF4-FFF2-40B4-BE49-F238E27FC236}">
                <a16:creationId xmlns:a16="http://schemas.microsoft.com/office/drawing/2014/main" id="{7F5A54C1-A07A-4D44-B9D2-FAD632E281C7}"/>
              </a:ext>
            </a:extLst>
          </p:cNvPr>
          <p:cNvSpPr>
            <a:spLocks noChangeShapeType="1"/>
          </p:cNvSpPr>
          <p:nvPr/>
        </p:nvSpPr>
        <p:spPr bwMode="auto">
          <a:xfrm>
            <a:off x="3657600" y="5867400"/>
            <a:ext cx="609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91142" name="Freeform 7">
            <a:extLst>
              <a:ext uri="{FF2B5EF4-FFF2-40B4-BE49-F238E27FC236}">
                <a16:creationId xmlns:a16="http://schemas.microsoft.com/office/drawing/2014/main" id="{12574D32-5402-4347-BC75-6C9EA35E509F}"/>
              </a:ext>
            </a:extLst>
          </p:cNvPr>
          <p:cNvSpPr>
            <a:spLocks/>
          </p:cNvSpPr>
          <p:nvPr/>
        </p:nvSpPr>
        <p:spPr bwMode="auto">
          <a:xfrm>
            <a:off x="4114800" y="2057400"/>
            <a:ext cx="4191000" cy="3416300"/>
          </a:xfrm>
          <a:custGeom>
            <a:avLst/>
            <a:gdLst>
              <a:gd name="T0" fmla="*/ 0 w 2640"/>
              <a:gd name="T1" fmla="*/ 384 h 2152"/>
              <a:gd name="T2" fmla="*/ 384 w 2640"/>
              <a:gd name="T3" fmla="*/ 1536 h 2152"/>
              <a:gd name="T4" fmla="*/ 960 w 2640"/>
              <a:gd name="T5" fmla="*/ 960 h 2152"/>
              <a:gd name="T6" fmla="*/ 1344 w 2640"/>
              <a:gd name="T7" fmla="*/ 2064 h 2152"/>
              <a:gd name="T8" fmla="*/ 1776 w 2640"/>
              <a:gd name="T9" fmla="*/ 432 h 2152"/>
              <a:gd name="T10" fmla="*/ 2160 w 2640"/>
              <a:gd name="T11" fmla="*/ 1008 h 2152"/>
              <a:gd name="T12" fmla="*/ 2640 w 2640"/>
              <a:gd name="T13" fmla="*/ 0 h 2152"/>
              <a:gd name="T14" fmla="*/ 0 60000 65536"/>
              <a:gd name="T15" fmla="*/ 0 60000 65536"/>
              <a:gd name="T16" fmla="*/ 0 60000 65536"/>
              <a:gd name="T17" fmla="*/ 0 60000 65536"/>
              <a:gd name="T18" fmla="*/ 0 60000 65536"/>
              <a:gd name="T19" fmla="*/ 0 60000 65536"/>
              <a:gd name="T20" fmla="*/ 0 60000 65536"/>
              <a:gd name="T21" fmla="*/ 0 w 2640"/>
              <a:gd name="T22" fmla="*/ 0 h 2152"/>
              <a:gd name="T23" fmla="*/ 2640 w 2640"/>
              <a:gd name="T24" fmla="*/ 2152 h 2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0" h="2152">
                <a:moveTo>
                  <a:pt x="0" y="384"/>
                </a:moveTo>
                <a:cubicBezTo>
                  <a:pt x="112" y="912"/>
                  <a:pt x="224" y="1440"/>
                  <a:pt x="384" y="1536"/>
                </a:cubicBezTo>
                <a:cubicBezTo>
                  <a:pt x="544" y="1632"/>
                  <a:pt x="800" y="872"/>
                  <a:pt x="960" y="960"/>
                </a:cubicBezTo>
                <a:cubicBezTo>
                  <a:pt x="1120" y="1048"/>
                  <a:pt x="1208" y="2152"/>
                  <a:pt x="1344" y="2064"/>
                </a:cubicBezTo>
                <a:cubicBezTo>
                  <a:pt x="1480" y="1976"/>
                  <a:pt x="1640" y="608"/>
                  <a:pt x="1776" y="432"/>
                </a:cubicBezTo>
                <a:cubicBezTo>
                  <a:pt x="1912" y="256"/>
                  <a:pt x="2016" y="1080"/>
                  <a:pt x="2160" y="1008"/>
                </a:cubicBezTo>
                <a:cubicBezTo>
                  <a:pt x="2304" y="936"/>
                  <a:pt x="2560" y="168"/>
                  <a:pt x="264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91143" name="Oval 8">
            <a:extLst>
              <a:ext uri="{FF2B5EF4-FFF2-40B4-BE49-F238E27FC236}">
                <a16:creationId xmlns:a16="http://schemas.microsoft.com/office/drawing/2014/main" id="{B084B967-8E07-49ED-A253-6D8531847E9B}"/>
              </a:ext>
            </a:extLst>
          </p:cNvPr>
          <p:cNvSpPr>
            <a:spLocks noChangeArrowheads="1"/>
          </p:cNvSpPr>
          <p:nvPr/>
        </p:nvSpPr>
        <p:spPr bwMode="auto">
          <a:xfrm>
            <a:off x="4191000" y="2971800"/>
            <a:ext cx="1524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91144" name="Oval 9">
            <a:extLst>
              <a:ext uri="{FF2B5EF4-FFF2-40B4-BE49-F238E27FC236}">
                <a16:creationId xmlns:a16="http://schemas.microsoft.com/office/drawing/2014/main" id="{3C6E53B2-1185-4059-9528-06E262CFE2CE}"/>
              </a:ext>
            </a:extLst>
          </p:cNvPr>
          <p:cNvSpPr>
            <a:spLocks noChangeArrowheads="1"/>
          </p:cNvSpPr>
          <p:nvPr/>
        </p:nvSpPr>
        <p:spPr bwMode="auto">
          <a:xfrm>
            <a:off x="5791200" y="3733800"/>
            <a:ext cx="1524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91145" name="Oval 10">
            <a:extLst>
              <a:ext uri="{FF2B5EF4-FFF2-40B4-BE49-F238E27FC236}">
                <a16:creationId xmlns:a16="http://schemas.microsoft.com/office/drawing/2014/main" id="{7BCF766F-076C-4717-A4A2-D7FADF1DFF33}"/>
              </a:ext>
            </a:extLst>
          </p:cNvPr>
          <p:cNvSpPr>
            <a:spLocks noChangeArrowheads="1"/>
          </p:cNvSpPr>
          <p:nvPr/>
        </p:nvSpPr>
        <p:spPr bwMode="auto">
          <a:xfrm>
            <a:off x="6629400" y="2971800"/>
            <a:ext cx="1524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91146" name="Oval 11">
            <a:extLst>
              <a:ext uri="{FF2B5EF4-FFF2-40B4-BE49-F238E27FC236}">
                <a16:creationId xmlns:a16="http://schemas.microsoft.com/office/drawing/2014/main" id="{BDFEF122-F13E-4842-B818-5E857BBE8CBF}"/>
              </a:ext>
            </a:extLst>
          </p:cNvPr>
          <p:cNvSpPr>
            <a:spLocks noChangeArrowheads="1"/>
          </p:cNvSpPr>
          <p:nvPr/>
        </p:nvSpPr>
        <p:spPr bwMode="auto">
          <a:xfrm>
            <a:off x="7620000" y="3200400"/>
            <a:ext cx="1524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91147" name="Text Box 12">
            <a:extLst>
              <a:ext uri="{FF2B5EF4-FFF2-40B4-BE49-F238E27FC236}">
                <a16:creationId xmlns:a16="http://schemas.microsoft.com/office/drawing/2014/main" id="{C47C906D-A411-44E0-93D9-7167EAE55F70}"/>
              </a:ext>
            </a:extLst>
          </p:cNvPr>
          <p:cNvSpPr txBox="1">
            <a:spLocks noChangeArrowheads="1"/>
          </p:cNvSpPr>
          <p:nvPr/>
        </p:nvSpPr>
        <p:spPr bwMode="auto">
          <a:xfrm>
            <a:off x="2971800" y="2057401"/>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Cost</a:t>
            </a:r>
            <a:endParaRPr lang="en-GB" altLang="tr-TR"/>
          </a:p>
        </p:txBody>
      </p:sp>
      <p:sp>
        <p:nvSpPr>
          <p:cNvPr id="91148" name="Text Box 13">
            <a:extLst>
              <a:ext uri="{FF2B5EF4-FFF2-40B4-BE49-F238E27FC236}">
                <a16:creationId xmlns:a16="http://schemas.microsoft.com/office/drawing/2014/main" id="{BD698628-2E3F-454C-BC6F-EAD2505A6052}"/>
              </a:ext>
            </a:extLst>
          </p:cNvPr>
          <p:cNvSpPr txBox="1">
            <a:spLocks noChangeArrowheads="1"/>
          </p:cNvSpPr>
          <p:nvPr/>
        </p:nvSpPr>
        <p:spPr bwMode="auto">
          <a:xfrm>
            <a:off x="9220200" y="5867401"/>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States</a:t>
            </a:r>
            <a:endParaRPr lang="en-GB" altLang="tr-TR"/>
          </a:p>
        </p:txBody>
      </p:sp>
      <p:sp>
        <p:nvSpPr>
          <p:cNvPr id="13" name="TextBox 12">
            <a:extLst>
              <a:ext uri="{FF2B5EF4-FFF2-40B4-BE49-F238E27FC236}">
                <a16:creationId xmlns:a16="http://schemas.microsoft.com/office/drawing/2014/main" id="{A36209AD-7E0F-4BC9-B4D7-899E02E2C558}"/>
              </a:ext>
            </a:extLst>
          </p:cNvPr>
          <p:cNvSpPr txBox="1"/>
          <p:nvPr/>
        </p:nvSpPr>
        <p:spPr bwMode="auto">
          <a:xfrm>
            <a:off x="605694" y="6332218"/>
            <a:ext cx="6099906" cy="215444"/>
          </a:xfrm>
          <a:prstGeom prst="rect">
            <a:avLst/>
          </a:prstGeom>
          <a:noFill/>
          <a:ln w="9525">
            <a:noFill/>
            <a:miter lim="800000"/>
            <a:headEnd/>
            <a:tailEnd/>
          </a:ln>
        </p:spPr>
        <p:txBody>
          <a:bodyPr wrap="square">
            <a:spAutoFit/>
          </a:bodyPr>
          <a:lstStyle/>
          <a:p>
            <a:r>
              <a:rPr lang="en-US" altLang="tr-TR" sz="800" dirty="0">
                <a:solidFill>
                  <a:schemeClr val="bg2">
                    <a:lumMod val="40000"/>
                    <a:lumOff val="60000"/>
                  </a:schemeClr>
                </a:solidFill>
              </a:rPr>
              <a:t>From : CSC 361 -   </a:t>
            </a:r>
            <a:r>
              <a:rPr lang="en-US" altLang="tr-TR" sz="800" dirty="0">
                <a:solidFill>
                  <a:schemeClr val="bg2">
                    <a:lumMod val="40000"/>
                    <a:lumOff val="60000"/>
                  </a:schemeClr>
                </a:solidFill>
                <a:cs typeface="Tahoma" panose="020B0604030504040204" pitchFamily="34" charset="0"/>
              </a:rPr>
              <a:t>Dr. Yousef Al-</a:t>
            </a:r>
            <a:r>
              <a:rPr lang="en-US" altLang="tr-TR" sz="800" dirty="0" err="1">
                <a:solidFill>
                  <a:schemeClr val="bg2">
                    <a:lumMod val="40000"/>
                    <a:lumOff val="60000"/>
                  </a:schemeClr>
                </a:solidFill>
                <a:cs typeface="Tahoma" panose="020B0604030504040204" pitchFamily="34" charset="0"/>
              </a:rPr>
              <a:t>Ohali</a:t>
            </a:r>
            <a:r>
              <a:rPr lang="en-US" altLang="tr-TR" sz="800" dirty="0">
                <a:solidFill>
                  <a:schemeClr val="bg2">
                    <a:lumMod val="40000"/>
                    <a:lumOff val="60000"/>
                  </a:schemeClr>
                </a:solidFill>
                <a:cs typeface="Tahoma" panose="020B0604030504040204" pitchFamily="34" charset="0"/>
              </a:rPr>
              <a:t>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عنصر نائب لرقم الشريحة 5">
            <a:extLst>
              <a:ext uri="{FF2B5EF4-FFF2-40B4-BE49-F238E27FC236}">
                <a16:creationId xmlns:a16="http://schemas.microsoft.com/office/drawing/2014/main" id="{29219E5D-BC4F-4F76-BAB8-5791DD5C344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70126FC4-3631-47D7-8F30-C923F2C0EDF3}" type="slidenum">
              <a:rPr lang="ar-SA" altLang="tr-TR"/>
              <a:pPr eaLnBrk="1" hangingPunct="1"/>
              <a:t>72</a:t>
            </a:fld>
            <a:endParaRPr lang="en-GB" altLang="tr-TR"/>
          </a:p>
        </p:txBody>
      </p:sp>
      <p:sp>
        <p:nvSpPr>
          <p:cNvPr id="248834" name="Rectangle 2">
            <a:extLst>
              <a:ext uri="{FF2B5EF4-FFF2-40B4-BE49-F238E27FC236}">
                <a16:creationId xmlns:a16="http://schemas.microsoft.com/office/drawing/2014/main" id="{2289238C-2994-4742-85B0-5F913F440422}"/>
              </a:ext>
            </a:extLst>
          </p:cNvPr>
          <p:cNvSpPr>
            <a:spLocks noGrp="1" noChangeArrowheads="1"/>
          </p:cNvSpPr>
          <p:nvPr>
            <p:ph type="title"/>
          </p:nvPr>
        </p:nvSpPr>
        <p:spPr>
          <a:xfrm>
            <a:off x="2743200" y="857250"/>
            <a:ext cx="7793038" cy="819150"/>
          </a:xfrm>
        </p:spPr>
        <p:txBody>
          <a:bodyPr/>
          <a:lstStyle/>
          <a:p>
            <a:pPr eaLnBrk="1" hangingPunct="1">
              <a:defRPr/>
            </a:pPr>
            <a:r>
              <a:rPr lang="fr-FR"/>
              <a:t>Local Beam</a:t>
            </a:r>
            <a:r>
              <a:rPr lang="fr-FR" sz="2800" i="1">
                <a:solidFill>
                  <a:schemeClr val="accent2"/>
                </a:solidFill>
                <a:effectLst>
                  <a:outerShdw blurRad="38100" dist="38100" dir="2700000" algn="tl">
                    <a:srgbClr val="C0C0C0"/>
                  </a:outerShdw>
                </a:effectLst>
              </a:rPr>
              <a:t> </a:t>
            </a:r>
            <a:r>
              <a:rPr lang="fr-FR"/>
              <a:t>Search</a:t>
            </a:r>
            <a:endParaRPr lang="en-US"/>
          </a:p>
        </p:txBody>
      </p:sp>
      <p:sp>
        <p:nvSpPr>
          <p:cNvPr id="92164" name="Line 3">
            <a:extLst>
              <a:ext uri="{FF2B5EF4-FFF2-40B4-BE49-F238E27FC236}">
                <a16:creationId xmlns:a16="http://schemas.microsoft.com/office/drawing/2014/main" id="{D3D1D9E1-37EA-4520-A1F0-63344E92BFF2}"/>
              </a:ext>
            </a:extLst>
          </p:cNvPr>
          <p:cNvSpPr>
            <a:spLocks noChangeShapeType="1"/>
          </p:cNvSpPr>
          <p:nvPr/>
        </p:nvSpPr>
        <p:spPr bwMode="auto">
          <a:xfrm>
            <a:off x="3657600" y="2133600"/>
            <a:ext cx="0" cy="37338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tr-TR"/>
          </a:p>
        </p:txBody>
      </p:sp>
      <p:sp>
        <p:nvSpPr>
          <p:cNvPr id="92165" name="Line 4">
            <a:extLst>
              <a:ext uri="{FF2B5EF4-FFF2-40B4-BE49-F238E27FC236}">
                <a16:creationId xmlns:a16="http://schemas.microsoft.com/office/drawing/2014/main" id="{78B73034-3CB9-4BB8-86D2-7D0365CFA446}"/>
              </a:ext>
            </a:extLst>
          </p:cNvPr>
          <p:cNvSpPr>
            <a:spLocks noChangeShapeType="1"/>
          </p:cNvSpPr>
          <p:nvPr/>
        </p:nvSpPr>
        <p:spPr bwMode="auto">
          <a:xfrm>
            <a:off x="3657600" y="5867400"/>
            <a:ext cx="609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92166" name="Freeform 5">
            <a:extLst>
              <a:ext uri="{FF2B5EF4-FFF2-40B4-BE49-F238E27FC236}">
                <a16:creationId xmlns:a16="http://schemas.microsoft.com/office/drawing/2014/main" id="{D405EE53-9564-4C67-B2B0-838FD6FCB72A}"/>
              </a:ext>
            </a:extLst>
          </p:cNvPr>
          <p:cNvSpPr>
            <a:spLocks/>
          </p:cNvSpPr>
          <p:nvPr/>
        </p:nvSpPr>
        <p:spPr bwMode="auto">
          <a:xfrm>
            <a:off x="4114800" y="2057400"/>
            <a:ext cx="4191000" cy="3416300"/>
          </a:xfrm>
          <a:custGeom>
            <a:avLst/>
            <a:gdLst>
              <a:gd name="T0" fmla="*/ 0 w 2640"/>
              <a:gd name="T1" fmla="*/ 384 h 2152"/>
              <a:gd name="T2" fmla="*/ 384 w 2640"/>
              <a:gd name="T3" fmla="*/ 1536 h 2152"/>
              <a:gd name="T4" fmla="*/ 960 w 2640"/>
              <a:gd name="T5" fmla="*/ 960 h 2152"/>
              <a:gd name="T6" fmla="*/ 1344 w 2640"/>
              <a:gd name="T7" fmla="*/ 2064 h 2152"/>
              <a:gd name="T8" fmla="*/ 1776 w 2640"/>
              <a:gd name="T9" fmla="*/ 432 h 2152"/>
              <a:gd name="T10" fmla="*/ 2160 w 2640"/>
              <a:gd name="T11" fmla="*/ 1008 h 2152"/>
              <a:gd name="T12" fmla="*/ 2640 w 2640"/>
              <a:gd name="T13" fmla="*/ 0 h 2152"/>
              <a:gd name="T14" fmla="*/ 0 60000 65536"/>
              <a:gd name="T15" fmla="*/ 0 60000 65536"/>
              <a:gd name="T16" fmla="*/ 0 60000 65536"/>
              <a:gd name="T17" fmla="*/ 0 60000 65536"/>
              <a:gd name="T18" fmla="*/ 0 60000 65536"/>
              <a:gd name="T19" fmla="*/ 0 60000 65536"/>
              <a:gd name="T20" fmla="*/ 0 60000 65536"/>
              <a:gd name="T21" fmla="*/ 0 w 2640"/>
              <a:gd name="T22" fmla="*/ 0 h 2152"/>
              <a:gd name="T23" fmla="*/ 2640 w 2640"/>
              <a:gd name="T24" fmla="*/ 2152 h 2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0" h="2152">
                <a:moveTo>
                  <a:pt x="0" y="384"/>
                </a:moveTo>
                <a:cubicBezTo>
                  <a:pt x="112" y="912"/>
                  <a:pt x="224" y="1440"/>
                  <a:pt x="384" y="1536"/>
                </a:cubicBezTo>
                <a:cubicBezTo>
                  <a:pt x="544" y="1632"/>
                  <a:pt x="800" y="872"/>
                  <a:pt x="960" y="960"/>
                </a:cubicBezTo>
                <a:cubicBezTo>
                  <a:pt x="1120" y="1048"/>
                  <a:pt x="1208" y="2152"/>
                  <a:pt x="1344" y="2064"/>
                </a:cubicBezTo>
                <a:cubicBezTo>
                  <a:pt x="1480" y="1976"/>
                  <a:pt x="1640" y="608"/>
                  <a:pt x="1776" y="432"/>
                </a:cubicBezTo>
                <a:cubicBezTo>
                  <a:pt x="1912" y="256"/>
                  <a:pt x="2016" y="1080"/>
                  <a:pt x="2160" y="1008"/>
                </a:cubicBezTo>
                <a:cubicBezTo>
                  <a:pt x="2304" y="936"/>
                  <a:pt x="2560" y="168"/>
                  <a:pt x="264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92167" name="Oval 6">
            <a:extLst>
              <a:ext uri="{FF2B5EF4-FFF2-40B4-BE49-F238E27FC236}">
                <a16:creationId xmlns:a16="http://schemas.microsoft.com/office/drawing/2014/main" id="{BDC15E1B-1A51-4F67-8452-76A2A23C3EBD}"/>
              </a:ext>
            </a:extLst>
          </p:cNvPr>
          <p:cNvSpPr>
            <a:spLocks noChangeArrowheads="1"/>
          </p:cNvSpPr>
          <p:nvPr/>
        </p:nvSpPr>
        <p:spPr bwMode="auto">
          <a:xfrm>
            <a:off x="4191000" y="2971800"/>
            <a:ext cx="1524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92168" name="Oval 7">
            <a:extLst>
              <a:ext uri="{FF2B5EF4-FFF2-40B4-BE49-F238E27FC236}">
                <a16:creationId xmlns:a16="http://schemas.microsoft.com/office/drawing/2014/main" id="{8A121FB4-2ADC-4065-9A0A-8C826A10667B}"/>
              </a:ext>
            </a:extLst>
          </p:cNvPr>
          <p:cNvSpPr>
            <a:spLocks noChangeArrowheads="1"/>
          </p:cNvSpPr>
          <p:nvPr/>
        </p:nvSpPr>
        <p:spPr bwMode="auto">
          <a:xfrm>
            <a:off x="5791200" y="3733800"/>
            <a:ext cx="1524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92169" name="Oval 8">
            <a:extLst>
              <a:ext uri="{FF2B5EF4-FFF2-40B4-BE49-F238E27FC236}">
                <a16:creationId xmlns:a16="http://schemas.microsoft.com/office/drawing/2014/main" id="{9257CF5D-8349-4ACE-A141-8C8408C27B11}"/>
              </a:ext>
            </a:extLst>
          </p:cNvPr>
          <p:cNvSpPr>
            <a:spLocks noChangeArrowheads="1"/>
          </p:cNvSpPr>
          <p:nvPr/>
        </p:nvSpPr>
        <p:spPr bwMode="auto">
          <a:xfrm>
            <a:off x="6629400" y="2971800"/>
            <a:ext cx="1524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92170" name="Oval 9">
            <a:extLst>
              <a:ext uri="{FF2B5EF4-FFF2-40B4-BE49-F238E27FC236}">
                <a16:creationId xmlns:a16="http://schemas.microsoft.com/office/drawing/2014/main" id="{0AE74EF3-1A0E-4C1E-B14A-9B5A1080AE0F}"/>
              </a:ext>
            </a:extLst>
          </p:cNvPr>
          <p:cNvSpPr>
            <a:spLocks noChangeArrowheads="1"/>
          </p:cNvSpPr>
          <p:nvPr/>
        </p:nvSpPr>
        <p:spPr bwMode="auto">
          <a:xfrm>
            <a:off x="7620000" y="3200400"/>
            <a:ext cx="1524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92171" name="Oval 10">
            <a:extLst>
              <a:ext uri="{FF2B5EF4-FFF2-40B4-BE49-F238E27FC236}">
                <a16:creationId xmlns:a16="http://schemas.microsoft.com/office/drawing/2014/main" id="{1FD94927-E4E1-407A-B47A-05863384219E}"/>
              </a:ext>
            </a:extLst>
          </p:cNvPr>
          <p:cNvSpPr>
            <a:spLocks noChangeArrowheads="1"/>
          </p:cNvSpPr>
          <p:nvPr/>
        </p:nvSpPr>
        <p:spPr bwMode="auto">
          <a:xfrm>
            <a:off x="4267200" y="3352800"/>
            <a:ext cx="152400" cy="228600"/>
          </a:xfrm>
          <a:prstGeom prst="ellipse">
            <a:avLst/>
          </a:prstGeom>
          <a:solidFill>
            <a:schemeClr val="hlink"/>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92172" name="Oval 11">
            <a:extLst>
              <a:ext uri="{FF2B5EF4-FFF2-40B4-BE49-F238E27FC236}">
                <a16:creationId xmlns:a16="http://schemas.microsoft.com/office/drawing/2014/main" id="{D5AB4266-3619-460E-B0FD-6E7BCE5E8541}"/>
              </a:ext>
            </a:extLst>
          </p:cNvPr>
          <p:cNvSpPr>
            <a:spLocks noChangeArrowheads="1"/>
          </p:cNvSpPr>
          <p:nvPr/>
        </p:nvSpPr>
        <p:spPr bwMode="auto">
          <a:xfrm>
            <a:off x="5867400" y="4114800"/>
            <a:ext cx="152400" cy="228600"/>
          </a:xfrm>
          <a:prstGeom prst="ellipse">
            <a:avLst/>
          </a:prstGeom>
          <a:solidFill>
            <a:schemeClr val="hlink"/>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92173" name="Oval 12">
            <a:extLst>
              <a:ext uri="{FF2B5EF4-FFF2-40B4-BE49-F238E27FC236}">
                <a16:creationId xmlns:a16="http://schemas.microsoft.com/office/drawing/2014/main" id="{12D475D0-5BCB-454A-AD36-F760213EC0C8}"/>
              </a:ext>
            </a:extLst>
          </p:cNvPr>
          <p:cNvSpPr>
            <a:spLocks noChangeArrowheads="1"/>
          </p:cNvSpPr>
          <p:nvPr/>
        </p:nvSpPr>
        <p:spPr bwMode="auto">
          <a:xfrm>
            <a:off x="7467600" y="3429000"/>
            <a:ext cx="152400" cy="228600"/>
          </a:xfrm>
          <a:prstGeom prst="ellipse">
            <a:avLst/>
          </a:prstGeom>
          <a:solidFill>
            <a:schemeClr val="hlink"/>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92174" name="Oval 13">
            <a:extLst>
              <a:ext uri="{FF2B5EF4-FFF2-40B4-BE49-F238E27FC236}">
                <a16:creationId xmlns:a16="http://schemas.microsoft.com/office/drawing/2014/main" id="{E5621FAA-37E6-4C29-973C-F52CDDFFA193}"/>
              </a:ext>
            </a:extLst>
          </p:cNvPr>
          <p:cNvSpPr>
            <a:spLocks noChangeArrowheads="1"/>
          </p:cNvSpPr>
          <p:nvPr/>
        </p:nvSpPr>
        <p:spPr bwMode="auto">
          <a:xfrm>
            <a:off x="6629400" y="3276600"/>
            <a:ext cx="152400" cy="228600"/>
          </a:xfrm>
          <a:prstGeom prst="ellipse">
            <a:avLst/>
          </a:prstGeom>
          <a:solidFill>
            <a:schemeClr val="hlink"/>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92175" name="Line 14">
            <a:extLst>
              <a:ext uri="{FF2B5EF4-FFF2-40B4-BE49-F238E27FC236}">
                <a16:creationId xmlns:a16="http://schemas.microsoft.com/office/drawing/2014/main" id="{2B385486-DD29-4A6B-9834-AEB73F56848B}"/>
              </a:ext>
            </a:extLst>
          </p:cNvPr>
          <p:cNvSpPr>
            <a:spLocks noChangeShapeType="1"/>
          </p:cNvSpPr>
          <p:nvPr/>
        </p:nvSpPr>
        <p:spPr bwMode="auto">
          <a:xfrm>
            <a:off x="4038600" y="3200400"/>
            <a:ext cx="762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92176" name="Line 15">
            <a:extLst>
              <a:ext uri="{FF2B5EF4-FFF2-40B4-BE49-F238E27FC236}">
                <a16:creationId xmlns:a16="http://schemas.microsoft.com/office/drawing/2014/main" id="{1305F681-C5C7-448D-BA2A-D7F6D9A9DFAA}"/>
              </a:ext>
            </a:extLst>
          </p:cNvPr>
          <p:cNvSpPr>
            <a:spLocks noChangeShapeType="1"/>
          </p:cNvSpPr>
          <p:nvPr/>
        </p:nvSpPr>
        <p:spPr bwMode="auto">
          <a:xfrm>
            <a:off x="6019800" y="3733800"/>
            <a:ext cx="762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92177" name="Line 16">
            <a:extLst>
              <a:ext uri="{FF2B5EF4-FFF2-40B4-BE49-F238E27FC236}">
                <a16:creationId xmlns:a16="http://schemas.microsoft.com/office/drawing/2014/main" id="{C4A8AC66-A851-4F7C-8418-DCB81E7C5AE9}"/>
              </a:ext>
            </a:extLst>
          </p:cNvPr>
          <p:cNvSpPr>
            <a:spLocks noChangeShapeType="1"/>
          </p:cNvSpPr>
          <p:nvPr/>
        </p:nvSpPr>
        <p:spPr bwMode="auto">
          <a:xfrm>
            <a:off x="6553200" y="29718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92178" name="Line 17">
            <a:extLst>
              <a:ext uri="{FF2B5EF4-FFF2-40B4-BE49-F238E27FC236}">
                <a16:creationId xmlns:a16="http://schemas.microsoft.com/office/drawing/2014/main" id="{3CA116E6-AA67-45EC-96BE-74476AEAEA76}"/>
              </a:ext>
            </a:extLst>
          </p:cNvPr>
          <p:cNvSpPr>
            <a:spLocks noChangeShapeType="1"/>
          </p:cNvSpPr>
          <p:nvPr/>
        </p:nvSpPr>
        <p:spPr bwMode="auto">
          <a:xfrm flipH="1">
            <a:off x="7696200" y="3429000"/>
            <a:ext cx="2286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عنصر نائب لرقم الشريحة 5">
            <a:extLst>
              <a:ext uri="{FF2B5EF4-FFF2-40B4-BE49-F238E27FC236}">
                <a16:creationId xmlns:a16="http://schemas.microsoft.com/office/drawing/2014/main" id="{7C3B5631-36B2-42CC-AE4C-53C823D6797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ED4B3F94-10D1-448D-A0A5-45230C0743EA}" type="slidenum">
              <a:rPr lang="ar-SA" altLang="tr-TR"/>
              <a:pPr eaLnBrk="1" hangingPunct="1"/>
              <a:t>73</a:t>
            </a:fld>
            <a:endParaRPr lang="en-GB" altLang="tr-TR"/>
          </a:p>
        </p:txBody>
      </p:sp>
      <p:sp>
        <p:nvSpPr>
          <p:cNvPr id="249858" name="Rectangle 2">
            <a:extLst>
              <a:ext uri="{FF2B5EF4-FFF2-40B4-BE49-F238E27FC236}">
                <a16:creationId xmlns:a16="http://schemas.microsoft.com/office/drawing/2014/main" id="{A91AD772-F51F-4C10-B85A-D093DF1C54C5}"/>
              </a:ext>
            </a:extLst>
          </p:cNvPr>
          <p:cNvSpPr>
            <a:spLocks noGrp="1" noChangeArrowheads="1"/>
          </p:cNvSpPr>
          <p:nvPr>
            <p:ph type="title"/>
          </p:nvPr>
        </p:nvSpPr>
        <p:spPr>
          <a:xfrm>
            <a:off x="2743200" y="857250"/>
            <a:ext cx="7793038" cy="819150"/>
          </a:xfrm>
        </p:spPr>
        <p:txBody>
          <a:bodyPr/>
          <a:lstStyle/>
          <a:p>
            <a:pPr eaLnBrk="1" hangingPunct="1">
              <a:defRPr/>
            </a:pPr>
            <a:r>
              <a:rPr lang="fr-FR"/>
              <a:t>Local Beam</a:t>
            </a:r>
            <a:r>
              <a:rPr lang="fr-FR" sz="2800" i="1">
                <a:solidFill>
                  <a:schemeClr val="accent2"/>
                </a:solidFill>
                <a:effectLst>
                  <a:outerShdw blurRad="38100" dist="38100" dir="2700000" algn="tl">
                    <a:srgbClr val="C0C0C0"/>
                  </a:outerShdw>
                </a:effectLst>
              </a:rPr>
              <a:t> </a:t>
            </a:r>
            <a:r>
              <a:rPr lang="fr-FR"/>
              <a:t>Search</a:t>
            </a:r>
            <a:endParaRPr lang="en-US"/>
          </a:p>
        </p:txBody>
      </p:sp>
      <p:sp>
        <p:nvSpPr>
          <p:cNvPr id="93188" name="Line 3">
            <a:extLst>
              <a:ext uri="{FF2B5EF4-FFF2-40B4-BE49-F238E27FC236}">
                <a16:creationId xmlns:a16="http://schemas.microsoft.com/office/drawing/2014/main" id="{B8FC0DB5-163F-4C95-AF42-E376F61BB1B3}"/>
              </a:ext>
            </a:extLst>
          </p:cNvPr>
          <p:cNvSpPr>
            <a:spLocks noChangeShapeType="1"/>
          </p:cNvSpPr>
          <p:nvPr/>
        </p:nvSpPr>
        <p:spPr bwMode="auto">
          <a:xfrm>
            <a:off x="3657600" y="2133600"/>
            <a:ext cx="0" cy="37338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tr-TR"/>
          </a:p>
        </p:txBody>
      </p:sp>
      <p:sp>
        <p:nvSpPr>
          <p:cNvPr id="93189" name="Line 4">
            <a:extLst>
              <a:ext uri="{FF2B5EF4-FFF2-40B4-BE49-F238E27FC236}">
                <a16:creationId xmlns:a16="http://schemas.microsoft.com/office/drawing/2014/main" id="{34BCADE2-7ECD-456E-B9B4-24EBA46A053C}"/>
              </a:ext>
            </a:extLst>
          </p:cNvPr>
          <p:cNvSpPr>
            <a:spLocks noChangeShapeType="1"/>
          </p:cNvSpPr>
          <p:nvPr/>
        </p:nvSpPr>
        <p:spPr bwMode="auto">
          <a:xfrm>
            <a:off x="3657600" y="5867400"/>
            <a:ext cx="609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93190" name="Freeform 5">
            <a:extLst>
              <a:ext uri="{FF2B5EF4-FFF2-40B4-BE49-F238E27FC236}">
                <a16:creationId xmlns:a16="http://schemas.microsoft.com/office/drawing/2014/main" id="{3BA8C2BD-30E1-4684-AB4A-F5CE214732C7}"/>
              </a:ext>
            </a:extLst>
          </p:cNvPr>
          <p:cNvSpPr>
            <a:spLocks/>
          </p:cNvSpPr>
          <p:nvPr/>
        </p:nvSpPr>
        <p:spPr bwMode="auto">
          <a:xfrm>
            <a:off x="4114800" y="2057400"/>
            <a:ext cx="4191000" cy="3416300"/>
          </a:xfrm>
          <a:custGeom>
            <a:avLst/>
            <a:gdLst>
              <a:gd name="T0" fmla="*/ 0 w 2640"/>
              <a:gd name="T1" fmla="*/ 384 h 2152"/>
              <a:gd name="T2" fmla="*/ 384 w 2640"/>
              <a:gd name="T3" fmla="*/ 1536 h 2152"/>
              <a:gd name="T4" fmla="*/ 960 w 2640"/>
              <a:gd name="T5" fmla="*/ 960 h 2152"/>
              <a:gd name="T6" fmla="*/ 1344 w 2640"/>
              <a:gd name="T7" fmla="*/ 2064 h 2152"/>
              <a:gd name="T8" fmla="*/ 1776 w 2640"/>
              <a:gd name="T9" fmla="*/ 432 h 2152"/>
              <a:gd name="T10" fmla="*/ 2160 w 2640"/>
              <a:gd name="T11" fmla="*/ 1008 h 2152"/>
              <a:gd name="T12" fmla="*/ 2640 w 2640"/>
              <a:gd name="T13" fmla="*/ 0 h 2152"/>
              <a:gd name="T14" fmla="*/ 0 60000 65536"/>
              <a:gd name="T15" fmla="*/ 0 60000 65536"/>
              <a:gd name="T16" fmla="*/ 0 60000 65536"/>
              <a:gd name="T17" fmla="*/ 0 60000 65536"/>
              <a:gd name="T18" fmla="*/ 0 60000 65536"/>
              <a:gd name="T19" fmla="*/ 0 60000 65536"/>
              <a:gd name="T20" fmla="*/ 0 60000 65536"/>
              <a:gd name="T21" fmla="*/ 0 w 2640"/>
              <a:gd name="T22" fmla="*/ 0 h 2152"/>
              <a:gd name="T23" fmla="*/ 2640 w 2640"/>
              <a:gd name="T24" fmla="*/ 2152 h 2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0" h="2152">
                <a:moveTo>
                  <a:pt x="0" y="384"/>
                </a:moveTo>
                <a:cubicBezTo>
                  <a:pt x="112" y="912"/>
                  <a:pt x="224" y="1440"/>
                  <a:pt x="384" y="1536"/>
                </a:cubicBezTo>
                <a:cubicBezTo>
                  <a:pt x="544" y="1632"/>
                  <a:pt x="800" y="872"/>
                  <a:pt x="960" y="960"/>
                </a:cubicBezTo>
                <a:cubicBezTo>
                  <a:pt x="1120" y="1048"/>
                  <a:pt x="1208" y="2152"/>
                  <a:pt x="1344" y="2064"/>
                </a:cubicBezTo>
                <a:cubicBezTo>
                  <a:pt x="1480" y="1976"/>
                  <a:pt x="1640" y="608"/>
                  <a:pt x="1776" y="432"/>
                </a:cubicBezTo>
                <a:cubicBezTo>
                  <a:pt x="1912" y="256"/>
                  <a:pt x="2016" y="1080"/>
                  <a:pt x="2160" y="1008"/>
                </a:cubicBezTo>
                <a:cubicBezTo>
                  <a:pt x="2304" y="936"/>
                  <a:pt x="2560" y="168"/>
                  <a:pt x="264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93191" name="Oval 7">
            <a:extLst>
              <a:ext uri="{FF2B5EF4-FFF2-40B4-BE49-F238E27FC236}">
                <a16:creationId xmlns:a16="http://schemas.microsoft.com/office/drawing/2014/main" id="{B63D0D60-4350-4B0C-B469-CCE2008CF203}"/>
              </a:ext>
            </a:extLst>
          </p:cNvPr>
          <p:cNvSpPr>
            <a:spLocks noChangeArrowheads="1"/>
          </p:cNvSpPr>
          <p:nvPr/>
        </p:nvSpPr>
        <p:spPr bwMode="auto">
          <a:xfrm>
            <a:off x="5791200" y="3733800"/>
            <a:ext cx="152400" cy="228600"/>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93192" name="Oval 10">
            <a:extLst>
              <a:ext uri="{FF2B5EF4-FFF2-40B4-BE49-F238E27FC236}">
                <a16:creationId xmlns:a16="http://schemas.microsoft.com/office/drawing/2014/main" id="{E4095682-1471-4875-9A52-4D0CB1D7F0E3}"/>
              </a:ext>
            </a:extLst>
          </p:cNvPr>
          <p:cNvSpPr>
            <a:spLocks noChangeArrowheads="1"/>
          </p:cNvSpPr>
          <p:nvPr/>
        </p:nvSpPr>
        <p:spPr bwMode="auto">
          <a:xfrm>
            <a:off x="4267200" y="3352800"/>
            <a:ext cx="152400" cy="228600"/>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93193" name="Oval 11">
            <a:extLst>
              <a:ext uri="{FF2B5EF4-FFF2-40B4-BE49-F238E27FC236}">
                <a16:creationId xmlns:a16="http://schemas.microsoft.com/office/drawing/2014/main" id="{7C6A6781-F118-40C1-996D-392D083138B2}"/>
              </a:ext>
            </a:extLst>
          </p:cNvPr>
          <p:cNvSpPr>
            <a:spLocks noChangeArrowheads="1"/>
          </p:cNvSpPr>
          <p:nvPr/>
        </p:nvSpPr>
        <p:spPr bwMode="auto">
          <a:xfrm>
            <a:off x="5867400" y="4114800"/>
            <a:ext cx="152400" cy="228600"/>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93194" name="Oval 12">
            <a:extLst>
              <a:ext uri="{FF2B5EF4-FFF2-40B4-BE49-F238E27FC236}">
                <a16:creationId xmlns:a16="http://schemas.microsoft.com/office/drawing/2014/main" id="{10C3DCAA-D651-448B-B237-4EF8E0C827C7}"/>
              </a:ext>
            </a:extLst>
          </p:cNvPr>
          <p:cNvSpPr>
            <a:spLocks noChangeArrowheads="1"/>
          </p:cNvSpPr>
          <p:nvPr/>
        </p:nvSpPr>
        <p:spPr bwMode="auto">
          <a:xfrm>
            <a:off x="7467600" y="3429000"/>
            <a:ext cx="152400" cy="228600"/>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عنصر نائب لرقم الشريحة 5">
            <a:extLst>
              <a:ext uri="{FF2B5EF4-FFF2-40B4-BE49-F238E27FC236}">
                <a16:creationId xmlns:a16="http://schemas.microsoft.com/office/drawing/2014/main" id="{0248EC24-C793-4785-A082-496CF386FCB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31D537FB-B292-4A51-94D7-C48D458618F3}" type="slidenum">
              <a:rPr lang="ar-SA" altLang="tr-TR"/>
              <a:pPr eaLnBrk="1" hangingPunct="1"/>
              <a:t>74</a:t>
            </a:fld>
            <a:endParaRPr lang="en-GB" altLang="tr-TR"/>
          </a:p>
        </p:txBody>
      </p:sp>
      <p:sp>
        <p:nvSpPr>
          <p:cNvPr id="254978" name="Rectangle 2">
            <a:extLst>
              <a:ext uri="{FF2B5EF4-FFF2-40B4-BE49-F238E27FC236}">
                <a16:creationId xmlns:a16="http://schemas.microsoft.com/office/drawing/2014/main" id="{A82F47E0-7412-4ABC-864B-1231E94382A0}"/>
              </a:ext>
            </a:extLst>
          </p:cNvPr>
          <p:cNvSpPr>
            <a:spLocks noGrp="1" noChangeArrowheads="1"/>
          </p:cNvSpPr>
          <p:nvPr>
            <p:ph type="title"/>
          </p:nvPr>
        </p:nvSpPr>
        <p:spPr>
          <a:xfrm>
            <a:off x="2743200" y="857250"/>
            <a:ext cx="7793038" cy="819150"/>
          </a:xfrm>
        </p:spPr>
        <p:txBody>
          <a:bodyPr/>
          <a:lstStyle/>
          <a:p>
            <a:pPr eaLnBrk="1" hangingPunct="1">
              <a:defRPr/>
            </a:pPr>
            <a:r>
              <a:rPr lang="fr-FR"/>
              <a:t>Local Beam</a:t>
            </a:r>
            <a:r>
              <a:rPr lang="fr-FR" sz="2800" i="1">
                <a:solidFill>
                  <a:schemeClr val="accent2"/>
                </a:solidFill>
                <a:effectLst>
                  <a:outerShdw blurRad="38100" dist="38100" dir="2700000" algn="tl">
                    <a:srgbClr val="C0C0C0"/>
                  </a:outerShdw>
                </a:effectLst>
              </a:rPr>
              <a:t> </a:t>
            </a:r>
            <a:r>
              <a:rPr lang="fr-FR"/>
              <a:t>Search</a:t>
            </a:r>
            <a:endParaRPr lang="en-US"/>
          </a:p>
        </p:txBody>
      </p:sp>
      <p:sp>
        <p:nvSpPr>
          <p:cNvPr id="94212" name="Line 3">
            <a:extLst>
              <a:ext uri="{FF2B5EF4-FFF2-40B4-BE49-F238E27FC236}">
                <a16:creationId xmlns:a16="http://schemas.microsoft.com/office/drawing/2014/main" id="{30DD923D-B09D-4EC5-ABA1-0409381CA8E4}"/>
              </a:ext>
            </a:extLst>
          </p:cNvPr>
          <p:cNvSpPr>
            <a:spLocks noChangeShapeType="1"/>
          </p:cNvSpPr>
          <p:nvPr/>
        </p:nvSpPr>
        <p:spPr bwMode="auto">
          <a:xfrm>
            <a:off x="3657600" y="2133600"/>
            <a:ext cx="0" cy="37338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tr-TR"/>
          </a:p>
        </p:txBody>
      </p:sp>
      <p:sp>
        <p:nvSpPr>
          <p:cNvPr id="94213" name="Line 4">
            <a:extLst>
              <a:ext uri="{FF2B5EF4-FFF2-40B4-BE49-F238E27FC236}">
                <a16:creationId xmlns:a16="http://schemas.microsoft.com/office/drawing/2014/main" id="{D41934C4-BB38-46AD-8CAF-F1A350F52D38}"/>
              </a:ext>
            </a:extLst>
          </p:cNvPr>
          <p:cNvSpPr>
            <a:spLocks noChangeShapeType="1"/>
          </p:cNvSpPr>
          <p:nvPr/>
        </p:nvSpPr>
        <p:spPr bwMode="auto">
          <a:xfrm>
            <a:off x="3657600" y="5867400"/>
            <a:ext cx="609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94214" name="Freeform 5">
            <a:extLst>
              <a:ext uri="{FF2B5EF4-FFF2-40B4-BE49-F238E27FC236}">
                <a16:creationId xmlns:a16="http://schemas.microsoft.com/office/drawing/2014/main" id="{79A14BE4-2425-403F-AFBE-95AE49C9033E}"/>
              </a:ext>
            </a:extLst>
          </p:cNvPr>
          <p:cNvSpPr>
            <a:spLocks/>
          </p:cNvSpPr>
          <p:nvPr/>
        </p:nvSpPr>
        <p:spPr bwMode="auto">
          <a:xfrm>
            <a:off x="4114800" y="2057400"/>
            <a:ext cx="4191000" cy="3416300"/>
          </a:xfrm>
          <a:custGeom>
            <a:avLst/>
            <a:gdLst>
              <a:gd name="T0" fmla="*/ 0 w 2640"/>
              <a:gd name="T1" fmla="*/ 384 h 2152"/>
              <a:gd name="T2" fmla="*/ 384 w 2640"/>
              <a:gd name="T3" fmla="*/ 1536 h 2152"/>
              <a:gd name="T4" fmla="*/ 960 w 2640"/>
              <a:gd name="T5" fmla="*/ 960 h 2152"/>
              <a:gd name="T6" fmla="*/ 1344 w 2640"/>
              <a:gd name="T7" fmla="*/ 2064 h 2152"/>
              <a:gd name="T8" fmla="*/ 1776 w 2640"/>
              <a:gd name="T9" fmla="*/ 432 h 2152"/>
              <a:gd name="T10" fmla="*/ 2160 w 2640"/>
              <a:gd name="T11" fmla="*/ 1008 h 2152"/>
              <a:gd name="T12" fmla="*/ 2640 w 2640"/>
              <a:gd name="T13" fmla="*/ 0 h 2152"/>
              <a:gd name="T14" fmla="*/ 0 60000 65536"/>
              <a:gd name="T15" fmla="*/ 0 60000 65536"/>
              <a:gd name="T16" fmla="*/ 0 60000 65536"/>
              <a:gd name="T17" fmla="*/ 0 60000 65536"/>
              <a:gd name="T18" fmla="*/ 0 60000 65536"/>
              <a:gd name="T19" fmla="*/ 0 60000 65536"/>
              <a:gd name="T20" fmla="*/ 0 60000 65536"/>
              <a:gd name="T21" fmla="*/ 0 w 2640"/>
              <a:gd name="T22" fmla="*/ 0 h 2152"/>
              <a:gd name="T23" fmla="*/ 2640 w 2640"/>
              <a:gd name="T24" fmla="*/ 2152 h 2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0" h="2152">
                <a:moveTo>
                  <a:pt x="0" y="384"/>
                </a:moveTo>
                <a:cubicBezTo>
                  <a:pt x="112" y="912"/>
                  <a:pt x="224" y="1440"/>
                  <a:pt x="384" y="1536"/>
                </a:cubicBezTo>
                <a:cubicBezTo>
                  <a:pt x="544" y="1632"/>
                  <a:pt x="800" y="872"/>
                  <a:pt x="960" y="960"/>
                </a:cubicBezTo>
                <a:cubicBezTo>
                  <a:pt x="1120" y="1048"/>
                  <a:pt x="1208" y="2152"/>
                  <a:pt x="1344" y="2064"/>
                </a:cubicBezTo>
                <a:cubicBezTo>
                  <a:pt x="1480" y="1976"/>
                  <a:pt x="1640" y="608"/>
                  <a:pt x="1776" y="432"/>
                </a:cubicBezTo>
                <a:cubicBezTo>
                  <a:pt x="1912" y="256"/>
                  <a:pt x="2016" y="1080"/>
                  <a:pt x="2160" y="1008"/>
                </a:cubicBezTo>
                <a:cubicBezTo>
                  <a:pt x="2304" y="936"/>
                  <a:pt x="2560" y="168"/>
                  <a:pt x="264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94215" name="Oval 6">
            <a:extLst>
              <a:ext uri="{FF2B5EF4-FFF2-40B4-BE49-F238E27FC236}">
                <a16:creationId xmlns:a16="http://schemas.microsoft.com/office/drawing/2014/main" id="{B81AC539-8E55-4D27-84BF-8FAA8A4442FE}"/>
              </a:ext>
            </a:extLst>
          </p:cNvPr>
          <p:cNvSpPr>
            <a:spLocks noChangeArrowheads="1"/>
          </p:cNvSpPr>
          <p:nvPr/>
        </p:nvSpPr>
        <p:spPr bwMode="auto">
          <a:xfrm>
            <a:off x="5791200" y="3733800"/>
            <a:ext cx="1524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94216" name="Oval 7">
            <a:extLst>
              <a:ext uri="{FF2B5EF4-FFF2-40B4-BE49-F238E27FC236}">
                <a16:creationId xmlns:a16="http://schemas.microsoft.com/office/drawing/2014/main" id="{A4D92AA9-DFBD-45EC-9254-C9644D9584B0}"/>
              </a:ext>
            </a:extLst>
          </p:cNvPr>
          <p:cNvSpPr>
            <a:spLocks noChangeArrowheads="1"/>
          </p:cNvSpPr>
          <p:nvPr/>
        </p:nvSpPr>
        <p:spPr bwMode="auto">
          <a:xfrm>
            <a:off x="4267200" y="3352800"/>
            <a:ext cx="1524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94217" name="Oval 8">
            <a:extLst>
              <a:ext uri="{FF2B5EF4-FFF2-40B4-BE49-F238E27FC236}">
                <a16:creationId xmlns:a16="http://schemas.microsoft.com/office/drawing/2014/main" id="{1ACFD3F4-4436-4C31-B2BF-46E885A2D442}"/>
              </a:ext>
            </a:extLst>
          </p:cNvPr>
          <p:cNvSpPr>
            <a:spLocks noChangeArrowheads="1"/>
          </p:cNvSpPr>
          <p:nvPr/>
        </p:nvSpPr>
        <p:spPr bwMode="auto">
          <a:xfrm>
            <a:off x="5867400" y="4114800"/>
            <a:ext cx="1524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94218" name="Oval 9">
            <a:extLst>
              <a:ext uri="{FF2B5EF4-FFF2-40B4-BE49-F238E27FC236}">
                <a16:creationId xmlns:a16="http://schemas.microsoft.com/office/drawing/2014/main" id="{5409F8FC-07F2-4523-AF05-C496A45B5F7B}"/>
              </a:ext>
            </a:extLst>
          </p:cNvPr>
          <p:cNvSpPr>
            <a:spLocks noChangeArrowheads="1"/>
          </p:cNvSpPr>
          <p:nvPr/>
        </p:nvSpPr>
        <p:spPr bwMode="auto">
          <a:xfrm>
            <a:off x="7467600" y="3429000"/>
            <a:ext cx="1524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عنصر نائب لرقم الشريحة 5">
            <a:extLst>
              <a:ext uri="{FF2B5EF4-FFF2-40B4-BE49-F238E27FC236}">
                <a16:creationId xmlns:a16="http://schemas.microsoft.com/office/drawing/2014/main" id="{0A3C2B90-3B17-483B-ADD3-FCA996E4ADC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C11D0378-C181-44A1-820D-2AA8BE7C5A30}" type="slidenum">
              <a:rPr lang="ar-SA" altLang="tr-TR"/>
              <a:pPr eaLnBrk="1" hangingPunct="1"/>
              <a:t>75</a:t>
            </a:fld>
            <a:endParaRPr lang="en-GB" altLang="tr-TR"/>
          </a:p>
        </p:txBody>
      </p:sp>
      <p:sp>
        <p:nvSpPr>
          <p:cNvPr id="250882" name="Rectangle 2">
            <a:extLst>
              <a:ext uri="{FF2B5EF4-FFF2-40B4-BE49-F238E27FC236}">
                <a16:creationId xmlns:a16="http://schemas.microsoft.com/office/drawing/2014/main" id="{3B81EF6D-213C-49EC-8BE0-D26A2E7E71D0}"/>
              </a:ext>
            </a:extLst>
          </p:cNvPr>
          <p:cNvSpPr>
            <a:spLocks noGrp="1" noChangeArrowheads="1"/>
          </p:cNvSpPr>
          <p:nvPr>
            <p:ph type="title"/>
          </p:nvPr>
        </p:nvSpPr>
        <p:spPr>
          <a:xfrm>
            <a:off x="2743200" y="857250"/>
            <a:ext cx="7793038" cy="819150"/>
          </a:xfrm>
        </p:spPr>
        <p:txBody>
          <a:bodyPr/>
          <a:lstStyle/>
          <a:p>
            <a:pPr eaLnBrk="1" hangingPunct="1">
              <a:defRPr/>
            </a:pPr>
            <a:r>
              <a:rPr lang="fr-FR"/>
              <a:t>Local Beam</a:t>
            </a:r>
            <a:r>
              <a:rPr lang="fr-FR" sz="2800" i="1">
                <a:solidFill>
                  <a:schemeClr val="accent2"/>
                </a:solidFill>
                <a:effectLst>
                  <a:outerShdw blurRad="38100" dist="38100" dir="2700000" algn="tl">
                    <a:srgbClr val="C0C0C0"/>
                  </a:outerShdw>
                </a:effectLst>
              </a:rPr>
              <a:t> </a:t>
            </a:r>
            <a:r>
              <a:rPr lang="fr-FR"/>
              <a:t>Search</a:t>
            </a:r>
            <a:endParaRPr lang="en-US"/>
          </a:p>
        </p:txBody>
      </p:sp>
      <p:sp>
        <p:nvSpPr>
          <p:cNvPr id="95236" name="Line 3">
            <a:extLst>
              <a:ext uri="{FF2B5EF4-FFF2-40B4-BE49-F238E27FC236}">
                <a16:creationId xmlns:a16="http://schemas.microsoft.com/office/drawing/2014/main" id="{1D8F8675-518F-46CE-983D-C2881F901F79}"/>
              </a:ext>
            </a:extLst>
          </p:cNvPr>
          <p:cNvSpPr>
            <a:spLocks noChangeShapeType="1"/>
          </p:cNvSpPr>
          <p:nvPr/>
        </p:nvSpPr>
        <p:spPr bwMode="auto">
          <a:xfrm>
            <a:off x="3657600" y="2133600"/>
            <a:ext cx="0" cy="37338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tr-TR"/>
          </a:p>
        </p:txBody>
      </p:sp>
      <p:sp>
        <p:nvSpPr>
          <p:cNvPr id="95237" name="Line 4">
            <a:extLst>
              <a:ext uri="{FF2B5EF4-FFF2-40B4-BE49-F238E27FC236}">
                <a16:creationId xmlns:a16="http://schemas.microsoft.com/office/drawing/2014/main" id="{F9FCA3C5-71F2-4FD6-9D6E-7C75BF775A88}"/>
              </a:ext>
            </a:extLst>
          </p:cNvPr>
          <p:cNvSpPr>
            <a:spLocks noChangeShapeType="1"/>
          </p:cNvSpPr>
          <p:nvPr/>
        </p:nvSpPr>
        <p:spPr bwMode="auto">
          <a:xfrm>
            <a:off x="3657600" y="5867400"/>
            <a:ext cx="609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95238" name="Freeform 5">
            <a:extLst>
              <a:ext uri="{FF2B5EF4-FFF2-40B4-BE49-F238E27FC236}">
                <a16:creationId xmlns:a16="http://schemas.microsoft.com/office/drawing/2014/main" id="{E6DBCE4A-D8BB-4BE0-861D-D5992E3B8FC2}"/>
              </a:ext>
            </a:extLst>
          </p:cNvPr>
          <p:cNvSpPr>
            <a:spLocks/>
          </p:cNvSpPr>
          <p:nvPr/>
        </p:nvSpPr>
        <p:spPr bwMode="auto">
          <a:xfrm>
            <a:off x="4114800" y="2057400"/>
            <a:ext cx="4191000" cy="3416300"/>
          </a:xfrm>
          <a:custGeom>
            <a:avLst/>
            <a:gdLst>
              <a:gd name="T0" fmla="*/ 0 w 2640"/>
              <a:gd name="T1" fmla="*/ 384 h 2152"/>
              <a:gd name="T2" fmla="*/ 384 w 2640"/>
              <a:gd name="T3" fmla="*/ 1536 h 2152"/>
              <a:gd name="T4" fmla="*/ 960 w 2640"/>
              <a:gd name="T5" fmla="*/ 960 h 2152"/>
              <a:gd name="T6" fmla="*/ 1344 w 2640"/>
              <a:gd name="T7" fmla="*/ 2064 h 2152"/>
              <a:gd name="T8" fmla="*/ 1776 w 2640"/>
              <a:gd name="T9" fmla="*/ 432 h 2152"/>
              <a:gd name="T10" fmla="*/ 2160 w 2640"/>
              <a:gd name="T11" fmla="*/ 1008 h 2152"/>
              <a:gd name="T12" fmla="*/ 2640 w 2640"/>
              <a:gd name="T13" fmla="*/ 0 h 2152"/>
              <a:gd name="T14" fmla="*/ 0 60000 65536"/>
              <a:gd name="T15" fmla="*/ 0 60000 65536"/>
              <a:gd name="T16" fmla="*/ 0 60000 65536"/>
              <a:gd name="T17" fmla="*/ 0 60000 65536"/>
              <a:gd name="T18" fmla="*/ 0 60000 65536"/>
              <a:gd name="T19" fmla="*/ 0 60000 65536"/>
              <a:gd name="T20" fmla="*/ 0 60000 65536"/>
              <a:gd name="T21" fmla="*/ 0 w 2640"/>
              <a:gd name="T22" fmla="*/ 0 h 2152"/>
              <a:gd name="T23" fmla="*/ 2640 w 2640"/>
              <a:gd name="T24" fmla="*/ 2152 h 2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0" h="2152">
                <a:moveTo>
                  <a:pt x="0" y="384"/>
                </a:moveTo>
                <a:cubicBezTo>
                  <a:pt x="112" y="912"/>
                  <a:pt x="224" y="1440"/>
                  <a:pt x="384" y="1536"/>
                </a:cubicBezTo>
                <a:cubicBezTo>
                  <a:pt x="544" y="1632"/>
                  <a:pt x="800" y="872"/>
                  <a:pt x="960" y="960"/>
                </a:cubicBezTo>
                <a:cubicBezTo>
                  <a:pt x="1120" y="1048"/>
                  <a:pt x="1208" y="2152"/>
                  <a:pt x="1344" y="2064"/>
                </a:cubicBezTo>
                <a:cubicBezTo>
                  <a:pt x="1480" y="1976"/>
                  <a:pt x="1640" y="608"/>
                  <a:pt x="1776" y="432"/>
                </a:cubicBezTo>
                <a:cubicBezTo>
                  <a:pt x="1912" y="256"/>
                  <a:pt x="2016" y="1080"/>
                  <a:pt x="2160" y="1008"/>
                </a:cubicBezTo>
                <a:cubicBezTo>
                  <a:pt x="2304" y="936"/>
                  <a:pt x="2560" y="168"/>
                  <a:pt x="264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95239" name="Oval 7">
            <a:extLst>
              <a:ext uri="{FF2B5EF4-FFF2-40B4-BE49-F238E27FC236}">
                <a16:creationId xmlns:a16="http://schemas.microsoft.com/office/drawing/2014/main" id="{95DDDD5D-F698-47E8-8788-32BD9227AF36}"/>
              </a:ext>
            </a:extLst>
          </p:cNvPr>
          <p:cNvSpPr>
            <a:spLocks noChangeArrowheads="1"/>
          </p:cNvSpPr>
          <p:nvPr/>
        </p:nvSpPr>
        <p:spPr bwMode="auto">
          <a:xfrm>
            <a:off x="5791200" y="3733800"/>
            <a:ext cx="1524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95240" name="Oval 10">
            <a:extLst>
              <a:ext uri="{FF2B5EF4-FFF2-40B4-BE49-F238E27FC236}">
                <a16:creationId xmlns:a16="http://schemas.microsoft.com/office/drawing/2014/main" id="{E8FA3541-FA85-4D65-A746-4FC55EE94463}"/>
              </a:ext>
            </a:extLst>
          </p:cNvPr>
          <p:cNvSpPr>
            <a:spLocks noChangeArrowheads="1"/>
          </p:cNvSpPr>
          <p:nvPr/>
        </p:nvSpPr>
        <p:spPr bwMode="auto">
          <a:xfrm>
            <a:off x="4267200" y="3352800"/>
            <a:ext cx="1524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95241" name="Oval 11">
            <a:extLst>
              <a:ext uri="{FF2B5EF4-FFF2-40B4-BE49-F238E27FC236}">
                <a16:creationId xmlns:a16="http://schemas.microsoft.com/office/drawing/2014/main" id="{13138F0B-495D-401D-86ED-A6E36B82B6D1}"/>
              </a:ext>
            </a:extLst>
          </p:cNvPr>
          <p:cNvSpPr>
            <a:spLocks noChangeArrowheads="1"/>
          </p:cNvSpPr>
          <p:nvPr/>
        </p:nvSpPr>
        <p:spPr bwMode="auto">
          <a:xfrm>
            <a:off x="5867400" y="4114800"/>
            <a:ext cx="1524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95242" name="Oval 12">
            <a:extLst>
              <a:ext uri="{FF2B5EF4-FFF2-40B4-BE49-F238E27FC236}">
                <a16:creationId xmlns:a16="http://schemas.microsoft.com/office/drawing/2014/main" id="{CD604BE9-AE33-4AEA-9B32-929B05A242CA}"/>
              </a:ext>
            </a:extLst>
          </p:cNvPr>
          <p:cNvSpPr>
            <a:spLocks noChangeArrowheads="1"/>
          </p:cNvSpPr>
          <p:nvPr/>
        </p:nvSpPr>
        <p:spPr bwMode="auto">
          <a:xfrm>
            <a:off x="7467600" y="3429000"/>
            <a:ext cx="1524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95243" name="Oval 14">
            <a:extLst>
              <a:ext uri="{FF2B5EF4-FFF2-40B4-BE49-F238E27FC236}">
                <a16:creationId xmlns:a16="http://schemas.microsoft.com/office/drawing/2014/main" id="{FFD5EA04-2AF9-4E26-9B0A-7B66E888AE1E}"/>
              </a:ext>
            </a:extLst>
          </p:cNvPr>
          <p:cNvSpPr>
            <a:spLocks noChangeArrowheads="1"/>
          </p:cNvSpPr>
          <p:nvPr/>
        </p:nvSpPr>
        <p:spPr bwMode="auto">
          <a:xfrm>
            <a:off x="5943600" y="4495800"/>
            <a:ext cx="152400" cy="228600"/>
          </a:xfrm>
          <a:prstGeom prst="ellipse">
            <a:avLst/>
          </a:prstGeom>
          <a:solidFill>
            <a:schemeClr val="hlink"/>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95244" name="Oval 15">
            <a:extLst>
              <a:ext uri="{FF2B5EF4-FFF2-40B4-BE49-F238E27FC236}">
                <a16:creationId xmlns:a16="http://schemas.microsoft.com/office/drawing/2014/main" id="{CE611A92-FE2D-43C5-B134-F0E75CB47CC8}"/>
              </a:ext>
            </a:extLst>
          </p:cNvPr>
          <p:cNvSpPr>
            <a:spLocks noChangeArrowheads="1"/>
          </p:cNvSpPr>
          <p:nvPr/>
        </p:nvSpPr>
        <p:spPr bwMode="auto">
          <a:xfrm>
            <a:off x="6019800" y="4114800"/>
            <a:ext cx="152400" cy="228600"/>
          </a:xfrm>
          <a:prstGeom prst="ellipse">
            <a:avLst/>
          </a:prstGeom>
          <a:solidFill>
            <a:schemeClr val="hlink"/>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95245" name="Oval 16">
            <a:extLst>
              <a:ext uri="{FF2B5EF4-FFF2-40B4-BE49-F238E27FC236}">
                <a16:creationId xmlns:a16="http://schemas.microsoft.com/office/drawing/2014/main" id="{4598B7C8-E48C-456B-88B4-C1BFD076C76B}"/>
              </a:ext>
            </a:extLst>
          </p:cNvPr>
          <p:cNvSpPr>
            <a:spLocks noChangeArrowheads="1"/>
          </p:cNvSpPr>
          <p:nvPr/>
        </p:nvSpPr>
        <p:spPr bwMode="auto">
          <a:xfrm>
            <a:off x="4343400" y="3657600"/>
            <a:ext cx="152400" cy="228600"/>
          </a:xfrm>
          <a:prstGeom prst="ellipse">
            <a:avLst/>
          </a:prstGeom>
          <a:solidFill>
            <a:schemeClr val="hlink"/>
          </a:solidFill>
          <a:ln w="9525">
            <a:solidFill>
              <a:schemeClr val="hlink"/>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95246" name="Oval 17">
            <a:extLst>
              <a:ext uri="{FF2B5EF4-FFF2-40B4-BE49-F238E27FC236}">
                <a16:creationId xmlns:a16="http://schemas.microsoft.com/office/drawing/2014/main" id="{CA699981-9E34-45D6-9AB8-8A4F398AD580}"/>
              </a:ext>
            </a:extLst>
          </p:cNvPr>
          <p:cNvSpPr>
            <a:spLocks noChangeArrowheads="1"/>
          </p:cNvSpPr>
          <p:nvPr/>
        </p:nvSpPr>
        <p:spPr bwMode="auto">
          <a:xfrm>
            <a:off x="7315200" y="3429000"/>
            <a:ext cx="152400" cy="228600"/>
          </a:xfrm>
          <a:prstGeom prst="ellipse">
            <a:avLst/>
          </a:prstGeom>
          <a:solidFill>
            <a:schemeClr val="hlink"/>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عنصر نائب لرقم الشريحة 5">
            <a:extLst>
              <a:ext uri="{FF2B5EF4-FFF2-40B4-BE49-F238E27FC236}">
                <a16:creationId xmlns:a16="http://schemas.microsoft.com/office/drawing/2014/main" id="{82C80B95-BA12-471D-B848-8B3AA15863F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6CCE6441-55D5-4F4D-9CCC-D7E4B1BA93D2}" type="slidenum">
              <a:rPr lang="ar-SA" altLang="tr-TR"/>
              <a:pPr eaLnBrk="1" hangingPunct="1"/>
              <a:t>76</a:t>
            </a:fld>
            <a:endParaRPr lang="en-GB" altLang="tr-TR"/>
          </a:p>
        </p:txBody>
      </p:sp>
      <p:sp>
        <p:nvSpPr>
          <p:cNvPr id="256002" name="Rectangle 2">
            <a:extLst>
              <a:ext uri="{FF2B5EF4-FFF2-40B4-BE49-F238E27FC236}">
                <a16:creationId xmlns:a16="http://schemas.microsoft.com/office/drawing/2014/main" id="{D6E9A741-199F-4960-9F26-20AFEA7FD678}"/>
              </a:ext>
            </a:extLst>
          </p:cNvPr>
          <p:cNvSpPr>
            <a:spLocks noGrp="1" noChangeArrowheads="1"/>
          </p:cNvSpPr>
          <p:nvPr>
            <p:ph type="title"/>
          </p:nvPr>
        </p:nvSpPr>
        <p:spPr>
          <a:xfrm>
            <a:off x="2743200" y="857250"/>
            <a:ext cx="7793038" cy="819150"/>
          </a:xfrm>
        </p:spPr>
        <p:txBody>
          <a:bodyPr/>
          <a:lstStyle/>
          <a:p>
            <a:pPr eaLnBrk="1" hangingPunct="1">
              <a:defRPr/>
            </a:pPr>
            <a:r>
              <a:rPr lang="fr-FR"/>
              <a:t>Local Beam</a:t>
            </a:r>
            <a:r>
              <a:rPr lang="fr-FR" sz="2800" i="1">
                <a:solidFill>
                  <a:schemeClr val="accent2"/>
                </a:solidFill>
                <a:effectLst>
                  <a:outerShdw blurRad="38100" dist="38100" dir="2700000" algn="tl">
                    <a:srgbClr val="C0C0C0"/>
                  </a:outerShdw>
                </a:effectLst>
              </a:rPr>
              <a:t> </a:t>
            </a:r>
            <a:r>
              <a:rPr lang="fr-FR"/>
              <a:t>Search</a:t>
            </a:r>
            <a:endParaRPr lang="en-US"/>
          </a:p>
        </p:txBody>
      </p:sp>
      <p:sp>
        <p:nvSpPr>
          <p:cNvPr id="96260" name="Line 3">
            <a:extLst>
              <a:ext uri="{FF2B5EF4-FFF2-40B4-BE49-F238E27FC236}">
                <a16:creationId xmlns:a16="http://schemas.microsoft.com/office/drawing/2014/main" id="{234272FD-7707-41D4-8E56-E88160003899}"/>
              </a:ext>
            </a:extLst>
          </p:cNvPr>
          <p:cNvSpPr>
            <a:spLocks noChangeShapeType="1"/>
          </p:cNvSpPr>
          <p:nvPr/>
        </p:nvSpPr>
        <p:spPr bwMode="auto">
          <a:xfrm>
            <a:off x="3657600" y="2133600"/>
            <a:ext cx="0" cy="37338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tr-TR"/>
          </a:p>
        </p:txBody>
      </p:sp>
      <p:sp>
        <p:nvSpPr>
          <p:cNvPr id="96261" name="Line 4">
            <a:extLst>
              <a:ext uri="{FF2B5EF4-FFF2-40B4-BE49-F238E27FC236}">
                <a16:creationId xmlns:a16="http://schemas.microsoft.com/office/drawing/2014/main" id="{3BC4F27C-BB04-4E62-8B88-81D952DF34FA}"/>
              </a:ext>
            </a:extLst>
          </p:cNvPr>
          <p:cNvSpPr>
            <a:spLocks noChangeShapeType="1"/>
          </p:cNvSpPr>
          <p:nvPr/>
        </p:nvSpPr>
        <p:spPr bwMode="auto">
          <a:xfrm>
            <a:off x="3657600" y="5867400"/>
            <a:ext cx="609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96262" name="Freeform 5">
            <a:extLst>
              <a:ext uri="{FF2B5EF4-FFF2-40B4-BE49-F238E27FC236}">
                <a16:creationId xmlns:a16="http://schemas.microsoft.com/office/drawing/2014/main" id="{D50AAAF7-D6C9-4911-A7A8-5A8B8492A929}"/>
              </a:ext>
            </a:extLst>
          </p:cNvPr>
          <p:cNvSpPr>
            <a:spLocks/>
          </p:cNvSpPr>
          <p:nvPr/>
        </p:nvSpPr>
        <p:spPr bwMode="auto">
          <a:xfrm>
            <a:off x="4114800" y="2057400"/>
            <a:ext cx="4191000" cy="3416300"/>
          </a:xfrm>
          <a:custGeom>
            <a:avLst/>
            <a:gdLst>
              <a:gd name="T0" fmla="*/ 0 w 2640"/>
              <a:gd name="T1" fmla="*/ 384 h 2152"/>
              <a:gd name="T2" fmla="*/ 384 w 2640"/>
              <a:gd name="T3" fmla="*/ 1536 h 2152"/>
              <a:gd name="T4" fmla="*/ 960 w 2640"/>
              <a:gd name="T5" fmla="*/ 960 h 2152"/>
              <a:gd name="T6" fmla="*/ 1344 w 2640"/>
              <a:gd name="T7" fmla="*/ 2064 h 2152"/>
              <a:gd name="T8" fmla="*/ 1776 w 2640"/>
              <a:gd name="T9" fmla="*/ 432 h 2152"/>
              <a:gd name="T10" fmla="*/ 2160 w 2640"/>
              <a:gd name="T11" fmla="*/ 1008 h 2152"/>
              <a:gd name="T12" fmla="*/ 2640 w 2640"/>
              <a:gd name="T13" fmla="*/ 0 h 2152"/>
              <a:gd name="T14" fmla="*/ 0 60000 65536"/>
              <a:gd name="T15" fmla="*/ 0 60000 65536"/>
              <a:gd name="T16" fmla="*/ 0 60000 65536"/>
              <a:gd name="T17" fmla="*/ 0 60000 65536"/>
              <a:gd name="T18" fmla="*/ 0 60000 65536"/>
              <a:gd name="T19" fmla="*/ 0 60000 65536"/>
              <a:gd name="T20" fmla="*/ 0 60000 65536"/>
              <a:gd name="T21" fmla="*/ 0 w 2640"/>
              <a:gd name="T22" fmla="*/ 0 h 2152"/>
              <a:gd name="T23" fmla="*/ 2640 w 2640"/>
              <a:gd name="T24" fmla="*/ 2152 h 2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0" h="2152">
                <a:moveTo>
                  <a:pt x="0" y="384"/>
                </a:moveTo>
                <a:cubicBezTo>
                  <a:pt x="112" y="912"/>
                  <a:pt x="224" y="1440"/>
                  <a:pt x="384" y="1536"/>
                </a:cubicBezTo>
                <a:cubicBezTo>
                  <a:pt x="544" y="1632"/>
                  <a:pt x="800" y="872"/>
                  <a:pt x="960" y="960"/>
                </a:cubicBezTo>
                <a:cubicBezTo>
                  <a:pt x="1120" y="1048"/>
                  <a:pt x="1208" y="2152"/>
                  <a:pt x="1344" y="2064"/>
                </a:cubicBezTo>
                <a:cubicBezTo>
                  <a:pt x="1480" y="1976"/>
                  <a:pt x="1640" y="608"/>
                  <a:pt x="1776" y="432"/>
                </a:cubicBezTo>
                <a:cubicBezTo>
                  <a:pt x="1912" y="256"/>
                  <a:pt x="2016" y="1080"/>
                  <a:pt x="2160" y="1008"/>
                </a:cubicBezTo>
                <a:cubicBezTo>
                  <a:pt x="2304" y="936"/>
                  <a:pt x="2560" y="168"/>
                  <a:pt x="264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96263" name="Oval 6">
            <a:extLst>
              <a:ext uri="{FF2B5EF4-FFF2-40B4-BE49-F238E27FC236}">
                <a16:creationId xmlns:a16="http://schemas.microsoft.com/office/drawing/2014/main" id="{52C5BC79-0BA9-4AD7-AD93-C6CA23DE1EB1}"/>
              </a:ext>
            </a:extLst>
          </p:cNvPr>
          <p:cNvSpPr>
            <a:spLocks noChangeArrowheads="1"/>
          </p:cNvSpPr>
          <p:nvPr/>
        </p:nvSpPr>
        <p:spPr bwMode="auto">
          <a:xfrm>
            <a:off x="5791200" y="3733800"/>
            <a:ext cx="152400" cy="228600"/>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96264" name="Oval 7">
            <a:extLst>
              <a:ext uri="{FF2B5EF4-FFF2-40B4-BE49-F238E27FC236}">
                <a16:creationId xmlns:a16="http://schemas.microsoft.com/office/drawing/2014/main" id="{239AEBCF-7B9C-45E6-A8FF-468D984D3FE2}"/>
              </a:ext>
            </a:extLst>
          </p:cNvPr>
          <p:cNvSpPr>
            <a:spLocks noChangeArrowheads="1"/>
          </p:cNvSpPr>
          <p:nvPr/>
        </p:nvSpPr>
        <p:spPr bwMode="auto">
          <a:xfrm>
            <a:off x="4267200" y="3352800"/>
            <a:ext cx="1524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96265" name="Oval 8">
            <a:extLst>
              <a:ext uri="{FF2B5EF4-FFF2-40B4-BE49-F238E27FC236}">
                <a16:creationId xmlns:a16="http://schemas.microsoft.com/office/drawing/2014/main" id="{C995EA00-59C6-49DE-AB45-FA33F1AC214D}"/>
              </a:ext>
            </a:extLst>
          </p:cNvPr>
          <p:cNvSpPr>
            <a:spLocks noChangeArrowheads="1"/>
          </p:cNvSpPr>
          <p:nvPr/>
        </p:nvSpPr>
        <p:spPr bwMode="auto">
          <a:xfrm>
            <a:off x="5867400" y="4114800"/>
            <a:ext cx="152400" cy="228600"/>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96266" name="Oval 9">
            <a:extLst>
              <a:ext uri="{FF2B5EF4-FFF2-40B4-BE49-F238E27FC236}">
                <a16:creationId xmlns:a16="http://schemas.microsoft.com/office/drawing/2014/main" id="{C7CAD1D9-DB88-437E-B18B-ABD2DD50B4A4}"/>
              </a:ext>
            </a:extLst>
          </p:cNvPr>
          <p:cNvSpPr>
            <a:spLocks noChangeArrowheads="1"/>
          </p:cNvSpPr>
          <p:nvPr/>
        </p:nvSpPr>
        <p:spPr bwMode="auto">
          <a:xfrm>
            <a:off x="7467600" y="3429000"/>
            <a:ext cx="1524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96267" name="Oval 10">
            <a:extLst>
              <a:ext uri="{FF2B5EF4-FFF2-40B4-BE49-F238E27FC236}">
                <a16:creationId xmlns:a16="http://schemas.microsoft.com/office/drawing/2014/main" id="{F0AD6F6D-738C-4FCB-8267-2EC9D30E763F}"/>
              </a:ext>
            </a:extLst>
          </p:cNvPr>
          <p:cNvSpPr>
            <a:spLocks noChangeArrowheads="1"/>
          </p:cNvSpPr>
          <p:nvPr/>
        </p:nvSpPr>
        <p:spPr bwMode="auto">
          <a:xfrm>
            <a:off x="5943600" y="4495800"/>
            <a:ext cx="152400" cy="228600"/>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96268" name="Oval 11">
            <a:extLst>
              <a:ext uri="{FF2B5EF4-FFF2-40B4-BE49-F238E27FC236}">
                <a16:creationId xmlns:a16="http://schemas.microsoft.com/office/drawing/2014/main" id="{E02C74C6-4107-4135-BD89-6DAEB6B43F38}"/>
              </a:ext>
            </a:extLst>
          </p:cNvPr>
          <p:cNvSpPr>
            <a:spLocks noChangeArrowheads="1"/>
          </p:cNvSpPr>
          <p:nvPr/>
        </p:nvSpPr>
        <p:spPr bwMode="auto">
          <a:xfrm>
            <a:off x="6019800" y="4114800"/>
            <a:ext cx="152400" cy="228600"/>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96269" name="Oval 12">
            <a:extLst>
              <a:ext uri="{FF2B5EF4-FFF2-40B4-BE49-F238E27FC236}">
                <a16:creationId xmlns:a16="http://schemas.microsoft.com/office/drawing/2014/main" id="{E9FC0FE9-9C18-405E-ADEB-F47CB7D4A71F}"/>
              </a:ext>
            </a:extLst>
          </p:cNvPr>
          <p:cNvSpPr>
            <a:spLocks noChangeArrowheads="1"/>
          </p:cNvSpPr>
          <p:nvPr/>
        </p:nvSpPr>
        <p:spPr bwMode="auto">
          <a:xfrm>
            <a:off x="4343400" y="3657600"/>
            <a:ext cx="152400" cy="228600"/>
          </a:xfrm>
          <a:prstGeom prst="ellipse">
            <a:avLst/>
          </a:prstGeom>
          <a:solidFill>
            <a:schemeClr val="hlink"/>
          </a:solidFill>
          <a:ln w="9525">
            <a:solidFill>
              <a:schemeClr val="hlink"/>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96270" name="Oval 13">
            <a:extLst>
              <a:ext uri="{FF2B5EF4-FFF2-40B4-BE49-F238E27FC236}">
                <a16:creationId xmlns:a16="http://schemas.microsoft.com/office/drawing/2014/main" id="{0AE1D6DA-8449-4EB7-82EB-3FF3913F4FE1}"/>
              </a:ext>
            </a:extLst>
          </p:cNvPr>
          <p:cNvSpPr>
            <a:spLocks noChangeArrowheads="1"/>
          </p:cNvSpPr>
          <p:nvPr/>
        </p:nvSpPr>
        <p:spPr bwMode="auto">
          <a:xfrm>
            <a:off x="7315200" y="3429000"/>
            <a:ext cx="152400" cy="228600"/>
          </a:xfrm>
          <a:prstGeom prst="ellipse">
            <a:avLst/>
          </a:prstGeom>
          <a:solidFill>
            <a:schemeClr val="hlink"/>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عنصر نائب لرقم الشريحة 5">
            <a:extLst>
              <a:ext uri="{FF2B5EF4-FFF2-40B4-BE49-F238E27FC236}">
                <a16:creationId xmlns:a16="http://schemas.microsoft.com/office/drawing/2014/main" id="{5A3EE1B0-AD2B-477D-8E9D-5AFEA833752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E6C6322E-3E98-4E1F-95FD-863140A41501}" type="slidenum">
              <a:rPr lang="ar-SA" altLang="tr-TR"/>
              <a:pPr eaLnBrk="1" hangingPunct="1"/>
              <a:t>77</a:t>
            </a:fld>
            <a:endParaRPr lang="en-GB" altLang="tr-TR"/>
          </a:p>
        </p:txBody>
      </p:sp>
      <p:sp>
        <p:nvSpPr>
          <p:cNvPr id="251906" name="Rectangle 2">
            <a:extLst>
              <a:ext uri="{FF2B5EF4-FFF2-40B4-BE49-F238E27FC236}">
                <a16:creationId xmlns:a16="http://schemas.microsoft.com/office/drawing/2014/main" id="{6BC807E5-6B8B-440A-B9C3-B21D9C12711F}"/>
              </a:ext>
            </a:extLst>
          </p:cNvPr>
          <p:cNvSpPr>
            <a:spLocks noGrp="1" noChangeArrowheads="1"/>
          </p:cNvSpPr>
          <p:nvPr>
            <p:ph type="title"/>
          </p:nvPr>
        </p:nvSpPr>
        <p:spPr>
          <a:xfrm>
            <a:off x="2743200" y="857250"/>
            <a:ext cx="7793038" cy="819150"/>
          </a:xfrm>
        </p:spPr>
        <p:txBody>
          <a:bodyPr/>
          <a:lstStyle/>
          <a:p>
            <a:pPr eaLnBrk="1" hangingPunct="1">
              <a:defRPr/>
            </a:pPr>
            <a:r>
              <a:rPr lang="fr-FR"/>
              <a:t>Local Beam</a:t>
            </a:r>
            <a:r>
              <a:rPr lang="fr-FR" sz="2800" i="1">
                <a:solidFill>
                  <a:schemeClr val="accent2"/>
                </a:solidFill>
                <a:effectLst>
                  <a:outerShdw blurRad="38100" dist="38100" dir="2700000" algn="tl">
                    <a:srgbClr val="C0C0C0"/>
                  </a:outerShdw>
                </a:effectLst>
              </a:rPr>
              <a:t> </a:t>
            </a:r>
            <a:r>
              <a:rPr lang="fr-FR"/>
              <a:t>Search</a:t>
            </a:r>
            <a:endParaRPr lang="en-US"/>
          </a:p>
        </p:txBody>
      </p:sp>
      <p:sp>
        <p:nvSpPr>
          <p:cNvPr id="97284" name="Line 3">
            <a:extLst>
              <a:ext uri="{FF2B5EF4-FFF2-40B4-BE49-F238E27FC236}">
                <a16:creationId xmlns:a16="http://schemas.microsoft.com/office/drawing/2014/main" id="{D1F9B941-FB4D-44F5-9A93-CDF64B3CD204}"/>
              </a:ext>
            </a:extLst>
          </p:cNvPr>
          <p:cNvSpPr>
            <a:spLocks noChangeShapeType="1"/>
          </p:cNvSpPr>
          <p:nvPr/>
        </p:nvSpPr>
        <p:spPr bwMode="auto">
          <a:xfrm>
            <a:off x="3657600" y="2133600"/>
            <a:ext cx="0" cy="37338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tr-TR"/>
          </a:p>
        </p:txBody>
      </p:sp>
      <p:sp>
        <p:nvSpPr>
          <p:cNvPr id="97285" name="Line 4">
            <a:extLst>
              <a:ext uri="{FF2B5EF4-FFF2-40B4-BE49-F238E27FC236}">
                <a16:creationId xmlns:a16="http://schemas.microsoft.com/office/drawing/2014/main" id="{51EA72EC-1721-4A56-8AE0-6592F9D17672}"/>
              </a:ext>
            </a:extLst>
          </p:cNvPr>
          <p:cNvSpPr>
            <a:spLocks noChangeShapeType="1"/>
          </p:cNvSpPr>
          <p:nvPr/>
        </p:nvSpPr>
        <p:spPr bwMode="auto">
          <a:xfrm>
            <a:off x="3657600" y="5867400"/>
            <a:ext cx="609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97286" name="Freeform 5">
            <a:extLst>
              <a:ext uri="{FF2B5EF4-FFF2-40B4-BE49-F238E27FC236}">
                <a16:creationId xmlns:a16="http://schemas.microsoft.com/office/drawing/2014/main" id="{F5A41F7A-C189-4DB6-B80A-F9A2EE2FAD43}"/>
              </a:ext>
            </a:extLst>
          </p:cNvPr>
          <p:cNvSpPr>
            <a:spLocks/>
          </p:cNvSpPr>
          <p:nvPr/>
        </p:nvSpPr>
        <p:spPr bwMode="auto">
          <a:xfrm>
            <a:off x="4114800" y="2057400"/>
            <a:ext cx="4191000" cy="3416300"/>
          </a:xfrm>
          <a:custGeom>
            <a:avLst/>
            <a:gdLst>
              <a:gd name="T0" fmla="*/ 0 w 2640"/>
              <a:gd name="T1" fmla="*/ 384 h 2152"/>
              <a:gd name="T2" fmla="*/ 384 w 2640"/>
              <a:gd name="T3" fmla="*/ 1536 h 2152"/>
              <a:gd name="T4" fmla="*/ 960 w 2640"/>
              <a:gd name="T5" fmla="*/ 960 h 2152"/>
              <a:gd name="T6" fmla="*/ 1344 w 2640"/>
              <a:gd name="T7" fmla="*/ 2064 h 2152"/>
              <a:gd name="T8" fmla="*/ 1776 w 2640"/>
              <a:gd name="T9" fmla="*/ 432 h 2152"/>
              <a:gd name="T10" fmla="*/ 2160 w 2640"/>
              <a:gd name="T11" fmla="*/ 1008 h 2152"/>
              <a:gd name="T12" fmla="*/ 2640 w 2640"/>
              <a:gd name="T13" fmla="*/ 0 h 2152"/>
              <a:gd name="T14" fmla="*/ 0 60000 65536"/>
              <a:gd name="T15" fmla="*/ 0 60000 65536"/>
              <a:gd name="T16" fmla="*/ 0 60000 65536"/>
              <a:gd name="T17" fmla="*/ 0 60000 65536"/>
              <a:gd name="T18" fmla="*/ 0 60000 65536"/>
              <a:gd name="T19" fmla="*/ 0 60000 65536"/>
              <a:gd name="T20" fmla="*/ 0 60000 65536"/>
              <a:gd name="T21" fmla="*/ 0 w 2640"/>
              <a:gd name="T22" fmla="*/ 0 h 2152"/>
              <a:gd name="T23" fmla="*/ 2640 w 2640"/>
              <a:gd name="T24" fmla="*/ 2152 h 2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0" h="2152">
                <a:moveTo>
                  <a:pt x="0" y="384"/>
                </a:moveTo>
                <a:cubicBezTo>
                  <a:pt x="112" y="912"/>
                  <a:pt x="224" y="1440"/>
                  <a:pt x="384" y="1536"/>
                </a:cubicBezTo>
                <a:cubicBezTo>
                  <a:pt x="544" y="1632"/>
                  <a:pt x="800" y="872"/>
                  <a:pt x="960" y="960"/>
                </a:cubicBezTo>
                <a:cubicBezTo>
                  <a:pt x="1120" y="1048"/>
                  <a:pt x="1208" y="2152"/>
                  <a:pt x="1344" y="2064"/>
                </a:cubicBezTo>
                <a:cubicBezTo>
                  <a:pt x="1480" y="1976"/>
                  <a:pt x="1640" y="608"/>
                  <a:pt x="1776" y="432"/>
                </a:cubicBezTo>
                <a:cubicBezTo>
                  <a:pt x="1912" y="256"/>
                  <a:pt x="2016" y="1080"/>
                  <a:pt x="2160" y="1008"/>
                </a:cubicBezTo>
                <a:cubicBezTo>
                  <a:pt x="2304" y="936"/>
                  <a:pt x="2560" y="168"/>
                  <a:pt x="264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97287" name="Oval 6">
            <a:extLst>
              <a:ext uri="{FF2B5EF4-FFF2-40B4-BE49-F238E27FC236}">
                <a16:creationId xmlns:a16="http://schemas.microsoft.com/office/drawing/2014/main" id="{FFF886F6-0B1F-4376-925E-FA4CC28ED7C9}"/>
              </a:ext>
            </a:extLst>
          </p:cNvPr>
          <p:cNvSpPr>
            <a:spLocks noChangeArrowheads="1"/>
          </p:cNvSpPr>
          <p:nvPr/>
        </p:nvSpPr>
        <p:spPr bwMode="auto">
          <a:xfrm>
            <a:off x="5791200" y="3733800"/>
            <a:ext cx="1524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97288" name="Oval 8">
            <a:extLst>
              <a:ext uri="{FF2B5EF4-FFF2-40B4-BE49-F238E27FC236}">
                <a16:creationId xmlns:a16="http://schemas.microsoft.com/office/drawing/2014/main" id="{C732A941-0C89-4F63-ABDF-7524F218A31A}"/>
              </a:ext>
            </a:extLst>
          </p:cNvPr>
          <p:cNvSpPr>
            <a:spLocks noChangeArrowheads="1"/>
          </p:cNvSpPr>
          <p:nvPr/>
        </p:nvSpPr>
        <p:spPr bwMode="auto">
          <a:xfrm>
            <a:off x="5867400" y="4114800"/>
            <a:ext cx="1524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97289" name="Oval 10">
            <a:extLst>
              <a:ext uri="{FF2B5EF4-FFF2-40B4-BE49-F238E27FC236}">
                <a16:creationId xmlns:a16="http://schemas.microsoft.com/office/drawing/2014/main" id="{95F13120-1680-471E-8470-60540EC661D8}"/>
              </a:ext>
            </a:extLst>
          </p:cNvPr>
          <p:cNvSpPr>
            <a:spLocks noChangeArrowheads="1"/>
          </p:cNvSpPr>
          <p:nvPr/>
        </p:nvSpPr>
        <p:spPr bwMode="auto">
          <a:xfrm>
            <a:off x="5943600" y="4495800"/>
            <a:ext cx="1524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97290" name="Oval 11">
            <a:extLst>
              <a:ext uri="{FF2B5EF4-FFF2-40B4-BE49-F238E27FC236}">
                <a16:creationId xmlns:a16="http://schemas.microsoft.com/office/drawing/2014/main" id="{85AE389F-E858-4CA2-A021-9D9ED129574C}"/>
              </a:ext>
            </a:extLst>
          </p:cNvPr>
          <p:cNvSpPr>
            <a:spLocks noChangeArrowheads="1"/>
          </p:cNvSpPr>
          <p:nvPr/>
        </p:nvSpPr>
        <p:spPr bwMode="auto">
          <a:xfrm>
            <a:off x="6019800" y="4114800"/>
            <a:ext cx="1524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عنصر نائب لرقم الشريحة 5">
            <a:extLst>
              <a:ext uri="{FF2B5EF4-FFF2-40B4-BE49-F238E27FC236}">
                <a16:creationId xmlns:a16="http://schemas.microsoft.com/office/drawing/2014/main" id="{088FAD21-4F6A-47F0-85D0-0332D30FCCE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E184299A-D8B3-4612-9837-40EAB14E2203}" type="slidenum">
              <a:rPr lang="ar-SA" altLang="tr-TR"/>
              <a:pPr eaLnBrk="1" hangingPunct="1"/>
              <a:t>78</a:t>
            </a:fld>
            <a:endParaRPr lang="en-GB" altLang="tr-TR"/>
          </a:p>
        </p:txBody>
      </p:sp>
      <p:sp>
        <p:nvSpPr>
          <p:cNvPr id="257026" name="Rectangle 2">
            <a:extLst>
              <a:ext uri="{FF2B5EF4-FFF2-40B4-BE49-F238E27FC236}">
                <a16:creationId xmlns:a16="http://schemas.microsoft.com/office/drawing/2014/main" id="{6319F323-4DF9-45BD-8FB4-2601CE42D89A}"/>
              </a:ext>
            </a:extLst>
          </p:cNvPr>
          <p:cNvSpPr>
            <a:spLocks noGrp="1" noChangeArrowheads="1"/>
          </p:cNvSpPr>
          <p:nvPr>
            <p:ph type="title"/>
          </p:nvPr>
        </p:nvSpPr>
        <p:spPr>
          <a:xfrm>
            <a:off x="2743200" y="857250"/>
            <a:ext cx="7793038" cy="819150"/>
          </a:xfrm>
        </p:spPr>
        <p:txBody>
          <a:bodyPr/>
          <a:lstStyle/>
          <a:p>
            <a:pPr eaLnBrk="1" hangingPunct="1">
              <a:defRPr/>
            </a:pPr>
            <a:r>
              <a:rPr lang="fr-FR"/>
              <a:t>Local Beam</a:t>
            </a:r>
            <a:r>
              <a:rPr lang="fr-FR" sz="2800" i="1">
                <a:solidFill>
                  <a:schemeClr val="accent2"/>
                </a:solidFill>
                <a:effectLst>
                  <a:outerShdw blurRad="38100" dist="38100" dir="2700000" algn="tl">
                    <a:srgbClr val="C0C0C0"/>
                  </a:outerShdw>
                </a:effectLst>
              </a:rPr>
              <a:t> </a:t>
            </a:r>
            <a:r>
              <a:rPr lang="fr-FR"/>
              <a:t>Search</a:t>
            </a:r>
            <a:endParaRPr lang="en-US"/>
          </a:p>
        </p:txBody>
      </p:sp>
      <p:sp>
        <p:nvSpPr>
          <p:cNvPr id="98308" name="Line 3">
            <a:extLst>
              <a:ext uri="{FF2B5EF4-FFF2-40B4-BE49-F238E27FC236}">
                <a16:creationId xmlns:a16="http://schemas.microsoft.com/office/drawing/2014/main" id="{CEB3EFB6-55AF-400D-85EA-BD4356927E27}"/>
              </a:ext>
            </a:extLst>
          </p:cNvPr>
          <p:cNvSpPr>
            <a:spLocks noChangeShapeType="1"/>
          </p:cNvSpPr>
          <p:nvPr/>
        </p:nvSpPr>
        <p:spPr bwMode="auto">
          <a:xfrm>
            <a:off x="3657600" y="2133600"/>
            <a:ext cx="0" cy="37338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tr-TR"/>
          </a:p>
        </p:txBody>
      </p:sp>
      <p:sp>
        <p:nvSpPr>
          <p:cNvPr id="98309" name="Line 4">
            <a:extLst>
              <a:ext uri="{FF2B5EF4-FFF2-40B4-BE49-F238E27FC236}">
                <a16:creationId xmlns:a16="http://schemas.microsoft.com/office/drawing/2014/main" id="{CD651868-791B-4D61-B9BA-943EA8BC7531}"/>
              </a:ext>
            </a:extLst>
          </p:cNvPr>
          <p:cNvSpPr>
            <a:spLocks noChangeShapeType="1"/>
          </p:cNvSpPr>
          <p:nvPr/>
        </p:nvSpPr>
        <p:spPr bwMode="auto">
          <a:xfrm>
            <a:off x="3657600" y="5867400"/>
            <a:ext cx="609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98310" name="Freeform 5">
            <a:extLst>
              <a:ext uri="{FF2B5EF4-FFF2-40B4-BE49-F238E27FC236}">
                <a16:creationId xmlns:a16="http://schemas.microsoft.com/office/drawing/2014/main" id="{03BA888A-1438-4257-A735-4A2F27C04467}"/>
              </a:ext>
            </a:extLst>
          </p:cNvPr>
          <p:cNvSpPr>
            <a:spLocks/>
          </p:cNvSpPr>
          <p:nvPr/>
        </p:nvSpPr>
        <p:spPr bwMode="auto">
          <a:xfrm>
            <a:off x="4114800" y="2057400"/>
            <a:ext cx="4191000" cy="3416300"/>
          </a:xfrm>
          <a:custGeom>
            <a:avLst/>
            <a:gdLst>
              <a:gd name="T0" fmla="*/ 0 w 2640"/>
              <a:gd name="T1" fmla="*/ 384 h 2152"/>
              <a:gd name="T2" fmla="*/ 384 w 2640"/>
              <a:gd name="T3" fmla="*/ 1536 h 2152"/>
              <a:gd name="T4" fmla="*/ 960 w 2640"/>
              <a:gd name="T5" fmla="*/ 960 h 2152"/>
              <a:gd name="T6" fmla="*/ 1344 w 2640"/>
              <a:gd name="T7" fmla="*/ 2064 h 2152"/>
              <a:gd name="T8" fmla="*/ 1776 w 2640"/>
              <a:gd name="T9" fmla="*/ 432 h 2152"/>
              <a:gd name="T10" fmla="*/ 2160 w 2640"/>
              <a:gd name="T11" fmla="*/ 1008 h 2152"/>
              <a:gd name="T12" fmla="*/ 2640 w 2640"/>
              <a:gd name="T13" fmla="*/ 0 h 2152"/>
              <a:gd name="T14" fmla="*/ 0 60000 65536"/>
              <a:gd name="T15" fmla="*/ 0 60000 65536"/>
              <a:gd name="T16" fmla="*/ 0 60000 65536"/>
              <a:gd name="T17" fmla="*/ 0 60000 65536"/>
              <a:gd name="T18" fmla="*/ 0 60000 65536"/>
              <a:gd name="T19" fmla="*/ 0 60000 65536"/>
              <a:gd name="T20" fmla="*/ 0 60000 65536"/>
              <a:gd name="T21" fmla="*/ 0 w 2640"/>
              <a:gd name="T22" fmla="*/ 0 h 2152"/>
              <a:gd name="T23" fmla="*/ 2640 w 2640"/>
              <a:gd name="T24" fmla="*/ 2152 h 2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0" h="2152">
                <a:moveTo>
                  <a:pt x="0" y="384"/>
                </a:moveTo>
                <a:cubicBezTo>
                  <a:pt x="112" y="912"/>
                  <a:pt x="224" y="1440"/>
                  <a:pt x="384" y="1536"/>
                </a:cubicBezTo>
                <a:cubicBezTo>
                  <a:pt x="544" y="1632"/>
                  <a:pt x="800" y="872"/>
                  <a:pt x="960" y="960"/>
                </a:cubicBezTo>
                <a:cubicBezTo>
                  <a:pt x="1120" y="1048"/>
                  <a:pt x="1208" y="2152"/>
                  <a:pt x="1344" y="2064"/>
                </a:cubicBezTo>
                <a:cubicBezTo>
                  <a:pt x="1480" y="1976"/>
                  <a:pt x="1640" y="608"/>
                  <a:pt x="1776" y="432"/>
                </a:cubicBezTo>
                <a:cubicBezTo>
                  <a:pt x="1912" y="256"/>
                  <a:pt x="2016" y="1080"/>
                  <a:pt x="2160" y="1008"/>
                </a:cubicBezTo>
                <a:cubicBezTo>
                  <a:pt x="2304" y="936"/>
                  <a:pt x="2560" y="168"/>
                  <a:pt x="264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98311" name="Oval 6">
            <a:extLst>
              <a:ext uri="{FF2B5EF4-FFF2-40B4-BE49-F238E27FC236}">
                <a16:creationId xmlns:a16="http://schemas.microsoft.com/office/drawing/2014/main" id="{16DECB91-1D18-4EE3-985A-13D7EBEEAAEC}"/>
              </a:ext>
            </a:extLst>
          </p:cNvPr>
          <p:cNvSpPr>
            <a:spLocks noChangeArrowheads="1"/>
          </p:cNvSpPr>
          <p:nvPr/>
        </p:nvSpPr>
        <p:spPr bwMode="auto">
          <a:xfrm>
            <a:off x="5791200" y="3733800"/>
            <a:ext cx="1524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98312" name="Oval 7">
            <a:extLst>
              <a:ext uri="{FF2B5EF4-FFF2-40B4-BE49-F238E27FC236}">
                <a16:creationId xmlns:a16="http://schemas.microsoft.com/office/drawing/2014/main" id="{F9D406FF-3FD0-4FCF-95E9-F10B666502E4}"/>
              </a:ext>
            </a:extLst>
          </p:cNvPr>
          <p:cNvSpPr>
            <a:spLocks noChangeArrowheads="1"/>
          </p:cNvSpPr>
          <p:nvPr/>
        </p:nvSpPr>
        <p:spPr bwMode="auto">
          <a:xfrm>
            <a:off x="5867400" y="4114800"/>
            <a:ext cx="1524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98313" name="Oval 8">
            <a:extLst>
              <a:ext uri="{FF2B5EF4-FFF2-40B4-BE49-F238E27FC236}">
                <a16:creationId xmlns:a16="http://schemas.microsoft.com/office/drawing/2014/main" id="{EB10CA26-EE17-41BA-93FE-B0002CEFAB3D}"/>
              </a:ext>
            </a:extLst>
          </p:cNvPr>
          <p:cNvSpPr>
            <a:spLocks noChangeArrowheads="1"/>
          </p:cNvSpPr>
          <p:nvPr/>
        </p:nvSpPr>
        <p:spPr bwMode="auto">
          <a:xfrm>
            <a:off x="5943600" y="4495800"/>
            <a:ext cx="1524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98314" name="Oval 9">
            <a:extLst>
              <a:ext uri="{FF2B5EF4-FFF2-40B4-BE49-F238E27FC236}">
                <a16:creationId xmlns:a16="http://schemas.microsoft.com/office/drawing/2014/main" id="{D46E78E7-8072-4D8E-A935-C08EECCD5E68}"/>
              </a:ext>
            </a:extLst>
          </p:cNvPr>
          <p:cNvSpPr>
            <a:spLocks noChangeArrowheads="1"/>
          </p:cNvSpPr>
          <p:nvPr/>
        </p:nvSpPr>
        <p:spPr bwMode="auto">
          <a:xfrm>
            <a:off x="6019800" y="4114800"/>
            <a:ext cx="1524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98315" name="Oval 10">
            <a:extLst>
              <a:ext uri="{FF2B5EF4-FFF2-40B4-BE49-F238E27FC236}">
                <a16:creationId xmlns:a16="http://schemas.microsoft.com/office/drawing/2014/main" id="{18F1232B-C04E-477F-94C1-FE3A5DBD39FB}"/>
              </a:ext>
            </a:extLst>
          </p:cNvPr>
          <p:cNvSpPr>
            <a:spLocks noChangeArrowheads="1"/>
          </p:cNvSpPr>
          <p:nvPr/>
        </p:nvSpPr>
        <p:spPr bwMode="auto">
          <a:xfrm>
            <a:off x="6096000" y="4495800"/>
            <a:ext cx="152400" cy="228600"/>
          </a:xfrm>
          <a:prstGeom prst="ellipse">
            <a:avLst/>
          </a:prstGeom>
          <a:solidFill>
            <a:schemeClr val="hlink"/>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98316" name="Oval 11">
            <a:extLst>
              <a:ext uri="{FF2B5EF4-FFF2-40B4-BE49-F238E27FC236}">
                <a16:creationId xmlns:a16="http://schemas.microsoft.com/office/drawing/2014/main" id="{DDA02973-BFDD-4871-9755-EB463861AA97}"/>
              </a:ext>
            </a:extLst>
          </p:cNvPr>
          <p:cNvSpPr>
            <a:spLocks noChangeArrowheads="1"/>
          </p:cNvSpPr>
          <p:nvPr/>
        </p:nvSpPr>
        <p:spPr bwMode="auto">
          <a:xfrm>
            <a:off x="6172200" y="4114800"/>
            <a:ext cx="152400" cy="228600"/>
          </a:xfrm>
          <a:prstGeom prst="ellipse">
            <a:avLst/>
          </a:prstGeom>
          <a:solidFill>
            <a:schemeClr val="hlink"/>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98317" name="Oval 12">
            <a:extLst>
              <a:ext uri="{FF2B5EF4-FFF2-40B4-BE49-F238E27FC236}">
                <a16:creationId xmlns:a16="http://schemas.microsoft.com/office/drawing/2014/main" id="{FD3BB3A0-1F06-44DB-AD3E-804A4AFDDB57}"/>
              </a:ext>
            </a:extLst>
          </p:cNvPr>
          <p:cNvSpPr>
            <a:spLocks noChangeArrowheads="1"/>
          </p:cNvSpPr>
          <p:nvPr/>
        </p:nvSpPr>
        <p:spPr bwMode="auto">
          <a:xfrm>
            <a:off x="6248400" y="4495800"/>
            <a:ext cx="152400" cy="228600"/>
          </a:xfrm>
          <a:prstGeom prst="ellipse">
            <a:avLst/>
          </a:prstGeom>
          <a:solidFill>
            <a:schemeClr val="hlink"/>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98318" name="Oval 13">
            <a:extLst>
              <a:ext uri="{FF2B5EF4-FFF2-40B4-BE49-F238E27FC236}">
                <a16:creationId xmlns:a16="http://schemas.microsoft.com/office/drawing/2014/main" id="{81113BE8-548F-4855-8444-5AA1B138CEBE}"/>
              </a:ext>
            </a:extLst>
          </p:cNvPr>
          <p:cNvSpPr>
            <a:spLocks noChangeArrowheads="1"/>
          </p:cNvSpPr>
          <p:nvPr/>
        </p:nvSpPr>
        <p:spPr bwMode="auto">
          <a:xfrm>
            <a:off x="6019800" y="4876800"/>
            <a:ext cx="152400" cy="228600"/>
          </a:xfrm>
          <a:prstGeom prst="ellipse">
            <a:avLst/>
          </a:prstGeom>
          <a:solidFill>
            <a:schemeClr val="hlink"/>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عنصر نائب لرقم الشريحة 5">
            <a:extLst>
              <a:ext uri="{FF2B5EF4-FFF2-40B4-BE49-F238E27FC236}">
                <a16:creationId xmlns:a16="http://schemas.microsoft.com/office/drawing/2014/main" id="{0CFB1D6E-4123-423A-9C2E-9A74BDC89B9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65397D3E-9545-43E9-99C6-6C72075994BB}" type="slidenum">
              <a:rPr lang="ar-SA" altLang="tr-TR"/>
              <a:pPr eaLnBrk="1" hangingPunct="1"/>
              <a:t>79</a:t>
            </a:fld>
            <a:endParaRPr lang="en-GB" altLang="tr-TR"/>
          </a:p>
        </p:txBody>
      </p:sp>
      <p:sp>
        <p:nvSpPr>
          <p:cNvPr id="258050" name="Rectangle 2">
            <a:extLst>
              <a:ext uri="{FF2B5EF4-FFF2-40B4-BE49-F238E27FC236}">
                <a16:creationId xmlns:a16="http://schemas.microsoft.com/office/drawing/2014/main" id="{BCF2FF9D-E5C8-4078-AF67-C8495045D293}"/>
              </a:ext>
            </a:extLst>
          </p:cNvPr>
          <p:cNvSpPr>
            <a:spLocks noGrp="1" noChangeArrowheads="1"/>
          </p:cNvSpPr>
          <p:nvPr>
            <p:ph type="title"/>
          </p:nvPr>
        </p:nvSpPr>
        <p:spPr>
          <a:xfrm>
            <a:off x="2743200" y="857250"/>
            <a:ext cx="7793038" cy="819150"/>
          </a:xfrm>
        </p:spPr>
        <p:txBody>
          <a:bodyPr/>
          <a:lstStyle/>
          <a:p>
            <a:pPr eaLnBrk="1" hangingPunct="1">
              <a:defRPr/>
            </a:pPr>
            <a:r>
              <a:rPr lang="fr-FR"/>
              <a:t>Local Beam</a:t>
            </a:r>
            <a:r>
              <a:rPr lang="fr-FR" sz="2800" i="1">
                <a:solidFill>
                  <a:schemeClr val="accent2"/>
                </a:solidFill>
                <a:effectLst>
                  <a:outerShdw blurRad="38100" dist="38100" dir="2700000" algn="tl">
                    <a:srgbClr val="C0C0C0"/>
                  </a:outerShdw>
                </a:effectLst>
              </a:rPr>
              <a:t> </a:t>
            </a:r>
            <a:r>
              <a:rPr lang="fr-FR"/>
              <a:t>Search</a:t>
            </a:r>
            <a:endParaRPr lang="en-US"/>
          </a:p>
        </p:txBody>
      </p:sp>
      <p:sp>
        <p:nvSpPr>
          <p:cNvPr id="99332" name="Line 3">
            <a:extLst>
              <a:ext uri="{FF2B5EF4-FFF2-40B4-BE49-F238E27FC236}">
                <a16:creationId xmlns:a16="http://schemas.microsoft.com/office/drawing/2014/main" id="{C1100324-1B38-479F-AE77-CD860155C093}"/>
              </a:ext>
            </a:extLst>
          </p:cNvPr>
          <p:cNvSpPr>
            <a:spLocks noChangeShapeType="1"/>
          </p:cNvSpPr>
          <p:nvPr/>
        </p:nvSpPr>
        <p:spPr bwMode="auto">
          <a:xfrm>
            <a:off x="3657600" y="2133600"/>
            <a:ext cx="0" cy="37338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tr-TR"/>
          </a:p>
        </p:txBody>
      </p:sp>
      <p:sp>
        <p:nvSpPr>
          <p:cNvPr id="99333" name="Line 4">
            <a:extLst>
              <a:ext uri="{FF2B5EF4-FFF2-40B4-BE49-F238E27FC236}">
                <a16:creationId xmlns:a16="http://schemas.microsoft.com/office/drawing/2014/main" id="{24BECD89-D18A-4D68-B4C8-3DEB86D93E41}"/>
              </a:ext>
            </a:extLst>
          </p:cNvPr>
          <p:cNvSpPr>
            <a:spLocks noChangeShapeType="1"/>
          </p:cNvSpPr>
          <p:nvPr/>
        </p:nvSpPr>
        <p:spPr bwMode="auto">
          <a:xfrm>
            <a:off x="3657600" y="5867400"/>
            <a:ext cx="609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99334" name="Freeform 5">
            <a:extLst>
              <a:ext uri="{FF2B5EF4-FFF2-40B4-BE49-F238E27FC236}">
                <a16:creationId xmlns:a16="http://schemas.microsoft.com/office/drawing/2014/main" id="{A954F0FD-B72A-43E6-8041-F18DE25256A5}"/>
              </a:ext>
            </a:extLst>
          </p:cNvPr>
          <p:cNvSpPr>
            <a:spLocks/>
          </p:cNvSpPr>
          <p:nvPr/>
        </p:nvSpPr>
        <p:spPr bwMode="auto">
          <a:xfrm>
            <a:off x="4114800" y="2057400"/>
            <a:ext cx="4191000" cy="3416300"/>
          </a:xfrm>
          <a:custGeom>
            <a:avLst/>
            <a:gdLst>
              <a:gd name="T0" fmla="*/ 0 w 2640"/>
              <a:gd name="T1" fmla="*/ 384 h 2152"/>
              <a:gd name="T2" fmla="*/ 384 w 2640"/>
              <a:gd name="T3" fmla="*/ 1536 h 2152"/>
              <a:gd name="T4" fmla="*/ 960 w 2640"/>
              <a:gd name="T5" fmla="*/ 960 h 2152"/>
              <a:gd name="T6" fmla="*/ 1344 w 2640"/>
              <a:gd name="T7" fmla="*/ 2064 h 2152"/>
              <a:gd name="T8" fmla="*/ 1776 w 2640"/>
              <a:gd name="T9" fmla="*/ 432 h 2152"/>
              <a:gd name="T10" fmla="*/ 2160 w 2640"/>
              <a:gd name="T11" fmla="*/ 1008 h 2152"/>
              <a:gd name="T12" fmla="*/ 2640 w 2640"/>
              <a:gd name="T13" fmla="*/ 0 h 2152"/>
              <a:gd name="T14" fmla="*/ 0 60000 65536"/>
              <a:gd name="T15" fmla="*/ 0 60000 65536"/>
              <a:gd name="T16" fmla="*/ 0 60000 65536"/>
              <a:gd name="T17" fmla="*/ 0 60000 65536"/>
              <a:gd name="T18" fmla="*/ 0 60000 65536"/>
              <a:gd name="T19" fmla="*/ 0 60000 65536"/>
              <a:gd name="T20" fmla="*/ 0 60000 65536"/>
              <a:gd name="T21" fmla="*/ 0 w 2640"/>
              <a:gd name="T22" fmla="*/ 0 h 2152"/>
              <a:gd name="T23" fmla="*/ 2640 w 2640"/>
              <a:gd name="T24" fmla="*/ 2152 h 2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0" h="2152">
                <a:moveTo>
                  <a:pt x="0" y="384"/>
                </a:moveTo>
                <a:cubicBezTo>
                  <a:pt x="112" y="912"/>
                  <a:pt x="224" y="1440"/>
                  <a:pt x="384" y="1536"/>
                </a:cubicBezTo>
                <a:cubicBezTo>
                  <a:pt x="544" y="1632"/>
                  <a:pt x="800" y="872"/>
                  <a:pt x="960" y="960"/>
                </a:cubicBezTo>
                <a:cubicBezTo>
                  <a:pt x="1120" y="1048"/>
                  <a:pt x="1208" y="2152"/>
                  <a:pt x="1344" y="2064"/>
                </a:cubicBezTo>
                <a:cubicBezTo>
                  <a:pt x="1480" y="1976"/>
                  <a:pt x="1640" y="608"/>
                  <a:pt x="1776" y="432"/>
                </a:cubicBezTo>
                <a:cubicBezTo>
                  <a:pt x="1912" y="256"/>
                  <a:pt x="2016" y="1080"/>
                  <a:pt x="2160" y="1008"/>
                </a:cubicBezTo>
                <a:cubicBezTo>
                  <a:pt x="2304" y="936"/>
                  <a:pt x="2560" y="168"/>
                  <a:pt x="264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99335" name="Oval 6">
            <a:extLst>
              <a:ext uri="{FF2B5EF4-FFF2-40B4-BE49-F238E27FC236}">
                <a16:creationId xmlns:a16="http://schemas.microsoft.com/office/drawing/2014/main" id="{1586A36E-FD1C-4283-BFA8-04D17BD3F041}"/>
              </a:ext>
            </a:extLst>
          </p:cNvPr>
          <p:cNvSpPr>
            <a:spLocks noChangeArrowheads="1"/>
          </p:cNvSpPr>
          <p:nvPr/>
        </p:nvSpPr>
        <p:spPr bwMode="auto">
          <a:xfrm>
            <a:off x="5791200" y="3733800"/>
            <a:ext cx="1524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99336" name="Oval 7">
            <a:extLst>
              <a:ext uri="{FF2B5EF4-FFF2-40B4-BE49-F238E27FC236}">
                <a16:creationId xmlns:a16="http://schemas.microsoft.com/office/drawing/2014/main" id="{FC1E5D77-2133-467B-B6D2-54E00C850D78}"/>
              </a:ext>
            </a:extLst>
          </p:cNvPr>
          <p:cNvSpPr>
            <a:spLocks noChangeArrowheads="1"/>
          </p:cNvSpPr>
          <p:nvPr/>
        </p:nvSpPr>
        <p:spPr bwMode="auto">
          <a:xfrm>
            <a:off x="5867400" y="4114800"/>
            <a:ext cx="1524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99337" name="Oval 8">
            <a:extLst>
              <a:ext uri="{FF2B5EF4-FFF2-40B4-BE49-F238E27FC236}">
                <a16:creationId xmlns:a16="http://schemas.microsoft.com/office/drawing/2014/main" id="{20B9A80E-CE06-4045-82CB-B5CA1B40F4C0}"/>
              </a:ext>
            </a:extLst>
          </p:cNvPr>
          <p:cNvSpPr>
            <a:spLocks noChangeArrowheads="1"/>
          </p:cNvSpPr>
          <p:nvPr/>
        </p:nvSpPr>
        <p:spPr bwMode="auto">
          <a:xfrm>
            <a:off x="5943600" y="4495800"/>
            <a:ext cx="152400" cy="228600"/>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99338" name="Oval 9">
            <a:extLst>
              <a:ext uri="{FF2B5EF4-FFF2-40B4-BE49-F238E27FC236}">
                <a16:creationId xmlns:a16="http://schemas.microsoft.com/office/drawing/2014/main" id="{9C1002B9-0CCF-49B3-908F-0A932E2A127C}"/>
              </a:ext>
            </a:extLst>
          </p:cNvPr>
          <p:cNvSpPr>
            <a:spLocks noChangeArrowheads="1"/>
          </p:cNvSpPr>
          <p:nvPr/>
        </p:nvSpPr>
        <p:spPr bwMode="auto">
          <a:xfrm>
            <a:off x="6019800" y="4114800"/>
            <a:ext cx="1524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99339" name="Oval 10">
            <a:extLst>
              <a:ext uri="{FF2B5EF4-FFF2-40B4-BE49-F238E27FC236}">
                <a16:creationId xmlns:a16="http://schemas.microsoft.com/office/drawing/2014/main" id="{17D3861C-181B-4871-BC04-1688B515060C}"/>
              </a:ext>
            </a:extLst>
          </p:cNvPr>
          <p:cNvSpPr>
            <a:spLocks noChangeArrowheads="1"/>
          </p:cNvSpPr>
          <p:nvPr/>
        </p:nvSpPr>
        <p:spPr bwMode="auto">
          <a:xfrm>
            <a:off x="6096000" y="4495800"/>
            <a:ext cx="152400" cy="228600"/>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99340" name="Oval 11">
            <a:extLst>
              <a:ext uri="{FF2B5EF4-FFF2-40B4-BE49-F238E27FC236}">
                <a16:creationId xmlns:a16="http://schemas.microsoft.com/office/drawing/2014/main" id="{9C66CC91-AE12-4810-A856-3CEE41D00BBF}"/>
              </a:ext>
            </a:extLst>
          </p:cNvPr>
          <p:cNvSpPr>
            <a:spLocks noChangeArrowheads="1"/>
          </p:cNvSpPr>
          <p:nvPr/>
        </p:nvSpPr>
        <p:spPr bwMode="auto">
          <a:xfrm>
            <a:off x="6172200" y="4114800"/>
            <a:ext cx="152400" cy="228600"/>
          </a:xfrm>
          <a:prstGeom prst="ellipse">
            <a:avLst/>
          </a:prstGeom>
          <a:solidFill>
            <a:schemeClr val="hlink"/>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99341" name="Oval 12">
            <a:extLst>
              <a:ext uri="{FF2B5EF4-FFF2-40B4-BE49-F238E27FC236}">
                <a16:creationId xmlns:a16="http://schemas.microsoft.com/office/drawing/2014/main" id="{275A1C2E-1756-46F5-BED6-3FB2F73825C8}"/>
              </a:ext>
            </a:extLst>
          </p:cNvPr>
          <p:cNvSpPr>
            <a:spLocks noChangeArrowheads="1"/>
          </p:cNvSpPr>
          <p:nvPr/>
        </p:nvSpPr>
        <p:spPr bwMode="auto">
          <a:xfrm>
            <a:off x="6248400" y="4495800"/>
            <a:ext cx="152400" cy="228600"/>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99342" name="Oval 13">
            <a:extLst>
              <a:ext uri="{FF2B5EF4-FFF2-40B4-BE49-F238E27FC236}">
                <a16:creationId xmlns:a16="http://schemas.microsoft.com/office/drawing/2014/main" id="{6089260E-087C-4974-BB95-54C2A42F465F}"/>
              </a:ext>
            </a:extLst>
          </p:cNvPr>
          <p:cNvSpPr>
            <a:spLocks noChangeArrowheads="1"/>
          </p:cNvSpPr>
          <p:nvPr/>
        </p:nvSpPr>
        <p:spPr bwMode="auto">
          <a:xfrm>
            <a:off x="6019800" y="4876800"/>
            <a:ext cx="152400" cy="228600"/>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37C82-A04B-4167-BA0D-7491F684B045}"/>
              </a:ext>
            </a:extLst>
          </p:cNvPr>
          <p:cNvSpPr>
            <a:spLocks noGrp="1"/>
          </p:cNvSpPr>
          <p:nvPr>
            <p:ph type="title"/>
          </p:nvPr>
        </p:nvSpPr>
        <p:spPr/>
        <p:txBody>
          <a:bodyPr/>
          <a:lstStyle/>
          <a:p>
            <a:r>
              <a:rPr lang="tr-TR" dirty="0" err="1"/>
              <a:t>Exploring</a:t>
            </a:r>
            <a:r>
              <a:rPr lang="tr-TR" dirty="0"/>
              <a:t> </a:t>
            </a:r>
            <a:r>
              <a:rPr lang="tr-TR" dirty="0" err="1"/>
              <a:t>the</a:t>
            </a:r>
            <a:r>
              <a:rPr lang="tr-TR" dirty="0"/>
              <a:t> </a:t>
            </a:r>
            <a:r>
              <a:rPr lang="tr-TR" dirty="0" err="1"/>
              <a:t>Landscape</a:t>
            </a:r>
            <a:endParaRPr lang="tr-TR" dirty="0"/>
          </a:p>
        </p:txBody>
      </p:sp>
      <p:sp>
        <p:nvSpPr>
          <p:cNvPr id="3" name="Content Placeholder 2">
            <a:extLst>
              <a:ext uri="{FF2B5EF4-FFF2-40B4-BE49-F238E27FC236}">
                <a16:creationId xmlns:a16="http://schemas.microsoft.com/office/drawing/2014/main" id="{30E3FC8C-BB3E-44AE-8CAF-C29114E62627}"/>
              </a:ext>
            </a:extLst>
          </p:cNvPr>
          <p:cNvSpPr>
            <a:spLocks noGrp="1"/>
          </p:cNvSpPr>
          <p:nvPr>
            <p:ph idx="1"/>
          </p:nvPr>
        </p:nvSpPr>
        <p:spPr>
          <a:xfrm>
            <a:off x="406400" y="1397001"/>
            <a:ext cx="5308600" cy="4729164"/>
          </a:xfrm>
        </p:spPr>
        <p:txBody>
          <a:bodyPr>
            <a:normAutofit fontScale="92500" lnSpcReduction="20000"/>
          </a:bodyPr>
          <a:lstStyle/>
          <a:p>
            <a:r>
              <a:rPr lang="en-US" dirty="0">
                <a:solidFill>
                  <a:srgbClr val="C00000"/>
                </a:solidFill>
              </a:rPr>
              <a:t>Local Maxima: </a:t>
            </a:r>
            <a:r>
              <a:rPr lang="en-US" dirty="0"/>
              <a:t>peaks that </a:t>
            </a:r>
            <a:r>
              <a:rPr lang="en-US" dirty="0" err="1"/>
              <a:t>arenʼt</a:t>
            </a:r>
            <a:r>
              <a:rPr lang="en-US" dirty="0"/>
              <a:t> the highest point in the space </a:t>
            </a:r>
          </a:p>
          <a:p>
            <a:r>
              <a:rPr lang="en-US" dirty="0">
                <a:solidFill>
                  <a:srgbClr val="C00000"/>
                </a:solidFill>
              </a:rPr>
              <a:t>Plateaus: </a:t>
            </a:r>
            <a:r>
              <a:rPr lang="en-US" dirty="0"/>
              <a:t>the space has a broad flat region that gives the search algorithm no direction (random walk) </a:t>
            </a:r>
          </a:p>
          <a:p>
            <a:r>
              <a:rPr lang="en-US" dirty="0">
                <a:solidFill>
                  <a:srgbClr val="C00000"/>
                </a:solidFill>
              </a:rPr>
              <a:t>Ridges: </a:t>
            </a:r>
            <a:r>
              <a:rPr lang="en-US" dirty="0"/>
              <a:t>flat like a plateau, but with drop-offs to the sides; steps to the North, East, South and West may go down, but a step to the NW may go up. </a:t>
            </a:r>
            <a:endParaRPr lang="tr-TR" dirty="0"/>
          </a:p>
        </p:txBody>
      </p:sp>
      <p:pic>
        <p:nvPicPr>
          <p:cNvPr id="5" name="Picture 4">
            <a:extLst>
              <a:ext uri="{FF2B5EF4-FFF2-40B4-BE49-F238E27FC236}">
                <a16:creationId xmlns:a16="http://schemas.microsoft.com/office/drawing/2014/main" id="{5557B7B5-258B-402E-B094-F801368D88CA}"/>
              </a:ext>
            </a:extLst>
          </p:cNvPr>
          <p:cNvPicPr>
            <a:picLocks noChangeAspect="1"/>
          </p:cNvPicPr>
          <p:nvPr/>
        </p:nvPicPr>
        <p:blipFill>
          <a:blip r:embed="rId2"/>
          <a:stretch>
            <a:fillRect/>
          </a:stretch>
        </p:blipFill>
        <p:spPr>
          <a:xfrm>
            <a:off x="6221732" y="1185070"/>
            <a:ext cx="5934075" cy="5153025"/>
          </a:xfrm>
          <a:prstGeom prst="rect">
            <a:avLst/>
          </a:prstGeom>
        </p:spPr>
      </p:pic>
    </p:spTree>
    <p:extLst>
      <p:ext uri="{BB962C8B-B14F-4D97-AF65-F5344CB8AC3E}">
        <p14:creationId xmlns:p14="http://schemas.microsoft.com/office/powerpoint/2010/main" val="300204705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عنصر نائب لرقم الشريحة 5">
            <a:extLst>
              <a:ext uri="{FF2B5EF4-FFF2-40B4-BE49-F238E27FC236}">
                <a16:creationId xmlns:a16="http://schemas.microsoft.com/office/drawing/2014/main" id="{D1DF248A-5E07-4E35-8F32-925BE338BBA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171C3AD4-03D0-49D4-BC77-734C260611EC}" type="slidenum">
              <a:rPr lang="ar-SA" altLang="tr-TR"/>
              <a:pPr eaLnBrk="1" hangingPunct="1"/>
              <a:t>80</a:t>
            </a:fld>
            <a:endParaRPr lang="en-GB" altLang="tr-TR"/>
          </a:p>
        </p:txBody>
      </p:sp>
      <p:sp>
        <p:nvSpPr>
          <p:cNvPr id="260098" name="Rectangle 2">
            <a:extLst>
              <a:ext uri="{FF2B5EF4-FFF2-40B4-BE49-F238E27FC236}">
                <a16:creationId xmlns:a16="http://schemas.microsoft.com/office/drawing/2014/main" id="{ABC52C9E-E16C-427D-A102-8BF2F5A675B5}"/>
              </a:ext>
            </a:extLst>
          </p:cNvPr>
          <p:cNvSpPr>
            <a:spLocks noGrp="1" noChangeArrowheads="1"/>
          </p:cNvSpPr>
          <p:nvPr>
            <p:ph type="title"/>
          </p:nvPr>
        </p:nvSpPr>
        <p:spPr>
          <a:xfrm>
            <a:off x="2743200" y="857250"/>
            <a:ext cx="7793038" cy="819150"/>
          </a:xfrm>
        </p:spPr>
        <p:txBody>
          <a:bodyPr/>
          <a:lstStyle/>
          <a:p>
            <a:pPr eaLnBrk="1" hangingPunct="1">
              <a:defRPr/>
            </a:pPr>
            <a:r>
              <a:rPr lang="fr-FR"/>
              <a:t>Local Beam</a:t>
            </a:r>
            <a:r>
              <a:rPr lang="fr-FR" sz="2800" i="1">
                <a:solidFill>
                  <a:schemeClr val="accent2"/>
                </a:solidFill>
                <a:effectLst>
                  <a:outerShdw blurRad="38100" dist="38100" dir="2700000" algn="tl">
                    <a:srgbClr val="C0C0C0"/>
                  </a:outerShdw>
                </a:effectLst>
              </a:rPr>
              <a:t> </a:t>
            </a:r>
            <a:r>
              <a:rPr lang="fr-FR"/>
              <a:t>Search</a:t>
            </a:r>
            <a:endParaRPr lang="en-US"/>
          </a:p>
        </p:txBody>
      </p:sp>
      <p:sp>
        <p:nvSpPr>
          <p:cNvPr id="100356" name="Line 3">
            <a:extLst>
              <a:ext uri="{FF2B5EF4-FFF2-40B4-BE49-F238E27FC236}">
                <a16:creationId xmlns:a16="http://schemas.microsoft.com/office/drawing/2014/main" id="{A1699D2C-79B7-4E49-AAD9-83F834CB233E}"/>
              </a:ext>
            </a:extLst>
          </p:cNvPr>
          <p:cNvSpPr>
            <a:spLocks noChangeShapeType="1"/>
          </p:cNvSpPr>
          <p:nvPr/>
        </p:nvSpPr>
        <p:spPr bwMode="auto">
          <a:xfrm>
            <a:off x="3657600" y="2133600"/>
            <a:ext cx="0" cy="37338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tr-TR"/>
          </a:p>
        </p:txBody>
      </p:sp>
      <p:sp>
        <p:nvSpPr>
          <p:cNvPr id="100357" name="Line 4">
            <a:extLst>
              <a:ext uri="{FF2B5EF4-FFF2-40B4-BE49-F238E27FC236}">
                <a16:creationId xmlns:a16="http://schemas.microsoft.com/office/drawing/2014/main" id="{5D2FF7C8-F0DC-4C5B-96D2-215A8A912502}"/>
              </a:ext>
            </a:extLst>
          </p:cNvPr>
          <p:cNvSpPr>
            <a:spLocks noChangeShapeType="1"/>
          </p:cNvSpPr>
          <p:nvPr/>
        </p:nvSpPr>
        <p:spPr bwMode="auto">
          <a:xfrm>
            <a:off x="3657600" y="5867400"/>
            <a:ext cx="609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00358" name="Freeform 5">
            <a:extLst>
              <a:ext uri="{FF2B5EF4-FFF2-40B4-BE49-F238E27FC236}">
                <a16:creationId xmlns:a16="http://schemas.microsoft.com/office/drawing/2014/main" id="{087FF260-30FD-4843-871D-53B74D492505}"/>
              </a:ext>
            </a:extLst>
          </p:cNvPr>
          <p:cNvSpPr>
            <a:spLocks/>
          </p:cNvSpPr>
          <p:nvPr/>
        </p:nvSpPr>
        <p:spPr bwMode="auto">
          <a:xfrm>
            <a:off x="4114800" y="2057400"/>
            <a:ext cx="4191000" cy="3416300"/>
          </a:xfrm>
          <a:custGeom>
            <a:avLst/>
            <a:gdLst>
              <a:gd name="T0" fmla="*/ 0 w 2640"/>
              <a:gd name="T1" fmla="*/ 384 h 2152"/>
              <a:gd name="T2" fmla="*/ 384 w 2640"/>
              <a:gd name="T3" fmla="*/ 1536 h 2152"/>
              <a:gd name="T4" fmla="*/ 960 w 2640"/>
              <a:gd name="T5" fmla="*/ 960 h 2152"/>
              <a:gd name="T6" fmla="*/ 1344 w 2640"/>
              <a:gd name="T7" fmla="*/ 2064 h 2152"/>
              <a:gd name="T8" fmla="*/ 1776 w 2640"/>
              <a:gd name="T9" fmla="*/ 432 h 2152"/>
              <a:gd name="T10" fmla="*/ 2160 w 2640"/>
              <a:gd name="T11" fmla="*/ 1008 h 2152"/>
              <a:gd name="T12" fmla="*/ 2640 w 2640"/>
              <a:gd name="T13" fmla="*/ 0 h 2152"/>
              <a:gd name="T14" fmla="*/ 0 60000 65536"/>
              <a:gd name="T15" fmla="*/ 0 60000 65536"/>
              <a:gd name="T16" fmla="*/ 0 60000 65536"/>
              <a:gd name="T17" fmla="*/ 0 60000 65536"/>
              <a:gd name="T18" fmla="*/ 0 60000 65536"/>
              <a:gd name="T19" fmla="*/ 0 60000 65536"/>
              <a:gd name="T20" fmla="*/ 0 60000 65536"/>
              <a:gd name="T21" fmla="*/ 0 w 2640"/>
              <a:gd name="T22" fmla="*/ 0 h 2152"/>
              <a:gd name="T23" fmla="*/ 2640 w 2640"/>
              <a:gd name="T24" fmla="*/ 2152 h 2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0" h="2152">
                <a:moveTo>
                  <a:pt x="0" y="384"/>
                </a:moveTo>
                <a:cubicBezTo>
                  <a:pt x="112" y="912"/>
                  <a:pt x="224" y="1440"/>
                  <a:pt x="384" y="1536"/>
                </a:cubicBezTo>
                <a:cubicBezTo>
                  <a:pt x="544" y="1632"/>
                  <a:pt x="800" y="872"/>
                  <a:pt x="960" y="960"/>
                </a:cubicBezTo>
                <a:cubicBezTo>
                  <a:pt x="1120" y="1048"/>
                  <a:pt x="1208" y="2152"/>
                  <a:pt x="1344" y="2064"/>
                </a:cubicBezTo>
                <a:cubicBezTo>
                  <a:pt x="1480" y="1976"/>
                  <a:pt x="1640" y="608"/>
                  <a:pt x="1776" y="432"/>
                </a:cubicBezTo>
                <a:cubicBezTo>
                  <a:pt x="1912" y="256"/>
                  <a:pt x="2016" y="1080"/>
                  <a:pt x="2160" y="1008"/>
                </a:cubicBezTo>
                <a:cubicBezTo>
                  <a:pt x="2304" y="936"/>
                  <a:pt x="2560" y="168"/>
                  <a:pt x="264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00359" name="Oval 8">
            <a:extLst>
              <a:ext uri="{FF2B5EF4-FFF2-40B4-BE49-F238E27FC236}">
                <a16:creationId xmlns:a16="http://schemas.microsoft.com/office/drawing/2014/main" id="{BA40DA35-BEA2-4877-9DD8-D4AC867DBCE9}"/>
              </a:ext>
            </a:extLst>
          </p:cNvPr>
          <p:cNvSpPr>
            <a:spLocks noChangeArrowheads="1"/>
          </p:cNvSpPr>
          <p:nvPr/>
        </p:nvSpPr>
        <p:spPr bwMode="auto">
          <a:xfrm>
            <a:off x="5943600" y="4495800"/>
            <a:ext cx="1524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100360" name="Oval 10">
            <a:extLst>
              <a:ext uri="{FF2B5EF4-FFF2-40B4-BE49-F238E27FC236}">
                <a16:creationId xmlns:a16="http://schemas.microsoft.com/office/drawing/2014/main" id="{5764EE22-4605-4370-ACDC-8773D7751D86}"/>
              </a:ext>
            </a:extLst>
          </p:cNvPr>
          <p:cNvSpPr>
            <a:spLocks noChangeArrowheads="1"/>
          </p:cNvSpPr>
          <p:nvPr/>
        </p:nvSpPr>
        <p:spPr bwMode="auto">
          <a:xfrm>
            <a:off x="6096000" y="4495800"/>
            <a:ext cx="1524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100361" name="Oval 12">
            <a:extLst>
              <a:ext uri="{FF2B5EF4-FFF2-40B4-BE49-F238E27FC236}">
                <a16:creationId xmlns:a16="http://schemas.microsoft.com/office/drawing/2014/main" id="{CAC8E025-2B0B-412E-9556-7BA74C2C8499}"/>
              </a:ext>
            </a:extLst>
          </p:cNvPr>
          <p:cNvSpPr>
            <a:spLocks noChangeArrowheads="1"/>
          </p:cNvSpPr>
          <p:nvPr/>
        </p:nvSpPr>
        <p:spPr bwMode="auto">
          <a:xfrm>
            <a:off x="6248400" y="4495800"/>
            <a:ext cx="1524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100362" name="Oval 13">
            <a:extLst>
              <a:ext uri="{FF2B5EF4-FFF2-40B4-BE49-F238E27FC236}">
                <a16:creationId xmlns:a16="http://schemas.microsoft.com/office/drawing/2014/main" id="{EBD13824-9593-4181-AD3D-F73011AA1350}"/>
              </a:ext>
            </a:extLst>
          </p:cNvPr>
          <p:cNvSpPr>
            <a:spLocks noChangeArrowheads="1"/>
          </p:cNvSpPr>
          <p:nvPr/>
        </p:nvSpPr>
        <p:spPr bwMode="auto">
          <a:xfrm>
            <a:off x="6019800" y="4876800"/>
            <a:ext cx="1524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عنصر نائب لرقم الشريحة 5">
            <a:extLst>
              <a:ext uri="{FF2B5EF4-FFF2-40B4-BE49-F238E27FC236}">
                <a16:creationId xmlns:a16="http://schemas.microsoft.com/office/drawing/2014/main" id="{C4A40728-DE53-4E8D-9B85-698EDEAC43C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6F7272B2-3B9E-48C6-9C12-5A6B1D87C6AB}" type="slidenum">
              <a:rPr lang="ar-SA" altLang="tr-TR"/>
              <a:pPr eaLnBrk="1" hangingPunct="1"/>
              <a:t>81</a:t>
            </a:fld>
            <a:endParaRPr lang="en-GB" altLang="tr-TR"/>
          </a:p>
        </p:txBody>
      </p:sp>
      <p:sp>
        <p:nvSpPr>
          <p:cNvPr id="259074" name="Rectangle 2">
            <a:extLst>
              <a:ext uri="{FF2B5EF4-FFF2-40B4-BE49-F238E27FC236}">
                <a16:creationId xmlns:a16="http://schemas.microsoft.com/office/drawing/2014/main" id="{2A04D876-53F0-4358-BCD9-15237E2126A8}"/>
              </a:ext>
            </a:extLst>
          </p:cNvPr>
          <p:cNvSpPr>
            <a:spLocks noGrp="1" noChangeArrowheads="1"/>
          </p:cNvSpPr>
          <p:nvPr>
            <p:ph type="title"/>
          </p:nvPr>
        </p:nvSpPr>
        <p:spPr>
          <a:xfrm>
            <a:off x="2743200" y="857250"/>
            <a:ext cx="7793038" cy="819150"/>
          </a:xfrm>
        </p:spPr>
        <p:txBody>
          <a:bodyPr/>
          <a:lstStyle/>
          <a:p>
            <a:pPr eaLnBrk="1" hangingPunct="1">
              <a:defRPr/>
            </a:pPr>
            <a:r>
              <a:rPr lang="fr-FR"/>
              <a:t>Local Beam</a:t>
            </a:r>
            <a:r>
              <a:rPr lang="fr-FR" sz="2800" i="1">
                <a:solidFill>
                  <a:schemeClr val="accent2"/>
                </a:solidFill>
                <a:effectLst>
                  <a:outerShdw blurRad="38100" dist="38100" dir="2700000" algn="tl">
                    <a:srgbClr val="C0C0C0"/>
                  </a:outerShdw>
                </a:effectLst>
              </a:rPr>
              <a:t> </a:t>
            </a:r>
            <a:r>
              <a:rPr lang="fr-FR"/>
              <a:t>Search</a:t>
            </a:r>
            <a:endParaRPr lang="en-US"/>
          </a:p>
        </p:txBody>
      </p:sp>
      <p:sp>
        <p:nvSpPr>
          <p:cNvPr id="101380" name="Line 3">
            <a:extLst>
              <a:ext uri="{FF2B5EF4-FFF2-40B4-BE49-F238E27FC236}">
                <a16:creationId xmlns:a16="http://schemas.microsoft.com/office/drawing/2014/main" id="{D3EED4CC-D6D7-44E7-89AC-8536274AFDFA}"/>
              </a:ext>
            </a:extLst>
          </p:cNvPr>
          <p:cNvSpPr>
            <a:spLocks noChangeShapeType="1"/>
          </p:cNvSpPr>
          <p:nvPr/>
        </p:nvSpPr>
        <p:spPr bwMode="auto">
          <a:xfrm>
            <a:off x="3657600" y="2133600"/>
            <a:ext cx="0" cy="37338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tr-TR"/>
          </a:p>
        </p:txBody>
      </p:sp>
      <p:sp>
        <p:nvSpPr>
          <p:cNvPr id="101381" name="Line 4">
            <a:extLst>
              <a:ext uri="{FF2B5EF4-FFF2-40B4-BE49-F238E27FC236}">
                <a16:creationId xmlns:a16="http://schemas.microsoft.com/office/drawing/2014/main" id="{FB7DAC1C-457C-46AE-8D84-02EE9DC92C41}"/>
              </a:ext>
            </a:extLst>
          </p:cNvPr>
          <p:cNvSpPr>
            <a:spLocks noChangeShapeType="1"/>
          </p:cNvSpPr>
          <p:nvPr/>
        </p:nvSpPr>
        <p:spPr bwMode="auto">
          <a:xfrm>
            <a:off x="3657600" y="5867400"/>
            <a:ext cx="609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01382" name="Freeform 5">
            <a:extLst>
              <a:ext uri="{FF2B5EF4-FFF2-40B4-BE49-F238E27FC236}">
                <a16:creationId xmlns:a16="http://schemas.microsoft.com/office/drawing/2014/main" id="{463A4C57-1E28-470D-940F-6541BF318AB4}"/>
              </a:ext>
            </a:extLst>
          </p:cNvPr>
          <p:cNvSpPr>
            <a:spLocks/>
          </p:cNvSpPr>
          <p:nvPr/>
        </p:nvSpPr>
        <p:spPr bwMode="auto">
          <a:xfrm>
            <a:off x="4114800" y="2057400"/>
            <a:ext cx="4191000" cy="3416300"/>
          </a:xfrm>
          <a:custGeom>
            <a:avLst/>
            <a:gdLst>
              <a:gd name="T0" fmla="*/ 0 w 2640"/>
              <a:gd name="T1" fmla="*/ 384 h 2152"/>
              <a:gd name="T2" fmla="*/ 384 w 2640"/>
              <a:gd name="T3" fmla="*/ 1536 h 2152"/>
              <a:gd name="T4" fmla="*/ 960 w 2640"/>
              <a:gd name="T5" fmla="*/ 960 h 2152"/>
              <a:gd name="T6" fmla="*/ 1344 w 2640"/>
              <a:gd name="T7" fmla="*/ 2064 h 2152"/>
              <a:gd name="T8" fmla="*/ 1776 w 2640"/>
              <a:gd name="T9" fmla="*/ 432 h 2152"/>
              <a:gd name="T10" fmla="*/ 2160 w 2640"/>
              <a:gd name="T11" fmla="*/ 1008 h 2152"/>
              <a:gd name="T12" fmla="*/ 2640 w 2640"/>
              <a:gd name="T13" fmla="*/ 0 h 2152"/>
              <a:gd name="T14" fmla="*/ 0 60000 65536"/>
              <a:gd name="T15" fmla="*/ 0 60000 65536"/>
              <a:gd name="T16" fmla="*/ 0 60000 65536"/>
              <a:gd name="T17" fmla="*/ 0 60000 65536"/>
              <a:gd name="T18" fmla="*/ 0 60000 65536"/>
              <a:gd name="T19" fmla="*/ 0 60000 65536"/>
              <a:gd name="T20" fmla="*/ 0 60000 65536"/>
              <a:gd name="T21" fmla="*/ 0 w 2640"/>
              <a:gd name="T22" fmla="*/ 0 h 2152"/>
              <a:gd name="T23" fmla="*/ 2640 w 2640"/>
              <a:gd name="T24" fmla="*/ 2152 h 2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0" h="2152">
                <a:moveTo>
                  <a:pt x="0" y="384"/>
                </a:moveTo>
                <a:cubicBezTo>
                  <a:pt x="112" y="912"/>
                  <a:pt x="224" y="1440"/>
                  <a:pt x="384" y="1536"/>
                </a:cubicBezTo>
                <a:cubicBezTo>
                  <a:pt x="544" y="1632"/>
                  <a:pt x="800" y="872"/>
                  <a:pt x="960" y="960"/>
                </a:cubicBezTo>
                <a:cubicBezTo>
                  <a:pt x="1120" y="1048"/>
                  <a:pt x="1208" y="2152"/>
                  <a:pt x="1344" y="2064"/>
                </a:cubicBezTo>
                <a:cubicBezTo>
                  <a:pt x="1480" y="1976"/>
                  <a:pt x="1640" y="608"/>
                  <a:pt x="1776" y="432"/>
                </a:cubicBezTo>
                <a:cubicBezTo>
                  <a:pt x="1912" y="256"/>
                  <a:pt x="2016" y="1080"/>
                  <a:pt x="2160" y="1008"/>
                </a:cubicBezTo>
                <a:cubicBezTo>
                  <a:pt x="2304" y="936"/>
                  <a:pt x="2560" y="168"/>
                  <a:pt x="264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01383" name="Oval 8">
            <a:extLst>
              <a:ext uri="{FF2B5EF4-FFF2-40B4-BE49-F238E27FC236}">
                <a16:creationId xmlns:a16="http://schemas.microsoft.com/office/drawing/2014/main" id="{C3E03669-CA71-4422-B1AF-C0FE085563F7}"/>
              </a:ext>
            </a:extLst>
          </p:cNvPr>
          <p:cNvSpPr>
            <a:spLocks noChangeArrowheads="1"/>
          </p:cNvSpPr>
          <p:nvPr/>
        </p:nvSpPr>
        <p:spPr bwMode="auto">
          <a:xfrm>
            <a:off x="5943600" y="4495800"/>
            <a:ext cx="1524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101384" name="Oval 10">
            <a:extLst>
              <a:ext uri="{FF2B5EF4-FFF2-40B4-BE49-F238E27FC236}">
                <a16:creationId xmlns:a16="http://schemas.microsoft.com/office/drawing/2014/main" id="{44B1D7D3-08C8-4298-848E-EA9D6DF83D41}"/>
              </a:ext>
            </a:extLst>
          </p:cNvPr>
          <p:cNvSpPr>
            <a:spLocks noChangeArrowheads="1"/>
          </p:cNvSpPr>
          <p:nvPr/>
        </p:nvSpPr>
        <p:spPr bwMode="auto">
          <a:xfrm>
            <a:off x="6096000" y="4495800"/>
            <a:ext cx="1524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101385" name="Oval 12">
            <a:extLst>
              <a:ext uri="{FF2B5EF4-FFF2-40B4-BE49-F238E27FC236}">
                <a16:creationId xmlns:a16="http://schemas.microsoft.com/office/drawing/2014/main" id="{6F9E4C9F-9100-49F6-ABA6-EEDC8D54CA97}"/>
              </a:ext>
            </a:extLst>
          </p:cNvPr>
          <p:cNvSpPr>
            <a:spLocks noChangeArrowheads="1"/>
          </p:cNvSpPr>
          <p:nvPr/>
        </p:nvSpPr>
        <p:spPr bwMode="auto">
          <a:xfrm>
            <a:off x="6248400" y="4495800"/>
            <a:ext cx="1524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101386" name="Oval 13">
            <a:extLst>
              <a:ext uri="{FF2B5EF4-FFF2-40B4-BE49-F238E27FC236}">
                <a16:creationId xmlns:a16="http://schemas.microsoft.com/office/drawing/2014/main" id="{583040DA-BA92-4E81-B66A-DD965FCD9037}"/>
              </a:ext>
            </a:extLst>
          </p:cNvPr>
          <p:cNvSpPr>
            <a:spLocks noChangeArrowheads="1"/>
          </p:cNvSpPr>
          <p:nvPr/>
        </p:nvSpPr>
        <p:spPr bwMode="auto">
          <a:xfrm>
            <a:off x="6019800" y="4876800"/>
            <a:ext cx="1524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101387" name="Oval 14">
            <a:extLst>
              <a:ext uri="{FF2B5EF4-FFF2-40B4-BE49-F238E27FC236}">
                <a16:creationId xmlns:a16="http://schemas.microsoft.com/office/drawing/2014/main" id="{A69F8A68-D5EA-4EFB-A243-DA47AEAF6B33}"/>
              </a:ext>
            </a:extLst>
          </p:cNvPr>
          <p:cNvSpPr>
            <a:spLocks noChangeArrowheads="1"/>
          </p:cNvSpPr>
          <p:nvPr/>
        </p:nvSpPr>
        <p:spPr bwMode="auto">
          <a:xfrm>
            <a:off x="6172200" y="5105400"/>
            <a:ext cx="152400" cy="228600"/>
          </a:xfrm>
          <a:prstGeom prst="ellipse">
            <a:avLst/>
          </a:prstGeom>
          <a:solidFill>
            <a:schemeClr val="hlink"/>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101388" name="Oval 15">
            <a:extLst>
              <a:ext uri="{FF2B5EF4-FFF2-40B4-BE49-F238E27FC236}">
                <a16:creationId xmlns:a16="http://schemas.microsoft.com/office/drawing/2014/main" id="{36B26EC0-EFC7-4083-A4CA-889E1388EDA1}"/>
              </a:ext>
            </a:extLst>
          </p:cNvPr>
          <p:cNvSpPr>
            <a:spLocks noChangeArrowheads="1"/>
          </p:cNvSpPr>
          <p:nvPr/>
        </p:nvSpPr>
        <p:spPr bwMode="auto">
          <a:xfrm>
            <a:off x="6172200" y="4876800"/>
            <a:ext cx="152400" cy="228600"/>
          </a:xfrm>
          <a:prstGeom prst="ellipse">
            <a:avLst/>
          </a:prstGeom>
          <a:solidFill>
            <a:schemeClr val="hlink"/>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101389" name="Oval 16">
            <a:extLst>
              <a:ext uri="{FF2B5EF4-FFF2-40B4-BE49-F238E27FC236}">
                <a16:creationId xmlns:a16="http://schemas.microsoft.com/office/drawing/2014/main" id="{AA171342-26E9-4B0D-97A7-8E4EF2BC2DE0}"/>
              </a:ext>
            </a:extLst>
          </p:cNvPr>
          <p:cNvSpPr>
            <a:spLocks noChangeArrowheads="1"/>
          </p:cNvSpPr>
          <p:nvPr/>
        </p:nvSpPr>
        <p:spPr bwMode="auto">
          <a:xfrm>
            <a:off x="6324600" y="4876800"/>
            <a:ext cx="152400" cy="228600"/>
          </a:xfrm>
          <a:prstGeom prst="ellipse">
            <a:avLst/>
          </a:prstGeom>
          <a:solidFill>
            <a:schemeClr val="hlink"/>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101390" name="Oval 17">
            <a:extLst>
              <a:ext uri="{FF2B5EF4-FFF2-40B4-BE49-F238E27FC236}">
                <a16:creationId xmlns:a16="http://schemas.microsoft.com/office/drawing/2014/main" id="{2384C82D-E0D0-4FF3-A0DF-ADC992D2E984}"/>
              </a:ext>
            </a:extLst>
          </p:cNvPr>
          <p:cNvSpPr>
            <a:spLocks noChangeArrowheads="1"/>
          </p:cNvSpPr>
          <p:nvPr/>
        </p:nvSpPr>
        <p:spPr bwMode="auto">
          <a:xfrm>
            <a:off x="6477000" y="4876800"/>
            <a:ext cx="152400" cy="228600"/>
          </a:xfrm>
          <a:prstGeom prst="ellipse">
            <a:avLst/>
          </a:prstGeom>
          <a:solidFill>
            <a:schemeClr val="hlink"/>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عنصر نائب لرقم الشريحة 5">
            <a:extLst>
              <a:ext uri="{FF2B5EF4-FFF2-40B4-BE49-F238E27FC236}">
                <a16:creationId xmlns:a16="http://schemas.microsoft.com/office/drawing/2014/main" id="{2063F24C-688B-44DB-A3D4-888328EF73E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200E1DCB-21EF-4B64-8965-8DF292350D07}" type="slidenum">
              <a:rPr lang="ar-SA" altLang="tr-TR"/>
              <a:pPr eaLnBrk="1" hangingPunct="1"/>
              <a:t>82</a:t>
            </a:fld>
            <a:endParaRPr lang="en-GB" altLang="tr-TR"/>
          </a:p>
        </p:txBody>
      </p:sp>
      <p:sp>
        <p:nvSpPr>
          <p:cNvPr id="261122" name="Rectangle 2">
            <a:extLst>
              <a:ext uri="{FF2B5EF4-FFF2-40B4-BE49-F238E27FC236}">
                <a16:creationId xmlns:a16="http://schemas.microsoft.com/office/drawing/2014/main" id="{D2123069-8E75-40F3-9887-28C729E72D7D}"/>
              </a:ext>
            </a:extLst>
          </p:cNvPr>
          <p:cNvSpPr>
            <a:spLocks noGrp="1" noChangeArrowheads="1"/>
          </p:cNvSpPr>
          <p:nvPr>
            <p:ph type="title"/>
          </p:nvPr>
        </p:nvSpPr>
        <p:spPr>
          <a:xfrm>
            <a:off x="2743200" y="857250"/>
            <a:ext cx="7793038" cy="819150"/>
          </a:xfrm>
        </p:spPr>
        <p:txBody>
          <a:bodyPr/>
          <a:lstStyle/>
          <a:p>
            <a:pPr eaLnBrk="1" hangingPunct="1">
              <a:defRPr/>
            </a:pPr>
            <a:r>
              <a:rPr lang="fr-FR"/>
              <a:t>Local Beam</a:t>
            </a:r>
            <a:r>
              <a:rPr lang="fr-FR" sz="2800" i="1">
                <a:solidFill>
                  <a:schemeClr val="accent2"/>
                </a:solidFill>
                <a:effectLst>
                  <a:outerShdw blurRad="38100" dist="38100" dir="2700000" algn="tl">
                    <a:srgbClr val="C0C0C0"/>
                  </a:outerShdw>
                </a:effectLst>
              </a:rPr>
              <a:t> </a:t>
            </a:r>
            <a:r>
              <a:rPr lang="fr-FR"/>
              <a:t>Search</a:t>
            </a:r>
            <a:endParaRPr lang="en-US"/>
          </a:p>
        </p:txBody>
      </p:sp>
      <p:sp>
        <p:nvSpPr>
          <p:cNvPr id="102404" name="Line 3">
            <a:extLst>
              <a:ext uri="{FF2B5EF4-FFF2-40B4-BE49-F238E27FC236}">
                <a16:creationId xmlns:a16="http://schemas.microsoft.com/office/drawing/2014/main" id="{0CA47EA2-FEA0-4B7C-A03C-DFB467324CBD}"/>
              </a:ext>
            </a:extLst>
          </p:cNvPr>
          <p:cNvSpPr>
            <a:spLocks noChangeShapeType="1"/>
          </p:cNvSpPr>
          <p:nvPr/>
        </p:nvSpPr>
        <p:spPr bwMode="auto">
          <a:xfrm>
            <a:off x="3657600" y="2133600"/>
            <a:ext cx="0" cy="37338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tr-TR"/>
          </a:p>
        </p:txBody>
      </p:sp>
      <p:sp>
        <p:nvSpPr>
          <p:cNvPr id="102405" name="Line 4">
            <a:extLst>
              <a:ext uri="{FF2B5EF4-FFF2-40B4-BE49-F238E27FC236}">
                <a16:creationId xmlns:a16="http://schemas.microsoft.com/office/drawing/2014/main" id="{D8C0A846-2E7D-4314-88ED-6A39D5B8D339}"/>
              </a:ext>
            </a:extLst>
          </p:cNvPr>
          <p:cNvSpPr>
            <a:spLocks noChangeShapeType="1"/>
          </p:cNvSpPr>
          <p:nvPr/>
        </p:nvSpPr>
        <p:spPr bwMode="auto">
          <a:xfrm>
            <a:off x="3657600" y="5867400"/>
            <a:ext cx="609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02406" name="Freeform 5">
            <a:extLst>
              <a:ext uri="{FF2B5EF4-FFF2-40B4-BE49-F238E27FC236}">
                <a16:creationId xmlns:a16="http://schemas.microsoft.com/office/drawing/2014/main" id="{B7AB6AAD-DAD0-44BA-9ECF-6D779D6488C0}"/>
              </a:ext>
            </a:extLst>
          </p:cNvPr>
          <p:cNvSpPr>
            <a:spLocks/>
          </p:cNvSpPr>
          <p:nvPr/>
        </p:nvSpPr>
        <p:spPr bwMode="auto">
          <a:xfrm>
            <a:off x="4114800" y="2057400"/>
            <a:ext cx="4191000" cy="3416300"/>
          </a:xfrm>
          <a:custGeom>
            <a:avLst/>
            <a:gdLst>
              <a:gd name="T0" fmla="*/ 0 w 2640"/>
              <a:gd name="T1" fmla="*/ 384 h 2152"/>
              <a:gd name="T2" fmla="*/ 384 w 2640"/>
              <a:gd name="T3" fmla="*/ 1536 h 2152"/>
              <a:gd name="T4" fmla="*/ 960 w 2640"/>
              <a:gd name="T5" fmla="*/ 960 h 2152"/>
              <a:gd name="T6" fmla="*/ 1344 w 2640"/>
              <a:gd name="T7" fmla="*/ 2064 h 2152"/>
              <a:gd name="T8" fmla="*/ 1776 w 2640"/>
              <a:gd name="T9" fmla="*/ 432 h 2152"/>
              <a:gd name="T10" fmla="*/ 2160 w 2640"/>
              <a:gd name="T11" fmla="*/ 1008 h 2152"/>
              <a:gd name="T12" fmla="*/ 2640 w 2640"/>
              <a:gd name="T13" fmla="*/ 0 h 2152"/>
              <a:gd name="T14" fmla="*/ 0 60000 65536"/>
              <a:gd name="T15" fmla="*/ 0 60000 65536"/>
              <a:gd name="T16" fmla="*/ 0 60000 65536"/>
              <a:gd name="T17" fmla="*/ 0 60000 65536"/>
              <a:gd name="T18" fmla="*/ 0 60000 65536"/>
              <a:gd name="T19" fmla="*/ 0 60000 65536"/>
              <a:gd name="T20" fmla="*/ 0 60000 65536"/>
              <a:gd name="T21" fmla="*/ 0 w 2640"/>
              <a:gd name="T22" fmla="*/ 0 h 2152"/>
              <a:gd name="T23" fmla="*/ 2640 w 2640"/>
              <a:gd name="T24" fmla="*/ 2152 h 2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0" h="2152">
                <a:moveTo>
                  <a:pt x="0" y="384"/>
                </a:moveTo>
                <a:cubicBezTo>
                  <a:pt x="112" y="912"/>
                  <a:pt x="224" y="1440"/>
                  <a:pt x="384" y="1536"/>
                </a:cubicBezTo>
                <a:cubicBezTo>
                  <a:pt x="544" y="1632"/>
                  <a:pt x="800" y="872"/>
                  <a:pt x="960" y="960"/>
                </a:cubicBezTo>
                <a:cubicBezTo>
                  <a:pt x="1120" y="1048"/>
                  <a:pt x="1208" y="2152"/>
                  <a:pt x="1344" y="2064"/>
                </a:cubicBezTo>
                <a:cubicBezTo>
                  <a:pt x="1480" y="1976"/>
                  <a:pt x="1640" y="608"/>
                  <a:pt x="1776" y="432"/>
                </a:cubicBezTo>
                <a:cubicBezTo>
                  <a:pt x="1912" y="256"/>
                  <a:pt x="2016" y="1080"/>
                  <a:pt x="2160" y="1008"/>
                </a:cubicBezTo>
                <a:cubicBezTo>
                  <a:pt x="2304" y="936"/>
                  <a:pt x="2560" y="168"/>
                  <a:pt x="264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02407" name="Oval 6">
            <a:extLst>
              <a:ext uri="{FF2B5EF4-FFF2-40B4-BE49-F238E27FC236}">
                <a16:creationId xmlns:a16="http://schemas.microsoft.com/office/drawing/2014/main" id="{4CB97435-EBE8-40D5-AB43-FD6D464BB185}"/>
              </a:ext>
            </a:extLst>
          </p:cNvPr>
          <p:cNvSpPr>
            <a:spLocks noChangeArrowheads="1"/>
          </p:cNvSpPr>
          <p:nvPr/>
        </p:nvSpPr>
        <p:spPr bwMode="auto">
          <a:xfrm>
            <a:off x="5943600" y="4495800"/>
            <a:ext cx="1524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102408" name="Oval 7">
            <a:extLst>
              <a:ext uri="{FF2B5EF4-FFF2-40B4-BE49-F238E27FC236}">
                <a16:creationId xmlns:a16="http://schemas.microsoft.com/office/drawing/2014/main" id="{1623D2CF-A251-4127-B5C9-377368A2E35C}"/>
              </a:ext>
            </a:extLst>
          </p:cNvPr>
          <p:cNvSpPr>
            <a:spLocks noChangeArrowheads="1"/>
          </p:cNvSpPr>
          <p:nvPr/>
        </p:nvSpPr>
        <p:spPr bwMode="auto">
          <a:xfrm>
            <a:off x="6096000" y="4495800"/>
            <a:ext cx="1524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102409" name="Oval 8">
            <a:extLst>
              <a:ext uri="{FF2B5EF4-FFF2-40B4-BE49-F238E27FC236}">
                <a16:creationId xmlns:a16="http://schemas.microsoft.com/office/drawing/2014/main" id="{9FC6FE48-8711-4913-B7AB-1617D3FDA3AC}"/>
              </a:ext>
            </a:extLst>
          </p:cNvPr>
          <p:cNvSpPr>
            <a:spLocks noChangeArrowheads="1"/>
          </p:cNvSpPr>
          <p:nvPr/>
        </p:nvSpPr>
        <p:spPr bwMode="auto">
          <a:xfrm>
            <a:off x="6248400" y="4495800"/>
            <a:ext cx="1524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102410" name="Oval 9">
            <a:extLst>
              <a:ext uri="{FF2B5EF4-FFF2-40B4-BE49-F238E27FC236}">
                <a16:creationId xmlns:a16="http://schemas.microsoft.com/office/drawing/2014/main" id="{05340889-3FAE-4D43-90B5-794C58C38055}"/>
              </a:ext>
            </a:extLst>
          </p:cNvPr>
          <p:cNvSpPr>
            <a:spLocks noChangeArrowheads="1"/>
          </p:cNvSpPr>
          <p:nvPr/>
        </p:nvSpPr>
        <p:spPr bwMode="auto">
          <a:xfrm>
            <a:off x="6019800" y="4876800"/>
            <a:ext cx="152400" cy="228600"/>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102411" name="Oval 10">
            <a:extLst>
              <a:ext uri="{FF2B5EF4-FFF2-40B4-BE49-F238E27FC236}">
                <a16:creationId xmlns:a16="http://schemas.microsoft.com/office/drawing/2014/main" id="{64174C20-0877-466B-8C80-B622F5A1826C}"/>
              </a:ext>
            </a:extLst>
          </p:cNvPr>
          <p:cNvSpPr>
            <a:spLocks noChangeArrowheads="1"/>
          </p:cNvSpPr>
          <p:nvPr/>
        </p:nvSpPr>
        <p:spPr bwMode="auto">
          <a:xfrm>
            <a:off x="6172200" y="5105400"/>
            <a:ext cx="152400" cy="228600"/>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102412" name="Oval 11">
            <a:extLst>
              <a:ext uri="{FF2B5EF4-FFF2-40B4-BE49-F238E27FC236}">
                <a16:creationId xmlns:a16="http://schemas.microsoft.com/office/drawing/2014/main" id="{BF84D60E-F6AD-4F5D-9E4D-317B476E7F93}"/>
              </a:ext>
            </a:extLst>
          </p:cNvPr>
          <p:cNvSpPr>
            <a:spLocks noChangeArrowheads="1"/>
          </p:cNvSpPr>
          <p:nvPr/>
        </p:nvSpPr>
        <p:spPr bwMode="auto">
          <a:xfrm>
            <a:off x="6172200" y="4876800"/>
            <a:ext cx="152400" cy="228600"/>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102413" name="Oval 12">
            <a:extLst>
              <a:ext uri="{FF2B5EF4-FFF2-40B4-BE49-F238E27FC236}">
                <a16:creationId xmlns:a16="http://schemas.microsoft.com/office/drawing/2014/main" id="{4FE3CF29-B276-4ACA-ABF4-5813E6ABF7CB}"/>
              </a:ext>
            </a:extLst>
          </p:cNvPr>
          <p:cNvSpPr>
            <a:spLocks noChangeArrowheads="1"/>
          </p:cNvSpPr>
          <p:nvPr/>
        </p:nvSpPr>
        <p:spPr bwMode="auto">
          <a:xfrm>
            <a:off x="6324600" y="4876800"/>
            <a:ext cx="152400" cy="228600"/>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102414" name="Oval 13">
            <a:extLst>
              <a:ext uri="{FF2B5EF4-FFF2-40B4-BE49-F238E27FC236}">
                <a16:creationId xmlns:a16="http://schemas.microsoft.com/office/drawing/2014/main" id="{96C640B4-8658-4CF5-9510-B4AA1E8940CA}"/>
              </a:ext>
            </a:extLst>
          </p:cNvPr>
          <p:cNvSpPr>
            <a:spLocks noChangeArrowheads="1"/>
          </p:cNvSpPr>
          <p:nvPr/>
        </p:nvSpPr>
        <p:spPr bwMode="auto">
          <a:xfrm>
            <a:off x="6477000" y="4876800"/>
            <a:ext cx="152400" cy="228600"/>
          </a:xfrm>
          <a:prstGeom prst="ellipse">
            <a:avLst/>
          </a:prstGeom>
          <a:solidFill>
            <a:schemeClr val="hlink"/>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عنصر نائب لرقم الشريحة 5">
            <a:extLst>
              <a:ext uri="{FF2B5EF4-FFF2-40B4-BE49-F238E27FC236}">
                <a16:creationId xmlns:a16="http://schemas.microsoft.com/office/drawing/2014/main" id="{B2E2FCCE-0831-422F-9CE2-45B24BA1052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2D1779CD-E851-489C-8B1C-E4AA03EB5564}" type="slidenum">
              <a:rPr lang="ar-SA" altLang="tr-TR"/>
              <a:pPr eaLnBrk="1" hangingPunct="1"/>
              <a:t>83</a:t>
            </a:fld>
            <a:endParaRPr lang="en-GB" altLang="tr-TR"/>
          </a:p>
        </p:txBody>
      </p:sp>
      <p:sp>
        <p:nvSpPr>
          <p:cNvPr id="263170" name="Rectangle 2">
            <a:extLst>
              <a:ext uri="{FF2B5EF4-FFF2-40B4-BE49-F238E27FC236}">
                <a16:creationId xmlns:a16="http://schemas.microsoft.com/office/drawing/2014/main" id="{261494A3-4C86-4259-A3AF-8D93D1076C75}"/>
              </a:ext>
            </a:extLst>
          </p:cNvPr>
          <p:cNvSpPr>
            <a:spLocks noGrp="1" noChangeArrowheads="1"/>
          </p:cNvSpPr>
          <p:nvPr>
            <p:ph type="title"/>
          </p:nvPr>
        </p:nvSpPr>
        <p:spPr>
          <a:xfrm>
            <a:off x="2743200" y="857250"/>
            <a:ext cx="7793038" cy="819150"/>
          </a:xfrm>
        </p:spPr>
        <p:txBody>
          <a:bodyPr/>
          <a:lstStyle/>
          <a:p>
            <a:pPr eaLnBrk="1" hangingPunct="1">
              <a:defRPr/>
            </a:pPr>
            <a:r>
              <a:rPr lang="fr-FR"/>
              <a:t>Local Beam</a:t>
            </a:r>
            <a:r>
              <a:rPr lang="fr-FR" sz="2800" i="1">
                <a:solidFill>
                  <a:schemeClr val="accent2"/>
                </a:solidFill>
                <a:effectLst>
                  <a:outerShdw blurRad="38100" dist="38100" dir="2700000" algn="tl">
                    <a:srgbClr val="C0C0C0"/>
                  </a:outerShdw>
                </a:effectLst>
              </a:rPr>
              <a:t> </a:t>
            </a:r>
            <a:r>
              <a:rPr lang="fr-FR"/>
              <a:t>Search</a:t>
            </a:r>
            <a:endParaRPr lang="en-US"/>
          </a:p>
        </p:txBody>
      </p:sp>
      <p:sp>
        <p:nvSpPr>
          <p:cNvPr id="103428" name="Line 3">
            <a:extLst>
              <a:ext uri="{FF2B5EF4-FFF2-40B4-BE49-F238E27FC236}">
                <a16:creationId xmlns:a16="http://schemas.microsoft.com/office/drawing/2014/main" id="{02F93753-9ABA-4FCD-B108-3F0BC483E865}"/>
              </a:ext>
            </a:extLst>
          </p:cNvPr>
          <p:cNvSpPr>
            <a:spLocks noChangeShapeType="1"/>
          </p:cNvSpPr>
          <p:nvPr/>
        </p:nvSpPr>
        <p:spPr bwMode="auto">
          <a:xfrm>
            <a:off x="3657600" y="2133600"/>
            <a:ext cx="0" cy="37338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tr-TR"/>
          </a:p>
        </p:txBody>
      </p:sp>
      <p:sp>
        <p:nvSpPr>
          <p:cNvPr id="103429" name="Line 4">
            <a:extLst>
              <a:ext uri="{FF2B5EF4-FFF2-40B4-BE49-F238E27FC236}">
                <a16:creationId xmlns:a16="http://schemas.microsoft.com/office/drawing/2014/main" id="{8503E819-0D42-40CD-95A5-4A766B8260DF}"/>
              </a:ext>
            </a:extLst>
          </p:cNvPr>
          <p:cNvSpPr>
            <a:spLocks noChangeShapeType="1"/>
          </p:cNvSpPr>
          <p:nvPr/>
        </p:nvSpPr>
        <p:spPr bwMode="auto">
          <a:xfrm>
            <a:off x="3657600" y="5867400"/>
            <a:ext cx="609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03430" name="Freeform 5">
            <a:extLst>
              <a:ext uri="{FF2B5EF4-FFF2-40B4-BE49-F238E27FC236}">
                <a16:creationId xmlns:a16="http://schemas.microsoft.com/office/drawing/2014/main" id="{185F3E6D-1638-4661-A453-F07508784B31}"/>
              </a:ext>
            </a:extLst>
          </p:cNvPr>
          <p:cNvSpPr>
            <a:spLocks/>
          </p:cNvSpPr>
          <p:nvPr/>
        </p:nvSpPr>
        <p:spPr bwMode="auto">
          <a:xfrm>
            <a:off x="4114800" y="2057400"/>
            <a:ext cx="4191000" cy="3416300"/>
          </a:xfrm>
          <a:custGeom>
            <a:avLst/>
            <a:gdLst>
              <a:gd name="T0" fmla="*/ 0 w 2640"/>
              <a:gd name="T1" fmla="*/ 384 h 2152"/>
              <a:gd name="T2" fmla="*/ 384 w 2640"/>
              <a:gd name="T3" fmla="*/ 1536 h 2152"/>
              <a:gd name="T4" fmla="*/ 960 w 2640"/>
              <a:gd name="T5" fmla="*/ 960 h 2152"/>
              <a:gd name="T6" fmla="*/ 1344 w 2640"/>
              <a:gd name="T7" fmla="*/ 2064 h 2152"/>
              <a:gd name="T8" fmla="*/ 1776 w 2640"/>
              <a:gd name="T9" fmla="*/ 432 h 2152"/>
              <a:gd name="T10" fmla="*/ 2160 w 2640"/>
              <a:gd name="T11" fmla="*/ 1008 h 2152"/>
              <a:gd name="T12" fmla="*/ 2640 w 2640"/>
              <a:gd name="T13" fmla="*/ 0 h 2152"/>
              <a:gd name="T14" fmla="*/ 0 60000 65536"/>
              <a:gd name="T15" fmla="*/ 0 60000 65536"/>
              <a:gd name="T16" fmla="*/ 0 60000 65536"/>
              <a:gd name="T17" fmla="*/ 0 60000 65536"/>
              <a:gd name="T18" fmla="*/ 0 60000 65536"/>
              <a:gd name="T19" fmla="*/ 0 60000 65536"/>
              <a:gd name="T20" fmla="*/ 0 60000 65536"/>
              <a:gd name="T21" fmla="*/ 0 w 2640"/>
              <a:gd name="T22" fmla="*/ 0 h 2152"/>
              <a:gd name="T23" fmla="*/ 2640 w 2640"/>
              <a:gd name="T24" fmla="*/ 2152 h 2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0" h="2152">
                <a:moveTo>
                  <a:pt x="0" y="384"/>
                </a:moveTo>
                <a:cubicBezTo>
                  <a:pt x="112" y="912"/>
                  <a:pt x="224" y="1440"/>
                  <a:pt x="384" y="1536"/>
                </a:cubicBezTo>
                <a:cubicBezTo>
                  <a:pt x="544" y="1632"/>
                  <a:pt x="800" y="872"/>
                  <a:pt x="960" y="960"/>
                </a:cubicBezTo>
                <a:cubicBezTo>
                  <a:pt x="1120" y="1048"/>
                  <a:pt x="1208" y="2152"/>
                  <a:pt x="1344" y="2064"/>
                </a:cubicBezTo>
                <a:cubicBezTo>
                  <a:pt x="1480" y="1976"/>
                  <a:pt x="1640" y="608"/>
                  <a:pt x="1776" y="432"/>
                </a:cubicBezTo>
                <a:cubicBezTo>
                  <a:pt x="1912" y="256"/>
                  <a:pt x="2016" y="1080"/>
                  <a:pt x="2160" y="1008"/>
                </a:cubicBezTo>
                <a:cubicBezTo>
                  <a:pt x="2304" y="936"/>
                  <a:pt x="2560" y="168"/>
                  <a:pt x="264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03431" name="Oval 9">
            <a:extLst>
              <a:ext uri="{FF2B5EF4-FFF2-40B4-BE49-F238E27FC236}">
                <a16:creationId xmlns:a16="http://schemas.microsoft.com/office/drawing/2014/main" id="{8E015CF6-EA7C-4A33-B5B7-032EDFAFAB6F}"/>
              </a:ext>
            </a:extLst>
          </p:cNvPr>
          <p:cNvSpPr>
            <a:spLocks noChangeArrowheads="1"/>
          </p:cNvSpPr>
          <p:nvPr/>
        </p:nvSpPr>
        <p:spPr bwMode="auto">
          <a:xfrm>
            <a:off x="6019800" y="4876800"/>
            <a:ext cx="1524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103432" name="Oval 10">
            <a:extLst>
              <a:ext uri="{FF2B5EF4-FFF2-40B4-BE49-F238E27FC236}">
                <a16:creationId xmlns:a16="http://schemas.microsoft.com/office/drawing/2014/main" id="{F2875A5C-E99B-4178-9DDE-3CB86908E270}"/>
              </a:ext>
            </a:extLst>
          </p:cNvPr>
          <p:cNvSpPr>
            <a:spLocks noChangeArrowheads="1"/>
          </p:cNvSpPr>
          <p:nvPr/>
        </p:nvSpPr>
        <p:spPr bwMode="auto">
          <a:xfrm>
            <a:off x="6172200" y="5105400"/>
            <a:ext cx="1524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103433" name="Oval 11">
            <a:extLst>
              <a:ext uri="{FF2B5EF4-FFF2-40B4-BE49-F238E27FC236}">
                <a16:creationId xmlns:a16="http://schemas.microsoft.com/office/drawing/2014/main" id="{CDA69D36-6C04-47C7-873B-9C1AF394D730}"/>
              </a:ext>
            </a:extLst>
          </p:cNvPr>
          <p:cNvSpPr>
            <a:spLocks noChangeArrowheads="1"/>
          </p:cNvSpPr>
          <p:nvPr/>
        </p:nvSpPr>
        <p:spPr bwMode="auto">
          <a:xfrm>
            <a:off x="6172200" y="4876800"/>
            <a:ext cx="1524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103434" name="Oval 12">
            <a:extLst>
              <a:ext uri="{FF2B5EF4-FFF2-40B4-BE49-F238E27FC236}">
                <a16:creationId xmlns:a16="http://schemas.microsoft.com/office/drawing/2014/main" id="{FAF85C4E-161D-4D40-9213-43E533DDDB01}"/>
              </a:ext>
            </a:extLst>
          </p:cNvPr>
          <p:cNvSpPr>
            <a:spLocks noChangeArrowheads="1"/>
          </p:cNvSpPr>
          <p:nvPr/>
        </p:nvSpPr>
        <p:spPr bwMode="auto">
          <a:xfrm>
            <a:off x="6324600" y="4876800"/>
            <a:ext cx="1524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عنصر نائب لرقم الشريحة 5">
            <a:extLst>
              <a:ext uri="{FF2B5EF4-FFF2-40B4-BE49-F238E27FC236}">
                <a16:creationId xmlns:a16="http://schemas.microsoft.com/office/drawing/2014/main" id="{D1719348-37C9-4037-ADB4-BBD253F154D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CF9DB689-49D6-4C89-878A-D076605E5F71}" type="slidenum">
              <a:rPr lang="ar-SA" altLang="tr-TR"/>
              <a:pPr eaLnBrk="1" hangingPunct="1"/>
              <a:t>84</a:t>
            </a:fld>
            <a:endParaRPr lang="en-GB" altLang="tr-TR"/>
          </a:p>
        </p:txBody>
      </p:sp>
      <p:sp>
        <p:nvSpPr>
          <p:cNvPr id="262146" name="Rectangle 2">
            <a:extLst>
              <a:ext uri="{FF2B5EF4-FFF2-40B4-BE49-F238E27FC236}">
                <a16:creationId xmlns:a16="http://schemas.microsoft.com/office/drawing/2014/main" id="{B4883035-6E06-4631-AA25-AE095DC967E7}"/>
              </a:ext>
            </a:extLst>
          </p:cNvPr>
          <p:cNvSpPr>
            <a:spLocks noGrp="1" noChangeArrowheads="1"/>
          </p:cNvSpPr>
          <p:nvPr>
            <p:ph type="title"/>
          </p:nvPr>
        </p:nvSpPr>
        <p:spPr>
          <a:xfrm>
            <a:off x="2743200" y="857250"/>
            <a:ext cx="7793038" cy="819150"/>
          </a:xfrm>
        </p:spPr>
        <p:txBody>
          <a:bodyPr/>
          <a:lstStyle/>
          <a:p>
            <a:pPr eaLnBrk="1" hangingPunct="1">
              <a:defRPr/>
            </a:pPr>
            <a:r>
              <a:rPr lang="fr-FR"/>
              <a:t>Local Beam</a:t>
            </a:r>
            <a:r>
              <a:rPr lang="fr-FR" sz="2800" i="1">
                <a:solidFill>
                  <a:schemeClr val="accent2"/>
                </a:solidFill>
                <a:effectLst>
                  <a:outerShdw blurRad="38100" dist="38100" dir="2700000" algn="tl">
                    <a:srgbClr val="C0C0C0"/>
                  </a:outerShdw>
                </a:effectLst>
              </a:rPr>
              <a:t> </a:t>
            </a:r>
            <a:r>
              <a:rPr lang="fr-FR"/>
              <a:t>Search</a:t>
            </a:r>
            <a:endParaRPr lang="en-US"/>
          </a:p>
        </p:txBody>
      </p:sp>
      <p:sp>
        <p:nvSpPr>
          <p:cNvPr id="104452" name="Line 3">
            <a:extLst>
              <a:ext uri="{FF2B5EF4-FFF2-40B4-BE49-F238E27FC236}">
                <a16:creationId xmlns:a16="http://schemas.microsoft.com/office/drawing/2014/main" id="{E32761F3-FE5D-4F55-8EF7-DAEF373214DE}"/>
              </a:ext>
            </a:extLst>
          </p:cNvPr>
          <p:cNvSpPr>
            <a:spLocks noChangeShapeType="1"/>
          </p:cNvSpPr>
          <p:nvPr/>
        </p:nvSpPr>
        <p:spPr bwMode="auto">
          <a:xfrm>
            <a:off x="3657600" y="2133600"/>
            <a:ext cx="0" cy="37338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tr-TR"/>
          </a:p>
        </p:txBody>
      </p:sp>
      <p:sp>
        <p:nvSpPr>
          <p:cNvPr id="104453" name="Line 4">
            <a:extLst>
              <a:ext uri="{FF2B5EF4-FFF2-40B4-BE49-F238E27FC236}">
                <a16:creationId xmlns:a16="http://schemas.microsoft.com/office/drawing/2014/main" id="{6AD012C5-2B93-4D8B-8EA4-F374D3250056}"/>
              </a:ext>
            </a:extLst>
          </p:cNvPr>
          <p:cNvSpPr>
            <a:spLocks noChangeShapeType="1"/>
          </p:cNvSpPr>
          <p:nvPr/>
        </p:nvSpPr>
        <p:spPr bwMode="auto">
          <a:xfrm>
            <a:off x="3657600" y="5867400"/>
            <a:ext cx="609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04454" name="Freeform 5">
            <a:extLst>
              <a:ext uri="{FF2B5EF4-FFF2-40B4-BE49-F238E27FC236}">
                <a16:creationId xmlns:a16="http://schemas.microsoft.com/office/drawing/2014/main" id="{C26B6242-7171-4BE6-BB4E-72911BABF714}"/>
              </a:ext>
            </a:extLst>
          </p:cNvPr>
          <p:cNvSpPr>
            <a:spLocks/>
          </p:cNvSpPr>
          <p:nvPr/>
        </p:nvSpPr>
        <p:spPr bwMode="auto">
          <a:xfrm>
            <a:off x="4114800" y="2057400"/>
            <a:ext cx="4191000" cy="3416300"/>
          </a:xfrm>
          <a:custGeom>
            <a:avLst/>
            <a:gdLst>
              <a:gd name="T0" fmla="*/ 0 w 2640"/>
              <a:gd name="T1" fmla="*/ 384 h 2152"/>
              <a:gd name="T2" fmla="*/ 384 w 2640"/>
              <a:gd name="T3" fmla="*/ 1536 h 2152"/>
              <a:gd name="T4" fmla="*/ 960 w 2640"/>
              <a:gd name="T5" fmla="*/ 960 h 2152"/>
              <a:gd name="T6" fmla="*/ 1344 w 2640"/>
              <a:gd name="T7" fmla="*/ 2064 h 2152"/>
              <a:gd name="T8" fmla="*/ 1776 w 2640"/>
              <a:gd name="T9" fmla="*/ 432 h 2152"/>
              <a:gd name="T10" fmla="*/ 2160 w 2640"/>
              <a:gd name="T11" fmla="*/ 1008 h 2152"/>
              <a:gd name="T12" fmla="*/ 2640 w 2640"/>
              <a:gd name="T13" fmla="*/ 0 h 2152"/>
              <a:gd name="T14" fmla="*/ 0 60000 65536"/>
              <a:gd name="T15" fmla="*/ 0 60000 65536"/>
              <a:gd name="T16" fmla="*/ 0 60000 65536"/>
              <a:gd name="T17" fmla="*/ 0 60000 65536"/>
              <a:gd name="T18" fmla="*/ 0 60000 65536"/>
              <a:gd name="T19" fmla="*/ 0 60000 65536"/>
              <a:gd name="T20" fmla="*/ 0 60000 65536"/>
              <a:gd name="T21" fmla="*/ 0 w 2640"/>
              <a:gd name="T22" fmla="*/ 0 h 2152"/>
              <a:gd name="T23" fmla="*/ 2640 w 2640"/>
              <a:gd name="T24" fmla="*/ 2152 h 2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0" h="2152">
                <a:moveTo>
                  <a:pt x="0" y="384"/>
                </a:moveTo>
                <a:cubicBezTo>
                  <a:pt x="112" y="912"/>
                  <a:pt x="224" y="1440"/>
                  <a:pt x="384" y="1536"/>
                </a:cubicBezTo>
                <a:cubicBezTo>
                  <a:pt x="544" y="1632"/>
                  <a:pt x="800" y="872"/>
                  <a:pt x="960" y="960"/>
                </a:cubicBezTo>
                <a:cubicBezTo>
                  <a:pt x="1120" y="1048"/>
                  <a:pt x="1208" y="2152"/>
                  <a:pt x="1344" y="2064"/>
                </a:cubicBezTo>
                <a:cubicBezTo>
                  <a:pt x="1480" y="1976"/>
                  <a:pt x="1640" y="608"/>
                  <a:pt x="1776" y="432"/>
                </a:cubicBezTo>
                <a:cubicBezTo>
                  <a:pt x="1912" y="256"/>
                  <a:pt x="2016" y="1080"/>
                  <a:pt x="2160" y="1008"/>
                </a:cubicBezTo>
                <a:cubicBezTo>
                  <a:pt x="2304" y="936"/>
                  <a:pt x="2560" y="168"/>
                  <a:pt x="264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04455" name="Oval 9">
            <a:extLst>
              <a:ext uri="{FF2B5EF4-FFF2-40B4-BE49-F238E27FC236}">
                <a16:creationId xmlns:a16="http://schemas.microsoft.com/office/drawing/2014/main" id="{E171FF34-BE0F-4F5C-9016-0538879E83C2}"/>
              </a:ext>
            </a:extLst>
          </p:cNvPr>
          <p:cNvSpPr>
            <a:spLocks noChangeArrowheads="1"/>
          </p:cNvSpPr>
          <p:nvPr/>
        </p:nvSpPr>
        <p:spPr bwMode="auto">
          <a:xfrm>
            <a:off x="6019800" y="4876800"/>
            <a:ext cx="1524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104456" name="Oval 10">
            <a:extLst>
              <a:ext uri="{FF2B5EF4-FFF2-40B4-BE49-F238E27FC236}">
                <a16:creationId xmlns:a16="http://schemas.microsoft.com/office/drawing/2014/main" id="{C0957820-F3B5-4AB7-8C10-64908AECBC47}"/>
              </a:ext>
            </a:extLst>
          </p:cNvPr>
          <p:cNvSpPr>
            <a:spLocks noChangeArrowheads="1"/>
          </p:cNvSpPr>
          <p:nvPr/>
        </p:nvSpPr>
        <p:spPr bwMode="auto">
          <a:xfrm>
            <a:off x="6172200" y="5105400"/>
            <a:ext cx="1524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104457" name="Oval 11">
            <a:extLst>
              <a:ext uri="{FF2B5EF4-FFF2-40B4-BE49-F238E27FC236}">
                <a16:creationId xmlns:a16="http://schemas.microsoft.com/office/drawing/2014/main" id="{7DE53156-A5F5-4FED-BB8C-397A20E6BA2F}"/>
              </a:ext>
            </a:extLst>
          </p:cNvPr>
          <p:cNvSpPr>
            <a:spLocks noChangeArrowheads="1"/>
          </p:cNvSpPr>
          <p:nvPr/>
        </p:nvSpPr>
        <p:spPr bwMode="auto">
          <a:xfrm>
            <a:off x="6172200" y="4876800"/>
            <a:ext cx="1524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104458" name="Oval 12">
            <a:extLst>
              <a:ext uri="{FF2B5EF4-FFF2-40B4-BE49-F238E27FC236}">
                <a16:creationId xmlns:a16="http://schemas.microsoft.com/office/drawing/2014/main" id="{420F324D-0DA7-454F-AA47-0DA4FD527711}"/>
              </a:ext>
            </a:extLst>
          </p:cNvPr>
          <p:cNvSpPr>
            <a:spLocks noChangeArrowheads="1"/>
          </p:cNvSpPr>
          <p:nvPr/>
        </p:nvSpPr>
        <p:spPr bwMode="auto">
          <a:xfrm>
            <a:off x="6324600" y="4876800"/>
            <a:ext cx="1524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104459" name="Oval 14">
            <a:extLst>
              <a:ext uri="{FF2B5EF4-FFF2-40B4-BE49-F238E27FC236}">
                <a16:creationId xmlns:a16="http://schemas.microsoft.com/office/drawing/2014/main" id="{D6DEA0C6-2202-4032-9138-6AC932010A58}"/>
              </a:ext>
            </a:extLst>
          </p:cNvPr>
          <p:cNvSpPr>
            <a:spLocks noChangeArrowheads="1"/>
          </p:cNvSpPr>
          <p:nvPr/>
        </p:nvSpPr>
        <p:spPr bwMode="auto">
          <a:xfrm>
            <a:off x="6324600" y="5105400"/>
            <a:ext cx="152400" cy="228600"/>
          </a:xfrm>
          <a:prstGeom prst="ellipse">
            <a:avLst/>
          </a:prstGeom>
          <a:solidFill>
            <a:schemeClr val="hlink"/>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104460" name="Oval 15">
            <a:extLst>
              <a:ext uri="{FF2B5EF4-FFF2-40B4-BE49-F238E27FC236}">
                <a16:creationId xmlns:a16="http://schemas.microsoft.com/office/drawing/2014/main" id="{BCD68CF3-1C59-47D7-91ED-5A501C72931F}"/>
              </a:ext>
            </a:extLst>
          </p:cNvPr>
          <p:cNvSpPr>
            <a:spLocks noChangeArrowheads="1"/>
          </p:cNvSpPr>
          <p:nvPr/>
        </p:nvSpPr>
        <p:spPr bwMode="auto">
          <a:xfrm>
            <a:off x="6781800" y="5105400"/>
            <a:ext cx="152400" cy="228600"/>
          </a:xfrm>
          <a:prstGeom prst="ellipse">
            <a:avLst/>
          </a:prstGeom>
          <a:solidFill>
            <a:schemeClr val="hlink"/>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104461" name="Oval 16">
            <a:extLst>
              <a:ext uri="{FF2B5EF4-FFF2-40B4-BE49-F238E27FC236}">
                <a16:creationId xmlns:a16="http://schemas.microsoft.com/office/drawing/2014/main" id="{711BDFC1-8455-4495-AEA6-F343BF6AF224}"/>
              </a:ext>
            </a:extLst>
          </p:cNvPr>
          <p:cNvSpPr>
            <a:spLocks noChangeArrowheads="1"/>
          </p:cNvSpPr>
          <p:nvPr/>
        </p:nvSpPr>
        <p:spPr bwMode="auto">
          <a:xfrm>
            <a:off x="6477000" y="5105400"/>
            <a:ext cx="152400" cy="228600"/>
          </a:xfrm>
          <a:prstGeom prst="ellipse">
            <a:avLst/>
          </a:prstGeom>
          <a:solidFill>
            <a:schemeClr val="hlink"/>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104462" name="Oval 17">
            <a:extLst>
              <a:ext uri="{FF2B5EF4-FFF2-40B4-BE49-F238E27FC236}">
                <a16:creationId xmlns:a16="http://schemas.microsoft.com/office/drawing/2014/main" id="{82F04056-BBF7-4441-8C29-4DBFDEC02BDE}"/>
              </a:ext>
            </a:extLst>
          </p:cNvPr>
          <p:cNvSpPr>
            <a:spLocks noChangeArrowheads="1"/>
          </p:cNvSpPr>
          <p:nvPr/>
        </p:nvSpPr>
        <p:spPr bwMode="auto">
          <a:xfrm>
            <a:off x="6629400" y="5105400"/>
            <a:ext cx="152400" cy="228600"/>
          </a:xfrm>
          <a:prstGeom prst="ellipse">
            <a:avLst/>
          </a:prstGeom>
          <a:solidFill>
            <a:schemeClr val="hlink"/>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عنصر نائب لرقم الشريحة 5">
            <a:extLst>
              <a:ext uri="{FF2B5EF4-FFF2-40B4-BE49-F238E27FC236}">
                <a16:creationId xmlns:a16="http://schemas.microsoft.com/office/drawing/2014/main" id="{2B811300-CC38-4344-A2C9-950F4AE3A7C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1873B1B1-9A01-4E76-BE83-B6629DB3B26B}" type="slidenum">
              <a:rPr lang="ar-SA" altLang="tr-TR"/>
              <a:pPr eaLnBrk="1" hangingPunct="1"/>
              <a:t>85</a:t>
            </a:fld>
            <a:endParaRPr lang="en-GB" altLang="tr-TR"/>
          </a:p>
        </p:txBody>
      </p:sp>
      <p:sp>
        <p:nvSpPr>
          <p:cNvPr id="264194" name="Rectangle 2">
            <a:extLst>
              <a:ext uri="{FF2B5EF4-FFF2-40B4-BE49-F238E27FC236}">
                <a16:creationId xmlns:a16="http://schemas.microsoft.com/office/drawing/2014/main" id="{5EA7A78B-70A4-43B3-B220-CB07EB023631}"/>
              </a:ext>
            </a:extLst>
          </p:cNvPr>
          <p:cNvSpPr>
            <a:spLocks noGrp="1" noChangeArrowheads="1"/>
          </p:cNvSpPr>
          <p:nvPr>
            <p:ph type="title"/>
          </p:nvPr>
        </p:nvSpPr>
        <p:spPr>
          <a:xfrm>
            <a:off x="2743200" y="857250"/>
            <a:ext cx="7793038" cy="819150"/>
          </a:xfrm>
        </p:spPr>
        <p:txBody>
          <a:bodyPr/>
          <a:lstStyle/>
          <a:p>
            <a:pPr eaLnBrk="1" hangingPunct="1">
              <a:defRPr/>
            </a:pPr>
            <a:r>
              <a:rPr lang="fr-FR"/>
              <a:t>Local Beam</a:t>
            </a:r>
            <a:r>
              <a:rPr lang="fr-FR" sz="2800" i="1">
                <a:solidFill>
                  <a:schemeClr val="accent2"/>
                </a:solidFill>
                <a:effectLst>
                  <a:outerShdw blurRad="38100" dist="38100" dir="2700000" algn="tl">
                    <a:srgbClr val="C0C0C0"/>
                  </a:outerShdw>
                </a:effectLst>
              </a:rPr>
              <a:t> </a:t>
            </a:r>
            <a:r>
              <a:rPr lang="fr-FR"/>
              <a:t>Search</a:t>
            </a:r>
            <a:endParaRPr lang="en-US"/>
          </a:p>
        </p:txBody>
      </p:sp>
      <p:sp>
        <p:nvSpPr>
          <p:cNvPr id="105476" name="Line 3">
            <a:extLst>
              <a:ext uri="{FF2B5EF4-FFF2-40B4-BE49-F238E27FC236}">
                <a16:creationId xmlns:a16="http://schemas.microsoft.com/office/drawing/2014/main" id="{44074FEC-999E-4E5B-A8C7-7A309C4339ED}"/>
              </a:ext>
            </a:extLst>
          </p:cNvPr>
          <p:cNvSpPr>
            <a:spLocks noChangeShapeType="1"/>
          </p:cNvSpPr>
          <p:nvPr/>
        </p:nvSpPr>
        <p:spPr bwMode="auto">
          <a:xfrm>
            <a:off x="3657600" y="2133600"/>
            <a:ext cx="0" cy="37338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tr-TR"/>
          </a:p>
        </p:txBody>
      </p:sp>
      <p:sp>
        <p:nvSpPr>
          <p:cNvPr id="105477" name="Line 4">
            <a:extLst>
              <a:ext uri="{FF2B5EF4-FFF2-40B4-BE49-F238E27FC236}">
                <a16:creationId xmlns:a16="http://schemas.microsoft.com/office/drawing/2014/main" id="{B988804B-834A-43AC-AC5E-751F326D728F}"/>
              </a:ext>
            </a:extLst>
          </p:cNvPr>
          <p:cNvSpPr>
            <a:spLocks noChangeShapeType="1"/>
          </p:cNvSpPr>
          <p:nvPr/>
        </p:nvSpPr>
        <p:spPr bwMode="auto">
          <a:xfrm>
            <a:off x="3657600" y="5867400"/>
            <a:ext cx="609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05478" name="Freeform 5">
            <a:extLst>
              <a:ext uri="{FF2B5EF4-FFF2-40B4-BE49-F238E27FC236}">
                <a16:creationId xmlns:a16="http://schemas.microsoft.com/office/drawing/2014/main" id="{ECF74FCC-5B67-47DB-ACA5-64693C02A834}"/>
              </a:ext>
            </a:extLst>
          </p:cNvPr>
          <p:cNvSpPr>
            <a:spLocks/>
          </p:cNvSpPr>
          <p:nvPr/>
        </p:nvSpPr>
        <p:spPr bwMode="auto">
          <a:xfrm>
            <a:off x="4114800" y="2057400"/>
            <a:ext cx="4191000" cy="3416300"/>
          </a:xfrm>
          <a:custGeom>
            <a:avLst/>
            <a:gdLst>
              <a:gd name="T0" fmla="*/ 0 w 2640"/>
              <a:gd name="T1" fmla="*/ 384 h 2152"/>
              <a:gd name="T2" fmla="*/ 384 w 2640"/>
              <a:gd name="T3" fmla="*/ 1536 h 2152"/>
              <a:gd name="T4" fmla="*/ 960 w 2640"/>
              <a:gd name="T5" fmla="*/ 960 h 2152"/>
              <a:gd name="T6" fmla="*/ 1344 w 2640"/>
              <a:gd name="T7" fmla="*/ 2064 h 2152"/>
              <a:gd name="T8" fmla="*/ 1776 w 2640"/>
              <a:gd name="T9" fmla="*/ 432 h 2152"/>
              <a:gd name="T10" fmla="*/ 2160 w 2640"/>
              <a:gd name="T11" fmla="*/ 1008 h 2152"/>
              <a:gd name="T12" fmla="*/ 2640 w 2640"/>
              <a:gd name="T13" fmla="*/ 0 h 2152"/>
              <a:gd name="T14" fmla="*/ 0 60000 65536"/>
              <a:gd name="T15" fmla="*/ 0 60000 65536"/>
              <a:gd name="T16" fmla="*/ 0 60000 65536"/>
              <a:gd name="T17" fmla="*/ 0 60000 65536"/>
              <a:gd name="T18" fmla="*/ 0 60000 65536"/>
              <a:gd name="T19" fmla="*/ 0 60000 65536"/>
              <a:gd name="T20" fmla="*/ 0 60000 65536"/>
              <a:gd name="T21" fmla="*/ 0 w 2640"/>
              <a:gd name="T22" fmla="*/ 0 h 2152"/>
              <a:gd name="T23" fmla="*/ 2640 w 2640"/>
              <a:gd name="T24" fmla="*/ 2152 h 2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0" h="2152">
                <a:moveTo>
                  <a:pt x="0" y="384"/>
                </a:moveTo>
                <a:cubicBezTo>
                  <a:pt x="112" y="912"/>
                  <a:pt x="224" y="1440"/>
                  <a:pt x="384" y="1536"/>
                </a:cubicBezTo>
                <a:cubicBezTo>
                  <a:pt x="544" y="1632"/>
                  <a:pt x="800" y="872"/>
                  <a:pt x="960" y="960"/>
                </a:cubicBezTo>
                <a:cubicBezTo>
                  <a:pt x="1120" y="1048"/>
                  <a:pt x="1208" y="2152"/>
                  <a:pt x="1344" y="2064"/>
                </a:cubicBezTo>
                <a:cubicBezTo>
                  <a:pt x="1480" y="1976"/>
                  <a:pt x="1640" y="608"/>
                  <a:pt x="1776" y="432"/>
                </a:cubicBezTo>
                <a:cubicBezTo>
                  <a:pt x="1912" y="256"/>
                  <a:pt x="2016" y="1080"/>
                  <a:pt x="2160" y="1008"/>
                </a:cubicBezTo>
                <a:cubicBezTo>
                  <a:pt x="2304" y="936"/>
                  <a:pt x="2560" y="168"/>
                  <a:pt x="264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05479" name="Oval 6">
            <a:extLst>
              <a:ext uri="{FF2B5EF4-FFF2-40B4-BE49-F238E27FC236}">
                <a16:creationId xmlns:a16="http://schemas.microsoft.com/office/drawing/2014/main" id="{B2AF97C6-3B53-4409-BD75-245570C950CB}"/>
              </a:ext>
            </a:extLst>
          </p:cNvPr>
          <p:cNvSpPr>
            <a:spLocks noChangeArrowheads="1"/>
          </p:cNvSpPr>
          <p:nvPr/>
        </p:nvSpPr>
        <p:spPr bwMode="auto">
          <a:xfrm>
            <a:off x="6019800" y="4876800"/>
            <a:ext cx="1524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105480" name="Oval 7">
            <a:extLst>
              <a:ext uri="{FF2B5EF4-FFF2-40B4-BE49-F238E27FC236}">
                <a16:creationId xmlns:a16="http://schemas.microsoft.com/office/drawing/2014/main" id="{3A2A08DA-15E4-4796-BE36-10295581CAF0}"/>
              </a:ext>
            </a:extLst>
          </p:cNvPr>
          <p:cNvSpPr>
            <a:spLocks noChangeArrowheads="1"/>
          </p:cNvSpPr>
          <p:nvPr/>
        </p:nvSpPr>
        <p:spPr bwMode="auto">
          <a:xfrm>
            <a:off x="6172200" y="5105400"/>
            <a:ext cx="152400" cy="228600"/>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105481" name="Oval 8">
            <a:extLst>
              <a:ext uri="{FF2B5EF4-FFF2-40B4-BE49-F238E27FC236}">
                <a16:creationId xmlns:a16="http://schemas.microsoft.com/office/drawing/2014/main" id="{A6E271B8-32CD-47D2-8398-9B7D45CD8B65}"/>
              </a:ext>
            </a:extLst>
          </p:cNvPr>
          <p:cNvSpPr>
            <a:spLocks noChangeArrowheads="1"/>
          </p:cNvSpPr>
          <p:nvPr/>
        </p:nvSpPr>
        <p:spPr bwMode="auto">
          <a:xfrm>
            <a:off x="6172200" y="4876800"/>
            <a:ext cx="1524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105482" name="Oval 9">
            <a:extLst>
              <a:ext uri="{FF2B5EF4-FFF2-40B4-BE49-F238E27FC236}">
                <a16:creationId xmlns:a16="http://schemas.microsoft.com/office/drawing/2014/main" id="{89647291-B35F-471E-B28B-D65526D25759}"/>
              </a:ext>
            </a:extLst>
          </p:cNvPr>
          <p:cNvSpPr>
            <a:spLocks noChangeArrowheads="1"/>
          </p:cNvSpPr>
          <p:nvPr/>
        </p:nvSpPr>
        <p:spPr bwMode="auto">
          <a:xfrm>
            <a:off x="6324600" y="4876800"/>
            <a:ext cx="1524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105483" name="Oval 10">
            <a:extLst>
              <a:ext uri="{FF2B5EF4-FFF2-40B4-BE49-F238E27FC236}">
                <a16:creationId xmlns:a16="http://schemas.microsoft.com/office/drawing/2014/main" id="{2899A06C-3E24-4E90-8B3F-D1CD2300074F}"/>
              </a:ext>
            </a:extLst>
          </p:cNvPr>
          <p:cNvSpPr>
            <a:spLocks noChangeArrowheads="1"/>
          </p:cNvSpPr>
          <p:nvPr/>
        </p:nvSpPr>
        <p:spPr bwMode="auto">
          <a:xfrm>
            <a:off x="6324600" y="5105400"/>
            <a:ext cx="152400" cy="228600"/>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105484" name="Oval 11">
            <a:extLst>
              <a:ext uri="{FF2B5EF4-FFF2-40B4-BE49-F238E27FC236}">
                <a16:creationId xmlns:a16="http://schemas.microsoft.com/office/drawing/2014/main" id="{CAB16CAB-6178-4FEF-A23A-A474AC971DEF}"/>
              </a:ext>
            </a:extLst>
          </p:cNvPr>
          <p:cNvSpPr>
            <a:spLocks noChangeArrowheads="1"/>
          </p:cNvSpPr>
          <p:nvPr/>
        </p:nvSpPr>
        <p:spPr bwMode="auto">
          <a:xfrm>
            <a:off x="6781800" y="5105400"/>
            <a:ext cx="152400" cy="228600"/>
          </a:xfrm>
          <a:prstGeom prst="ellipse">
            <a:avLst/>
          </a:prstGeom>
          <a:solidFill>
            <a:schemeClr val="hlink"/>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105485" name="Oval 12">
            <a:extLst>
              <a:ext uri="{FF2B5EF4-FFF2-40B4-BE49-F238E27FC236}">
                <a16:creationId xmlns:a16="http://schemas.microsoft.com/office/drawing/2014/main" id="{BFD2D972-DF10-4EB4-9E9C-681A1E0CB441}"/>
              </a:ext>
            </a:extLst>
          </p:cNvPr>
          <p:cNvSpPr>
            <a:spLocks noChangeArrowheads="1"/>
          </p:cNvSpPr>
          <p:nvPr/>
        </p:nvSpPr>
        <p:spPr bwMode="auto">
          <a:xfrm>
            <a:off x="6477000" y="5105400"/>
            <a:ext cx="152400" cy="228600"/>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105486" name="Oval 13">
            <a:extLst>
              <a:ext uri="{FF2B5EF4-FFF2-40B4-BE49-F238E27FC236}">
                <a16:creationId xmlns:a16="http://schemas.microsoft.com/office/drawing/2014/main" id="{F855FE7C-3733-4A2F-9043-419B96D5F38C}"/>
              </a:ext>
            </a:extLst>
          </p:cNvPr>
          <p:cNvSpPr>
            <a:spLocks noChangeArrowheads="1"/>
          </p:cNvSpPr>
          <p:nvPr/>
        </p:nvSpPr>
        <p:spPr bwMode="auto">
          <a:xfrm>
            <a:off x="6629400" y="5105400"/>
            <a:ext cx="152400" cy="228600"/>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عنصر نائب لرقم الشريحة 5">
            <a:extLst>
              <a:ext uri="{FF2B5EF4-FFF2-40B4-BE49-F238E27FC236}">
                <a16:creationId xmlns:a16="http://schemas.microsoft.com/office/drawing/2014/main" id="{B1EC30D6-32A0-4BCE-A236-5B8207F5074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A526567A-9A48-44DF-B2C8-49A528983F95}" type="slidenum">
              <a:rPr lang="ar-SA" altLang="tr-TR"/>
              <a:pPr eaLnBrk="1" hangingPunct="1"/>
              <a:t>86</a:t>
            </a:fld>
            <a:endParaRPr lang="en-GB" altLang="tr-TR"/>
          </a:p>
        </p:txBody>
      </p:sp>
      <p:sp>
        <p:nvSpPr>
          <p:cNvPr id="265218" name="Rectangle 2">
            <a:extLst>
              <a:ext uri="{FF2B5EF4-FFF2-40B4-BE49-F238E27FC236}">
                <a16:creationId xmlns:a16="http://schemas.microsoft.com/office/drawing/2014/main" id="{3B957C9D-6C4C-4714-9216-EE4E320CB793}"/>
              </a:ext>
            </a:extLst>
          </p:cNvPr>
          <p:cNvSpPr>
            <a:spLocks noGrp="1" noChangeArrowheads="1"/>
          </p:cNvSpPr>
          <p:nvPr>
            <p:ph type="title"/>
          </p:nvPr>
        </p:nvSpPr>
        <p:spPr>
          <a:xfrm>
            <a:off x="2580481" y="225425"/>
            <a:ext cx="7793038" cy="819150"/>
          </a:xfrm>
        </p:spPr>
        <p:txBody>
          <a:bodyPr/>
          <a:lstStyle/>
          <a:p>
            <a:pPr eaLnBrk="1" hangingPunct="1">
              <a:defRPr/>
            </a:pPr>
            <a:r>
              <a:rPr lang="fr-FR" dirty="0"/>
              <a:t>Local Beam</a:t>
            </a:r>
            <a:r>
              <a:rPr lang="fr-FR" sz="2800" i="1" dirty="0">
                <a:solidFill>
                  <a:schemeClr val="accent2"/>
                </a:solidFill>
                <a:effectLst>
                  <a:outerShdw blurRad="38100" dist="38100" dir="2700000" algn="tl">
                    <a:srgbClr val="C0C0C0"/>
                  </a:outerShdw>
                </a:effectLst>
              </a:rPr>
              <a:t> </a:t>
            </a:r>
            <a:r>
              <a:rPr lang="fr-FR" dirty="0" err="1"/>
              <a:t>Search</a:t>
            </a:r>
            <a:endParaRPr lang="en-US" dirty="0"/>
          </a:p>
        </p:txBody>
      </p:sp>
      <p:sp>
        <p:nvSpPr>
          <p:cNvPr id="106500" name="Line 3">
            <a:extLst>
              <a:ext uri="{FF2B5EF4-FFF2-40B4-BE49-F238E27FC236}">
                <a16:creationId xmlns:a16="http://schemas.microsoft.com/office/drawing/2014/main" id="{6317814B-D62D-47D2-B791-F23D0441734F}"/>
              </a:ext>
            </a:extLst>
          </p:cNvPr>
          <p:cNvSpPr>
            <a:spLocks noChangeShapeType="1"/>
          </p:cNvSpPr>
          <p:nvPr/>
        </p:nvSpPr>
        <p:spPr bwMode="auto">
          <a:xfrm>
            <a:off x="3657600" y="2133600"/>
            <a:ext cx="0" cy="37338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tr-TR"/>
          </a:p>
        </p:txBody>
      </p:sp>
      <p:sp>
        <p:nvSpPr>
          <p:cNvPr id="106501" name="Line 4">
            <a:extLst>
              <a:ext uri="{FF2B5EF4-FFF2-40B4-BE49-F238E27FC236}">
                <a16:creationId xmlns:a16="http://schemas.microsoft.com/office/drawing/2014/main" id="{FD92CDD1-454F-4856-B8A2-8476E8B1EC4F}"/>
              </a:ext>
            </a:extLst>
          </p:cNvPr>
          <p:cNvSpPr>
            <a:spLocks noChangeShapeType="1"/>
          </p:cNvSpPr>
          <p:nvPr/>
        </p:nvSpPr>
        <p:spPr bwMode="auto">
          <a:xfrm>
            <a:off x="3657600" y="5867400"/>
            <a:ext cx="609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06502" name="Freeform 5">
            <a:extLst>
              <a:ext uri="{FF2B5EF4-FFF2-40B4-BE49-F238E27FC236}">
                <a16:creationId xmlns:a16="http://schemas.microsoft.com/office/drawing/2014/main" id="{FF9F69FB-EEAE-4D5A-8AB0-9DAB41A5E48D}"/>
              </a:ext>
            </a:extLst>
          </p:cNvPr>
          <p:cNvSpPr>
            <a:spLocks/>
          </p:cNvSpPr>
          <p:nvPr/>
        </p:nvSpPr>
        <p:spPr bwMode="auto">
          <a:xfrm>
            <a:off x="4114800" y="2057400"/>
            <a:ext cx="4191000" cy="3416300"/>
          </a:xfrm>
          <a:custGeom>
            <a:avLst/>
            <a:gdLst>
              <a:gd name="T0" fmla="*/ 0 w 2640"/>
              <a:gd name="T1" fmla="*/ 384 h 2152"/>
              <a:gd name="T2" fmla="*/ 384 w 2640"/>
              <a:gd name="T3" fmla="*/ 1536 h 2152"/>
              <a:gd name="T4" fmla="*/ 960 w 2640"/>
              <a:gd name="T5" fmla="*/ 960 h 2152"/>
              <a:gd name="T6" fmla="*/ 1344 w 2640"/>
              <a:gd name="T7" fmla="*/ 2064 h 2152"/>
              <a:gd name="T8" fmla="*/ 1776 w 2640"/>
              <a:gd name="T9" fmla="*/ 432 h 2152"/>
              <a:gd name="T10" fmla="*/ 2160 w 2640"/>
              <a:gd name="T11" fmla="*/ 1008 h 2152"/>
              <a:gd name="T12" fmla="*/ 2640 w 2640"/>
              <a:gd name="T13" fmla="*/ 0 h 2152"/>
              <a:gd name="T14" fmla="*/ 0 60000 65536"/>
              <a:gd name="T15" fmla="*/ 0 60000 65536"/>
              <a:gd name="T16" fmla="*/ 0 60000 65536"/>
              <a:gd name="T17" fmla="*/ 0 60000 65536"/>
              <a:gd name="T18" fmla="*/ 0 60000 65536"/>
              <a:gd name="T19" fmla="*/ 0 60000 65536"/>
              <a:gd name="T20" fmla="*/ 0 60000 65536"/>
              <a:gd name="T21" fmla="*/ 0 w 2640"/>
              <a:gd name="T22" fmla="*/ 0 h 2152"/>
              <a:gd name="T23" fmla="*/ 2640 w 2640"/>
              <a:gd name="T24" fmla="*/ 2152 h 2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0" h="2152">
                <a:moveTo>
                  <a:pt x="0" y="384"/>
                </a:moveTo>
                <a:cubicBezTo>
                  <a:pt x="112" y="912"/>
                  <a:pt x="224" y="1440"/>
                  <a:pt x="384" y="1536"/>
                </a:cubicBezTo>
                <a:cubicBezTo>
                  <a:pt x="544" y="1632"/>
                  <a:pt x="800" y="872"/>
                  <a:pt x="960" y="960"/>
                </a:cubicBezTo>
                <a:cubicBezTo>
                  <a:pt x="1120" y="1048"/>
                  <a:pt x="1208" y="2152"/>
                  <a:pt x="1344" y="2064"/>
                </a:cubicBezTo>
                <a:cubicBezTo>
                  <a:pt x="1480" y="1976"/>
                  <a:pt x="1640" y="608"/>
                  <a:pt x="1776" y="432"/>
                </a:cubicBezTo>
                <a:cubicBezTo>
                  <a:pt x="1912" y="256"/>
                  <a:pt x="2016" y="1080"/>
                  <a:pt x="2160" y="1008"/>
                </a:cubicBezTo>
                <a:cubicBezTo>
                  <a:pt x="2304" y="936"/>
                  <a:pt x="2560" y="168"/>
                  <a:pt x="264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06503" name="Oval 7">
            <a:extLst>
              <a:ext uri="{FF2B5EF4-FFF2-40B4-BE49-F238E27FC236}">
                <a16:creationId xmlns:a16="http://schemas.microsoft.com/office/drawing/2014/main" id="{AD663378-0A20-4343-BA3A-C74B020D49AB}"/>
              </a:ext>
            </a:extLst>
          </p:cNvPr>
          <p:cNvSpPr>
            <a:spLocks noChangeArrowheads="1"/>
          </p:cNvSpPr>
          <p:nvPr/>
        </p:nvSpPr>
        <p:spPr bwMode="auto">
          <a:xfrm>
            <a:off x="5943600" y="5105400"/>
            <a:ext cx="152400" cy="228600"/>
          </a:xfrm>
          <a:prstGeom prst="ellipse">
            <a:avLst/>
          </a:prstGeom>
          <a:solidFill>
            <a:schemeClr val="accent2"/>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106504" name="Oval 10">
            <a:extLst>
              <a:ext uri="{FF2B5EF4-FFF2-40B4-BE49-F238E27FC236}">
                <a16:creationId xmlns:a16="http://schemas.microsoft.com/office/drawing/2014/main" id="{47F23005-B97A-4808-842D-28D9E2551C1D}"/>
              </a:ext>
            </a:extLst>
          </p:cNvPr>
          <p:cNvSpPr>
            <a:spLocks noChangeArrowheads="1"/>
          </p:cNvSpPr>
          <p:nvPr/>
        </p:nvSpPr>
        <p:spPr bwMode="auto">
          <a:xfrm>
            <a:off x="6096000" y="5105400"/>
            <a:ext cx="152400" cy="228600"/>
          </a:xfrm>
          <a:prstGeom prst="ellipse">
            <a:avLst/>
          </a:prstGeom>
          <a:solidFill>
            <a:schemeClr val="accent2"/>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106505" name="Oval 12">
            <a:extLst>
              <a:ext uri="{FF2B5EF4-FFF2-40B4-BE49-F238E27FC236}">
                <a16:creationId xmlns:a16="http://schemas.microsoft.com/office/drawing/2014/main" id="{77EBB2AD-63AA-47A2-875A-F47E5E45BC2C}"/>
              </a:ext>
            </a:extLst>
          </p:cNvPr>
          <p:cNvSpPr>
            <a:spLocks noChangeArrowheads="1"/>
          </p:cNvSpPr>
          <p:nvPr/>
        </p:nvSpPr>
        <p:spPr bwMode="auto">
          <a:xfrm>
            <a:off x="6248400" y="5105400"/>
            <a:ext cx="152400" cy="228600"/>
          </a:xfrm>
          <a:prstGeom prst="ellipse">
            <a:avLst/>
          </a:prstGeom>
          <a:solidFill>
            <a:schemeClr val="accent2"/>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106506" name="Oval 13">
            <a:extLst>
              <a:ext uri="{FF2B5EF4-FFF2-40B4-BE49-F238E27FC236}">
                <a16:creationId xmlns:a16="http://schemas.microsoft.com/office/drawing/2014/main" id="{AC061C57-861D-470E-AE35-B20AC455A396}"/>
              </a:ext>
            </a:extLst>
          </p:cNvPr>
          <p:cNvSpPr>
            <a:spLocks noChangeArrowheads="1"/>
          </p:cNvSpPr>
          <p:nvPr/>
        </p:nvSpPr>
        <p:spPr bwMode="auto">
          <a:xfrm>
            <a:off x="6400800" y="5105400"/>
            <a:ext cx="152400" cy="228600"/>
          </a:xfrm>
          <a:prstGeom prst="ellipse">
            <a:avLst/>
          </a:prstGeom>
          <a:solidFill>
            <a:schemeClr val="accent2"/>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106507" name="Line 14">
            <a:extLst>
              <a:ext uri="{FF2B5EF4-FFF2-40B4-BE49-F238E27FC236}">
                <a16:creationId xmlns:a16="http://schemas.microsoft.com/office/drawing/2014/main" id="{825A9A42-D61B-4F24-8065-231114B32496}"/>
              </a:ext>
            </a:extLst>
          </p:cNvPr>
          <p:cNvSpPr>
            <a:spLocks noChangeShapeType="1"/>
          </p:cNvSpPr>
          <p:nvPr/>
        </p:nvSpPr>
        <p:spPr bwMode="auto">
          <a:xfrm>
            <a:off x="6248400" y="5334000"/>
            <a:ext cx="0" cy="53340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tr-TR"/>
          </a:p>
        </p:txBody>
      </p:sp>
      <p:sp>
        <p:nvSpPr>
          <p:cNvPr id="106508" name="Line 15">
            <a:extLst>
              <a:ext uri="{FF2B5EF4-FFF2-40B4-BE49-F238E27FC236}">
                <a16:creationId xmlns:a16="http://schemas.microsoft.com/office/drawing/2014/main" id="{40C7B696-5D61-4D2B-9150-60B1AADE9CCF}"/>
              </a:ext>
            </a:extLst>
          </p:cNvPr>
          <p:cNvSpPr>
            <a:spLocks noChangeShapeType="1"/>
          </p:cNvSpPr>
          <p:nvPr/>
        </p:nvSpPr>
        <p:spPr bwMode="auto">
          <a:xfrm flipH="1">
            <a:off x="3657600" y="5334000"/>
            <a:ext cx="2590800"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tr-T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B186C-D15A-4AE2-840F-D294AA3101E2}"/>
              </a:ext>
            </a:extLst>
          </p:cNvPr>
          <p:cNvSpPr>
            <a:spLocks noGrp="1"/>
          </p:cNvSpPr>
          <p:nvPr>
            <p:ph type="title"/>
          </p:nvPr>
        </p:nvSpPr>
        <p:spPr/>
        <p:txBody>
          <a:bodyPr/>
          <a:lstStyle/>
          <a:p>
            <a:r>
              <a:rPr lang="tr-TR" dirty="0"/>
              <a:t>Tabu </a:t>
            </a:r>
            <a:r>
              <a:rPr lang="tr-TR" dirty="0" err="1"/>
              <a:t>search</a:t>
            </a:r>
            <a:endParaRPr lang="tr-TR" dirty="0"/>
          </a:p>
        </p:txBody>
      </p:sp>
      <p:sp>
        <p:nvSpPr>
          <p:cNvPr id="3" name="Content Placeholder 2">
            <a:extLst>
              <a:ext uri="{FF2B5EF4-FFF2-40B4-BE49-F238E27FC236}">
                <a16:creationId xmlns:a16="http://schemas.microsoft.com/office/drawing/2014/main" id="{FC7E7216-7DB2-4CB0-86A1-DA379A861BE6}"/>
              </a:ext>
            </a:extLst>
          </p:cNvPr>
          <p:cNvSpPr>
            <a:spLocks noGrp="1"/>
          </p:cNvSpPr>
          <p:nvPr>
            <p:ph idx="1"/>
          </p:nvPr>
        </p:nvSpPr>
        <p:spPr/>
        <p:txBody>
          <a:bodyPr>
            <a:normAutofit fontScale="70000" lnSpcReduction="20000"/>
          </a:bodyPr>
          <a:lstStyle/>
          <a:p>
            <a:r>
              <a:rPr lang="en-US" dirty="0"/>
              <a:t>Tabu search is a meta-heuristic optimization technique, which owes its name to its memory structures, used to store recently evaluated candidate solutions. </a:t>
            </a:r>
          </a:p>
          <a:p>
            <a:pPr lvl="1">
              <a:buFont typeface="Arial" panose="020B0604020202020204" pitchFamily="34" charset="0"/>
              <a:buChar char="•"/>
            </a:pPr>
            <a:r>
              <a:rPr lang="en-US" dirty="0"/>
              <a:t>The candidates stored in these structures are not eligible for generation of further candidates and are thereby considered “Tabu” by the algorithm</a:t>
            </a:r>
          </a:p>
          <a:p>
            <a:pPr lvl="1">
              <a:buFont typeface="Arial" panose="020B0604020202020204" pitchFamily="34" charset="0"/>
              <a:buChar char="•"/>
            </a:pPr>
            <a:r>
              <a:rPr lang="en-US" dirty="0"/>
              <a:t>Key idea</a:t>
            </a:r>
          </a:p>
          <a:p>
            <a:pPr lvl="2"/>
            <a:r>
              <a:rPr lang="en-US" dirty="0"/>
              <a:t>maintain the sequence of nodes already visited</a:t>
            </a:r>
          </a:p>
          <a:p>
            <a:pPr marL="1371600" lvl="3" indent="0">
              <a:buNone/>
            </a:pPr>
            <a:r>
              <a:rPr lang="en-US" dirty="0"/>
              <a:t>- tabu lists and tabu nodes</a:t>
            </a:r>
          </a:p>
          <a:p>
            <a:pPr marL="1257322" lvl="2" indent="-342900"/>
            <a:r>
              <a:rPr lang="en-US" dirty="0"/>
              <a:t>Typically there are two kinds of tabu lists, a long term memory maintaining the history through all the exploration process as a whole and a short term memory to keep the most recently visited tabu movements. </a:t>
            </a:r>
          </a:p>
          <a:p>
            <a:pPr lvl="2"/>
            <a:r>
              <a:rPr lang="en-US" dirty="0"/>
              <a:t>Select the best configurations that is not tabu,</a:t>
            </a:r>
          </a:p>
          <a:p>
            <a:pPr marL="857229" lvl="2" indent="0">
              <a:buNone/>
            </a:pPr>
            <a:r>
              <a:rPr lang="en-US" dirty="0"/>
              <a:t>	       i.e., has not been visited before</a:t>
            </a:r>
          </a:p>
          <a:p>
            <a:pPr marL="514369" indent="-457200"/>
            <a:r>
              <a:rPr lang="en-US" dirty="0"/>
              <a:t>Tabu search enhances the performance of local search by relaxing its basic rule. </a:t>
            </a:r>
          </a:p>
          <a:p>
            <a:pPr marL="914400" lvl="1" indent="-457200"/>
            <a:r>
              <a:rPr lang="en-US" dirty="0"/>
              <a:t>First, at each step </a:t>
            </a:r>
            <a:r>
              <a:rPr lang="en-US" dirty="0">
                <a:solidFill>
                  <a:srgbClr val="C00000"/>
                </a:solidFill>
              </a:rPr>
              <a:t>worsening moves can be accepted </a:t>
            </a:r>
            <a:r>
              <a:rPr lang="en-US" dirty="0"/>
              <a:t>if no improving move is available (like when the search is stuck at a strict local minimum). </a:t>
            </a:r>
          </a:p>
          <a:p>
            <a:pPr marL="914400" lvl="1" indent="-457200"/>
            <a:r>
              <a:rPr lang="en-US" dirty="0"/>
              <a:t>In addition, prohibitions (henceforth the term tabu) are introduced to discourage the search from coming back to </a:t>
            </a:r>
            <a:r>
              <a:rPr lang="en-US" dirty="0">
                <a:solidFill>
                  <a:srgbClr val="C00000"/>
                </a:solidFill>
              </a:rPr>
              <a:t>previously-visited solutions</a:t>
            </a:r>
            <a:r>
              <a:rPr lang="en-US" dirty="0"/>
              <a:t>.</a:t>
            </a:r>
          </a:p>
          <a:p>
            <a:pPr marL="857229" lvl="2" indent="0">
              <a:buNone/>
            </a:pPr>
            <a:endParaRPr lang="en-US" dirty="0"/>
          </a:p>
        </p:txBody>
      </p:sp>
    </p:spTree>
    <p:extLst>
      <p:ext uri="{BB962C8B-B14F-4D97-AF65-F5344CB8AC3E}">
        <p14:creationId xmlns:p14="http://schemas.microsoft.com/office/powerpoint/2010/main" val="67586215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عنصر نائب لرقم الشريحة 5">
            <a:extLst>
              <a:ext uri="{FF2B5EF4-FFF2-40B4-BE49-F238E27FC236}">
                <a16:creationId xmlns:a16="http://schemas.microsoft.com/office/drawing/2014/main" id="{C99B4DB8-5D2F-4B25-8C7E-4061CB32068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DACC7608-1CBC-461A-B467-E7F21B093041}" type="slidenum">
              <a:rPr lang="ar-SA" altLang="tr-TR"/>
              <a:pPr eaLnBrk="1" hangingPunct="1"/>
              <a:t>88</a:t>
            </a:fld>
            <a:endParaRPr lang="en-GB" altLang="tr-TR"/>
          </a:p>
        </p:txBody>
      </p:sp>
      <p:sp>
        <p:nvSpPr>
          <p:cNvPr id="63491" name="Rectangle 2">
            <a:extLst>
              <a:ext uri="{FF2B5EF4-FFF2-40B4-BE49-F238E27FC236}">
                <a16:creationId xmlns:a16="http://schemas.microsoft.com/office/drawing/2014/main" id="{44B62298-6AF2-4A35-B9A2-6ECCF34F2A11}"/>
              </a:ext>
            </a:extLst>
          </p:cNvPr>
          <p:cNvSpPr>
            <a:spLocks noGrp="1" noChangeArrowheads="1"/>
          </p:cNvSpPr>
          <p:nvPr>
            <p:ph type="title"/>
          </p:nvPr>
        </p:nvSpPr>
        <p:spPr>
          <a:xfrm>
            <a:off x="2743200" y="857250"/>
            <a:ext cx="7793038" cy="819150"/>
          </a:xfrm>
        </p:spPr>
        <p:txBody>
          <a:bodyPr/>
          <a:lstStyle/>
          <a:p>
            <a:pPr eaLnBrk="1" hangingPunct="1"/>
            <a:r>
              <a:rPr lang="fr-FR" altLang="tr-TR" dirty="0" err="1"/>
              <a:t>Tabu</a:t>
            </a:r>
            <a:r>
              <a:rPr lang="fr-FR" altLang="tr-TR" dirty="0"/>
              <a:t> </a:t>
            </a:r>
            <a:r>
              <a:rPr lang="fr-FR" altLang="tr-TR" dirty="0" err="1"/>
              <a:t>Search</a:t>
            </a:r>
            <a:r>
              <a:rPr lang="fr-FR" altLang="tr-TR" dirty="0"/>
              <a:t>: TS</a:t>
            </a:r>
            <a:endParaRPr lang="en-US" altLang="tr-TR" dirty="0"/>
          </a:p>
        </p:txBody>
      </p:sp>
      <p:sp>
        <p:nvSpPr>
          <p:cNvPr id="63492" name="Line 3">
            <a:extLst>
              <a:ext uri="{FF2B5EF4-FFF2-40B4-BE49-F238E27FC236}">
                <a16:creationId xmlns:a16="http://schemas.microsoft.com/office/drawing/2014/main" id="{F7D7760D-0419-455C-8F08-82A75A4456B2}"/>
              </a:ext>
            </a:extLst>
          </p:cNvPr>
          <p:cNvSpPr>
            <a:spLocks noChangeShapeType="1"/>
          </p:cNvSpPr>
          <p:nvPr/>
        </p:nvSpPr>
        <p:spPr bwMode="auto">
          <a:xfrm>
            <a:off x="3657600" y="2133600"/>
            <a:ext cx="0" cy="37338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tr-TR"/>
          </a:p>
        </p:txBody>
      </p:sp>
      <p:sp>
        <p:nvSpPr>
          <p:cNvPr id="63493" name="Line 4">
            <a:extLst>
              <a:ext uri="{FF2B5EF4-FFF2-40B4-BE49-F238E27FC236}">
                <a16:creationId xmlns:a16="http://schemas.microsoft.com/office/drawing/2014/main" id="{26EDF993-B1D0-4030-AD3E-9ACE0BD35A0C}"/>
              </a:ext>
            </a:extLst>
          </p:cNvPr>
          <p:cNvSpPr>
            <a:spLocks noChangeShapeType="1"/>
          </p:cNvSpPr>
          <p:nvPr/>
        </p:nvSpPr>
        <p:spPr bwMode="auto">
          <a:xfrm>
            <a:off x="3657600" y="5867400"/>
            <a:ext cx="609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63494" name="Freeform 5">
            <a:extLst>
              <a:ext uri="{FF2B5EF4-FFF2-40B4-BE49-F238E27FC236}">
                <a16:creationId xmlns:a16="http://schemas.microsoft.com/office/drawing/2014/main" id="{EEBA7692-2208-4AFD-9D49-DB1FD0767747}"/>
              </a:ext>
            </a:extLst>
          </p:cNvPr>
          <p:cNvSpPr>
            <a:spLocks/>
          </p:cNvSpPr>
          <p:nvPr/>
        </p:nvSpPr>
        <p:spPr bwMode="auto">
          <a:xfrm>
            <a:off x="4114800" y="2057400"/>
            <a:ext cx="4191000" cy="3416300"/>
          </a:xfrm>
          <a:custGeom>
            <a:avLst/>
            <a:gdLst>
              <a:gd name="T0" fmla="*/ 0 w 2640"/>
              <a:gd name="T1" fmla="*/ 384 h 2152"/>
              <a:gd name="T2" fmla="*/ 384 w 2640"/>
              <a:gd name="T3" fmla="*/ 1536 h 2152"/>
              <a:gd name="T4" fmla="*/ 960 w 2640"/>
              <a:gd name="T5" fmla="*/ 960 h 2152"/>
              <a:gd name="T6" fmla="*/ 1344 w 2640"/>
              <a:gd name="T7" fmla="*/ 2064 h 2152"/>
              <a:gd name="T8" fmla="*/ 1776 w 2640"/>
              <a:gd name="T9" fmla="*/ 432 h 2152"/>
              <a:gd name="T10" fmla="*/ 2160 w 2640"/>
              <a:gd name="T11" fmla="*/ 1008 h 2152"/>
              <a:gd name="T12" fmla="*/ 2640 w 2640"/>
              <a:gd name="T13" fmla="*/ 0 h 2152"/>
              <a:gd name="T14" fmla="*/ 0 60000 65536"/>
              <a:gd name="T15" fmla="*/ 0 60000 65536"/>
              <a:gd name="T16" fmla="*/ 0 60000 65536"/>
              <a:gd name="T17" fmla="*/ 0 60000 65536"/>
              <a:gd name="T18" fmla="*/ 0 60000 65536"/>
              <a:gd name="T19" fmla="*/ 0 60000 65536"/>
              <a:gd name="T20" fmla="*/ 0 60000 65536"/>
              <a:gd name="T21" fmla="*/ 0 w 2640"/>
              <a:gd name="T22" fmla="*/ 0 h 2152"/>
              <a:gd name="T23" fmla="*/ 2640 w 2640"/>
              <a:gd name="T24" fmla="*/ 2152 h 2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0" h="2152">
                <a:moveTo>
                  <a:pt x="0" y="384"/>
                </a:moveTo>
                <a:cubicBezTo>
                  <a:pt x="112" y="912"/>
                  <a:pt x="224" y="1440"/>
                  <a:pt x="384" y="1536"/>
                </a:cubicBezTo>
                <a:cubicBezTo>
                  <a:pt x="544" y="1632"/>
                  <a:pt x="800" y="872"/>
                  <a:pt x="960" y="960"/>
                </a:cubicBezTo>
                <a:cubicBezTo>
                  <a:pt x="1120" y="1048"/>
                  <a:pt x="1208" y="2152"/>
                  <a:pt x="1344" y="2064"/>
                </a:cubicBezTo>
                <a:cubicBezTo>
                  <a:pt x="1480" y="1976"/>
                  <a:pt x="1640" y="608"/>
                  <a:pt x="1776" y="432"/>
                </a:cubicBezTo>
                <a:cubicBezTo>
                  <a:pt x="1912" y="256"/>
                  <a:pt x="2016" y="1080"/>
                  <a:pt x="2160" y="1008"/>
                </a:cubicBezTo>
                <a:cubicBezTo>
                  <a:pt x="2304" y="936"/>
                  <a:pt x="2560" y="168"/>
                  <a:pt x="264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495" name="Oval 6">
            <a:extLst>
              <a:ext uri="{FF2B5EF4-FFF2-40B4-BE49-F238E27FC236}">
                <a16:creationId xmlns:a16="http://schemas.microsoft.com/office/drawing/2014/main" id="{74CEE36C-0BFF-4902-8994-2E37DCC6276C}"/>
              </a:ext>
            </a:extLst>
          </p:cNvPr>
          <p:cNvSpPr>
            <a:spLocks noChangeArrowheads="1"/>
          </p:cNvSpPr>
          <p:nvPr/>
        </p:nvSpPr>
        <p:spPr bwMode="auto">
          <a:xfrm>
            <a:off x="4191000" y="2971800"/>
            <a:ext cx="1524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63496" name="Text Box 10">
            <a:extLst>
              <a:ext uri="{FF2B5EF4-FFF2-40B4-BE49-F238E27FC236}">
                <a16:creationId xmlns:a16="http://schemas.microsoft.com/office/drawing/2014/main" id="{CC8318A6-9E42-480C-ABA8-62C78F40F36E}"/>
              </a:ext>
            </a:extLst>
          </p:cNvPr>
          <p:cNvSpPr txBox="1">
            <a:spLocks noChangeArrowheads="1"/>
          </p:cNvSpPr>
          <p:nvPr/>
        </p:nvSpPr>
        <p:spPr bwMode="auto">
          <a:xfrm>
            <a:off x="2971800" y="2057401"/>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Cost</a:t>
            </a:r>
            <a:endParaRPr lang="en-GB" altLang="tr-TR"/>
          </a:p>
        </p:txBody>
      </p:sp>
      <p:sp>
        <p:nvSpPr>
          <p:cNvPr id="63497" name="Text Box 11">
            <a:extLst>
              <a:ext uri="{FF2B5EF4-FFF2-40B4-BE49-F238E27FC236}">
                <a16:creationId xmlns:a16="http://schemas.microsoft.com/office/drawing/2014/main" id="{9CA0F0B3-C6DB-4EBA-9B0F-DDCF9E246ED5}"/>
              </a:ext>
            </a:extLst>
          </p:cNvPr>
          <p:cNvSpPr txBox="1">
            <a:spLocks noChangeArrowheads="1"/>
          </p:cNvSpPr>
          <p:nvPr/>
        </p:nvSpPr>
        <p:spPr bwMode="auto">
          <a:xfrm>
            <a:off x="9220200" y="5867401"/>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States</a:t>
            </a:r>
            <a:endParaRPr lang="en-GB" altLang="tr-TR"/>
          </a:p>
        </p:txBody>
      </p:sp>
      <p:sp>
        <p:nvSpPr>
          <p:cNvPr id="10" name="TextBox 9">
            <a:extLst>
              <a:ext uri="{FF2B5EF4-FFF2-40B4-BE49-F238E27FC236}">
                <a16:creationId xmlns:a16="http://schemas.microsoft.com/office/drawing/2014/main" id="{463E9A78-71CD-46DE-B74B-2EA3D07D48AF}"/>
              </a:ext>
            </a:extLst>
          </p:cNvPr>
          <p:cNvSpPr txBox="1"/>
          <p:nvPr/>
        </p:nvSpPr>
        <p:spPr bwMode="auto">
          <a:xfrm>
            <a:off x="605694" y="6332218"/>
            <a:ext cx="6099906" cy="215444"/>
          </a:xfrm>
          <a:prstGeom prst="rect">
            <a:avLst/>
          </a:prstGeom>
          <a:noFill/>
          <a:ln w="9525">
            <a:noFill/>
            <a:miter lim="800000"/>
            <a:headEnd/>
            <a:tailEnd/>
          </a:ln>
        </p:spPr>
        <p:txBody>
          <a:bodyPr wrap="square">
            <a:spAutoFit/>
          </a:bodyPr>
          <a:lstStyle/>
          <a:p>
            <a:r>
              <a:rPr lang="en-US" altLang="tr-TR" sz="800" dirty="0">
                <a:solidFill>
                  <a:schemeClr val="bg2">
                    <a:lumMod val="40000"/>
                    <a:lumOff val="60000"/>
                  </a:schemeClr>
                </a:solidFill>
              </a:rPr>
              <a:t>From : CSC 361 -   </a:t>
            </a:r>
            <a:r>
              <a:rPr lang="en-US" altLang="tr-TR" sz="800" dirty="0">
                <a:solidFill>
                  <a:schemeClr val="bg2">
                    <a:lumMod val="40000"/>
                    <a:lumOff val="60000"/>
                  </a:schemeClr>
                </a:solidFill>
                <a:cs typeface="Tahoma" panose="020B0604030504040204" pitchFamily="34" charset="0"/>
              </a:rPr>
              <a:t>Dr. Yousef Al-</a:t>
            </a:r>
            <a:r>
              <a:rPr lang="en-US" altLang="tr-TR" sz="800" dirty="0" err="1">
                <a:solidFill>
                  <a:schemeClr val="bg2">
                    <a:lumMod val="40000"/>
                    <a:lumOff val="60000"/>
                  </a:schemeClr>
                </a:solidFill>
                <a:cs typeface="Tahoma" panose="020B0604030504040204" pitchFamily="34" charset="0"/>
              </a:rPr>
              <a:t>Ohali</a:t>
            </a:r>
            <a:r>
              <a:rPr lang="en-US" altLang="tr-TR" sz="800" dirty="0">
                <a:solidFill>
                  <a:schemeClr val="bg2">
                    <a:lumMod val="40000"/>
                    <a:lumOff val="60000"/>
                  </a:schemeClr>
                </a:solidFill>
                <a:cs typeface="Tahoma" panose="020B0604030504040204" pitchFamily="34" charset="0"/>
              </a:rPr>
              <a:t> </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عنصر نائب لرقم الشريحة 5">
            <a:extLst>
              <a:ext uri="{FF2B5EF4-FFF2-40B4-BE49-F238E27FC236}">
                <a16:creationId xmlns:a16="http://schemas.microsoft.com/office/drawing/2014/main" id="{46AA3189-EDDC-41AF-8A7B-6CE22429490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CC79E296-A159-4F8B-B540-C5152C5A743C}" type="slidenum">
              <a:rPr lang="ar-SA" altLang="tr-TR"/>
              <a:pPr eaLnBrk="1" hangingPunct="1"/>
              <a:t>89</a:t>
            </a:fld>
            <a:endParaRPr lang="en-GB" altLang="tr-TR"/>
          </a:p>
        </p:txBody>
      </p:sp>
      <p:sp>
        <p:nvSpPr>
          <p:cNvPr id="64515" name="Rectangle 2">
            <a:extLst>
              <a:ext uri="{FF2B5EF4-FFF2-40B4-BE49-F238E27FC236}">
                <a16:creationId xmlns:a16="http://schemas.microsoft.com/office/drawing/2014/main" id="{BEAC8CD1-ED15-45DC-AF59-053513B01901}"/>
              </a:ext>
            </a:extLst>
          </p:cNvPr>
          <p:cNvSpPr>
            <a:spLocks noGrp="1" noChangeArrowheads="1"/>
          </p:cNvSpPr>
          <p:nvPr>
            <p:ph type="title"/>
          </p:nvPr>
        </p:nvSpPr>
        <p:spPr>
          <a:xfrm>
            <a:off x="2743200" y="857250"/>
            <a:ext cx="7793038" cy="819150"/>
          </a:xfrm>
        </p:spPr>
        <p:txBody>
          <a:bodyPr/>
          <a:lstStyle/>
          <a:p>
            <a:pPr eaLnBrk="1" hangingPunct="1"/>
            <a:r>
              <a:rPr lang="fr-FR" altLang="tr-TR"/>
              <a:t>Tabu Search: TS</a:t>
            </a:r>
            <a:endParaRPr lang="en-US" altLang="tr-TR"/>
          </a:p>
        </p:txBody>
      </p:sp>
      <p:sp>
        <p:nvSpPr>
          <p:cNvPr id="64516" name="Line 3">
            <a:extLst>
              <a:ext uri="{FF2B5EF4-FFF2-40B4-BE49-F238E27FC236}">
                <a16:creationId xmlns:a16="http://schemas.microsoft.com/office/drawing/2014/main" id="{A29273B9-180C-48DA-972D-48CB00638A52}"/>
              </a:ext>
            </a:extLst>
          </p:cNvPr>
          <p:cNvSpPr>
            <a:spLocks noChangeShapeType="1"/>
          </p:cNvSpPr>
          <p:nvPr/>
        </p:nvSpPr>
        <p:spPr bwMode="auto">
          <a:xfrm>
            <a:off x="3657600" y="2133600"/>
            <a:ext cx="0" cy="37338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tr-TR"/>
          </a:p>
        </p:txBody>
      </p:sp>
      <p:sp>
        <p:nvSpPr>
          <p:cNvPr id="64517" name="Line 4">
            <a:extLst>
              <a:ext uri="{FF2B5EF4-FFF2-40B4-BE49-F238E27FC236}">
                <a16:creationId xmlns:a16="http://schemas.microsoft.com/office/drawing/2014/main" id="{7DC9A8C8-BF2A-4D1E-94F3-CC0DB1E16EE8}"/>
              </a:ext>
            </a:extLst>
          </p:cNvPr>
          <p:cNvSpPr>
            <a:spLocks noChangeShapeType="1"/>
          </p:cNvSpPr>
          <p:nvPr/>
        </p:nvSpPr>
        <p:spPr bwMode="auto">
          <a:xfrm>
            <a:off x="3657600" y="5867400"/>
            <a:ext cx="609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64518" name="Freeform 5">
            <a:extLst>
              <a:ext uri="{FF2B5EF4-FFF2-40B4-BE49-F238E27FC236}">
                <a16:creationId xmlns:a16="http://schemas.microsoft.com/office/drawing/2014/main" id="{E1BF0150-D6FE-4D6A-A3CB-94CF8BE9C162}"/>
              </a:ext>
            </a:extLst>
          </p:cNvPr>
          <p:cNvSpPr>
            <a:spLocks/>
          </p:cNvSpPr>
          <p:nvPr/>
        </p:nvSpPr>
        <p:spPr bwMode="auto">
          <a:xfrm>
            <a:off x="4114800" y="2057400"/>
            <a:ext cx="4191000" cy="3416300"/>
          </a:xfrm>
          <a:custGeom>
            <a:avLst/>
            <a:gdLst>
              <a:gd name="T0" fmla="*/ 0 w 2640"/>
              <a:gd name="T1" fmla="*/ 384 h 2152"/>
              <a:gd name="T2" fmla="*/ 384 w 2640"/>
              <a:gd name="T3" fmla="*/ 1536 h 2152"/>
              <a:gd name="T4" fmla="*/ 960 w 2640"/>
              <a:gd name="T5" fmla="*/ 960 h 2152"/>
              <a:gd name="T6" fmla="*/ 1344 w 2640"/>
              <a:gd name="T7" fmla="*/ 2064 h 2152"/>
              <a:gd name="T8" fmla="*/ 1776 w 2640"/>
              <a:gd name="T9" fmla="*/ 432 h 2152"/>
              <a:gd name="T10" fmla="*/ 2160 w 2640"/>
              <a:gd name="T11" fmla="*/ 1008 h 2152"/>
              <a:gd name="T12" fmla="*/ 2640 w 2640"/>
              <a:gd name="T13" fmla="*/ 0 h 2152"/>
              <a:gd name="T14" fmla="*/ 0 60000 65536"/>
              <a:gd name="T15" fmla="*/ 0 60000 65536"/>
              <a:gd name="T16" fmla="*/ 0 60000 65536"/>
              <a:gd name="T17" fmla="*/ 0 60000 65536"/>
              <a:gd name="T18" fmla="*/ 0 60000 65536"/>
              <a:gd name="T19" fmla="*/ 0 60000 65536"/>
              <a:gd name="T20" fmla="*/ 0 60000 65536"/>
              <a:gd name="T21" fmla="*/ 0 w 2640"/>
              <a:gd name="T22" fmla="*/ 0 h 2152"/>
              <a:gd name="T23" fmla="*/ 2640 w 2640"/>
              <a:gd name="T24" fmla="*/ 2152 h 2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0" h="2152">
                <a:moveTo>
                  <a:pt x="0" y="384"/>
                </a:moveTo>
                <a:cubicBezTo>
                  <a:pt x="112" y="912"/>
                  <a:pt x="224" y="1440"/>
                  <a:pt x="384" y="1536"/>
                </a:cubicBezTo>
                <a:cubicBezTo>
                  <a:pt x="544" y="1632"/>
                  <a:pt x="800" y="872"/>
                  <a:pt x="960" y="960"/>
                </a:cubicBezTo>
                <a:cubicBezTo>
                  <a:pt x="1120" y="1048"/>
                  <a:pt x="1208" y="2152"/>
                  <a:pt x="1344" y="2064"/>
                </a:cubicBezTo>
                <a:cubicBezTo>
                  <a:pt x="1480" y="1976"/>
                  <a:pt x="1640" y="608"/>
                  <a:pt x="1776" y="432"/>
                </a:cubicBezTo>
                <a:cubicBezTo>
                  <a:pt x="1912" y="256"/>
                  <a:pt x="2016" y="1080"/>
                  <a:pt x="2160" y="1008"/>
                </a:cubicBezTo>
                <a:cubicBezTo>
                  <a:pt x="2304" y="936"/>
                  <a:pt x="2560" y="168"/>
                  <a:pt x="264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4519" name="Oval 6">
            <a:extLst>
              <a:ext uri="{FF2B5EF4-FFF2-40B4-BE49-F238E27FC236}">
                <a16:creationId xmlns:a16="http://schemas.microsoft.com/office/drawing/2014/main" id="{78D83B4D-3F4D-4EA4-BF18-B498983A7D51}"/>
              </a:ext>
            </a:extLst>
          </p:cNvPr>
          <p:cNvSpPr>
            <a:spLocks noChangeArrowheads="1"/>
          </p:cNvSpPr>
          <p:nvPr/>
        </p:nvSpPr>
        <p:spPr bwMode="auto">
          <a:xfrm>
            <a:off x="4191000" y="2971800"/>
            <a:ext cx="1524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64520" name="Text Box 8">
            <a:extLst>
              <a:ext uri="{FF2B5EF4-FFF2-40B4-BE49-F238E27FC236}">
                <a16:creationId xmlns:a16="http://schemas.microsoft.com/office/drawing/2014/main" id="{725C8D95-92ED-4D0E-8321-5F537B34B4B6}"/>
              </a:ext>
            </a:extLst>
          </p:cNvPr>
          <p:cNvSpPr txBox="1">
            <a:spLocks noChangeArrowheads="1"/>
          </p:cNvSpPr>
          <p:nvPr/>
        </p:nvSpPr>
        <p:spPr bwMode="auto">
          <a:xfrm>
            <a:off x="5181600" y="1828801"/>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Best</a:t>
            </a:r>
            <a:endParaRPr lang="en-GB" altLang="tr-TR"/>
          </a:p>
        </p:txBody>
      </p:sp>
      <p:sp>
        <p:nvSpPr>
          <p:cNvPr id="64521" name="Line 9">
            <a:extLst>
              <a:ext uri="{FF2B5EF4-FFF2-40B4-BE49-F238E27FC236}">
                <a16:creationId xmlns:a16="http://schemas.microsoft.com/office/drawing/2014/main" id="{A7714AC3-782A-4C9C-B753-1B68DEF60629}"/>
              </a:ext>
            </a:extLst>
          </p:cNvPr>
          <p:cNvSpPr>
            <a:spLocks noChangeShapeType="1"/>
          </p:cNvSpPr>
          <p:nvPr/>
        </p:nvSpPr>
        <p:spPr bwMode="auto">
          <a:xfrm flipH="1">
            <a:off x="4343400" y="2133600"/>
            <a:ext cx="990600" cy="914400"/>
          </a:xfrm>
          <a:prstGeom prst="line">
            <a:avLst/>
          </a:prstGeom>
          <a:noFill/>
          <a:ln w="2857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64522" name="Oval 10">
            <a:extLst>
              <a:ext uri="{FF2B5EF4-FFF2-40B4-BE49-F238E27FC236}">
                <a16:creationId xmlns:a16="http://schemas.microsoft.com/office/drawing/2014/main" id="{A20E7C99-BED3-4528-A1B5-38BBD5EA3CF5}"/>
              </a:ext>
            </a:extLst>
          </p:cNvPr>
          <p:cNvSpPr>
            <a:spLocks noChangeArrowheads="1"/>
          </p:cNvSpPr>
          <p:nvPr/>
        </p:nvSpPr>
        <p:spPr bwMode="auto">
          <a:xfrm>
            <a:off x="4267200" y="3352800"/>
            <a:ext cx="152400" cy="228600"/>
          </a:xfrm>
          <a:prstGeom prst="ellipse">
            <a:avLst/>
          </a:prstGeom>
          <a:solidFill>
            <a:schemeClr val="hlink"/>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24402" y="1677139"/>
            <a:ext cx="7542655" cy="4714159"/>
          </a:xfrm>
          <a:prstGeom prst="rect">
            <a:avLst/>
          </a:prstGeom>
          <a:noFill/>
        </p:spPr>
      </p:pic>
      <p:sp>
        <p:nvSpPr>
          <p:cNvPr id="27650" name="Rectangle 2"/>
          <p:cNvSpPr>
            <a:spLocks noGrp="1" noChangeArrowheads="1"/>
          </p:cNvSpPr>
          <p:nvPr>
            <p:ph type="title"/>
          </p:nvPr>
        </p:nvSpPr>
        <p:spPr/>
        <p:txBody>
          <a:bodyPr/>
          <a:lstStyle/>
          <a:p>
            <a:pPr eaLnBrk="1" hangingPunct="1"/>
            <a:r>
              <a:rPr lang="en-US" dirty="0"/>
              <a:t>Hill-climbing search</a:t>
            </a:r>
          </a:p>
        </p:txBody>
      </p:sp>
      <p:sp>
        <p:nvSpPr>
          <p:cNvPr id="27651" name="Rectangle 3"/>
          <p:cNvSpPr>
            <a:spLocks noGrp="1" noChangeArrowheads="1"/>
          </p:cNvSpPr>
          <p:nvPr>
            <p:ph idx="1"/>
          </p:nvPr>
        </p:nvSpPr>
        <p:spPr>
          <a:xfrm>
            <a:off x="457200" y="1447800"/>
            <a:ext cx="8229600" cy="4876800"/>
          </a:xfrm>
        </p:spPr>
        <p:txBody>
          <a:bodyPr/>
          <a:lstStyle/>
          <a:p>
            <a:pPr eaLnBrk="1" hangingPunct="1">
              <a:lnSpc>
                <a:spcPct val="90000"/>
              </a:lnSpc>
            </a:pPr>
            <a:r>
              <a:rPr lang="en-US" sz="2800" dirty="0"/>
              <a:t>Simple, general idea:</a:t>
            </a:r>
          </a:p>
          <a:p>
            <a:pPr lvl="1" eaLnBrk="1" hangingPunct="1">
              <a:lnSpc>
                <a:spcPct val="90000"/>
              </a:lnSpc>
            </a:pPr>
            <a:r>
              <a:rPr lang="en-US" sz="2400" dirty="0"/>
              <a:t>Start wherever</a:t>
            </a:r>
          </a:p>
          <a:p>
            <a:pPr lvl="1" eaLnBrk="1" hangingPunct="1">
              <a:lnSpc>
                <a:spcPct val="90000"/>
              </a:lnSpc>
            </a:pPr>
            <a:r>
              <a:rPr lang="en-US" sz="2400" dirty="0"/>
              <a:t>Repeat: move to the best neighboring state</a:t>
            </a:r>
          </a:p>
          <a:p>
            <a:pPr lvl="1" eaLnBrk="1" hangingPunct="1">
              <a:lnSpc>
                <a:spcPct val="90000"/>
              </a:lnSpc>
            </a:pPr>
            <a:r>
              <a:rPr lang="en-US" sz="2400" dirty="0"/>
              <a:t>If no neighbors better than current, quit</a:t>
            </a:r>
          </a:p>
          <a:p>
            <a:pPr eaLnBrk="1" hangingPunct="1">
              <a:lnSpc>
                <a:spcPct val="90000"/>
              </a:lnSpc>
            </a:pPr>
            <a:endParaRPr lang="en-US" sz="1900" dirty="0"/>
          </a:p>
        </p:txBody>
      </p:sp>
    </p:spTree>
    <p:extLst>
      <p:ext uri="{BB962C8B-B14F-4D97-AF65-F5344CB8AC3E}">
        <p14:creationId xmlns:p14="http://schemas.microsoft.com/office/powerpoint/2010/main" val="133880490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عنصر نائب لرقم الشريحة 5">
            <a:extLst>
              <a:ext uri="{FF2B5EF4-FFF2-40B4-BE49-F238E27FC236}">
                <a16:creationId xmlns:a16="http://schemas.microsoft.com/office/drawing/2014/main" id="{350FD5E0-ABD1-4939-B023-8CD987456D3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FC43CF80-6052-4A56-BABF-D37B4B6B476A}" type="slidenum">
              <a:rPr lang="ar-SA" altLang="tr-TR"/>
              <a:pPr eaLnBrk="1" hangingPunct="1"/>
              <a:t>90</a:t>
            </a:fld>
            <a:endParaRPr lang="en-GB" altLang="tr-TR"/>
          </a:p>
        </p:txBody>
      </p:sp>
      <p:sp>
        <p:nvSpPr>
          <p:cNvPr id="65539" name="Rectangle 2">
            <a:extLst>
              <a:ext uri="{FF2B5EF4-FFF2-40B4-BE49-F238E27FC236}">
                <a16:creationId xmlns:a16="http://schemas.microsoft.com/office/drawing/2014/main" id="{475E8996-8541-41AE-A9A4-88C7783AF2E1}"/>
              </a:ext>
            </a:extLst>
          </p:cNvPr>
          <p:cNvSpPr>
            <a:spLocks noGrp="1" noChangeArrowheads="1"/>
          </p:cNvSpPr>
          <p:nvPr>
            <p:ph type="title"/>
          </p:nvPr>
        </p:nvSpPr>
        <p:spPr>
          <a:xfrm>
            <a:off x="2743200" y="857250"/>
            <a:ext cx="7793038" cy="819150"/>
          </a:xfrm>
        </p:spPr>
        <p:txBody>
          <a:bodyPr/>
          <a:lstStyle/>
          <a:p>
            <a:pPr eaLnBrk="1" hangingPunct="1"/>
            <a:r>
              <a:rPr lang="fr-FR" altLang="tr-TR"/>
              <a:t>Tabu Search: TS</a:t>
            </a:r>
            <a:endParaRPr lang="en-US" altLang="tr-TR"/>
          </a:p>
        </p:txBody>
      </p:sp>
      <p:sp>
        <p:nvSpPr>
          <p:cNvPr id="65540" name="Line 3">
            <a:extLst>
              <a:ext uri="{FF2B5EF4-FFF2-40B4-BE49-F238E27FC236}">
                <a16:creationId xmlns:a16="http://schemas.microsoft.com/office/drawing/2014/main" id="{62EDA8E2-FAD7-4D49-B525-CA87D0F92117}"/>
              </a:ext>
            </a:extLst>
          </p:cNvPr>
          <p:cNvSpPr>
            <a:spLocks noChangeShapeType="1"/>
          </p:cNvSpPr>
          <p:nvPr/>
        </p:nvSpPr>
        <p:spPr bwMode="auto">
          <a:xfrm>
            <a:off x="3657600" y="2133600"/>
            <a:ext cx="0" cy="37338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tr-TR"/>
          </a:p>
        </p:txBody>
      </p:sp>
      <p:sp>
        <p:nvSpPr>
          <p:cNvPr id="65541" name="Line 4">
            <a:extLst>
              <a:ext uri="{FF2B5EF4-FFF2-40B4-BE49-F238E27FC236}">
                <a16:creationId xmlns:a16="http://schemas.microsoft.com/office/drawing/2014/main" id="{3F667F60-E32F-4715-8398-A72F74FA1FD6}"/>
              </a:ext>
            </a:extLst>
          </p:cNvPr>
          <p:cNvSpPr>
            <a:spLocks noChangeShapeType="1"/>
          </p:cNvSpPr>
          <p:nvPr/>
        </p:nvSpPr>
        <p:spPr bwMode="auto">
          <a:xfrm>
            <a:off x="3657600" y="5867400"/>
            <a:ext cx="609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65542" name="Freeform 5">
            <a:extLst>
              <a:ext uri="{FF2B5EF4-FFF2-40B4-BE49-F238E27FC236}">
                <a16:creationId xmlns:a16="http://schemas.microsoft.com/office/drawing/2014/main" id="{46A3BCCD-2DD4-4456-89A2-7D6E1A9C555A}"/>
              </a:ext>
            </a:extLst>
          </p:cNvPr>
          <p:cNvSpPr>
            <a:spLocks/>
          </p:cNvSpPr>
          <p:nvPr/>
        </p:nvSpPr>
        <p:spPr bwMode="auto">
          <a:xfrm>
            <a:off x="4114800" y="2057400"/>
            <a:ext cx="4191000" cy="3416300"/>
          </a:xfrm>
          <a:custGeom>
            <a:avLst/>
            <a:gdLst>
              <a:gd name="T0" fmla="*/ 0 w 2640"/>
              <a:gd name="T1" fmla="*/ 384 h 2152"/>
              <a:gd name="T2" fmla="*/ 384 w 2640"/>
              <a:gd name="T3" fmla="*/ 1536 h 2152"/>
              <a:gd name="T4" fmla="*/ 960 w 2640"/>
              <a:gd name="T5" fmla="*/ 960 h 2152"/>
              <a:gd name="T6" fmla="*/ 1344 w 2640"/>
              <a:gd name="T7" fmla="*/ 2064 h 2152"/>
              <a:gd name="T8" fmla="*/ 1776 w 2640"/>
              <a:gd name="T9" fmla="*/ 432 h 2152"/>
              <a:gd name="T10" fmla="*/ 2160 w 2640"/>
              <a:gd name="T11" fmla="*/ 1008 h 2152"/>
              <a:gd name="T12" fmla="*/ 2640 w 2640"/>
              <a:gd name="T13" fmla="*/ 0 h 2152"/>
              <a:gd name="T14" fmla="*/ 0 60000 65536"/>
              <a:gd name="T15" fmla="*/ 0 60000 65536"/>
              <a:gd name="T16" fmla="*/ 0 60000 65536"/>
              <a:gd name="T17" fmla="*/ 0 60000 65536"/>
              <a:gd name="T18" fmla="*/ 0 60000 65536"/>
              <a:gd name="T19" fmla="*/ 0 60000 65536"/>
              <a:gd name="T20" fmla="*/ 0 60000 65536"/>
              <a:gd name="T21" fmla="*/ 0 w 2640"/>
              <a:gd name="T22" fmla="*/ 0 h 2152"/>
              <a:gd name="T23" fmla="*/ 2640 w 2640"/>
              <a:gd name="T24" fmla="*/ 2152 h 2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0" h="2152">
                <a:moveTo>
                  <a:pt x="0" y="384"/>
                </a:moveTo>
                <a:cubicBezTo>
                  <a:pt x="112" y="912"/>
                  <a:pt x="224" y="1440"/>
                  <a:pt x="384" y="1536"/>
                </a:cubicBezTo>
                <a:cubicBezTo>
                  <a:pt x="544" y="1632"/>
                  <a:pt x="800" y="872"/>
                  <a:pt x="960" y="960"/>
                </a:cubicBezTo>
                <a:cubicBezTo>
                  <a:pt x="1120" y="1048"/>
                  <a:pt x="1208" y="2152"/>
                  <a:pt x="1344" y="2064"/>
                </a:cubicBezTo>
                <a:cubicBezTo>
                  <a:pt x="1480" y="1976"/>
                  <a:pt x="1640" y="608"/>
                  <a:pt x="1776" y="432"/>
                </a:cubicBezTo>
                <a:cubicBezTo>
                  <a:pt x="1912" y="256"/>
                  <a:pt x="2016" y="1080"/>
                  <a:pt x="2160" y="1008"/>
                </a:cubicBezTo>
                <a:cubicBezTo>
                  <a:pt x="2304" y="936"/>
                  <a:pt x="2560" y="168"/>
                  <a:pt x="264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5543" name="Oval 6">
            <a:extLst>
              <a:ext uri="{FF2B5EF4-FFF2-40B4-BE49-F238E27FC236}">
                <a16:creationId xmlns:a16="http://schemas.microsoft.com/office/drawing/2014/main" id="{E89C614E-F970-40A7-A521-E74BAB16C33E}"/>
              </a:ext>
            </a:extLst>
          </p:cNvPr>
          <p:cNvSpPr>
            <a:spLocks noChangeArrowheads="1"/>
          </p:cNvSpPr>
          <p:nvPr/>
        </p:nvSpPr>
        <p:spPr bwMode="auto">
          <a:xfrm>
            <a:off x="4419600" y="3733800"/>
            <a:ext cx="152400" cy="228600"/>
          </a:xfrm>
          <a:prstGeom prst="ellipse">
            <a:avLst/>
          </a:prstGeom>
          <a:solidFill>
            <a:schemeClr val="hlink"/>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65544" name="Text Box 7">
            <a:extLst>
              <a:ext uri="{FF2B5EF4-FFF2-40B4-BE49-F238E27FC236}">
                <a16:creationId xmlns:a16="http://schemas.microsoft.com/office/drawing/2014/main" id="{685B04E3-781E-41F8-8E0D-B39F66F2D615}"/>
              </a:ext>
            </a:extLst>
          </p:cNvPr>
          <p:cNvSpPr txBox="1">
            <a:spLocks noChangeArrowheads="1"/>
          </p:cNvSpPr>
          <p:nvPr/>
        </p:nvSpPr>
        <p:spPr bwMode="auto">
          <a:xfrm>
            <a:off x="5181600" y="1828801"/>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Best</a:t>
            </a:r>
            <a:endParaRPr lang="en-GB" altLang="tr-TR"/>
          </a:p>
        </p:txBody>
      </p:sp>
      <p:sp>
        <p:nvSpPr>
          <p:cNvPr id="65545" name="Line 8">
            <a:extLst>
              <a:ext uri="{FF2B5EF4-FFF2-40B4-BE49-F238E27FC236}">
                <a16:creationId xmlns:a16="http://schemas.microsoft.com/office/drawing/2014/main" id="{446A540B-FA33-4DCB-9BE3-2E9BE8E693BA}"/>
              </a:ext>
            </a:extLst>
          </p:cNvPr>
          <p:cNvSpPr>
            <a:spLocks noChangeShapeType="1"/>
          </p:cNvSpPr>
          <p:nvPr/>
        </p:nvSpPr>
        <p:spPr bwMode="auto">
          <a:xfrm flipH="1">
            <a:off x="4419600" y="2133600"/>
            <a:ext cx="914400" cy="1219200"/>
          </a:xfrm>
          <a:prstGeom prst="line">
            <a:avLst/>
          </a:prstGeom>
          <a:noFill/>
          <a:ln w="2857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65546" name="Oval 9">
            <a:extLst>
              <a:ext uri="{FF2B5EF4-FFF2-40B4-BE49-F238E27FC236}">
                <a16:creationId xmlns:a16="http://schemas.microsoft.com/office/drawing/2014/main" id="{F9865F22-176E-4995-8D06-EFAADC4F9834}"/>
              </a:ext>
            </a:extLst>
          </p:cNvPr>
          <p:cNvSpPr>
            <a:spLocks noChangeArrowheads="1"/>
          </p:cNvSpPr>
          <p:nvPr/>
        </p:nvSpPr>
        <p:spPr bwMode="auto">
          <a:xfrm>
            <a:off x="4267200" y="3352800"/>
            <a:ext cx="1524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عنصر نائب لرقم الشريحة 5">
            <a:extLst>
              <a:ext uri="{FF2B5EF4-FFF2-40B4-BE49-F238E27FC236}">
                <a16:creationId xmlns:a16="http://schemas.microsoft.com/office/drawing/2014/main" id="{09E9880D-3DD7-4619-9E57-6E437AA93B0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436D5F78-07CC-42C5-8057-9A5C5BAEDE15}" type="slidenum">
              <a:rPr lang="ar-SA" altLang="tr-TR"/>
              <a:pPr eaLnBrk="1" hangingPunct="1"/>
              <a:t>91</a:t>
            </a:fld>
            <a:endParaRPr lang="en-GB" altLang="tr-TR"/>
          </a:p>
        </p:txBody>
      </p:sp>
      <p:sp>
        <p:nvSpPr>
          <p:cNvPr id="66563" name="Rectangle 2">
            <a:extLst>
              <a:ext uri="{FF2B5EF4-FFF2-40B4-BE49-F238E27FC236}">
                <a16:creationId xmlns:a16="http://schemas.microsoft.com/office/drawing/2014/main" id="{554DB01D-2DF6-4D6E-B1EA-6263054D568F}"/>
              </a:ext>
            </a:extLst>
          </p:cNvPr>
          <p:cNvSpPr>
            <a:spLocks noGrp="1" noChangeArrowheads="1"/>
          </p:cNvSpPr>
          <p:nvPr>
            <p:ph type="title"/>
          </p:nvPr>
        </p:nvSpPr>
        <p:spPr>
          <a:xfrm>
            <a:off x="2743200" y="857250"/>
            <a:ext cx="7793038" cy="819150"/>
          </a:xfrm>
        </p:spPr>
        <p:txBody>
          <a:bodyPr/>
          <a:lstStyle/>
          <a:p>
            <a:pPr eaLnBrk="1" hangingPunct="1"/>
            <a:r>
              <a:rPr lang="fr-FR" altLang="tr-TR"/>
              <a:t>Tabu Search: TS</a:t>
            </a:r>
            <a:endParaRPr lang="en-US" altLang="tr-TR"/>
          </a:p>
        </p:txBody>
      </p:sp>
      <p:sp>
        <p:nvSpPr>
          <p:cNvPr id="66564" name="Line 3">
            <a:extLst>
              <a:ext uri="{FF2B5EF4-FFF2-40B4-BE49-F238E27FC236}">
                <a16:creationId xmlns:a16="http://schemas.microsoft.com/office/drawing/2014/main" id="{3BFC183F-E5CE-44C7-B8AF-56CA8303D3C6}"/>
              </a:ext>
            </a:extLst>
          </p:cNvPr>
          <p:cNvSpPr>
            <a:spLocks noChangeShapeType="1"/>
          </p:cNvSpPr>
          <p:nvPr/>
        </p:nvSpPr>
        <p:spPr bwMode="auto">
          <a:xfrm>
            <a:off x="3657600" y="2133600"/>
            <a:ext cx="0" cy="37338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tr-TR"/>
          </a:p>
        </p:txBody>
      </p:sp>
      <p:sp>
        <p:nvSpPr>
          <p:cNvPr id="66565" name="Line 4">
            <a:extLst>
              <a:ext uri="{FF2B5EF4-FFF2-40B4-BE49-F238E27FC236}">
                <a16:creationId xmlns:a16="http://schemas.microsoft.com/office/drawing/2014/main" id="{F4B91800-8615-4C9F-888B-414A87A987E5}"/>
              </a:ext>
            </a:extLst>
          </p:cNvPr>
          <p:cNvSpPr>
            <a:spLocks noChangeShapeType="1"/>
          </p:cNvSpPr>
          <p:nvPr/>
        </p:nvSpPr>
        <p:spPr bwMode="auto">
          <a:xfrm>
            <a:off x="3657600" y="5867400"/>
            <a:ext cx="609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66566" name="Freeform 5">
            <a:extLst>
              <a:ext uri="{FF2B5EF4-FFF2-40B4-BE49-F238E27FC236}">
                <a16:creationId xmlns:a16="http://schemas.microsoft.com/office/drawing/2014/main" id="{AB8209BD-CAF9-4CCC-8BCC-EF7DD8F554F6}"/>
              </a:ext>
            </a:extLst>
          </p:cNvPr>
          <p:cNvSpPr>
            <a:spLocks/>
          </p:cNvSpPr>
          <p:nvPr/>
        </p:nvSpPr>
        <p:spPr bwMode="auto">
          <a:xfrm>
            <a:off x="4114800" y="2057400"/>
            <a:ext cx="4191000" cy="3416300"/>
          </a:xfrm>
          <a:custGeom>
            <a:avLst/>
            <a:gdLst>
              <a:gd name="T0" fmla="*/ 0 w 2640"/>
              <a:gd name="T1" fmla="*/ 384 h 2152"/>
              <a:gd name="T2" fmla="*/ 384 w 2640"/>
              <a:gd name="T3" fmla="*/ 1536 h 2152"/>
              <a:gd name="T4" fmla="*/ 960 w 2640"/>
              <a:gd name="T5" fmla="*/ 960 h 2152"/>
              <a:gd name="T6" fmla="*/ 1344 w 2640"/>
              <a:gd name="T7" fmla="*/ 2064 h 2152"/>
              <a:gd name="T8" fmla="*/ 1776 w 2640"/>
              <a:gd name="T9" fmla="*/ 432 h 2152"/>
              <a:gd name="T10" fmla="*/ 2160 w 2640"/>
              <a:gd name="T11" fmla="*/ 1008 h 2152"/>
              <a:gd name="T12" fmla="*/ 2640 w 2640"/>
              <a:gd name="T13" fmla="*/ 0 h 2152"/>
              <a:gd name="T14" fmla="*/ 0 60000 65536"/>
              <a:gd name="T15" fmla="*/ 0 60000 65536"/>
              <a:gd name="T16" fmla="*/ 0 60000 65536"/>
              <a:gd name="T17" fmla="*/ 0 60000 65536"/>
              <a:gd name="T18" fmla="*/ 0 60000 65536"/>
              <a:gd name="T19" fmla="*/ 0 60000 65536"/>
              <a:gd name="T20" fmla="*/ 0 60000 65536"/>
              <a:gd name="T21" fmla="*/ 0 w 2640"/>
              <a:gd name="T22" fmla="*/ 0 h 2152"/>
              <a:gd name="T23" fmla="*/ 2640 w 2640"/>
              <a:gd name="T24" fmla="*/ 2152 h 2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0" h="2152">
                <a:moveTo>
                  <a:pt x="0" y="384"/>
                </a:moveTo>
                <a:cubicBezTo>
                  <a:pt x="112" y="912"/>
                  <a:pt x="224" y="1440"/>
                  <a:pt x="384" y="1536"/>
                </a:cubicBezTo>
                <a:cubicBezTo>
                  <a:pt x="544" y="1632"/>
                  <a:pt x="800" y="872"/>
                  <a:pt x="960" y="960"/>
                </a:cubicBezTo>
                <a:cubicBezTo>
                  <a:pt x="1120" y="1048"/>
                  <a:pt x="1208" y="2152"/>
                  <a:pt x="1344" y="2064"/>
                </a:cubicBezTo>
                <a:cubicBezTo>
                  <a:pt x="1480" y="1976"/>
                  <a:pt x="1640" y="608"/>
                  <a:pt x="1776" y="432"/>
                </a:cubicBezTo>
                <a:cubicBezTo>
                  <a:pt x="1912" y="256"/>
                  <a:pt x="2016" y="1080"/>
                  <a:pt x="2160" y="1008"/>
                </a:cubicBezTo>
                <a:cubicBezTo>
                  <a:pt x="2304" y="936"/>
                  <a:pt x="2560" y="168"/>
                  <a:pt x="264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6567" name="Oval 6">
            <a:extLst>
              <a:ext uri="{FF2B5EF4-FFF2-40B4-BE49-F238E27FC236}">
                <a16:creationId xmlns:a16="http://schemas.microsoft.com/office/drawing/2014/main" id="{85F3DC03-F87E-47DC-B85A-0628B486CD8D}"/>
              </a:ext>
            </a:extLst>
          </p:cNvPr>
          <p:cNvSpPr>
            <a:spLocks noChangeArrowheads="1"/>
          </p:cNvSpPr>
          <p:nvPr/>
        </p:nvSpPr>
        <p:spPr bwMode="auto">
          <a:xfrm>
            <a:off x="4419600" y="3733800"/>
            <a:ext cx="1524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66568" name="Text Box 7">
            <a:extLst>
              <a:ext uri="{FF2B5EF4-FFF2-40B4-BE49-F238E27FC236}">
                <a16:creationId xmlns:a16="http://schemas.microsoft.com/office/drawing/2014/main" id="{29DC2BB5-4242-4560-BE3F-DEB51DFEE393}"/>
              </a:ext>
            </a:extLst>
          </p:cNvPr>
          <p:cNvSpPr txBox="1">
            <a:spLocks noChangeArrowheads="1"/>
          </p:cNvSpPr>
          <p:nvPr/>
        </p:nvSpPr>
        <p:spPr bwMode="auto">
          <a:xfrm>
            <a:off x="5181600" y="1828801"/>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Best</a:t>
            </a:r>
            <a:endParaRPr lang="en-GB" altLang="tr-TR"/>
          </a:p>
        </p:txBody>
      </p:sp>
      <p:sp>
        <p:nvSpPr>
          <p:cNvPr id="66569" name="Line 8">
            <a:extLst>
              <a:ext uri="{FF2B5EF4-FFF2-40B4-BE49-F238E27FC236}">
                <a16:creationId xmlns:a16="http://schemas.microsoft.com/office/drawing/2014/main" id="{738A039E-8B04-4F2B-8CF8-8C96FD87402D}"/>
              </a:ext>
            </a:extLst>
          </p:cNvPr>
          <p:cNvSpPr>
            <a:spLocks noChangeShapeType="1"/>
          </p:cNvSpPr>
          <p:nvPr/>
        </p:nvSpPr>
        <p:spPr bwMode="auto">
          <a:xfrm flipH="1">
            <a:off x="4572000" y="2133600"/>
            <a:ext cx="762000" cy="1600200"/>
          </a:xfrm>
          <a:prstGeom prst="line">
            <a:avLst/>
          </a:prstGeom>
          <a:noFill/>
          <a:ln w="2857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66570" name="Oval 9">
            <a:extLst>
              <a:ext uri="{FF2B5EF4-FFF2-40B4-BE49-F238E27FC236}">
                <a16:creationId xmlns:a16="http://schemas.microsoft.com/office/drawing/2014/main" id="{D07584F5-85B7-45CA-97B6-E8AEE034F842}"/>
              </a:ext>
            </a:extLst>
          </p:cNvPr>
          <p:cNvSpPr>
            <a:spLocks noChangeArrowheads="1"/>
          </p:cNvSpPr>
          <p:nvPr/>
        </p:nvSpPr>
        <p:spPr bwMode="auto">
          <a:xfrm>
            <a:off x="4572000" y="4114800"/>
            <a:ext cx="152400" cy="228600"/>
          </a:xfrm>
          <a:prstGeom prst="ellipse">
            <a:avLst/>
          </a:prstGeom>
          <a:solidFill>
            <a:schemeClr val="hlink"/>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عنصر نائب لرقم الشريحة 5">
            <a:extLst>
              <a:ext uri="{FF2B5EF4-FFF2-40B4-BE49-F238E27FC236}">
                <a16:creationId xmlns:a16="http://schemas.microsoft.com/office/drawing/2014/main" id="{C15EB4EA-CAAA-48D4-8810-729A867271B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8E175657-315B-4337-A7DF-2F86C4FA082E}" type="slidenum">
              <a:rPr lang="ar-SA" altLang="tr-TR"/>
              <a:pPr eaLnBrk="1" hangingPunct="1"/>
              <a:t>92</a:t>
            </a:fld>
            <a:endParaRPr lang="en-GB" altLang="tr-TR"/>
          </a:p>
        </p:txBody>
      </p:sp>
      <p:sp>
        <p:nvSpPr>
          <p:cNvPr id="67587" name="Rectangle 2">
            <a:extLst>
              <a:ext uri="{FF2B5EF4-FFF2-40B4-BE49-F238E27FC236}">
                <a16:creationId xmlns:a16="http://schemas.microsoft.com/office/drawing/2014/main" id="{CF76B787-4DB0-4585-B6E5-36BE118F3CFD}"/>
              </a:ext>
            </a:extLst>
          </p:cNvPr>
          <p:cNvSpPr>
            <a:spLocks noGrp="1" noChangeArrowheads="1"/>
          </p:cNvSpPr>
          <p:nvPr>
            <p:ph type="title"/>
          </p:nvPr>
        </p:nvSpPr>
        <p:spPr>
          <a:xfrm>
            <a:off x="2743200" y="857250"/>
            <a:ext cx="7793038" cy="819150"/>
          </a:xfrm>
        </p:spPr>
        <p:txBody>
          <a:bodyPr/>
          <a:lstStyle/>
          <a:p>
            <a:pPr eaLnBrk="1" hangingPunct="1"/>
            <a:r>
              <a:rPr lang="fr-FR" altLang="tr-TR"/>
              <a:t>Tabu Search: TS</a:t>
            </a:r>
            <a:endParaRPr lang="en-US" altLang="tr-TR"/>
          </a:p>
        </p:txBody>
      </p:sp>
      <p:sp>
        <p:nvSpPr>
          <p:cNvPr id="67588" name="Line 3">
            <a:extLst>
              <a:ext uri="{FF2B5EF4-FFF2-40B4-BE49-F238E27FC236}">
                <a16:creationId xmlns:a16="http://schemas.microsoft.com/office/drawing/2014/main" id="{C28EA9A1-BFED-46E6-AEF5-2B40C624125E}"/>
              </a:ext>
            </a:extLst>
          </p:cNvPr>
          <p:cNvSpPr>
            <a:spLocks noChangeShapeType="1"/>
          </p:cNvSpPr>
          <p:nvPr/>
        </p:nvSpPr>
        <p:spPr bwMode="auto">
          <a:xfrm>
            <a:off x="3657600" y="2133600"/>
            <a:ext cx="0" cy="37338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tr-TR"/>
          </a:p>
        </p:txBody>
      </p:sp>
      <p:sp>
        <p:nvSpPr>
          <p:cNvPr id="67589" name="Line 4">
            <a:extLst>
              <a:ext uri="{FF2B5EF4-FFF2-40B4-BE49-F238E27FC236}">
                <a16:creationId xmlns:a16="http://schemas.microsoft.com/office/drawing/2014/main" id="{679CD916-14DC-4275-AF47-1CE1597A53E3}"/>
              </a:ext>
            </a:extLst>
          </p:cNvPr>
          <p:cNvSpPr>
            <a:spLocks noChangeShapeType="1"/>
          </p:cNvSpPr>
          <p:nvPr/>
        </p:nvSpPr>
        <p:spPr bwMode="auto">
          <a:xfrm>
            <a:off x="3657600" y="5867400"/>
            <a:ext cx="609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67590" name="Freeform 5">
            <a:extLst>
              <a:ext uri="{FF2B5EF4-FFF2-40B4-BE49-F238E27FC236}">
                <a16:creationId xmlns:a16="http://schemas.microsoft.com/office/drawing/2014/main" id="{8A204F2E-9213-44F4-BF5E-A8FA64F76E76}"/>
              </a:ext>
            </a:extLst>
          </p:cNvPr>
          <p:cNvSpPr>
            <a:spLocks/>
          </p:cNvSpPr>
          <p:nvPr/>
        </p:nvSpPr>
        <p:spPr bwMode="auto">
          <a:xfrm>
            <a:off x="4114800" y="2057400"/>
            <a:ext cx="4191000" cy="3416300"/>
          </a:xfrm>
          <a:custGeom>
            <a:avLst/>
            <a:gdLst>
              <a:gd name="T0" fmla="*/ 0 w 2640"/>
              <a:gd name="T1" fmla="*/ 384 h 2152"/>
              <a:gd name="T2" fmla="*/ 384 w 2640"/>
              <a:gd name="T3" fmla="*/ 1536 h 2152"/>
              <a:gd name="T4" fmla="*/ 960 w 2640"/>
              <a:gd name="T5" fmla="*/ 960 h 2152"/>
              <a:gd name="T6" fmla="*/ 1344 w 2640"/>
              <a:gd name="T7" fmla="*/ 2064 h 2152"/>
              <a:gd name="T8" fmla="*/ 1776 w 2640"/>
              <a:gd name="T9" fmla="*/ 432 h 2152"/>
              <a:gd name="T10" fmla="*/ 2160 w 2640"/>
              <a:gd name="T11" fmla="*/ 1008 h 2152"/>
              <a:gd name="T12" fmla="*/ 2640 w 2640"/>
              <a:gd name="T13" fmla="*/ 0 h 2152"/>
              <a:gd name="T14" fmla="*/ 0 60000 65536"/>
              <a:gd name="T15" fmla="*/ 0 60000 65536"/>
              <a:gd name="T16" fmla="*/ 0 60000 65536"/>
              <a:gd name="T17" fmla="*/ 0 60000 65536"/>
              <a:gd name="T18" fmla="*/ 0 60000 65536"/>
              <a:gd name="T19" fmla="*/ 0 60000 65536"/>
              <a:gd name="T20" fmla="*/ 0 60000 65536"/>
              <a:gd name="T21" fmla="*/ 0 w 2640"/>
              <a:gd name="T22" fmla="*/ 0 h 2152"/>
              <a:gd name="T23" fmla="*/ 2640 w 2640"/>
              <a:gd name="T24" fmla="*/ 2152 h 2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0" h="2152">
                <a:moveTo>
                  <a:pt x="0" y="384"/>
                </a:moveTo>
                <a:cubicBezTo>
                  <a:pt x="112" y="912"/>
                  <a:pt x="224" y="1440"/>
                  <a:pt x="384" y="1536"/>
                </a:cubicBezTo>
                <a:cubicBezTo>
                  <a:pt x="544" y="1632"/>
                  <a:pt x="800" y="872"/>
                  <a:pt x="960" y="960"/>
                </a:cubicBezTo>
                <a:cubicBezTo>
                  <a:pt x="1120" y="1048"/>
                  <a:pt x="1208" y="2152"/>
                  <a:pt x="1344" y="2064"/>
                </a:cubicBezTo>
                <a:cubicBezTo>
                  <a:pt x="1480" y="1976"/>
                  <a:pt x="1640" y="608"/>
                  <a:pt x="1776" y="432"/>
                </a:cubicBezTo>
                <a:cubicBezTo>
                  <a:pt x="1912" y="256"/>
                  <a:pt x="2016" y="1080"/>
                  <a:pt x="2160" y="1008"/>
                </a:cubicBezTo>
                <a:cubicBezTo>
                  <a:pt x="2304" y="936"/>
                  <a:pt x="2560" y="168"/>
                  <a:pt x="264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7591" name="Oval 6">
            <a:extLst>
              <a:ext uri="{FF2B5EF4-FFF2-40B4-BE49-F238E27FC236}">
                <a16:creationId xmlns:a16="http://schemas.microsoft.com/office/drawing/2014/main" id="{F226331D-B797-4739-8AA7-10FE111F7F40}"/>
              </a:ext>
            </a:extLst>
          </p:cNvPr>
          <p:cNvSpPr>
            <a:spLocks noChangeArrowheads="1"/>
          </p:cNvSpPr>
          <p:nvPr/>
        </p:nvSpPr>
        <p:spPr bwMode="auto">
          <a:xfrm>
            <a:off x="4724400" y="4267200"/>
            <a:ext cx="152400" cy="228600"/>
          </a:xfrm>
          <a:prstGeom prst="ellipse">
            <a:avLst/>
          </a:prstGeom>
          <a:solidFill>
            <a:schemeClr val="hlink"/>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67592" name="Text Box 7">
            <a:extLst>
              <a:ext uri="{FF2B5EF4-FFF2-40B4-BE49-F238E27FC236}">
                <a16:creationId xmlns:a16="http://schemas.microsoft.com/office/drawing/2014/main" id="{A82D14B7-FE58-4711-AC19-862FE26B6370}"/>
              </a:ext>
            </a:extLst>
          </p:cNvPr>
          <p:cNvSpPr txBox="1">
            <a:spLocks noChangeArrowheads="1"/>
          </p:cNvSpPr>
          <p:nvPr/>
        </p:nvSpPr>
        <p:spPr bwMode="auto">
          <a:xfrm>
            <a:off x="5181600" y="1828801"/>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Best</a:t>
            </a:r>
            <a:endParaRPr lang="en-GB" altLang="tr-TR"/>
          </a:p>
        </p:txBody>
      </p:sp>
      <p:sp>
        <p:nvSpPr>
          <p:cNvPr id="67593" name="Line 8">
            <a:extLst>
              <a:ext uri="{FF2B5EF4-FFF2-40B4-BE49-F238E27FC236}">
                <a16:creationId xmlns:a16="http://schemas.microsoft.com/office/drawing/2014/main" id="{0A39517C-93E4-41F1-B341-56D55E293B32}"/>
              </a:ext>
            </a:extLst>
          </p:cNvPr>
          <p:cNvSpPr>
            <a:spLocks noChangeShapeType="1"/>
          </p:cNvSpPr>
          <p:nvPr/>
        </p:nvSpPr>
        <p:spPr bwMode="auto">
          <a:xfrm flipH="1">
            <a:off x="4648200" y="2133600"/>
            <a:ext cx="685800" cy="1981200"/>
          </a:xfrm>
          <a:prstGeom prst="line">
            <a:avLst/>
          </a:prstGeom>
          <a:noFill/>
          <a:ln w="2857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67594" name="Oval 9">
            <a:extLst>
              <a:ext uri="{FF2B5EF4-FFF2-40B4-BE49-F238E27FC236}">
                <a16:creationId xmlns:a16="http://schemas.microsoft.com/office/drawing/2014/main" id="{8064ADD1-7C56-497B-91F8-C7D56B03EAC4}"/>
              </a:ext>
            </a:extLst>
          </p:cNvPr>
          <p:cNvSpPr>
            <a:spLocks noChangeArrowheads="1"/>
          </p:cNvSpPr>
          <p:nvPr/>
        </p:nvSpPr>
        <p:spPr bwMode="auto">
          <a:xfrm>
            <a:off x="4572000" y="4114800"/>
            <a:ext cx="1524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عنصر نائب لرقم الشريحة 5">
            <a:extLst>
              <a:ext uri="{FF2B5EF4-FFF2-40B4-BE49-F238E27FC236}">
                <a16:creationId xmlns:a16="http://schemas.microsoft.com/office/drawing/2014/main" id="{F0349279-DE1C-42BF-AF52-0AFD6BDF52C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33B0B9C5-D298-4C33-8D00-236BCE98C67A}" type="slidenum">
              <a:rPr lang="ar-SA" altLang="tr-TR"/>
              <a:pPr eaLnBrk="1" hangingPunct="1"/>
              <a:t>93</a:t>
            </a:fld>
            <a:endParaRPr lang="en-GB" altLang="tr-TR"/>
          </a:p>
        </p:txBody>
      </p:sp>
      <p:sp>
        <p:nvSpPr>
          <p:cNvPr id="68611" name="Rectangle 2">
            <a:extLst>
              <a:ext uri="{FF2B5EF4-FFF2-40B4-BE49-F238E27FC236}">
                <a16:creationId xmlns:a16="http://schemas.microsoft.com/office/drawing/2014/main" id="{F156BC7D-A8E2-4B03-8124-BD25B29C4939}"/>
              </a:ext>
            </a:extLst>
          </p:cNvPr>
          <p:cNvSpPr>
            <a:spLocks noGrp="1" noChangeArrowheads="1"/>
          </p:cNvSpPr>
          <p:nvPr>
            <p:ph type="title"/>
          </p:nvPr>
        </p:nvSpPr>
        <p:spPr>
          <a:xfrm>
            <a:off x="2743200" y="857250"/>
            <a:ext cx="7793038" cy="819150"/>
          </a:xfrm>
        </p:spPr>
        <p:txBody>
          <a:bodyPr/>
          <a:lstStyle/>
          <a:p>
            <a:pPr eaLnBrk="1" hangingPunct="1"/>
            <a:r>
              <a:rPr lang="fr-FR" altLang="tr-TR"/>
              <a:t>Tabu Search: TS</a:t>
            </a:r>
            <a:endParaRPr lang="en-US" altLang="tr-TR"/>
          </a:p>
        </p:txBody>
      </p:sp>
      <p:sp>
        <p:nvSpPr>
          <p:cNvPr id="68612" name="Line 3">
            <a:extLst>
              <a:ext uri="{FF2B5EF4-FFF2-40B4-BE49-F238E27FC236}">
                <a16:creationId xmlns:a16="http://schemas.microsoft.com/office/drawing/2014/main" id="{D609231F-94EC-4029-BD02-5BC9B931D8F1}"/>
              </a:ext>
            </a:extLst>
          </p:cNvPr>
          <p:cNvSpPr>
            <a:spLocks noChangeShapeType="1"/>
          </p:cNvSpPr>
          <p:nvPr/>
        </p:nvSpPr>
        <p:spPr bwMode="auto">
          <a:xfrm>
            <a:off x="3657600" y="2133600"/>
            <a:ext cx="0" cy="37338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tr-TR"/>
          </a:p>
        </p:txBody>
      </p:sp>
      <p:sp>
        <p:nvSpPr>
          <p:cNvPr id="68613" name="Line 4">
            <a:extLst>
              <a:ext uri="{FF2B5EF4-FFF2-40B4-BE49-F238E27FC236}">
                <a16:creationId xmlns:a16="http://schemas.microsoft.com/office/drawing/2014/main" id="{7753644C-8100-4B6A-963F-1E4CB482A3E8}"/>
              </a:ext>
            </a:extLst>
          </p:cNvPr>
          <p:cNvSpPr>
            <a:spLocks noChangeShapeType="1"/>
          </p:cNvSpPr>
          <p:nvPr/>
        </p:nvSpPr>
        <p:spPr bwMode="auto">
          <a:xfrm>
            <a:off x="3657600" y="5867400"/>
            <a:ext cx="609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68614" name="Freeform 5">
            <a:extLst>
              <a:ext uri="{FF2B5EF4-FFF2-40B4-BE49-F238E27FC236}">
                <a16:creationId xmlns:a16="http://schemas.microsoft.com/office/drawing/2014/main" id="{0ACC257F-5488-46F2-9CB5-5C103BD1B126}"/>
              </a:ext>
            </a:extLst>
          </p:cNvPr>
          <p:cNvSpPr>
            <a:spLocks/>
          </p:cNvSpPr>
          <p:nvPr/>
        </p:nvSpPr>
        <p:spPr bwMode="auto">
          <a:xfrm>
            <a:off x="4114800" y="2057400"/>
            <a:ext cx="4191000" cy="3416300"/>
          </a:xfrm>
          <a:custGeom>
            <a:avLst/>
            <a:gdLst>
              <a:gd name="T0" fmla="*/ 0 w 2640"/>
              <a:gd name="T1" fmla="*/ 384 h 2152"/>
              <a:gd name="T2" fmla="*/ 384 w 2640"/>
              <a:gd name="T3" fmla="*/ 1536 h 2152"/>
              <a:gd name="T4" fmla="*/ 960 w 2640"/>
              <a:gd name="T5" fmla="*/ 960 h 2152"/>
              <a:gd name="T6" fmla="*/ 1344 w 2640"/>
              <a:gd name="T7" fmla="*/ 2064 h 2152"/>
              <a:gd name="T8" fmla="*/ 1776 w 2640"/>
              <a:gd name="T9" fmla="*/ 432 h 2152"/>
              <a:gd name="T10" fmla="*/ 2160 w 2640"/>
              <a:gd name="T11" fmla="*/ 1008 h 2152"/>
              <a:gd name="T12" fmla="*/ 2640 w 2640"/>
              <a:gd name="T13" fmla="*/ 0 h 2152"/>
              <a:gd name="T14" fmla="*/ 0 60000 65536"/>
              <a:gd name="T15" fmla="*/ 0 60000 65536"/>
              <a:gd name="T16" fmla="*/ 0 60000 65536"/>
              <a:gd name="T17" fmla="*/ 0 60000 65536"/>
              <a:gd name="T18" fmla="*/ 0 60000 65536"/>
              <a:gd name="T19" fmla="*/ 0 60000 65536"/>
              <a:gd name="T20" fmla="*/ 0 60000 65536"/>
              <a:gd name="T21" fmla="*/ 0 w 2640"/>
              <a:gd name="T22" fmla="*/ 0 h 2152"/>
              <a:gd name="T23" fmla="*/ 2640 w 2640"/>
              <a:gd name="T24" fmla="*/ 2152 h 2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0" h="2152">
                <a:moveTo>
                  <a:pt x="0" y="384"/>
                </a:moveTo>
                <a:cubicBezTo>
                  <a:pt x="112" y="912"/>
                  <a:pt x="224" y="1440"/>
                  <a:pt x="384" y="1536"/>
                </a:cubicBezTo>
                <a:cubicBezTo>
                  <a:pt x="544" y="1632"/>
                  <a:pt x="800" y="872"/>
                  <a:pt x="960" y="960"/>
                </a:cubicBezTo>
                <a:cubicBezTo>
                  <a:pt x="1120" y="1048"/>
                  <a:pt x="1208" y="2152"/>
                  <a:pt x="1344" y="2064"/>
                </a:cubicBezTo>
                <a:cubicBezTo>
                  <a:pt x="1480" y="1976"/>
                  <a:pt x="1640" y="608"/>
                  <a:pt x="1776" y="432"/>
                </a:cubicBezTo>
                <a:cubicBezTo>
                  <a:pt x="1912" y="256"/>
                  <a:pt x="2016" y="1080"/>
                  <a:pt x="2160" y="1008"/>
                </a:cubicBezTo>
                <a:cubicBezTo>
                  <a:pt x="2304" y="936"/>
                  <a:pt x="2560" y="168"/>
                  <a:pt x="264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8615" name="Oval 6">
            <a:extLst>
              <a:ext uri="{FF2B5EF4-FFF2-40B4-BE49-F238E27FC236}">
                <a16:creationId xmlns:a16="http://schemas.microsoft.com/office/drawing/2014/main" id="{704D8DB0-DC0A-44ED-B437-47251757668E}"/>
              </a:ext>
            </a:extLst>
          </p:cNvPr>
          <p:cNvSpPr>
            <a:spLocks noChangeArrowheads="1"/>
          </p:cNvSpPr>
          <p:nvPr/>
        </p:nvSpPr>
        <p:spPr bwMode="auto">
          <a:xfrm>
            <a:off x="4724400" y="4267200"/>
            <a:ext cx="1524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68616" name="Text Box 7">
            <a:extLst>
              <a:ext uri="{FF2B5EF4-FFF2-40B4-BE49-F238E27FC236}">
                <a16:creationId xmlns:a16="http://schemas.microsoft.com/office/drawing/2014/main" id="{E77208D4-8445-444E-A761-CACA21D8467B}"/>
              </a:ext>
            </a:extLst>
          </p:cNvPr>
          <p:cNvSpPr txBox="1">
            <a:spLocks noChangeArrowheads="1"/>
          </p:cNvSpPr>
          <p:nvPr/>
        </p:nvSpPr>
        <p:spPr bwMode="auto">
          <a:xfrm>
            <a:off x="5181600" y="1828801"/>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Best</a:t>
            </a:r>
            <a:endParaRPr lang="en-GB" altLang="tr-TR"/>
          </a:p>
        </p:txBody>
      </p:sp>
      <p:sp>
        <p:nvSpPr>
          <p:cNvPr id="68617" name="Line 8">
            <a:extLst>
              <a:ext uri="{FF2B5EF4-FFF2-40B4-BE49-F238E27FC236}">
                <a16:creationId xmlns:a16="http://schemas.microsoft.com/office/drawing/2014/main" id="{67D3F2A0-2990-4811-93AD-C0F4717626C8}"/>
              </a:ext>
            </a:extLst>
          </p:cNvPr>
          <p:cNvSpPr>
            <a:spLocks noChangeShapeType="1"/>
          </p:cNvSpPr>
          <p:nvPr/>
        </p:nvSpPr>
        <p:spPr bwMode="auto">
          <a:xfrm flipH="1">
            <a:off x="4800600" y="2362200"/>
            <a:ext cx="609600" cy="1981200"/>
          </a:xfrm>
          <a:prstGeom prst="line">
            <a:avLst/>
          </a:prstGeom>
          <a:noFill/>
          <a:ln w="2857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68618" name="Oval 9">
            <a:extLst>
              <a:ext uri="{FF2B5EF4-FFF2-40B4-BE49-F238E27FC236}">
                <a16:creationId xmlns:a16="http://schemas.microsoft.com/office/drawing/2014/main" id="{788511DA-440C-4018-AB2E-928A491F493C}"/>
              </a:ext>
            </a:extLst>
          </p:cNvPr>
          <p:cNvSpPr>
            <a:spLocks noChangeArrowheads="1"/>
          </p:cNvSpPr>
          <p:nvPr/>
        </p:nvSpPr>
        <p:spPr bwMode="auto">
          <a:xfrm>
            <a:off x="4953000" y="4038600"/>
            <a:ext cx="152400" cy="228600"/>
          </a:xfrm>
          <a:prstGeom prst="ellipse">
            <a:avLst/>
          </a:prstGeom>
          <a:solidFill>
            <a:schemeClr val="hlink"/>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عنصر نائب لرقم الشريحة 5">
            <a:extLst>
              <a:ext uri="{FF2B5EF4-FFF2-40B4-BE49-F238E27FC236}">
                <a16:creationId xmlns:a16="http://schemas.microsoft.com/office/drawing/2014/main" id="{D42E36F4-EF73-456C-9291-EB17ED50A5A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A9042120-8EE8-46B6-9EA1-17803E6D0CC3}" type="slidenum">
              <a:rPr lang="ar-SA" altLang="tr-TR"/>
              <a:pPr eaLnBrk="1" hangingPunct="1"/>
              <a:t>94</a:t>
            </a:fld>
            <a:endParaRPr lang="en-GB" altLang="tr-TR"/>
          </a:p>
        </p:txBody>
      </p:sp>
      <p:sp>
        <p:nvSpPr>
          <p:cNvPr id="69635" name="Rectangle 2">
            <a:extLst>
              <a:ext uri="{FF2B5EF4-FFF2-40B4-BE49-F238E27FC236}">
                <a16:creationId xmlns:a16="http://schemas.microsoft.com/office/drawing/2014/main" id="{82F0CDC4-7B48-4DD1-BD03-B41DB6FA4B88}"/>
              </a:ext>
            </a:extLst>
          </p:cNvPr>
          <p:cNvSpPr>
            <a:spLocks noGrp="1" noChangeArrowheads="1"/>
          </p:cNvSpPr>
          <p:nvPr>
            <p:ph type="title"/>
          </p:nvPr>
        </p:nvSpPr>
        <p:spPr>
          <a:xfrm>
            <a:off x="2743200" y="857250"/>
            <a:ext cx="7793038" cy="819150"/>
          </a:xfrm>
        </p:spPr>
        <p:txBody>
          <a:bodyPr/>
          <a:lstStyle/>
          <a:p>
            <a:pPr eaLnBrk="1" hangingPunct="1"/>
            <a:r>
              <a:rPr lang="fr-FR" altLang="tr-TR"/>
              <a:t>Tabu Search: TS</a:t>
            </a:r>
            <a:endParaRPr lang="en-US" altLang="tr-TR"/>
          </a:p>
        </p:txBody>
      </p:sp>
      <p:sp>
        <p:nvSpPr>
          <p:cNvPr id="69636" name="Line 3">
            <a:extLst>
              <a:ext uri="{FF2B5EF4-FFF2-40B4-BE49-F238E27FC236}">
                <a16:creationId xmlns:a16="http://schemas.microsoft.com/office/drawing/2014/main" id="{2BE97CC4-9329-45D7-B629-291789C163B5}"/>
              </a:ext>
            </a:extLst>
          </p:cNvPr>
          <p:cNvSpPr>
            <a:spLocks noChangeShapeType="1"/>
          </p:cNvSpPr>
          <p:nvPr/>
        </p:nvSpPr>
        <p:spPr bwMode="auto">
          <a:xfrm>
            <a:off x="3657600" y="2133600"/>
            <a:ext cx="0" cy="37338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tr-TR"/>
          </a:p>
        </p:txBody>
      </p:sp>
      <p:sp>
        <p:nvSpPr>
          <p:cNvPr id="69637" name="Line 4">
            <a:extLst>
              <a:ext uri="{FF2B5EF4-FFF2-40B4-BE49-F238E27FC236}">
                <a16:creationId xmlns:a16="http://schemas.microsoft.com/office/drawing/2014/main" id="{492497B3-55BD-494A-8722-A0C3EAE1B968}"/>
              </a:ext>
            </a:extLst>
          </p:cNvPr>
          <p:cNvSpPr>
            <a:spLocks noChangeShapeType="1"/>
          </p:cNvSpPr>
          <p:nvPr/>
        </p:nvSpPr>
        <p:spPr bwMode="auto">
          <a:xfrm>
            <a:off x="3657600" y="5867400"/>
            <a:ext cx="609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69638" name="Freeform 5">
            <a:extLst>
              <a:ext uri="{FF2B5EF4-FFF2-40B4-BE49-F238E27FC236}">
                <a16:creationId xmlns:a16="http://schemas.microsoft.com/office/drawing/2014/main" id="{400371C0-4532-45B8-A8B7-F5A0718E46F7}"/>
              </a:ext>
            </a:extLst>
          </p:cNvPr>
          <p:cNvSpPr>
            <a:spLocks/>
          </p:cNvSpPr>
          <p:nvPr/>
        </p:nvSpPr>
        <p:spPr bwMode="auto">
          <a:xfrm>
            <a:off x="4114800" y="2057400"/>
            <a:ext cx="4191000" cy="3416300"/>
          </a:xfrm>
          <a:custGeom>
            <a:avLst/>
            <a:gdLst>
              <a:gd name="T0" fmla="*/ 0 w 2640"/>
              <a:gd name="T1" fmla="*/ 384 h 2152"/>
              <a:gd name="T2" fmla="*/ 384 w 2640"/>
              <a:gd name="T3" fmla="*/ 1536 h 2152"/>
              <a:gd name="T4" fmla="*/ 960 w 2640"/>
              <a:gd name="T5" fmla="*/ 960 h 2152"/>
              <a:gd name="T6" fmla="*/ 1344 w 2640"/>
              <a:gd name="T7" fmla="*/ 2064 h 2152"/>
              <a:gd name="T8" fmla="*/ 1776 w 2640"/>
              <a:gd name="T9" fmla="*/ 432 h 2152"/>
              <a:gd name="T10" fmla="*/ 2160 w 2640"/>
              <a:gd name="T11" fmla="*/ 1008 h 2152"/>
              <a:gd name="T12" fmla="*/ 2640 w 2640"/>
              <a:gd name="T13" fmla="*/ 0 h 2152"/>
              <a:gd name="T14" fmla="*/ 0 60000 65536"/>
              <a:gd name="T15" fmla="*/ 0 60000 65536"/>
              <a:gd name="T16" fmla="*/ 0 60000 65536"/>
              <a:gd name="T17" fmla="*/ 0 60000 65536"/>
              <a:gd name="T18" fmla="*/ 0 60000 65536"/>
              <a:gd name="T19" fmla="*/ 0 60000 65536"/>
              <a:gd name="T20" fmla="*/ 0 60000 65536"/>
              <a:gd name="T21" fmla="*/ 0 w 2640"/>
              <a:gd name="T22" fmla="*/ 0 h 2152"/>
              <a:gd name="T23" fmla="*/ 2640 w 2640"/>
              <a:gd name="T24" fmla="*/ 2152 h 2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0" h="2152">
                <a:moveTo>
                  <a:pt x="0" y="384"/>
                </a:moveTo>
                <a:cubicBezTo>
                  <a:pt x="112" y="912"/>
                  <a:pt x="224" y="1440"/>
                  <a:pt x="384" y="1536"/>
                </a:cubicBezTo>
                <a:cubicBezTo>
                  <a:pt x="544" y="1632"/>
                  <a:pt x="800" y="872"/>
                  <a:pt x="960" y="960"/>
                </a:cubicBezTo>
                <a:cubicBezTo>
                  <a:pt x="1120" y="1048"/>
                  <a:pt x="1208" y="2152"/>
                  <a:pt x="1344" y="2064"/>
                </a:cubicBezTo>
                <a:cubicBezTo>
                  <a:pt x="1480" y="1976"/>
                  <a:pt x="1640" y="608"/>
                  <a:pt x="1776" y="432"/>
                </a:cubicBezTo>
                <a:cubicBezTo>
                  <a:pt x="1912" y="256"/>
                  <a:pt x="2016" y="1080"/>
                  <a:pt x="2160" y="1008"/>
                </a:cubicBezTo>
                <a:cubicBezTo>
                  <a:pt x="2304" y="936"/>
                  <a:pt x="2560" y="168"/>
                  <a:pt x="264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9639" name="Oval 6">
            <a:extLst>
              <a:ext uri="{FF2B5EF4-FFF2-40B4-BE49-F238E27FC236}">
                <a16:creationId xmlns:a16="http://schemas.microsoft.com/office/drawing/2014/main" id="{0FFC7097-9511-4146-BC69-56C3012E7387}"/>
              </a:ext>
            </a:extLst>
          </p:cNvPr>
          <p:cNvSpPr>
            <a:spLocks noChangeArrowheads="1"/>
          </p:cNvSpPr>
          <p:nvPr/>
        </p:nvSpPr>
        <p:spPr bwMode="auto">
          <a:xfrm>
            <a:off x="5181600" y="3657600"/>
            <a:ext cx="152400" cy="228600"/>
          </a:xfrm>
          <a:prstGeom prst="ellipse">
            <a:avLst/>
          </a:prstGeom>
          <a:solidFill>
            <a:schemeClr val="hlink"/>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69640" name="Text Box 7">
            <a:extLst>
              <a:ext uri="{FF2B5EF4-FFF2-40B4-BE49-F238E27FC236}">
                <a16:creationId xmlns:a16="http://schemas.microsoft.com/office/drawing/2014/main" id="{EBF8C087-36E6-4CC3-B709-CB6C378E2957}"/>
              </a:ext>
            </a:extLst>
          </p:cNvPr>
          <p:cNvSpPr txBox="1">
            <a:spLocks noChangeArrowheads="1"/>
          </p:cNvSpPr>
          <p:nvPr/>
        </p:nvSpPr>
        <p:spPr bwMode="auto">
          <a:xfrm>
            <a:off x="5181600" y="1828801"/>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Best</a:t>
            </a:r>
            <a:endParaRPr lang="en-GB" altLang="tr-TR"/>
          </a:p>
        </p:txBody>
      </p:sp>
      <p:sp>
        <p:nvSpPr>
          <p:cNvPr id="69641" name="Line 8">
            <a:extLst>
              <a:ext uri="{FF2B5EF4-FFF2-40B4-BE49-F238E27FC236}">
                <a16:creationId xmlns:a16="http://schemas.microsoft.com/office/drawing/2014/main" id="{77F3C43E-B2C7-4D85-9357-8FB24AE6AEFD}"/>
              </a:ext>
            </a:extLst>
          </p:cNvPr>
          <p:cNvSpPr>
            <a:spLocks noChangeShapeType="1"/>
          </p:cNvSpPr>
          <p:nvPr/>
        </p:nvSpPr>
        <p:spPr bwMode="auto">
          <a:xfrm flipH="1">
            <a:off x="4800600" y="2362200"/>
            <a:ext cx="609600" cy="1981200"/>
          </a:xfrm>
          <a:prstGeom prst="line">
            <a:avLst/>
          </a:prstGeom>
          <a:noFill/>
          <a:ln w="2857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69642" name="Oval 9">
            <a:extLst>
              <a:ext uri="{FF2B5EF4-FFF2-40B4-BE49-F238E27FC236}">
                <a16:creationId xmlns:a16="http://schemas.microsoft.com/office/drawing/2014/main" id="{3ECBB59B-BF79-43F1-BF89-D06BDF1D7A55}"/>
              </a:ext>
            </a:extLst>
          </p:cNvPr>
          <p:cNvSpPr>
            <a:spLocks noChangeArrowheads="1"/>
          </p:cNvSpPr>
          <p:nvPr/>
        </p:nvSpPr>
        <p:spPr bwMode="auto">
          <a:xfrm>
            <a:off x="4953000" y="4038600"/>
            <a:ext cx="1524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عنصر نائب لرقم الشريحة 5">
            <a:extLst>
              <a:ext uri="{FF2B5EF4-FFF2-40B4-BE49-F238E27FC236}">
                <a16:creationId xmlns:a16="http://schemas.microsoft.com/office/drawing/2014/main" id="{5FAEDA2B-FF36-4111-BA4D-0139E435BED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A8CADFC5-3B13-4CF0-8C14-363639F06AC8}" type="slidenum">
              <a:rPr lang="ar-SA" altLang="tr-TR"/>
              <a:pPr eaLnBrk="1" hangingPunct="1"/>
              <a:t>95</a:t>
            </a:fld>
            <a:endParaRPr lang="en-GB" altLang="tr-TR"/>
          </a:p>
        </p:txBody>
      </p:sp>
      <p:sp>
        <p:nvSpPr>
          <p:cNvPr id="70659" name="Rectangle 2">
            <a:extLst>
              <a:ext uri="{FF2B5EF4-FFF2-40B4-BE49-F238E27FC236}">
                <a16:creationId xmlns:a16="http://schemas.microsoft.com/office/drawing/2014/main" id="{91B4365C-5256-4D1A-BB23-2A412CBB50EC}"/>
              </a:ext>
            </a:extLst>
          </p:cNvPr>
          <p:cNvSpPr>
            <a:spLocks noGrp="1" noChangeArrowheads="1"/>
          </p:cNvSpPr>
          <p:nvPr>
            <p:ph type="title"/>
          </p:nvPr>
        </p:nvSpPr>
        <p:spPr>
          <a:xfrm>
            <a:off x="2743200" y="857250"/>
            <a:ext cx="7793038" cy="819150"/>
          </a:xfrm>
        </p:spPr>
        <p:txBody>
          <a:bodyPr/>
          <a:lstStyle/>
          <a:p>
            <a:pPr eaLnBrk="1" hangingPunct="1"/>
            <a:r>
              <a:rPr lang="fr-FR" altLang="tr-TR"/>
              <a:t>Tabu Search: TS</a:t>
            </a:r>
            <a:endParaRPr lang="en-US" altLang="tr-TR"/>
          </a:p>
        </p:txBody>
      </p:sp>
      <p:sp>
        <p:nvSpPr>
          <p:cNvPr id="70660" name="Line 3">
            <a:extLst>
              <a:ext uri="{FF2B5EF4-FFF2-40B4-BE49-F238E27FC236}">
                <a16:creationId xmlns:a16="http://schemas.microsoft.com/office/drawing/2014/main" id="{E0D3090B-73A8-4D5C-B953-22E6598D5354}"/>
              </a:ext>
            </a:extLst>
          </p:cNvPr>
          <p:cNvSpPr>
            <a:spLocks noChangeShapeType="1"/>
          </p:cNvSpPr>
          <p:nvPr/>
        </p:nvSpPr>
        <p:spPr bwMode="auto">
          <a:xfrm>
            <a:off x="3657600" y="2133600"/>
            <a:ext cx="0" cy="37338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tr-TR"/>
          </a:p>
        </p:txBody>
      </p:sp>
      <p:sp>
        <p:nvSpPr>
          <p:cNvPr id="70661" name="Line 4">
            <a:extLst>
              <a:ext uri="{FF2B5EF4-FFF2-40B4-BE49-F238E27FC236}">
                <a16:creationId xmlns:a16="http://schemas.microsoft.com/office/drawing/2014/main" id="{D587F453-4361-47FE-A1A3-23D1EECE553C}"/>
              </a:ext>
            </a:extLst>
          </p:cNvPr>
          <p:cNvSpPr>
            <a:spLocks noChangeShapeType="1"/>
          </p:cNvSpPr>
          <p:nvPr/>
        </p:nvSpPr>
        <p:spPr bwMode="auto">
          <a:xfrm>
            <a:off x="3657600" y="5867400"/>
            <a:ext cx="609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70662" name="Freeform 5">
            <a:extLst>
              <a:ext uri="{FF2B5EF4-FFF2-40B4-BE49-F238E27FC236}">
                <a16:creationId xmlns:a16="http://schemas.microsoft.com/office/drawing/2014/main" id="{236449D8-6404-415B-BA72-5635914067BE}"/>
              </a:ext>
            </a:extLst>
          </p:cNvPr>
          <p:cNvSpPr>
            <a:spLocks/>
          </p:cNvSpPr>
          <p:nvPr/>
        </p:nvSpPr>
        <p:spPr bwMode="auto">
          <a:xfrm>
            <a:off x="4114800" y="2057400"/>
            <a:ext cx="4191000" cy="3416300"/>
          </a:xfrm>
          <a:custGeom>
            <a:avLst/>
            <a:gdLst>
              <a:gd name="T0" fmla="*/ 0 w 2640"/>
              <a:gd name="T1" fmla="*/ 384 h 2152"/>
              <a:gd name="T2" fmla="*/ 384 w 2640"/>
              <a:gd name="T3" fmla="*/ 1536 h 2152"/>
              <a:gd name="T4" fmla="*/ 960 w 2640"/>
              <a:gd name="T5" fmla="*/ 960 h 2152"/>
              <a:gd name="T6" fmla="*/ 1344 w 2640"/>
              <a:gd name="T7" fmla="*/ 2064 h 2152"/>
              <a:gd name="T8" fmla="*/ 1776 w 2640"/>
              <a:gd name="T9" fmla="*/ 432 h 2152"/>
              <a:gd name="T10" fmla="*/ 2160 w 2640"/>
              <a:gd name="T11" fmla="*/ 1008 h 2152"/>
              <a:gd name="T12" fmla="*/ 2640 w 2640"/>
              <a:gd name="T13" fmla="*/ 0 h 2152"/>
              <a:gd name="T14" fmla="*/ 0 60000 65536"/>
              <a:gd name="T15" fmla="*/ 0 60000 65536"/>
              <a:gd name="T16" fmla="*/ 0 60000 65536"/>
              <a:gd name="T17" fmla="*/ 0 60000 65536"/>
              <a:gd name="T18" fmla="*/ 0 60000 65536"/>
              <a:gd name="T19" fmla="*/ 0 60000 65536"/>
              <a:gd name="T20" fmla="*/ 0 60000 65536"/>
              <a:gd name="T21" fmla="*/ 0 w 2640"/>
              <a:gd name="T22" fmla="*/ 0 h 2152"/>
              <a:gd name="T23" fmla="*/ 2640 w 2640"/>
              <a:gd name="T24" fmla="*/ 2152 h 2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0" h="2152">
                <a:moveTo>
                  <a:pt x="0" y="384"/>
                </a:moveTo>
                <a:cubicBezTo>
                  <a:pt x="112" y="912"/>
                  <a:pt x="224" y="1440"/>
                  <a:pt x="384" y="1536"/>
                </a:cubicBezTo>
                <a:cubicBezTo>
                  <a:pt x="544" y="1632"/>
                  <a:pt x="800" y="872"/>
                  <a:pt x="960" y="960"/>
                </a:cubicBezTo>
                <a:cubicBezTo>
                  <a:pt x="1120" y="1048"/>
                  <a:pt x="1208" y="2152"/>
                  <a:pt x="1344" y="2064"/>
                </a:cubicBezTo>
                <a:cubicBezTo>
                  <a:pt x="1480" y="1976"/>
                  <a:pt x="1640" y="608"/>
                  <a:pt x="1776" y="432"/>
                </a:cubicBezTo>
                <a:cubicBezTo>
                  <a:pt x="1912" y="256"/>
                  <a:pt x="2016" y="1080"/>
                  <a:pt x="2160" y="1008"/>
                </a:cubicBezTo>
                <a:cubicBezTo>
                  <a:pt x="2304" y="936"/>
                  <a:pt x="2560" y="168"/>
                  <a:pt x="264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70663" name="Oval 6">
            <a:extLst>
              <a:ext uri="{FF2B5EF4-FFF2-40B4-BE49-F238E27FC236}">
                <a16:creationId xmlns:a16="http://schemas.microsoft.com/office/drawing/2014/main" id="{6E895A97-BE99-465A-916C-F1C426E1F590}"/>
              </a:ext>
            </a:extLst>
          </p:cNvPr>
          <p:cNvSpPr>
            <a:spLocks noChangeArrowheads="1"/>
          </p:cNvSpPr>
          <p:nvPr/>
        </p:nvSpPr>
        <p:spPr bwMode="auto">
          <a:xfrm>
            <a:off x="5181600" y="3657600"/>
            <a:ext cx="1524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70664" name="Text Box 7">
            <a:extLst>
              <a:ext uri="{FF2B5EF4-FFF2-40B4-BE49-F238E27FC236}">
                <a16:creationId xmlns:a16="http://schemas.microsoft.com/office/drawing/2014/main" id="{920CA823-2E8A-4238-9276-804F33914669}"/>
              </a:ext>
            </a:extLst>
          </p:cNvPr>
          <p:cNvSpPr txBox="1">
            <a:spLocks noChangeArrowheads="1"/>
          </p:cNvSpPr>
          <p:nvPr/>
        </p:nvSpPr>
        <p:spPr bwMode="auto">
          <a:xfrm>
            <a:off x="5181600" y="1828801"/>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Best</a:t>
            </a:r>
            <a:endParaRPr lang="en-GB" altLang="tr-TR"/>
          </a:p>
        </p:txBody>
      </p:sp>
      <p:sp>
        <p:nvSpPr>
          <p:cNvPr id="70665" name="Line 8">
            <a:extLst>
              <a:ext uri="{FF2B5EF4-FFF2-40B4-BE49-F238E27FC236}">
                <a16:creationId xmlns:a16="http://schemas.microsoft.com/office/drawing/2014/main" id="{DB7544D1-8349-4833-BE6C-D87E6506CC3A}"/>
              </a:ext>
            </a:extLst>
          </p:cNvPr>
          <p:cNvSpPr>
            <a:spLocks noChangeShapeType="1"/>
          </p:cNvSpPr>
          <p:nvPr/>
        </p:nvSpPr>
        <p:spPr bwMode="auto">
          <a:xfrm flipH="1">
            <a:off x="4800600" y="2362200"/>
            <a:ext cx="609600" cy="1981200"/>
          </a:xfrm>
          <a:prstGeom prst="line">
            <a:avLst/>
          </a:prstGeom>
          <a:noFill/>
          <a:ln w="2857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70666" name="Oval 9">
            <a:extLst>
              <a:ext uri="{FF2B5EF4-FFF2-40B4-BE49-F238E27FC236}">
                <a16:creationId xmlns:a16="http://schemas.microsoft.com/office/drawing/2014/main" id="{9EA9BCC0-79DD-4002-9B7D-DD75EB9BF09A}"/>
              </a:ext>
            </a:extLst>
          </p:cNvPr>
          <p:cNvSpPr>
            <a:spLocks noChangeArrowheads="1"/>
          </p:cNvSpPr>
          <p:nvPr/>
        </p:nvSpPr>
        <p:spPr bwMode="auto">
          <a:xfrm>
            <a:off x="5562600" y="3352800"/>
            <a:ext cx="152400" cy="228600"/>
          </a:xfrm>
          <a:prstGeom prst="ellipse">
            <a:avLst/>
          </a:prstGeom>
          <a:solidFill>
            <a:schemeClr val="hlink"/>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عنصر نائب لرقم الشريحة 5">
            <a:extLst>
              <a:ext uri="{FF2B5EF4-FFF2-40B4-BE49-F238E27FC236}">
                <a16:creationId xmlns:a16="http://schemas.microsoft.com/office/drawing/2014/main" id="{21772358-B5E5-480E-BBA2-563D9966C3B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BDE864A4-2D30-4253-9028-9CAF03C01104}" type="slidenum">
              <a:rPr lang="ar-SA" altLang="tr-TR"/>
              <a:pPr eaLnBrk="1" hangingPunct="1"/>
              <a:t>96</a:t>
            </a:fld>
            <a:endParaRPr lang="en-GB" altLang="tr-TR"/>
          </a:p>
        </p:txBody>
      </p:sp>
      <p:sp>
        <p:nvSpPr>
          <p:cNvPr id="71683" name="Rectangle 2">
            <a:extLst>
              <a:ext uri="{FF2B5EF4-FFF2-40B4-BE49-F238E27FC236}">
                <a16:creationId xmlns:a16="http://schemas.microsoft.com/office/drawing/2014/main" id="{27C5C44A-4066-4AFA-8A23-70EECA4AD493}"/>
              </a:ext>
            </a:extLst>
          </p:cNvPr>
          <p:cNvSpPr>
            <a:spLocks noGrp="1" noChangeArrowheads="1"/>
          </p:cNvSpPr>
          <p:nvPr>
            <p:ph type="title"/>
          </p:nvPr>
        </p:nvSpPr>
        <p:spPr>
          <a:xfrm>
            <a:off x="2743200" y="857250"/>
            <a:ext cx="7793038" cy="819150"/>
          </a:xfrm>
        </p:spPr>
        <p:txBody>
          <a:bodyPr/>
          <a:lstStyle/>
          <a:p>
            <a:pPr eaLnBrk="1" hangingPunct="1"/>
            <a:r>
              <a:rPr lang="fr-FR" altLang="tr-TR"/>
              <a:t>Tabu Search: TS</a:t>
            </a:r>
            <a:endParaRPr lang="en-US" altLang="tr-TR"/>
          </a:p>
        </p:txBody>
      </p:sp>
      <p:sp>
        <p:nvSpPr>
          <p:cNvPr id="71684" name="Line 3">
            <a:extLst>
              <a:ext uri="{FF2B5EF4-FFF2-40B4-BE49-F238E27FC236}">
                <a16:creationId xmlns:a16="http://schemas.microsoft.com/office/drawing/2014/main" id="{CD3B1F4F-68D3-4212-AD5F-93B49099E7B3}"/>
              </a:ext>
            </a:extLst>
          </p:cNvPr>
          <p:cNvSpPr>
            <a:spLocks noChangeShapeType="1"/>
          </p:cNvSpPr>
          <p:nvPr/>
        </p:nvSpPr>
        <p:spPr bwMode="auto">
          <a:xfrm>
            <a:off x="3657600" y="2133600"/>
            <a:ext cx="0" cy="37338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tr-TR"/>
          </a:p>
        </p:txBody>
      </p:sp>
      <p:sp>
        <p:nvSpPr>
          <p:cNvPr id="71685" name="Line 4">
            <a:extLst>
              <a:ext uri="{FF2B5EF4-FFF2-40B4-BE49-F238E27FC236}">
                <a16:creationId xmlns:a16="http://schemas.microsoft.com/office/drawing/2014/main" id="{D6847AD7-683B-4ECB-A463-E3DC99B45D20}"/>
              </a:ext>
            </a:extLst>
          </p:cNvPr>
          <p:cNvSpPr>
            <a:spLocks noChangeShapeType="1"/>
          </p:cNvSpPr>
          <p:nvPr/>
        </p:nvSpPr>
        <p:spPr bwMode="auto">
          <a:xfrm>
            <a:off x="3657600" y="5867400"/>
            <a:ext cx="609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71686" name="Freeform 5">
            <a:extLst>
              <a:ext uri="{FF2B5EF4-FFF2-40B4-BE49-F238E27FC236}">
                <a16:creationId xmlns:a16="http://schemas.microsoft.com/office/drawing/2014/main" id="{B98579D4-A1D3-4323-87AD-A47925681A67}"/>
              </a:ext>
            </a:extLst>
          </p:cNvPr>
          <p:cNvSpPr>
            <a:spLocks/>
          </p:cNvSpPr>
          <p:nvPr/>
        </p:nvSpPr>
        <p:spPr bwMode="auto">
          <a:xfrm>
            <a:off x="4114800" y="2057400"/>
            <a:ext cx="4191000" cy="3416300"/>
          </a:xfrm>
          <a:custGeom>
            <a:avLst/>
            <a:gdLst>
              <a:gd name="T0" fmla="*/ 0 w 2640"/>
              <a:gd name="T1" fmla="*/ 384 h 2152"/>
              <a:gd name="T2" fmla="*/ 384 w 2640"/>
              <a:gd name="T3" fmla="*/ 1536 h 2152"/>
              <a:gd name="T4" fmla="*/ 960 w 2640"/>
              <a:gd name="T5" fmla="*/ 960 h 2152"/>
              <a:gd name="T6" fmla="*/ 1344 w 2640"/>
              <a:gd name="T7" fmla="*/ 2064 h 2152"/>
              <a:gd name="T8" fmla="*/ 1776 w 2640"/>
              <a:gd name="T9" fmla="*/ 432 h 2152"/>
              <a:gd name="T10" fmla="*/ 2160 w 2640"/>
              <a:gd name="T11" fmla="*/ 1008 h 2152"/>
              <a:gd name="T12" fmla="*/ 2640 w 2640"/>
              <a:gd name="T13" fmla="*/ 0 h 2152"/>
              <a:gd name="T14" fmla="*/ 0 60000 65536"/>
              <a:gd name="T15" fmla="*/ 0 60000 65536"/>
              <a:gd name="T16" fmla="*/ 0 60000 65536"/>
              <a:gd name="T17" fmla="*/ 0 60000 65536"/>
              <a:gd name="T18" fmla="*/ 0 60000 65536"/>
              <a:gd name="T19" fmla="*/ 0 60000 65536"/>
              <a:gd name="T20" fmla="*/ 0 60000 65536"/>
              <a:gd name="T21" fmla="*/ 0 w 2640"/>
              <a:gd name="T22" fmla="*/ 0 h 2152"/>
              <a:gd name="T23" fmla="*/ 2640 w 2640"/>
              <a:gd name="T24" fmla="*/ 2152 h 2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0" h="2152">
                <a:moveTo>
                  <a:pt x="0" y="384"/>
                </a:moveTo>
                <a:cubicBezTo>
                  <a:pt x="112" y="912"/>
                  <a:pt x="224" y="1440"/>
                  <a:pt x="384" y="1536"/>
                </a:cubicBezTo>
                <a:cubicBezTo>
                  <a:pt x="544" y="1632"/>
                  <a:pt x="800" y="872"/>
                  <a:pt x="960" y="960"/>
                </a:cubicBezTo>
                <a:cubicBezTo>
                  <a:pt x="1120" y="1048"/>
                  <a:pt x="1208" y="2152"/>
                  <a:pt x="1344" y="2064"/>
                </a:cubicBezTo>
                <a:cubicBezTo>
                  <a:pt x="1480" y="1976"/>
                  <a:pt x="1640" y="608"/>
                  <a:pt x="1776" y="432"/>
                </a:cubicBezTo>
                <a:cubicBezTo>
                  <a:pt x="1912" y="256"/>
                  <a:pt x="2016" y="1080"/>
                  <a:pt x="2160" y="1008"/>
                </a:cubicBezTo>
                <a:cubicBezTo>
                  <a:pt x="2304" y="936"/>
                  <a:pt x="2560" y="168"/>
                  <a:pt x="264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71687" name="Oval 6">
            <a:extLst>
              <a:ext uri="{FF2B5EF4-FFF2-40B4-BE49-F238E27FC236}">
                <a16:creationId xmlns:a16="http://schemas.microsoft.com/office/drawing/2014/main" id="{86DEF242-CE71-41F9-87FD-54971BE1FEB0}"/>
              </a:ext>
            </a:extLst>
          </p:cNvPr>
          <p:cNvSpPr>
            <a:spLocks noChangeArrowheads="1"/>
          </p:cNvSpPr>
          <p:nvPr/>
        </p:nvSpPr>
        <p:spPr bwMode="auto">
          <a:xfrm>
            <a:off x="5791200" y="3657600"/>
            <a:ext cx="152400" cy="228600"/>
          </a:xfrm>
          <a:prstGeom prst="ellipse">
            <a:avLst/>
          </a:prstGeom>
          <a:solidFill>
            <a:schemeClr val="hlink"/>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71688" name="Text Box 7">
            <a:extLst>
              <a:ext uri="{FF2B5EF4-FFF2-40B4-BE49-F238E27FC236}">
                <a16:creationId xmlns:a16="http://schemas.microsoft.com/office/drawing/2014/main" id="{933E7493-8045-4BFB-A0BC-C69B29D5D169}"/>
              </a:ext>
            </a:extLst>
          </p:cNvPr>
          <p:cNvSpPr txBox="1">
            <a:spLocks noChangeArrowheads="1"/>
          </p:cNvSpPr>
          <p:nvPr/>
        </p:nvSpPr>
        <p:spPr bwMode="auto">
          <a:xfrm>
            <a:off x="5181600" y="1828801"/>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Best</a:t>
            </a:r>
            <a:endParaRPr lang="en-GB" altLang="tr-TR"/>
          </a:p>
        </p:txBody>
      </p:sp>
      <p:sp>
        <p:nvSpPr>
          <p:cNvPr id="71689" name="Line 8">
            <a:extLst>
              <a:ext uri="{FF2B5EF4-FFF2-40B4-BE49-F238E27FC236}">
                <a16:creationId xmlns:a16="http://schemas.microsoft.com/office/drawing/2014/main" id="{AC701ADD-7BD5-43D5-B3D0-9D18388E4097}"/>
              </a:ext>
            </a:extLst>
          </p:cNvPr>
          <p:cNvSpPr>
            <a:spLocks noChangeShapeType="1"/>
          </p:cNvSpPr>
          <p:nvPr/>
        </p:nvSpPr>
        <p:spPr bwMode="auto">
          <a:xfrm flipH="1">
            <a:off x="4800600" y="2362200"/>
            <a:ext cx="609600" cy="1981200"/>
          </a:xfrm>
          <a:prstGeom prst="line">
            <a:avLst/>
          </a:prstGeom>
          <a:noFill/>
          <a:ln w="2857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71690" name="Oval 9">
            <a:extLst>
              <a:ext uri="{FF2B5EF4-FFF2-40B4-BE49-F238E27FC236}">
                <a16:creationId xmlns:a16="http://schemas.microsoft.com/office/drawing/2014/main" id="{F3073081-6437-4695-93DA-52656F81C87D}"/>
              </a:ext>
            </a:extLst>
          </p:cNvPr>
          <p:cNvSpPr>
            <a:spLocks noChangeArrowheads="1"/>
          </p:cNvSpPr>
          <p:nvPr/>
        </p:nvSpPr>
        <p:spPr bwMode="auto">
          <a:xfrm>
            <a:off x="5562600" y="3352800"/>
            <a:ext cx="1524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عنصر نائب لرقم الشريحة 5">
            <a:extLst>
              <a:ext uri="{FF2B5EF4-FFF2-40B4-BE49-F238E27FC236}">
                <a16:creationId xmlns:a16="http://schemas.microsoft.com/office/drawing/2014/main" id="{2E29C221-1AE7-492D-BAB3-34098D1DD78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2ABD1D58-AC91-4A3D-ACFB-9E63CBF7AFB8}" type="slidenum">
              <a:rPr lang="ar-SA" altLang="tr-TR"/>
              <a:pPr eaLnBrk="1" hangingPunct="1"/>
              <a:t>97</a:t>
            </a:fld>
            <a:endParaRPr lang="en-GB" altLang="tr-TR"/>
          </a:p>
        </p:txBody>
      </p:sp>
      <p:sp>
        <p:nvSpPr>
          <p:cNvPr id="72707" name="Rectangle 2">
            <a:extLst>
              <a:ext uri="{FF2B5EF4-FFF2-40B4-BE49-F238E27FC236}">
                <a16:creationId xmlns:a16="http://schemas.microsoft.com/office/drawing/2014/main" id="{C7905F4A-96A0-4976-AF8F-628A05EDBAA1}"/>
              </a:ext>
            </a:extLst>
          </p:cNvPr>
          <p:cNvSpPr>
            <a:spLocks noGrp="1" noChangeArrowheads="1"/>
          </p:cNvSpPr>
          <p:nvPr>
            <p:ph type="title"/>
          </p:nvPr>
        </p:nvSpPr>
        <p:spPr>
          <a:xfrm>
            <a:off x="2743200" y="857250"/>
            <a:ext cx="7793038" cy="819150"/>
          </a:xfrm>
        </p:spPr>
        <p:txBody>
          <a:bodyPr/>
          <a:lstStyle/>
          <a:p>
            <a:pPr eaLnBrk="1" hangingPunct="1"/>
            <a:r>
              <a:rPr lang="fr-FR" altLang="tr-TR"/>
              <a:t>Tabu Search: TS</a:t>
            </a:r>
            <a:endParaRPr lang="en-US" altLang="tr-TR"/>
          </a:p>
        </p:txBody>
      </p:sp>
      <p:sp>
        <p:nvSpPr>
          <p:cNvPr id="72708" name="Line 3">
            <a:extLst>
              <a:ext uri="{FF2B5EF4-FFF2-40B4-BE49-F238E27FC236}">
                <a16:creationId xmlns:a16="http://schemas.microsoft.com/office/drawing/2014/main" id="{B25EE6FE-2F2D-4F65-BD3A-225809B8F52E}"/>
              </a:ext>
            </a:extLst>
          </p:cNvPr>
          <p:cNvSpPr>
            <a:spLocks noChangeShapeType="1"/>
          </p:cNvSpPr>
          <p:nvPr/>
        </p:nvSpPr>
        <p:spPr bwMode="auto">
          <a:xfrm>
            <a:off x="3657600" y="2133600"/>
            <a:ext cx="0" cy="37338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tr-TR"/>
          </a:p>
        </p:txBody>
      </p:sp>
      <p:sp>
        <p:nvSpPr>
          <p:cNvPr id="72709" name="Line 4">
            <a:extLst>
              <a:ext uri="{FF2B5EF4-FFF2-40B4-BE49-F238E27FC236}">
                <a16:creationId xmlns:a16="http://schemas.microsoft.com/office/drawing/2014/main" id="{01F4289C-B8FD-4DC9-9754-DB18F038BC0E}"/>
              </a:ext>
            </a:extLst>
          </p:cNvPr>
          <p:cNvSpPr>
            <a:spLocks noChangeShapeType="1"/>
          </p:cNvSpPr>
          <p:nvPr/>
        </p:nvSpPr>
        <p:spPr bwMode="auto">
          <a:xfrm>
            <a:off x="3657600" y="5867400"/>
            <a:ext cx="609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72710" name="Freeform 5">
            <a:extLst>
              <a:ext uri="{FF2B5EF4-FFF2-40B4-BE49-F238E27FC236}">
                <a16:creationId xmlns:a16="http://schemas.microsoft.com/office/drawing/2014/main" id="{40BA3115-3EF1-42E4-9417-DCC732EDE9AB}"/>
              </a:ext>
            </a:extLst>
          </p:cNvPr>
          <p:cNvSpPr>
            <a:spLocks/>
          </p:cNvSpPr>
          <p:nvPr/>
        </p:nvSpPr>
        <p:spPr bwMode="auto">
          <a:xfrm>
            <a:off x="4114800" y="2057400"/>
            <a:ext cx="4191000" cy="3416300"/>
          </a:xfrm>
          <a:custGeom>
            <a:avLst/>
            <a:gdLst>
              <a:gd name="T0" fmla="*/ 0 w 2640"/>
              <a:gd name="T1" fmla="*/ 384 h 2152"/>
              <a:gd name="T2" fmla="*/ 384 w 2640"/>
              <a:gd name="T3" fmla="*/ 1536 h 2152"/>
              <a:gd name="T4" fmla="*/ 960 w 2640"/>
              <a:gd name="T5" fmla="*/ 960 h 2152"/>
              <a:gd name="T6" fmla="*/ 1344 w 2640"/>
              <a:gd name="T7" fmla="*/ 2064 h 2152"/>
              <a:gd name="T8" fmla="*/ 1776 w 2640"/>
              <a:gd name="T9" fmla="*/ 432 h 2152"/>
              <a:gd name="T10" fmla="*/ 2160 w 2640"/>
              <a:gd name="T11" fmla="*/ 1008 h 2152"/>
              <a:gd name="T12" fmla="*/ 2640 w 2640"/>
              <a:gd name="T13" fmla="*/ 0 h 2152"/>
              <a:gd name="T14" fmla="*/ 0 60000 65536"/>
              <a:gd name="T15" fmla="*/ 0 60000 65536"/>
              <a:gd name="T16" fmla="*/ 0 60000 65536"/>
              <a:gd name="T17" fmla="*/ 0 60000 65536"/>
              <a:gd name="T18" fmla="*/ 0 60000 65536"/>
              <a:gd name="T19" fmla="*/ 0 60000 65536"/>
              <a:gd name="T20" fmla="*/ 0 60000 65536"/>
              <a:gd name="T21" fmla="*/ 0 w 2640"/>
              <a:gd name="T22" fmla="*/ 0 h 2152"/>
              <a:gd name="T23" fmla="*/ 2640 w 2640"/>
              <a:gd name="T24" fmla="*/ 2152 h 2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0" h="2152">
                <a:moveTo>
                  <a:pt x="0" y="384"/>
                </a:moveTo>
                <a:cubicBezTo>
                  <a:pt x="112" y="912"/>
                  <a:pt x="224" y="1440"/>
                  <a:pt x="384" y="1536"/>
                </a:cubicBezTo>
                <a:cubicBezTo>
                  <a:pt x="544" y="1632"/>
                  <a:pt x="800" y="872"/>
                  <a:pt x="960" y="960"/>
                </a:cubicBezTo>
                <a:cubicBezTo>
                  <a:pt x="1120" y="1048"/>
                  <a:pt x="1208" y="2152"/>
                  <a:pt x="1344" y="2064"/>
                </a:cubicBezTo>
                <a:cubicBezTo>
                  <a:pt x="1480" y="1976"/>
                  <a:pt x="1640" y="608"/>
                  <a:pt x="1776" y="432"/>
                </a:cubicBezTo>
                <a:cubicBezTo>
                  <a:pt x="1912" y="256"/>
                  <a:pt x="2016" y="1080"/>
                  <a:pt x="2160" y="1008"/>
                </a:cubicBezTo>
                <a:cubicBezTo>
                  <a:pt x="2304" y="936"/>
                  <a:pt x="2560" y="168"/>
                  <a:pt x="264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72711" name="Oval 6">
            <a:extLst>
              <a:ext uri="{FF2B5EF4-FFF2-40B4-BE49-F238E27FC236}">
                <a16:creationId xmlns:a16="http://schemas.microsoft.com/office/drawing/2014/main" id="{EE5D7658-6D12-47D2-BCE8-2308593D1234}"/>
              </a:ext>
            </a:extLst>
          </p:cNvPr>
          <p:cNvSpPr>
            <a:spLocks noChangeArrowheads="1"/>
          </p:cNvSpPr>
          <p:nvPr/>
        </p:nvSpPr>
        <p:spPr bwMode="auto">
          <a:xfrm>
            <a:off x="5791200" y="3657600"/>
            <a:ext cx="1524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72712" name="Text Box 7">
            <a:extLst>
              <a:ext uri="{FF2B5EF4-FFF2-40B4-BE49-F238E27FC236}">
                <a16:creationId xmlns:a16="http://schemas.microsoft.com/office/drawing/2014/main" id="{7DCE7C9B-B4C3-4FB0-AD2E-FA73F8D580A0}"/>
              </a:ext>
            </a:extLst>
          </p:cNvPr>
          <p:cNvSpPr txBox="1">
            <a:spLocks noChangeArrowheads="1"/>
          </p:cNvSpPr>
          <p:nvPr/>
        </p:nvSpPr>
        <p:spPr bwMode="auto">
          <a:xfrm>
            <a:off x="5181600" y="1828801"/>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Best</a:t>
            </a:r>
            <a:endParaRPr lang="en-GB" altLang="tr-TR"/>
          </a:p>
        </p:txBody>
      </p:sp>
      <p:sp>
        <p:nvSpPr>
          <p:cNvPr id="72713" name="Line 8">
            <a:extLst>
              <a:ext uri="{FF2B5EF4-FFF2-40B4-BE49-F238E27FC236}">
                <a16:creationId xmlns:a16="http://schemas.microsoft.com/office/drawing/2014/main" id="{33EA2B7A-DF64-49F8-B177-7BF18FA1709A}"/>
              </a:ext>
            </a:extLst>
          </p:cNvPr>
          <p:cNvSpPr>
            <a:spLocks noChangeShapeType="1"/>
          </p:cNvSpPr>
          <p:nvPr/>
        </p:nvSpPr>
        <p:spPr bwMode="auto">
          <a:xfrm flipH="1">
            <a:off x="4800600" y="2362200"/>
            <a:ext cx="609600" cy="1981200"/>
          </a:xfrm>
          <a:prstGeom prst="line">
            <a:avLst/>
          </a:prstGeom>
          <a:noFill/>
          <a:ln w="2857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72714" name="Oval 9">
            <a:extLst>
              <a:ext uri="{FF2B5EF4-FFF2-40B4-BE49-F238E27FC236}">
                <a16:creationId xmlns:a16="http://schemas.microsoft.com/office/drawing/2014/main" id="{BDEA2CD6-38FB-40EA-9737-559371CB28A7}"/>
              </a:ext>
            </a:extLst>
          </p:cNvPr>
          <p:cNvSpPr>
            <a:spLocks noChangeArrowheads="1"/>
          </p:cNvSpPr>
          <p:nvPr/>
        </p:nvSpPr>
        <p:spPr bwMode="auto">
          <a:xfrm>
            <a:off x="5867400" y="4114800"/>
            <a:ext cx="152400" cy="228600"/>
          </a:xfrm>
          <a:prstGeom prst="ellipse">
            <a:avLst/>
          </a:prstGeom>
          <a:solidFill>
            <a:schemeClr val="hlink"/>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عنصر نائب لرقم الشريحة 5">
            <a:extLst>
              <a:ext uri="{FF2B5EF4-FFF2-40B4-BE49-F238E27FC236}">
                <a16:creationId xmlns:a16="http://schemas.microsoft.com/office/drawing/2014/main" id="{4625D7AE-D541-4344-8C82-0F16BEBCBB1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F9D661E0-08C4-47B2-901A-BC5C3298F6C5}" type="slidenum">
              <a:rPr lang="ar-SA" altLang="tr-TR"/>
              <a:pPr eaLnBrk="1" hangingPunct="1"/>
              <a:t>98</a:t>
            </a:fld>
            <a:endParaRPr lang="en-GB" altLang="tr-TR"/>
          </a:p>
        </p:txBody>
      </p:sp>
      <p:sp>
        <p:nvSpPr>
          <p:cNvPr id="73731" name="Rectangle 2">
            <a:extLst>
              <a:ext uri="{FF2B5EF4-FFF2-40B4-BE49-F238E27FC236}">
                <a16:creationId xmlns:a16="http://schemas.microsoft.com/office/drawing/2014/main" id="{23A4227D-3631-4FD6-8EB1-E4894B88BC2C}"/>
              </a:ext>
            </a:extLst>
          </p:cNvPr>
          <p:cNvSpPr>
            <a:spLocks noGrp="1" noChangeArrowheads="1"/>
          </p:cNvSpPr>
          <p:nvPr>
            <p:ph type="title"/>
          </p:nvPr>
        </p:nvSpPr>
        <p:spPr>
          <a:xfrm>
            <a:off x="2743200" y="857250"/>
            <a:ext cx="7793038" cy="819150"/>
          </a:xfrm>
        </p:spPr>
        <p:txBody>
          <a:bodyPr/>
          <a:lstStyle/>
          <a:p>
            <a:pPr eaLnBrk="1" hangingPunct="1"/>
            <a:r>
              <a:rPr lang="fr-FR" altLang="tr-TR"/>
              <a:t>Tabu Search: TS</a:t>
            </a:r>
            <a:endParaRPr lang="en-US" altLang="tr-TR"/>
          </a:p>
        </p:txBody>
      </p:sp>
      <p:sp>
        <p:nvSpPr>
          <p:cNvPr id="73732" name="Line 3">
            <a:extLst>
              <a:ext uri="{FF2B5EF4-FFF2-40B4-BE49-F238E27FC236}">
                <a16:creationId xmlns:a16="http://schemas.microsoft.com/office/drawing/2014/main" id="{1BD67038-89B8-4A7E-8677-5CAC393A2289}"/>
              </a:ext>
            </a:extLst>
          </p:cNvPr>
          <p:cNvSpPr>
            <a:spLocks noChangeShapeType="1"/>
          </p:cNvSpPr>
          <p:nvPr/>
        </p:nvSpPr>
        <p:spPr bwMode="auto">
          <a:xfrm>
            <a:off x="3657600" y="2133600"/>
            <a:ext cx="0" cy="37338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tr-TR"/>
          </a:p>
        </p:txBody>
      </p:sp>
      <p:sp>
        <p:nvSpPr>
          <p:cNvPr id="73733" name="Line 4">
            <a:extLst>
              <a:ext uri="{FF2B5EF4-FFF2-40B4-BE49-F238E27FC236}">
                <a16:creationId xmlns:a16="http://schemas.microsoft.com/office/drawing/2014/main" id="{27DA7878-3D40-4615-BD72-154412F730B7}"/>
              </a:ext>
            </a:extLst>
          </p:cNvPr>
          <p:cNvSpPr>
            <a:spLocks noChangeShapeType="1"/>
          </p:cNvSpPr>
          <p:nvPr/>
        </p:nvSpPr>
        <p:spPr bwMode="auto">
          <a:xfrm>
            <a:off x="3657600" y="5867400"/>
            <a:ext cx="609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73734" name="Freeform 5">
            <a:extLst>
              <a:ext uri="{FF2B5EF4-FFF2-40B4-BE49-F238E27FC236}">
                <a16:creationId xmlns:a16="http://schemas.microsoft.com/office/drawing/2014/main" id="{8E502B0E-5F5D-4503-8EA4-378E4FD31BFC}"/>
              </a:ext>
            </a:extLst>
          </p:cNvPr>
          <p:cNvSpPr>
            <a:spLocks/>
          </p:cNvSpPr>
          <p:nvPr/>
        </p:nvSpPr>
        <p:spPr bwMode="auto">
          <a:xfrm>
            <a:off x="4114800" y="2057400"/>
            <a:ext cx="4191000" cy="3416300"/>
          </a:xfrm>
          <a:custGeom>
            <a:avLst/>
            <a:gdLst>
              <a:gd name="T0" fmla="*/ 0 w 2640"/>
              <a:gd name="T1" fmla="*/ 384 h 2152"/>
              <a:gd name="T2" fmla="*/ 384 w 2640"/>
              <a:gd name="T3" fmla="*/ 1536 h 2152"/>
              <a:gd name="T4" fmla="*/ 960 w 2640"/>
              <a:gd name="T5" fmla="*/ 960 h 2152"/>
              <a:gd name="T6" fmla="*/ 1344 w 2640"/>
              <a:gd name="T7" fmla="*/ 2064 h 2152"/>
              <a:gd name="T8" fmla="*/ 1776 w 2640"/>
              <a:gd name="T9" fmla="*/ 432 h 2152"/>
              <a:gd name="T10" fmla="*/ 2160 w 2640"/>
              <a:gd name="T11" fmla="*/ 1008 h 2152"/>
              <a:gd name="T12" fmla="*/ 2640 w 2640"/>
              <a:gd name="T13" fmla="*/ 0 h 2152"/>
              <a:gd name="T14" fmla="*/ 0 60000 65536"/>
              <a:gd name="T15" fmla="*/ 0 60000 65536"/>
              <a:gd name="T16" fmla="*/ 0 60000 65536"/>
              <a:gd name="T17" fmla="*/ 0 60000 65536"/>
              <a:gd name="T18" fmla="*/ 0 60000 65536"/>
              <a:gd name="T19" fmla="*/ 0 60000 65536"/>
              <a:gd name="T20" fmla="*/ 0 60000 65536"/>
              <a:gd name="T21" fmla="*/ 0 w 2640"/>
              <a:gd name="T22" fmla="*/ 0 h 2152"/>
              <a:gd name="T23" fmla="*/ 2640 w 2640"/>
              <a:gd name="T24" fmla="*/ 2152 h 2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0" h="2152">
                <a:moveTo>
                  <a:pt x="0" y="384"/>
                </a:moveTo>
                <a:cubicBezTo>
                  <a:pt x="112" y="912"/>
                  <a:pt x="224" y="1440"/>
                  <a:pt x="384" y="1536"/>
                </a:cubicBezTo>
                <a:cubicBezTo>
                  <a:pt x="544" y="1632"/>
                  <a:pt x="800" y="872"/>
                  <a:pt x="960" y="960"/>
                </a:cubicBezTo>
                <a:cubicBezTo>
                  <a:pt x="1120" y="1048"/>
                  <a:pt x="1208" y="2152"/>
                  <a:pt x="1344" y="2064"/>
                </a:cubicBezTo>
                <a:cubicBezTo>
                  <a:pt x="1480" y="1976"/>
                  <a:pt x="1640" y="608"/>
                  <a:pt x="1776" y="432"/>
                </a:cubicBezTo>
                <a:cubicBezTo>
                  <a:pt x="1912" y="256"/>
                  <a:pt x="2016" y="1080"/>
                  <a:pt x="2160" y="1008"/>
                </a:cubicBezTo>
                <a:cubicBezTo>
                  <a:pt x="2304" y="936"/>
                  <a:pt x="2560" y="168"/>
                  <a:pt x="264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73735" name="Oval 6">
            <a:extLst>
              <a:ext uri="{FF2B5EF4-FFF2-40B4-BE49-F238E27FC236}">
                <a16:creationId xmlns:a16="http://schemas.microsoft.com/office/drawing/2014/main" id="{B936AD7F-EAFC-4955-8D0C-24B8B4C5FE76}"/>
              </a:ext>
            </a:extLst>
          </p:cNvPr>
          <p:cNvSpPr>
            <a:spLocks noChangeArrowheads="1"/>
          </p:cNvSpPr>
          <p:nvPr/>
        </p:nvSpPr>
        <p:spPr bwMode="auto">
          <a:xfrm>
            <a:off x="6019800" y="4648200"/>
            <a:ext cx="152400" cy="228600"/>
          </a:xfrm>
          <a:prstGeom prst="ellipse">
            <a:avLst/>
          </a:prstGeom>
          <a:solidFill>
            <a:schemeClr val="hlink"/>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73736" name="Text Box 7">
            <a:extLst>
              <a:ext uri="{FF2B5EF4-FFF2-40B4-BE49-F238E27FC236}">
                <a16:creationId xmlns:a16="http://schemas.microsoft.com/office/drawing/2014/main" id="{38FB64FC-DDB9-4F75-BA81-524A2EDBA945}"/>
              </a:ext>
            </a:extLst>
          </p:cNvPr>
          <p:cNvSpPr txBox="1">
            <a:spLocks noChangeArrowheads="1"/>
          </p:cNvSpPr>
          <p:nvPr/>
        </p:nvSpPr>
        <p:spPr bwMode="auto">
          <a:xfrm>
            <a:off x="5181600" y="1828801"/>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Best</a:t>
            </a:r>
            <a:endParaRPr lang="en-GB" altLang="tr-TR"/>
          </a:p>
        </p:txBody>
      </p:sp>
      <p:sp>
        <p:nvSpPr>
          <p:cNvPr id="73737" name="Line 8">
            <a:extLst>
              <a:ext uri="{FF2B5EF4-FFF2-40B4-BE49-F238E27FC236}">
                <a16:creationId xmlns:a16="http://schemas.microsoft.com/office/drawing/2014/main" id="{75BB5FCA-72F9-47F2-A331-142980B96220}"/>
              </a:ext>
            </a:extLst>
          </p:cNvPr>
          <p:cNvSpPr>
            <a:spLocks noChangeShapeType="1"/>
          </p:cNvSpPr>
          <p:nvPr/>
        </p:nvSpPr>
        <p:spPr bwMode="auto">
          <a:xfrm flipH="1">
            <a:off x="4800600" y="2362200"/>
            <a:ext cx="609600" cy="1981200"/>
          </a:xfrm>
          <a:prstGeom prst="line">
            <a:avLst/>
          </a:prstGeom>
          <a:noFill/>
          <a:ln w="2857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73738" name="Oval 9">
            <a:extLst>
              <a:ext uri="{FF2B5EF4-FFF2-40B4-BE49-F238E27FC236}">
                <a16:creationId xmlns:a16="http://schemas.microsoft.com/office/drawing/2014/main" id="{EF4E9040-2F18-4F6E-AACD-0C9DD86A007A}"/>
              </a:ext>
            </a:extLst>
          </p:cNvPr>
          <p:cNvSpPr>
            <a:spLocks noChangeArrowheads="1"/>
          </p:cNvSpPr>
          <p:nvPr/>
        </p:nvSpPr>
        <p:spPr bwMode="auto">
          <a:xfrm>
            <a:off x="5867400" y="4114800"/>
            <a:ext cx="1524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عنصر نائب لرقم الشريحة 5">
            <a:extLst>
              <a:ext uri="{FF2B5EF4-FFF2-40B4-BE49-F238E27FC236}">
                <a16:creationId xmlns:a16="http://schemas.microsoft.com/office/drawing/2014/main" id="{5CF3F329-5C3B-444E-ACF1-D27AB5A71BB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9F7CD745-C617-4799-B99F-82505CBC8780}" type="slidenum">
              <a:rPr lang="ar-SA" altLang="tr-TR"/>
              <a:pPr eaLnBrk="1" hangingPunct="1"/>
              <a:t>99</a:t>
            </a:fld>
            <a:endParaRPr lang="en-GB" altLang="tr-TR"/>
          </a:p>
        </p:txBody>
      </p:sp>
      <p:sp>
        <p:nvSpPr>
          <p:cNvPr id="74755" name="Rectangle 2">
            <a:extLst>
              <a:ext uri="{FF2B5EF4-FFF2-40B4-BE49-F238E27FC236}">
                <a16:creationId xmlns:a16="http://schemas.microsoft.com/office/drawing/2014/main" id="{EC260B1E-5A4D-41D6-9E9D-C3A95CF20E6B}"/>
              </a:ext>
            </a:extLst>
          </p:cNvPr>
          <p:cNvSpPr>
            <a:spLocks noGrp="1" noChangeArrowheads="1"/>
          </p:cNvSpPr>
          <p:nvPr>
            <p:ph type="title"/>
          </p:nvPr>
        </p:nvSpPr>
        <p:spPr>
          <a:xfrm>
            <a:off x="2743200" y="857250"/>
            <a:ext cx="7793038" cy="819150"/>
          </a:xfrm>
        </p:spPr>
        <p:txBody>
          <a:bodyPr/>
          <a:lstStyle/>
          <a:p>
            <a:pPr eaLnBrk="1" hangingPunct="1"/>
            <a:r>
              <a:rPr lang="fr-FR" altLang="tr-TR"/>
              <a:t>Tabu Search: TS</a:t>
            </a:r>
            <a:endParaRPr lang="en-US" altLang="tr-TR"/>
          </a:p>
        </p:txBody>
      </p:sp>
      <p:sp>
        <p:nvSpPr>
          <p:cNvPr id="74756" name="Line 3">
            <a:extLst>
              <a:ext uri="{FF2B5EF4-FFF2-40B4-BE49-F238E27FC236}">
                <a16:creationId xmlns:a16="http://schemas.microsoft.com/office/drawing/2014/main" id="{78052448-0214-4CE9-876C-70E7C8B848B2}"/>
              </a:ext>
            </a:extLst>
          </p:cNvPr>
          <p:cNvSpPr>
            <a:spLocks noChangeShapeType="1"/>
          </p:cNvSpPr>
          <p:nvPr/>
        </p:nvSpPr>
        <p:spPr bwMode="auto">
          <a:xfrm>
            <a:off x="3657600" y="2133600"/>
            <a:ext cx="0" cy="37338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tr-TR"/>
          </a:p>
        </p:txBody>
      </p:sp>
      <p:sp>
        <p:nvSpPr>
          <p:cNvPr id="74757" name="Line 4">
            <a:extLst>
              <a:ext uri="{FF2B5EF4-FFF2-40B4-BE49-F238E27FC236}">
                <a16:creationId xmlns:a16="http://schemas.microsoft.com/office/drawing/2014/main" id="{34453315-EE91-4674-B4B7-6B921406DAA6}"/>
              </a:ext>
            </a:extLst>
          </p:cNvPr>
          <p:cNvSpPr>
            <a:spLocks noChangeShapeType="1"/>
          </p:cNvSpPr>
          <p:nvPr/>
        </p:nvSpPr>
        <p:spPr bwMode="auto">
          <a:xfrm>
            <a:off x="3657600" y="5867400"/>
            <a:ext cx="609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74758" name="Freeform 5">
            <a:extLst>
              <a:ext uri="{FF2B5EF4-FFF2-40B4-BE49-F238E27FC236}">
                <a16:creationId xmlns:a16="http://schemas.microsoft.com/office/drawing/2014/main" id="{E0F50FC0-E542-4F80-A0D0-56B229CC9F17}"/>
              </a:ext>
            </a:extLst>
          </p:cNvPr>
          <p:cNvSpPr>
            <a:spLocks/>
          </p:cNvSpPr>
          <p:nvPr/>
        </p:nvSpPr>
        <p:spPr bwMode="auto">
          <a:xfrm>
            <a:off x="4114800" y="2057400"/>
            <a:ext cx="4191000" cy="3416300"/>
          </a:xfrm>
          <a:custGeom>
            <a:avLst/>
            <a:gdLst>
              <a:gd name="T0" fmla="*/ 0 w 2640"/>
              <a:gd name="T1" fmla="*/ 384 h 2152"/>
              <a:gd name="T2" fmla="*/ 384 w 2640"/>
              <a:gd name="T3" fmla="*/ 1536 h 2152"/>
              <a:gd name="T4" fmla="*/ 960 w 2640"/>
              <a:gd name="T5" fmla="*/ 960 h 2152"/>
              <a:gd name="T6" fmla="*/ 1344 w 2640"/>
              <a:gd name="T7" fmla="*/ 2064 h 2152"/>
              <a:gd name="T8" fmla="*/ 1776 w 2640"/>
              <a:gd name="T9" fmla="*/ 432 h 2152"/>
              <a:gd name="T10" fmla="*/ 2160 w 2640"/>
              <a:gd name="T11" fmla="*/ 1008 h 2152"/>
              <a:gd name="T12" fmla="*/ 2640 w 2640"/>
              <a:gd name="T13" fmla="*/ 0 h 2152"/>
              <a:gd name="T14" fmla="*/ 0 60000 65536"/>
              <a:gd name="T15" fmla="*/ 0 60000 65536"/>
              <a:gd name="T16" fmla="*/ 0 60000 65536"/>
              <a:gd name="T17" fmla="*/ 0 60000 65536"/>
              <a:gd name="T18" fmla="*/ 0 60000 65536"/>
              <a:gd name="T19" fmla="*/ 0 60000 65536"/>
              <a:gd name="T20" fmla="*/ 0 60000 65536"/>
              <a:gd name="T21" fmla="*/ 0 w 2640"/>
              <a:gd name="T22" fmla="*/ 0 h 2152"/>
              <a:gd name="T23" fmla="*/ 2640 w 2640"/>
              <a:gd name="T24" fmla="*/ 2152 h 2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0" h="2152">
                <a:moveTo>
                  <a:pt x="0" y="384"/>
                </a:moveTo>
                <a:cubicBezTo>
                  <a:pt x="112" y="912"/>
                  <a:pt x="224" y="1440"/>
                  <a:pt x="384" y="1536"/>
                </a:cubicBezTo>
                <a:cubicBezTo>
                  <a:pt x="544" y="1632"/>
                  <a:pt x="800" y="872"/>
                  <a:pt x="960" y="960"/>
                </a:cubicBezTo>
                <a:cubicBezTo>
                  <a:pt x="1120" y="1048"/>
                  <a:pt x="1208" y="2152"/>
                  <a:pt x="1344" y="2064"/>
                </a:cubicBezTo>
                <a:cubicBezTo>
                  <a:pt x="1480" y="1976"/>
                  <a:pt x="1640" y="608"/>
                  <a:pt x="1776" y="432"/>
                </a:cubicBezTo>
                <a:cubicBezTo>
                  <a:pt x="1912" y="256"/>
                  <a:pt x="2016" y="1080"/>
                  <a:pt x="2160" y="1008"/>
                </a:cubicBezTo>
                <a:cubicBezTo>
                  <a:pt x="2304" y="936"/>
                  <a:pt x="2560" y="168"/>
                  <a:pt x="264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74759" name="Oval 6">
            <a:extLst>
              <a:ext uri="{FF2B5EF4-FFF2-40B4-BE49-F238E27FC236}">
                <a16:creationId xmlns:a16="http://schemas.microsoft.com/office/drawing/2014/main" id="{7285D86E-4207-4348-AC7E-72B1AA770797}"/>
              </a:ext>
            </a:extLst>
          </p:cNvPr>
          <p:cNvSpPr>
            <a:spLocks noChangeArrowheads="1"/>
          </p:cNvSpPr>
          <p:nvPr/>
        </p:nvSpPr>
        <p:spPr bwMode="auto">
          <a:xfrm>
            <a:off x="6019800" y="4648200"/>
            <a:ext cx="1524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
        <p:nvSpPr>
          <p:cNvPr id="74760" name="Text Box 7">
            <a:extLst>
              <a:ext uri="{FF2B5EF4-FFF2-40B4-BE49-F238E27FC236}">
                <a16:creationId xmlns:a16="http://schemas.microsoft.com/office/drawing/2014/main" id="{03ECBBB2-C11D-47CE-85D2-58EA91AA6484}"/>
              </a:ext>
            </a:extLst>
          </p:cNvPr>
          <p:cNvSpPr txBox="1">
            <a:spLocks noChangeArrowheads="1"/>
          </p:cNvSpPr>
          <p:nvPr/>
        </p:nvSpPr>
        <p:spPr bwMode="auto">
          <a:xfrm>
            <a:off x="5181600" y="1828801"/>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tr-TR"/>
              <a:t>Best</a:t>
            </a:r>
            <a:endParaRPr lang="en-GB" altLang="tr-TR"/>
          </a:p>
        </p:txBody>
      </p:sp>
      <p:sp>
        <p:nvSpPr>
          <p:cNvPr id="74761" name="Line 8">
            <a:extLst>
              <a:ext uri="{FF2B5EF4-FFF2-40B4-BE49-F238E27FC236}">
                <a16:creationId xmlns:a16="http://schemas.microsoft.com/office/drawing/2014/main" id="{DED9CE16-4A9F-4A68-9170-2CD52F2164D6}"/>
              </a:ext>
            </a:extLst>
          </p:cNvPr>
          <p:cNvSpPr>
            <a:spLocks noChangeShapeType="1"/>
          </p:cNvSpPr>
          <p:nvPr/>
        </p:nvSpPr>
        <p:spPr bwMode="auto">
          <a:xfrm>
            <a:off x="5410200" y="2362200"/>
            <a:ext cx="609600" cy="2209800"/>
          </a:xfrm>
          <a:prstGeom prst="line">
            <a:avLst/>
          </a:prstGeom>
          <a:noFill/>
          <a:ln w="2857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74762" name="Oval 9">
            <a:extLst>
              <a:ext uri="{FF2B5EF4-FFF2-40B4-BE49-F238E27FC236}">
                <a16:creationId xmlns:a16="http://schemas.microsoft.com/office/drawing/2014/main" id="{C4EAF506-6CF6-4268-BD28-7E1D031E4387}"/>
              </a:ext>
            </a:extLst>
          </p:cNvPr>
          <p:cNvSpPr>
            <a:spLocks noChangeArrowheads="1"/>
          </p:cNvSpPr>
          <p:nvPr/>
        </p:nvSpPr>
        <p:spPr bwMode="auto">
          <a:xfrm>
            <a:off x="6172200" y="5105400"/>
            <a:ext cx="152400" cy="228600"/>
          </a:xfrm>
          <a:prstGeom prst="ellipse">
            <a:avLst/>
          </a:prstGeom>
          <a:solidFill>
            <a:schemeClr val="hlink"/>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A" altLang="tr-T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EFAULTFONTSIZE" val="10"/>
  <p:tag name="DEFAULTWIDTH" val="385"/>
  <p:tag name="DEFAULTHEIGHT" val="283"/>
  <p:tag name="FIRSTDAN@SGFAKZNFUVWXY5M7" val="3532"/>
  <p:tag name="DEFAULTDISPLAYSOURCE" val="\documentclass{article}\pagestyle{empty}&#10;\begin{document}&#10;&#10;\end{document}&#10;"/>
  <p:tag name="EMBEDFONTS" val="1"/>
</p:tagLst>
</file>

<file path=ppt/tags/tag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symb,amsfonts}&#10;\usepackage{ulem}&#10;\let\underbar\uline&#10;\begin{document}&#10;$$x_i' = x_i - \lambda &#10;\frac{\partial}{\partial x_i}&#10;J(x_1,\ldots,x_n)$$&#10;\end{document}&#10;"/>
  <p:tag name="FILENAME" val="TP_tmp"/>
  <p:tag name="FORMAT" val="pngmono"/>
  <p:tag name="RES" val="600"/>
  <p:tag name="BLEND" val="0"/>
  <p:tag name="TRANSPARENT" val="0"/>
  <p:tag name="TBUG" val="0"/>
  <p:tag name="ALLOWFS" val="0"/>
  <p:tag name="ORIGWIDTH" val="124"/>
  <p:tag name="PICTUREFILESIZE" val="2518"/>
</p:tagLst>
</file>

<file path=ppt/tags/tag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symb,amsfonts}&#10;\usepackage{ulem}&#10;\let\underbar\uline&#10;\begin{document}&#10;$$J(x_1,x_2,\ldots,x_n)$$&#10;\end{document}&#10;"/>
  <p:tag name="FILENAME" val="TP_tmp"/>
  <p:tag name="FORMAT" val="pngmono"/>
  <p:tag name="RES" val="600"/>
  <p:tag name="BLEND" val="0"/>
  <p:tag name="TRANSPARENT" val="0"/>
  <p:tag name="TBUG" val="0"/>
  <p:tag name="ALLOWFS" val="0"/>
  <p:tag name="ORIGWIDTH" val="71"/>
  <p:tag name="PICTUREFILESIZE" val="1315"/>
</p:tagLst>
</file>

<file path=ppt/tags/tag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symb,amsfonts}&#10;\usepackage{ulem}&#10;\let\underbar\uline&#10;\begin{document}&#10;$$\frac{\partial}{\partial x_i}J(x_1,\ldots,x_n) \qquad \forall i$$&#10;\end{document}&#10;"/>
  <p:tag name="FILENAME" val="TP_tmp"/>
  <p:tag name="FORMAT" val="pngmono"/>
  <p:tag name="RES" val="600"/>
  <p:tag name="BLEND" val="0"/>
  <p:tag name="TRANSPARENT" val="0"/>
  <p:tag name="TBUG" val="0"/>
  <p:tag name="ALLOWFS" val="0"/>
  <p:tag name="ORIGWIDTH" val="104"/>
  <p:tag name="PICTUREFILESIZE" val="2110"/>
</p:tagLst>
</file>

<file path=ppt/tags/tag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symb,amsfonts}&#10;\usepackage{ulem}&#10;\let\underbar\uline&#10;\begin{document}&#10;$$J(x_1',\ldots,x_n') &lt; J(x_1,\ldots,x_n)$$&#10;\end{document}&#10;"/>
  <p:tag name="FILENAME" val="TP_tmp"/>
  <p:tag name="FORMAT" val="pngmono"/>
  <p:tag name="RES" val="600"/>
  <p:tag name="BLEND" val="0"/>
  <p:tag name="TRANSPARENT" val="0"/>
  <p:tag name="TBUG" val="0"/>
  <p:tag name="ALLOWFS" val="0"/>
  <p:tag name="ORIGWIDTH" val="128"/>
  <p:tag name="PICTUREFILESIZE" val="2217"/>
</p:tagLst>
</file>

<file path=ppt/tags/tag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x) \propto e^{\frac{E(x)}{kT}}&#10;\]&#10;\end{document}"/>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116"/>
  <p:tag name="PICTUREFILESIZE" val="8709"/>
</p:tagLst>
</file>

<file path=ppt/theme/theme1.xml><?xml version="1.0" encoding="utf-8"?>
<a:theme xmlns:a="http://schemas.openxmlformats.org/drawingml/2006/main" name="dan-berkeley-nlp-v1">
  <a:themeElements>
    <a:clrScheme name="dan-berkeley-nlp-v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an-berkeley-nlp-v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lIns="91438" tIns="45719" rIns="91438" bIns="45719">
        <a:spAutoFit/>
      </a:bodyPr>
      <a:lstStyle>
        <a:defPPr>
          <a:defRPr>
            <a:solidFill>
              <a:schemeClr val="bg2"/>
            </a:solidFill>
            <a:latin typeface="Calibri"/>
            <a:cs typeface="Calibri"/>
          </a:defRPr>
        </a:defPPr>
      </a:lstStyle>
    </a:txDef>
  </a:objectDefaults>
  <a:extraClrSchemeLst>
    <a:extraClrScheme>
      <a:clrScheme name="dan-berkeley-nlp-v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an-berkeley-nlp-v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an-berkeley-nlp-v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an-berkeley-nlp-v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an-berkeley-nlp-v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an-berkeley-nlp-v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an-berkeley-nlp-v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an-berkeley-nlp-v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an-berkeley-nlp-v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an-berkeley-nlp-v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an-berkeley-nlp-v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an-berkeley-nlp-v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FA12 cs188 lecture 1 -- introduction</Template>
  <TotalTime>43855</TotalTime>
  <Words>7174</Words>
  <Application>Microsoft Office PowerPoint</Application>
  <PresentationFormat>Widescreen</PresentationFormat>
  <Paragraphs>839</Paragraphs>
  <Slides>158</Slides>
  <Notes>21</Notes>
  <HiddenSlides>2</HiddenSlides>
  <MMClips>0</MMClips>
  <ScaleCrop>false</ScaleCrop>
  <HeadingPairs>
    <vt:vector size="6" baseType="variant">
      <vt:variant>
        <vt:lpstr>Fonts Used</vt:lpstr>
      </vt:variant>
      <vt:variant>
        <vt:i4>21</vt:i4>
      </vt:variant>
      <vt:variant>
        <vt:lpstr>Theme</vt:lpstr>
      </vt:variant>
      <vt:variant>
        <vt:i4>1</vt:i4>
      </vt:variant>
      <vt:variant>
        <vt:lpstr>Slide Titles</vt:lpstr>
      </vt:variant>
      <vt:variant>
        <vt:i4>158</vt:i4>
      </vt:variant>
    </vt:vector>
  </HeadingPairs>
  <TitlesOfParts>
    <vt:vector size="180" baseType="lpstr">
      <vt:lpstr>Arial</vt:lpstr>
      <vt:lpstr>Bookman Old Style</vt:lpstr>
      <vt:lpstr>Calibri</vt:lpstr>
      <vt:lpstr>charter</vt:lpstr>
      <vt:lpstr>CMCSC10</vt:lpstr>
      <vt:lpstr>CMMI10</vt:lpstr>
      <vt:lpstr>CMR10</vt:lpstr>
      <vt:lpstr>CMR5</vt:lpstr>
      <vt:lpstr>CMSS10</vt:lpstr>
      <vt:lpstr>CMSSBX10</vt:lpstr>
      <vt:lpstr>CMSY10</vt:lpstr>
      <vt:lpstr>Linux Libertine</vt:lpstr>
      <vt:lpstr>NexusSans</vt:lpstr>
      <vt:lpstr>NimbusRomNo9L-Medi</vt:lpstr>
      <vt:lpstr>NimbusRomNo9L-Regu</vt:lpstr>
      <vt:lpstr>NimbusRomNo9L-ReguItal</vt:lpstr>
      <vt:lpstr>Palatino Linotype</vt:lpstr>
      <vt:lpstr>Tahoma</vt:lpstr>
      <vt:lpstr>Times</vt:lpstr>
      <vt:lpstr>Times New Roman</vt:lpstr>
      <vt:lpstr>Wingdings</vt:lpstr>
      <vt:lpstr>dan-berkeley-nlp-v1</vt:lpstr>
      <vt:lpstr>COE 4213564 Introduction to Artificial Intelligence </vt:lpstr>
      <vt:lpstr>Search in Complex Environments</vt:lpstr>
      <vt:lpstr>Iterative Improvement Methods</vt:lpstr>
      <vt:lpstr>Finding a valid final configuration or state</vt:lpstr>
      <vt:lpstr>Iterative Improvement Methods</vt:lpstr>
      <vt:lpstr>Local Search and Optimization Problems</vt:lpstr>
      <vt:lpstr>State-space landscape</vt:lpstr>
      <vt:lpstr>Exploring the Landscape</vt:lpstr>
      <vt:lpstr>Hill-climbing search</vt:lpstr>
      <vt:lpstr>Hill-climbing search</vt:lpstr>
      <vt:lpstr>Hill-climbing algorithm</vt:lpstr>
      <vt:lpstr>Hill-climbing search</vt:lpstr>
      <vt:lpstr>The heuristic objective(cost) function</vt:lpstr>
      <vt:lpstr>Ex: Heuristic for n-queens problem</vt:lpstr>
      <vt:lpstr>Ex: Heuristic for n-queens problem</vt:lpstr>
      <vt:lpstr>Ex: </vt:lpstr>
      <vt:lpstr>Example: TSP</vt:lpstr>
      <vt:lpstr>Hill Climbing Drawbacks  </vt:lpstr>
      <vt:lpstr>Trajectories, difficulties </vt:lpstr>
      <vt:lpstr>Local search</vt:lpstr>
      <vt:lpstr>Local search</vt:lpstr>
      <vt:lpstr>Local search</vt:lpstr>
      <vt:lpstr>Local search</vt:lpstr>
      <vt:lpstr>Local search</vt:lpstr>
      <vt:lpstr>Local search</vt:lpstr>
      <vt:lpstr>Hill-climbing search</vt:lpstr>
      <vt:lpstr>Global and local maxima</vt:lpstr>
      <vt:lpstr>Sideways move on the 8-queens problem</vt:lpstr>
      <vt:lpstr>The success of hill climbing</vt:lpstr>
      <vt:lpstr>argmax and argmin notation</vt:lpstr>
      <vt:lpstr>Gradient ascent / descent</vt:lpstr>
      <vt:lpstr>Gradient descent</vt:lpstr>
      <vt:lpstr>Gradient descent</vt:lpstr>
      <vt:lpstr>Gradient descent</vt:lpstr>
      <vt:lpstr>Gradient methods vs. Newton’s method</vt:lpstr>
      <vt:lpstr>Simulated annealing</vt:lpstr>
      <vt:lpstr>Real annealing: Sword </vt:lpstr>
      <vt:lpstr>Simulated Annealing(SA) intuitions</vt:lpstr>
      <vt:lpstr>Simulated Annealing</vt:lpstr>
      <vt:lpstr>Simulated Annealing</vt:lpstr>
      <vt:lpstr>Simulated Annealing</vt:lpstr>
      <vt:lpstr>Simulated Annealing</vt:lpstr>
      <vt:lpstr>Simulated Annealing</vt:lpstr>
      <vt:lpstr>Simulated Annealing</vt:lpstr>
      <vt:lpstr>Simulated Annealing</vt:lpstr>
      <vt:lpstr>Simulated Annealing</vt:lpstr>
      <vt:lpstr>Simulated Annealing</vt:lpstr>
      <vt:lpstr>Simulated Annealing</vt:lpstr>
      <vt:lpstr>Simulated Annealing</vt:lpstr>
      <vt:lpstr>Simulated Annealing</vt:lpstr>
      <vt:lpstr>Simulated Annealing</vt:lpstr>
      <vt:lpstr>Simulated Annealing</vt:lpstr>
      <vt:lpstr>Simulated Annealing</vt:lpstr>
      <vt:lpstr>Simulated Annealing</vt:lpstr>
      <vt:lpstr>Simulated Annealing</vt:lpstr>
      <vt:lpstr>Simulated Annealing</vt:lpstr>
      <vt:lpstr>Simulated Annealing</vt:lpstr>
      <vt:lpstr>Simulated Annealing</vt:lpstr>
      <vt:lpstr>Simulated Annealing</vt:lpstr>
      <vt:lpstr>Simulated Annealing</vt:lpstr>
      <vt:lpstr>Simulated Annealing</vt:lpstr>
      <vt:lpstr>Simulated annealing (SA)</vt:lpstr>
      <vt:lpstr>Simulated annealing</vt:lpstr>
      <vt:lpstr>Simulated annealing algorithm </vt:lpstr>
      <vt:lpstr>Simulated annealing algorithm</vt:lpstr>
      <vt:lpstr>Simulated Annealing</vt:lpstr>
      <vt:lpstr>Simulated Annealing</vt:lpstr>
      <vt:lpstr>Local beam search (LBS)</vt:lpstr>
      <vt:lpstr>Local beam search (LBS)</vt:lpstr>
      <vt:lpstr>Local beam search</vt:lpstr>
      <vt:lpstr>Local Beam Search</vt:lpstr>
      <vt:lpstr>Local Beam Search</vt:lpstr>
      <vt:lpstr>Local Beam Search</vt:lpstr>
      <vt:lpstr>Local Beam Search</vt:lpstr>
      <vt:lpstr>Local Beam Search</vt:lpstr>
      <vt:lpstr>Local Beam Search</vt:lpstr>
      <vt:lpstr>Local Beam Search</vt:lpstr>
      <vt:lpstr>Local Beam Search</vt:lpstr>
      <vt:lpstr>Local Beam Search</vt:lpstr>
      <vt:lpstr>Local Beam Search</vt:lpstr>
      <vt:lpstr>Local Beam Search</vt:lpstr>
      <vt:lpstr>Local Beam Search</vt:lpstr>
      <vt:lpstr>Local Beam Search</vt:lpstr>
      <vt:lpstr>Local Beam Search</vt:lpstr>
      <vt:lpstr>Local Beam Search</vt:lpstr>
      <vt:lpstr>Local Beam Search</vt:lpstr>
      <vt:lpstr>Tabu search</vt:lpstr>
      <vt:lpstr>Tabu Search: TS</vt:lpstr>
      <vt:lpstr>Tabu Search: TS</vt:lpstr>
      <vt:lpstr>Tabu Search: TS</vt:lpstr>
      <vt:lpstr>Tabu Search: TS</vt:lpstr>
      <vt:lpstr>Tabu Search: TS</vt:lpstr>
      <vt:lpstr>Tabu Search: TS</vt:lpstr>
      <vt:lpstr>Tabu Search: TS</vt:lpstr>
      <vt:lpstr>Tabu Search: TS</vt:lpstr>
      <vt:lpstr>Tabu Search: TS</vt:lpstr>
      <vt:lpstr>Tabu Search: TS</vt:lpstr>
      <vt:lpstr>Tabu Search: TS</vt:lpstr>
      <vt:lpstr>Tabu Search: TS</vt:lpstr>
      <vt:lpstr>Tabu Search: TS</vt:lpstr>
      <vt:lpstr>Tabu Search: TS</vt:lpstr>
      <vt:lpstr>Tabu Search: TS</vt:lpstr>
      <vt:lpstr>Tabu Search: TS</vt:lpstr>
      <vt:lpstr>Tabu Search: TS</vt:lpstr>
      <vt:lpstr>Tabu Search: TS</vt:lpstr>
      <vt:lpstr>Tabu Search: TS</vt:lpstr>
      <vt:lpstr>Tabu Search: TS</vt:lpstr>
      <vt:lpstr>Tabu Search: TS</vt:lpstr>
      <vt:lpstr>Tabu Search: TS</vt:lpstr>
      <vt:lpstr>Tabu Search: TS</vt:lpstr>
      <vt:lpstr>Advantages and Disadvantages of TS</vt:lpstr>
      <vt:lpstr>Evolutionary computation</vt:lpstr>
      <vt:lpstr>Evolutionary algorithms</vt:lpstr>
      <vt:lpstr>Genetic Algorithms</vt:lpstr>
      <vt:lpstr>Genetic Algorithms</vt:lpstr>
      <vt:lpstr>Representation of states (solutions)</vt:lpstr>
      <vt:lpstr>8-queens puzzle encoding</vt:lpstr>
      <vt:lpstr>Fitness Function</vt:lpstr>
      <vt:lpstr>Selection</vt:lpstr>
      <vt:lpstr>Roulette Wheel Selection</vt:lpstr>
      <vt:lpstr>Rank Selection</vt:lpstr>
      <vt:lpstr>Cross-Over and Mutation</vt:lpstr>
      <vt:lpstr>Cross-Over and Mutation</vt:lpstr>
      <vt:lpstr>8-queens puzzle : selection</vt:lpstr>
      <vt:lpstr>8-queens puzzle : crossover and mutation</vt:lpstr>
      <vt:lpstr>Example: N-Queens</vt:lpstr>
      <vt:lpstr>Genetic Algorithms</vt:lpstr>
      <vt:lpstr>Genetic Algorithms</vt:lpstr>
      <vt:lpstr>Genetic Algorithms</vt:lpstr>
      <vt:lpstr>Genetic Algorithms</vt:lpstr>
      <vt:lpstr>Genetic Algorithms</vt:lpstr>
      <vt:lpstr>Genetic Algorithms</vt:lpstr>
      <vt:lpstr>Genetic Algorithms</vt:lpstr>
      <vt:lpstr>Genetic Algorithms</vt:lpstr>
      <vt:lpstr>Genetic Algorithms</vt:lpstr>
      <vt:lpstr>Genetic Algorithms</vt:lpstr>
      <vt:lpstr>Genetic Algorithms</vt:lpstr>
      <vt:lpstr>Genetic Algorithms</vt:lpstr>
      <vt:lpstr>Genetic Algorithms</vt:lpstr>
      <vt:lpstr>Genetic Algorithms</vt:lpstr>
      <vt:lpstr>Genetic Algorithms</vt:lpstr>
      <vt:lpstr>Genetic Algorithms</vt:lpstr>
      <vt:lpstr>Genetic Algorithms</vt:lpstr>
      <vt:lpstr>Genetic Algorithms</vt:lpstr>
      <vt:lpstr>Genetic Algorithms</vt:lpstr>
      <vt:lpstr>Problem Encoding</vt:lpstr>
      <vt:lpstr>Problem Encoding</vt:lpstr>
      <vt:lpstr>Recombination : Similar to crossover</vt:lpstr>
      <vt:lpstr>GA for the Traveling Salesperson Problem</vt:lpstr>
      <vt:lpstr>GA for the Traveling Salesperson Problem</vt:lpstr>
      <vt:lpstr>GA for the Traveling Salesperson Problem</vt:lpstr>
      <vt:lpstr>Local search in continuous spaces</vt:lpstr>
      <vt:lpstr>Local Search in Continuous Spaces</vt:lpstr>
      <vt:lpstr>Example: Siting airports in Romania</vt:lpstr>
      <vt:lpstr>PowerPoint Presentation</vt:lpstr>
      <vt:lpstr>Handling a continuous state/action space</vt:lpstr>
      <vt:lpstr>Finding extrema in continuous space</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294-5: Statistical Natural Language Processing</dc:title>
  <dc:creator>Preferred Customer</dc:creator>
  <cp:lastModifiedBy>Selim AKYOKUŞ</cp:lastModifiedBy>
  <cp:revision>2327</cp:revision>
  <cp:lastPrinted>2014-01-28T19:38:34Z</cp:lastPrinted>
  <dcterms:created xsi:type="dcterms:W3CDTF">2004-08-27T04:16:05Z</dcterms:created>
  <dcterms:modified xsi:type="dcterms:W3CDTF">2023-10-28T16:57:57Z</dcterms:modified>
</cp:coreProperties>
</file>