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4.xml" ContentType="application/vnd.openxmlformats-officedocument.presentationml.notesSlide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2.xml" ContentType="application/inkml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ink/ink3.xml" ContentType="application/inkml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92"/>
  </p:notesMasterIdLst>
  <p:handoutMasterIdLst>
    <p:handoutMasterId r:id="rId93"/>
  </p:handoutMasterIdLst>
  <p:sldIdLst>
    <p:sldId id="680" r:id="rId2"/>
    <p:sldId id="256" r:id="rId3"/>
    <p:sldId id="560" r:id="rId4"/>
    <p:sldId id="575" r:id="rId5"/>
    <p:sldId id="594" r:id="rId6"/>
    <p:sldId id="258" r:id="rId7"/>
    <p:sldId id="296" r:id="rId8"/>
    <p:sldId id="596" r:id="rId9"/>
    <p:sldId id="598" r:id="rId10"/>
    <p:sldId id="599" r:id="rId11"/>
    <p:sldId id="675" r:id="rId12"/>
    <p:sldId id="676" r:id="rId13"/>
    <p:sldId id="677" r:id="rId14"/>
    <p:sldId id="595" r:id="rId15"/>
    <p:sldId id="597" r:id="rId16"/>
    <p:sldId id="600" r:id="rId17"/>
    <p:sldId id="601" r:id="rId18"/>
    <p:sldId id="576" r:id="rId19"/>
    <p:sldId id="574" r:id="rId20"/>
    <p:sldId id="514" r:id="rId21"/>
    <p:sldId id="559" r:id="rId22"/>
    <p:sldId id="577" r:id="rId23"/>
    <p:sldId id="580" r:id="rId24"/>
    <p:sldId id="681" r:id="rId25"/>
    <p:sldId id="521" r:id="rId26"/>
    <p:sldId id="553" r:id="rId27"/>
    <p:sldId id="524" r:id="rId28"/>
    <p:sldId id="571" r:id="rId29"/>
    <p:sldId id="602" r:id="rId30"/>
    <p:sldId id="603" r:id="rId31"/>
    <p:sldId id="604" r:id="rId32"/>
    <p:sldId id="605" r:id="rId33"/>
    <p:sldId id="608" r:id="rId34"/>
    <p:sldId id="525" r:id="rId35"/>
    <p:sldId id="582" r:id="rId36"/>
    <p:sldId id="686" r:id="rId37"/>
    <p:sldId id="588" r:id="rId38"/>
    <p:sldId id="682" r:id="rId39"/>
    <p:sldId id="579" r:id="rId40"/>
    <p:sldId id="527" r:id="rId41"/>
    <p:sldId id="606" r:id="rId42"/>
    <p:sldId id="607" r:id="rId43"/>
    <p:sldId id="589" r:id="rId44"/>
    <p:sldId id="683" r:id="rId45"/>
    <p:sldId id="529" r:id="rId46"/>
    <p:sldId id="583" r:id="rId47"/>
    <p:sldId id="674" r:id="rId48"/>
    <p:sldId id="561" r:id="rId49"/>
    <p:sldId id="572" r:id="rId50"/>
    <p:sldId id="584" r:id="rId51"/>
    <p:sldId id="590" r:id="rId52"/>
    <p:sldId id="684" r:id="rId53"/>
    <p:sldId id="563" r:id="rId54"/>
    <p:sldId id="564" r:id="rId55"/>
    <p:sldId id="283" r:id="rId56"/>
    <p:sldId id="284" r:id="rId57"/>
    <p:sldId id="285" r:id="rId58"/>
    <p:sldId id="565" r:id="rId59"/>
    <p:sldId id="585" r:id="rId60"/>
    <p:sldId id="586" r:id="rId61"/>
    <p:sldId id="592" r:id="rId62"/>
    <p:sldId id="593" r:id="rId63"/>
    <p:sldId id="685" r:id="rId64"/>
    <p:sldId id="570" r:id="rId65"/>
    <p:sldId id="531" r:id="rId66"/>
    <p:sldId id="533" r:id="rId67"/>
    <p:sldId id="558" r:id="rId68"/>
    <p:sldId id="657" r:id="rId69"/>
    <p:sldId id="610" r:id="rId70"/>
    <p:sldId id="611" r:id="rId71"/>
    <p:sldId id="656" r:id="rId72"/>
    <p:sldId id="555" r:id="rId73"/>
    <p:sldId id="658" r:id="rId74"/>
    <p:sldId id="659" r:id="rId75"/>
    <p:sldId id="612" r:id="rId76"/>
    <p:sldId id="687" r:id="rId77"/>
    <p:sldId id="660" r:id="rId78"/>
    <p:sldId id="661" r:id="rId79"/>
    <p:sldId id="652" r:id="rId80"/>
    <p:sldId id="663" r:id="rId81"/>
    <p:sldId id="688" r:id="rId82"/>
    <p:sldId id="646" r:id="rId83"/>
    <p:sldId id="670" r:id="rId84"/>
    <p:sldId id="648" r:id="rId85"/>
    <p:sldId id="678" r:id="rId86"/>
    <p:sldId id="562" r:id="rId87"/>
    <p:sldId id="671" r:id="rId88"/>
    <p:sldId id="672" r:id="rId89"/>
    <p:sldId id="673" r:id="rId90"/>
    <p:sldId id="638" r:id="rId91"/>
  </p:sldIdLst>
  <p:sldSz cx="12192000" cy="6858000"/>
  <p:notesSz cx="7315200" cy="9601200"/>
  <p:custDataLst>
    <p:tags r:id="rId9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8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7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6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943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131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320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509" algn="l" defTabSz="914377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139" autoAdjust="0"/>
    <p:restoredTop sz="76652" autoAdjust="0"/>
  </p:normalViewPr>
  <p:slideViewPr>
    <p:cSldViewPr>
      <p:cViewPr varScale="1">
        <p:scale>
          <a:sx n="94" d="100"/>
          <a:sy n="94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30.23256" units="1/cm"/>
          <inkml:channelProperty channel="Y" name="resolution" value="74.22681" units="1/cm"/>
          <inkml:channelProperty channel="T" name="resolution" value="1" units="1/dev"/>
        </inkml:channelProperties>
      </inkml:inkSource>
      <inkml:timestamp xml:id="ts0" timeString="2022-04-19T09:08:32.1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11077 9878 0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30.23256" units="1/cm"/>
          <inkml:channelProperty channel="Y" name="resolution" value="74.22681" units="1/cm"/>
          <inkml:channelProperty channel="T" name="resolution" value="1" units="1/dev"/>
        </inkml:channelProperties>
      </inkml:inkSource>
      <inkml:timestamp xml:id="ts0" timeString="2022-04-19T09:47:49.37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19438 7126 0,'88'0'109,"0"0"-93,18-35-16,-18 35 16,18-18-1,-53 1-15,106-1 32,17-35-1,-105 18-16,-53 17 17,-1 18-17,1-35 110,-18 17-93,17 18 61,-17-17-93,18-1 16,-18 0 0,0 1-16,0-1 15,18 18-15,17-35 31,-35 17 251,-18-17-267,1 35 17,-1 0-1,0 0 16,1 0 62,-54 0-93,36 0-1,0 0 1,-18 0-16,53 17 375,35-17-313,-17 0-46,-1 0 62,19 18-62,-19 0-1,1-18 1,-18 17-16,18-17 16,70 36 15,-71-36-15,1 17 46,0 36-15,17-35-31,18 35 15,-36 0-16,-17-18 17,18-17-17,0-1 17,-1 54-1,-17-54-16,0 19 1,0-1 31,0-17 250,-17-18-235,-1-18-30,-17 0-32,0-17 15,-36 0 1,-88-36 15,142 54 47,17-1-62,0 0-1,0-17 17,-18 17-32,0 18 31,18-17-15,-17-19-1,-1 1 32,-17-18-16,17 36-15,18-1-16,-17 0 16,-1-17-1,18 17 16,-18 1-15,36 17 297,0 0-298,34 35-15,1 0 16,-17 1-1,52 34 1,-53-35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30.23256" units="1/cm"/>
          <inkml:channelProperty channel="Y" name="resolution" value="74.22681" units="1/cm"/>
          <inkml:channelProperty channel="T" name="resolution" value="1" units="1/dev"/>
        </inkml:channelProperties>
      </inkml:inkSource>
      <inkml:timestamp xml:id="ts0" timeString="2022-04-19T09:52:46.85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12753 12876 0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371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13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8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5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99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demos.html</a:t>
            </a:r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MRV 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baseline="0" dirty="0"/>
          </a:p>
          <a:p>
            <a:pPr marL="171450" indent="-171450">
              <a:buFont typeface="Wingdings" charset="0"/>
              <a:buChar char="à"/>
            </a:pPr>
            <a:r>
              <a:rPr lang="en-US" baseline="0" dirty="0">
                <a:sym typeface="Wingdings"/>
              </a:rPr>
              <a:t>Solves already without any need for backtracking</a:t>
            </a:r>
          </a:p>
          <a:p>
            <a:pPr marL="171450" indent="-171450">
              <a:buFont typeface="Wingdings" charset="0"/>
              <a:buChar char="à"/>
            </a:pPr>
            <a:endParaRPr lang="en-US" baseline="0" dirty="0"/>
          </a:p>
          <a:p>
            <a:r>
              <a:rPr lang="en-US" baseline="0" dirty="0"/>
              <a:t>Note: need a bigger problem to illustrate relevance of </a:t>
            </a:r>
            <a:r>
              <a:rPr lang="en-US" baseline="0" dirty="0" err="1"/>
              <a:t>backtracking+AC+MRV+MCV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7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96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97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1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778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L5D1 –</a:t>
            </a:r>
            <a:r>
              <a:rPr lang="en-US" baseline="0" dirty="0"/>
              <a:t> python demos</a:t>
            </a:r>
          </a:p>
          <a:p>
            <a:endParaRPr lang="en-US" baseline="0" dirty="0"/>
          </a:p>
          <a:p>
            <a:r>
              <a:rPr lang="en-US" baseline="0" dirty="0"/>
              <a:t>Coloring – </a:t>
            </a:r>
            <a:r>
              <a:rPr lang="en-US" baseline="0" dirty="0" err="1"/>
              <a:t>javascript</a:t>
            </a:r>
            <a:r>
              <a:rPr lang="en-US" baseline="0" dirty="0"/>
              <a:t> demos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14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0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17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28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25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342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14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4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62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44869" y="2019477"/>
            <a:ext cx="8302259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marL="11206">
              <a:lnSpc>
                <a:spcPts val="781"/>
              </a:lnSpc>
            </a:pPr>
            <a:r>
              <a:rPr lang="tr-TR" spc="13"/>
              <a:t>Chapter</a:t>
            </a:r>
            <a:r>
              <a:rPr lang="tr-TR" spc="18"/>
              <a:t> 5</a:t>
            </a:r>
            <a:endParaRPr lang="tr-TR" spc="18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6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pPr marL="33619">
              <a:lnSpc>
                <a:spcPts val="781"/>
              </a:lnSpc>
            </a:pPr>
            <a:fld id="{81D60167-4931-47E6-BA6A-407CBD079E47}" type="slidenum">
              <a:rPr lang="tr-TR" spc="18" smtClean="0"/>
              <a:pPr marL="33619">
                <a:lnSpc>
                  <a:spcPts val="781"/>
                </a:lnSpc>
              </a:pPr>
              <a:t>‹#›</a:t>
            </a:fld>
            <a:endParaRPr lang="tr-TR" spc="18" dirty="0"/>
          </a:p>
        </p:txBody>
      </p:sp>
    </p:spTree>
    <p:extLst>
      <p:ext uri="{BB962C8B-B14F-4D97-AF65-F5344CB8AC3E}">
        <p14:creationId xmlns:p14="http://schemas.microsoft.com/office/powerpoint/2010/main" val="1308440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tags" Target="../tags/tag6.xml"/><Relationship Id="rId7" Type="http://schemas.openxmlformats.org/officeDocument/2006/relationships/image" Target="../media/image16.wmf"/><Relationship Id="rId12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8.xml"/><Relationship Id="rId10" Type="http://schemas.openxmlformats.org/officeDocument/2006/relationships/image" Target="../media/image23.png"/><Relationship Id="rId4" Type="http://schemas.openxmlformats.org/officeDocument/2006/relationships/tags" Target="../tags/tag7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0.png"/><Relationship Id="rId5" Type="http://schemas.openxmlformats.org/officeDocument/2006/relationships/tags" Target="../tags/tag13.xml"/><Relationship Id="rId10" Type="http://schemas.openxmlformats.org/officeDocument/2006/relationships/image" Target="../media/image29.png"/><Relationship Id="rId4" Type="http://schemas.openxmlformats.org/officeDocument/2006/relationships/tags" Target="../tags/tag1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tags" Target="../tags/tag15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34.png"/><Relationship Id="rId5" Type="http://schemas.openxmlformats.org/officeDocument/2006/relationships/tags" Target="../tags/tag18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1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1.png"/><Relationship Id="rId5" Type="http://schemas.openxmlformats.org/officeDocument/2006/relationships/hyperlink" Target="https://inst.eecs.berkeley.edu/~cs188/fa19/assets/demos/csp/csp_demos.html" TargetMode="External"/><Relationship Id="rId4" Type="http://schemas.openxmlformats.org/officeDocument/2006/relationships/notesSlide" Target="../notesSlides/notesSlid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88/fa21/assets/demos/csp/csp_demos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1.png"/><Relationship Id="rId4" Type="http://schemas.openxmlformats.org/officeDocument/2006/relationships/hyperlink" Target="https://inst.eecs.berkeley.edu/~cs188/fa19/assets/demos/csp/csp_demos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88/fa21/assets/demos/csp/csp_demos.html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t.eecs.berkeley.edu/~cs188/fa19/assets/demos/csp/csp_demos.html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hyperlink" Target="https://inst.eecs.berkeley.edu/~cs188/fa19/assets/demos/csp/csp_demos.html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88/fa21/assets/demos/csp/csp_demos.html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88/fa21/assets/demos/csp/csp_demos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.eecs.berkeley.edu/~cs188/fa19/assets/demos/csp/csp_demos.html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6.png"/><Relationship Id="rId4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0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106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13.png"/><Relationship Id="rId5" Type="http://schemas.openxmlformats.org/officeDocument/2006/relationships/customXml" Target="../ink/ink3.xml"/><Relationship Id="rId4" Type="http://schemas.openxmlformats.org/officeDocument/2006/relationships/image" Target="../media/image6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09.png"/><Relationship Id="rId5" Type="http://schemas.openxmlformats.org/officeDocument/2006/relationships/hyperlink" Target="https://inst.eecs.berkeley.edu/~cs188/fa21/assets/demos/csp/csp_demos.html" TargetMode="External"/><Relationship Id="rId4" Type="http://schemas.openxmlformats.org/officeDocument/2006/relationships/image" Target="../media/image6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14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splib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COE 4213564</a:t>
            </a:r>
            <a:br>
              <a:rPr lang="en-US" dirty="0"/>
            </a:br>
            <a:r>
              <a:rPr lang="en-US" dirty="0"/>
              <a:t>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C38D73-38D7-4B94-A83D-3996FA1DDDCE}"/>
              </a:ext>
            </a:extLst>
          </p:cNvPr>
          <p:cNvSpPr txBox="1"/>
          <p:nvPr/>
        </p:nvSpPr>
        <p:spPr bwMode="auto">
          <a:xfrm>
            <a:off x="990600" y="5471042"/>
            <a:ext cx="10439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endParaRPr lang="tr-T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Many slides are adapted from  CS 188 (http://ai.berkeley.edu),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CS 322,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CIS 521, CS 221, CS182</a:t>
            </a:r>
            <a:r>
              <a:rPr lang="tr-T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CS4420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98DF-6EC4-4A6F-B4A1-EB5F639B4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Possible</a:t>
            </a:r>
            <a:r>
              <a:rPr lang="tr-TR" sz="4400" b="0" i="0" u="none" strike="noStrike" baseline="0" dirty="0">
                <a:solidFill>
                  <a:srgbClr val="3333CD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Worlds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5CD62-CAED-4A5B-87F5-E6526DD0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11201400" cy="501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27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371600"/>
            <a:ext cx="7316459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1898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r="67721"/>
          <a:stretch>
            <a:fillRect/>
          </a:stretch>
        </p:blipFill>
        <p:spPr bwMode="auto">
          <a:xfrm>
            <a:off x="8686800" y="1364304"/>
            <a:ext cx="2819400" cy="2369496"/>
          </a:xfrm>
          <a:prstGeom prst="rect">
            <a:avLst/>
          </a:prstGeom>
          <a:noFill/>
        </p:spPr>
      </p:pic>
      <p:pic>
        <p:nvPicPr>
          <p:cNvPr id="6" name="Picture 2" descr="C:\Users\Dan\Dropbox\Office\CS 188\Ketrina Art\CSPs\Domains.png"/>
          <p:cNvPicPr>
            <a:picLocks noChangeAspect="1" noChangeArrowheads="1"/>
          </p:cNvPicPr>
          <p:nvPr/>
        </p:nvPicPr>
        <p:blipFill>
          <a:blip r:embed="rId2" cstate="print"/>
          <a:srcRect l="66619"/>
          <a:stretch>
            <a:fillRect/>
          </a:stretch>
        </p:blipFill>
        <p:spPr bwMode="auto">
          <a:xfrm>
            <a:off x="8534400" y="3802704"/>
            <a:ext cx="2915629" cy="2369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56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3" y="2617786"/>
            <a:ext cx="1665614" cy="277894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0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 descr="C:\Users\Dan\Dropbox\Office\CS 188\Ketrina Art\CSPs\Constrain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520" y="1447800"/>
            <a:ext cx="4952680" cy="3352800"/>
          </a:xfrm>
          <a:prstGeom prst="rect">
            <a:avLst/>
          </a:prstGeom>
          <a:noFill/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DA907AF-08C6-4671-836E-9C394C3A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534400" y="4671209"/>
            <a:ext cx="2377972" cy="197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16516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B4164-51F2-40BC-89D4-6EDD204D9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Constraints</a:t>
            </a:r>
            <a:endParaRPr lang="tr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3A630-5E63-441D-BBAC-9D551D18ACAD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9DB11-A8FA-4B87-A067-4A7290FF5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7800"/>
            <a:ext cx="10515600" cy="46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7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F138B-2C27-404C-9104-BB0ED7ECD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Constraints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72C28-33EF-40C1-9809-F78F408A4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95400"/>
            <a:ext cx="9753600" cy="4960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E7F12D-2808-4769-B924-AD9BF9A3DF0D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</p:spTree>
    <p:extLst>
      <p:ext uri="{BB962C8B-B14F-4D97-AF65-F5344CB8AC3E}">
        <p14:creationId xmlns:p14="http://schemas.microsoft.com/office/powerpoint/2010/main" val="2275521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C872F-1B20-4E40-9CAE-ED398F51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Scope</a:t>
            </a:r>
            <a:r>
              <a:rPr lang="tr-TR" sz="4400" b="0" i="0" u="none" strike="noStrike" baseline="0" dirty="0">
                <a:solidFill>
                  <a:srgbClr val="3333CD"/>
                </a:solidFill>
                <a:latin typeface="ArialMT"/>
              </a:rPr>
              <a:t> of a </a:t>
            </a:r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constraint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E5B62D-3917-48B2-86E5-17A7A8F1EB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6999" y="1505866"/>
            <a:ext cx="8558002" cy="4511431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9A72A-CCE3-47B6-B6E0-310A58B961C3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</p:spTree>
    <p:extLst>
      <p:ext uri="{BB962C8B-B14F-4D97-AF65-F5344CB8AC3E}">
        <p14:creationId xmlns:p14="http://schemas.microsoft.com/office/powerpoint/2010/main" val="186096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8555-32F4-48F1-B714-53C87980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Solving</a:t>
            </a:r>
            <a:r>
              <a:rPr lang="tr-TR" sz="4400" b="0" i="0" u="none" strike="noStrike" baseline="0" dirty="0">
                <a:solidFill>
                  <a:srgbClr val="3333CD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Constraint</a:t>
            </a:r>
            <a:r>
              <a:rPr lang="tr-TR" sz="4400" b="0" i="0" u="none" strike="noStrike" baseline="0" dirty="0">
                <a:solidFill>
                  <a:srgbClr val="3333CD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Satisfaction</a:t>
            </a:r>
            <a:r>
              <a:rPr lang="tr-TR" sz="4400" b="0" i="0" u="none" strike="noStrike" baseline="0" dirty="0">
                <a:solidFill>
                  <a:srgbClr val="3333CD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333CD"/>
                </a:solidFill>
                <a:latin typeface="ArialMT"/>
              </a:rPr>
              <a:t>Problems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12EED-60C9-41F9-BAA9-78ED0A9C2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447800"/>
            <a:ext cx="10668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49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 l="1140" t="1105"/>
          <a:stretch>
            <a:fillRect/>
          </a:stretch>
        </p:blipFill>
        <p:spPr bwMode="auto">
          <a:xfrm>
            <a:off x="1295400" y="1371600"/>
            <a:ext cx="6019800" cy="499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28E590-9BF6-85B1-9AC0-FC7D60542194}"/>
              </a:ext>
            </a:extLst>
          </p:cNvPr>
          <p:cNvSpPr txBox="1"/>
          <p:nvPr/>
        </p:nvSpPr>
        <p:spPr>
          <a:xfrm>
            <a:off x="7162800" y="1279248"/>
            <a:ext cx="4343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i="0" u="none" strike="noStrike" baseline="0" dirty="0" err="1">
                <a:solidFill>
                  <a:srgbClr val="9A009A"/>
                </a:solidFill>
                <a:latin typeface="CMSSBX10"/>
              </a:rPr>
              <a:t>Example</a:t>
            </a:r>
            <a:r>
              <a:rPr lang="tr-TR" sz="2400" b="0" i="0" u="none" strike="noStrike" baseline="0" dirty="0">
                <a:solidFill>
                  <a:srgbClr val="9A009A"/>
                </a:solidFill>
                <a:latin typeface="CMSSBX10"/>
              </a:rPr>
              <a:t> problem: </a:t>
            </a:r>
            <a:r>
              <a:rPr lang="tr-TR" sz="2400" b="1" i="0" u="none" strike="noStrike" baseline="0" dirty="0" err="1">
                <a:solidFill>
                  <a:srgbClr val="9A009A"/>
                </a:solidFill>
                <a:latin typeface="CMSSBX10"/>
              </a:rPr>
              <a:t>Map</a:t>
            </a:r>
            <a:r>
              <a:rPr lang="tr-TR" sz="2400" b="0" i="0" u="none" strike="noStrike" baseline="0" dirty="0">
                <a:solidFill>
                  <a:srgbClr val="9A009A"/>
                </a:solidFill>
                <a:latin typeface="CMSSBX10"/>
              </a:rPr>
              <a:t> </a:t>
            </a:r>
            <a:r>
              <a:rPr lang="tr-TR" sz="2400" b="1" i="0" u="none" strike="noStrike" baseline="0" dirty="0" err="1">
                <a:solidFill>
                  <a:srgbClr val="9A009A"/>
                </a:solidFill>
                <a:latin typeface="CMSSBX10"/>
              </a:rPr>
              <a:t>coloring</a:t>
            </a:r>
            <a:endParaRPr lang="tr-TR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1C277-FCB2-4787-BDC1-3E4DB6B50828}"/>
              </a:ext>
            </a:extLst>
          </p:cNvPr>
          <p:cNvSpPr txBox="1"/>
          <p:nvPr/>
        </p:nvSpPr>
        <p:spPr>
          <a:xfrm>
            <a:off x="7772400" y="1872625"/>
            <a:ext cx="38862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2000" dirty="0">
                <a:latin typeface="NimbusRomNo9L-Regu"/>
              </a:rPr>
              <a:t>W</a:t>
            </a:r>
            <a:r>
              <a:rPr lang="en-US" sz="2000" b="0" i="0" u="none" strike="noStrike" baseline="0" dirty="0">
                <a:latin typeface="NimbusRomNo9L-Regu"/>
              </a:rPr>
              <a:t>e are looking at a map of Australia showing each of</a:t>
            </a:r>
            <a:r>
              <a:rPr lang="tr-TR" sz="2000" b="0" i="0" u="none" strike="noStrike" baseline="0" dirty="0">
                <a:latin typeface="NimbusRomNo9L-Regu"/>
              </a:rPr>
              <a:t> </a:t>
            </a:r>
            <a:r>
              <a:rPr lang="en-US" sz="2000" b="0" i="0" u="none" strike="noStrike" baseline="0" dirty="0">
                <a:latin typeface="NimbusRomNo9L-Regu"/>
              </a:rPr>
              <a:t>its states and territories</a:t>
            </a:r>
            <a:endParaRPr lang="tr-TR" sz="2000" b="0" i="0" u="none" strike="noStrike" baseline="0" dirty="0">
              <a:latin typeface="NimbusRomNo9L-Regu"/>
            </a:endParaRPr>
          </a:p>
          <a:p>
            <a:pPr algn="l"/>
            <a:endParaRPr lang="tr-TR" sz="2000" b="0" i="0" u="none" strike="noStrike" baseline="0" dirty="0">
              <a:latin typeface="NimbusRomNo9L-Regu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NimbusRomNo9L-Regu"/>
              </a:rPr>
              <a:t>We are given the task of coloring each region either</a:t>
            </a:r>
            <a:r>
              <a:rPr lang="tr-TR" sz="2000" b="0" i="0" u="none" strike="noStrike" baseline="0" dirty="0">
                <a:latin typeface="NimbusRomNo9L-Regu"/>
              </a:rPr>
              <a:t> </a:t>
            </a:r>
            <a:r>
              <a:rPr lang="en-US" sz="2000" b="0" i="0" u="none" strike="noStrike" baseline="0" dirty="0">
                <a:latin typeface="NimbusRomNo9L-Regu"/>
              </a:rPr>
              <a:t>red, green, or blue in such a way that </a:t>
            </a:r>
            <a:r>
              <a:rPr lang="en-US" sz="2000" b="0" i="0" u="none" strike="noStrike" baseline="0" dirty="0">
                <a:solidFill>
                  <a:srgbClr val="FF0000"/>
                </a:solidFill>
                <a:latin typeface="NimbusRomNo9L-Regu"/>
              </a:rPr>
              <a:t>no two neighboring regions have the same color</a:t>
            </a:r>
            <a:r>
              <a:rPr lang="en-US" sz="2000" b="0" i="0" u="none" strike="noStrike" baseline="0" dirty="0">
                <a:latin typeface="NimbusRomNo9L-Regu"/>
              </a:rPr>
              <a:t>. </a:t>
            </a:r>
            <a:endParaRPr lang="tr-TR" sz="2000" b="0" i="0" u="none" strike="noStrike" baseline="0" dirty="0">
              <a:latin typeface="NimbusRomNo9L-Regu"/>
            </a:endParaRPr>
          </a:p>
          <a:p>
            <a:pPr algn="l"/>
            <a:endParaRPr lang="tr-TR" sz="2000" dirty="0">
              <a:latin typeface="NimbusRomNo9L-Regu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NimbusRomNo9L-Regu"/>
              </a:rPr>
              <a:t>To</a:t>
            </a:r>
            <a:r>
              <a:rPr lang="tr-TR" sz="2000" b="0" i="0" u="none" strike="noStrike" baseline="0" dirty="0">
                <a:latin typeface="NimbusRomNo9L-Regu"/>
              </a:rPr>
              <a:t> </a:t>
            </a:r>
            <a:r>
              <a:rPr lang="en-US" sz="2000" b="0" i="0" u="none" strike="noStrike" baseline="0" dirty="0">
                <a:latin typeface="NimbusRomNo9L-Regu"/>
              </a:rPr>
              <a:t>formulate this as a CSP, we define the variables to be the regions:</a:t>
            </a:r>
          </a:p>
          <a:p>
            <a:pPr algn="l"/>
            <a:r>
              <a:rPr lang="tr-TR" sz="2000" b="0" i="0" u="none" strike="noStrike" baseline="0" dirty="0">
                <a:latin typeface="CMSY10"/>
              </a:rPr>
              <a:t>       X </a:t>
            </a:r>
            <a:r>
              <a:rPr lang="tr-TR" sz="2000" b="0" i="0" u="none" strike="noStrike" baseline="0" dirty="0">
                <a:latin typeface="CMR10"/>
              </a:rPr>
              <a:t>= </a:t>
            </a:r>
            <a:r>
              <a:rPr lang="tr-TR" sz="2000" dirty="0">
                <a:latin typeface="CMSY10"/>
              </a:rPr>
              <a:t>{</a:t>
            </a:r>
            <a:r>
              <a:rPr lang="tr-TR" sz="2000" b="0" i="0" u="none" strike="noStrike" baseline="0" dirty="0">
                <a:latin typeface="NimbusRomNo9L-ReguItal"/>
              </a:rPr>
              <a:t>WA</a:t>
            </a:r>
            <a:r>
              <a:rPr lang="tr-TR" sz="2000" dirty="0">
                <a:latin typeface="CMMI10"/>
              </a:rPr>
              <a:t>,</a:t>
            </a:r>
            <a:r>
              <a:rPr lang="tr-TR" sz="2000" b="0" i="0" u="none" strike="noStrike" baseline="0" dirty="0">
                <a:latin typeface="NimbusRomNo9L-ReguItal"/>
              </a:rPr>
              <a:t>NT</a:t>
            </a:r>
            <a:r>
              <a:rPr lang="tr-TR" sz="2000" dirty="0">
                <a:latin typeface="CMMI10"/>
              </a:rPr>
              <a:t>,</a:t>
            </a:r>
            <a:r>
              <a:rPr lang="tr-TR" sz="2000" b="0" i="0" u="none" strike="noStrike" baseline="0" dirty="0">
                <a:latin typeface="NimbusRomNo9L-ReguItal"/>
              </a:rPr>
              <a:t>Q</a:t>
            </a:r>
            <a:r>
              <a:rPr lang="tr-TR" sz="2000" dirty="0">
                <a:latin typeface="CMMI10"/>
              </a:rPr>
              <a:t>,</a:t>
            </a:r>
            <a:r>
              <a:rPr lang="tr-TR" sz="2000" b="0" i="0" u="none" strike="noStrike" baseline="0" dirty="0">
                <a:latin typeface="NimbusRomNo9L-ReguItal"/>
              </a:rPr>
              <a:t>NSW</a:t>
            </a:r>
            <a:r>
              <a:rPr lang="tr-TR" sz="2000" dirty="0">
                <a:latin typeface="CMMI10"/>
              </a:rPr>
              <a:t>,</a:t>
            </a:r>
            <a:r>
              <a:rPr lang="tr-TR" sz="2000" b="0" i="0" u="none" strike="noStrike" baseline="0" dirty="0">
                <a:latin typeface="NimbusRomNo9L-ReguItal"/>
              </a:rPr>
              <a:t>V</a:t>
            </a:r>
            <a:r>
              <a:rPr lang="tr-TR" sz="2000" dirty="0">
                <a:latin typeface="CMMI10"/>
              </a:rPr>
              <a:t>,</a:t>
            </a:r>
            <a:r>
              <a:rPr lang="tr-TR" sz="2000" b="0" i="0" u="none" strike="noStrike" baseline="0" dirty="0">
                <a:latin typeface="NimbusRomNo9L-ReguItal"/>
              </a:rPr>
              <a:t>SA</a:t>
            </a:r>
            <a:r>
              <a:rPr lang="tr-TR" sz="2000" dirty="0">
                <a:latin typeface="CMMI10"/>
              </a:rPr>
              <a:t>,</a:t>
            </a:r>
            <a:r>
              <a:rPr lang="tr-TR" sz="2000" dirty="0">
                <a:latin typeface="NimbusRomNo9L-ReguItal"/>
              </a:rPr>
              <a:t>T</a:t>
            </a:r>
            <a:r>
              <a:rPr lang="tr-TR" sz="2000" dirty="0">
                <a:latin typeface="CMMI10"/>
              </a:rPr>
              <a:t>}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4" y="1228165"/>
            <a:ext cx="3021106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8" y="1417799"/>
            <a:ext cx="4281582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79" y="2141727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7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0"/>
            <a:ext cx="1201078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5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 descr="C:\Users\Dan\Dropbox\Office\CS 188\Ketrina Art\CSPs\MapColorin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05018" y="4178300"/>
            <a:ext cx="3929782" cy="2070100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2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0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89176" y="3630706"/>
            <a:ext cx="4917141" cy="346864"/>
          </a:xfrm>
          <a:prstGeom prst="rect">
            <a:avLst/>
          </a:prstGeom>
        </p:spPr>
        <p:txBody>
          <a:bodyPr vert="horz" wrap="square" lIns="0" tIns="14007" rIns="0" bIns="0" rtlCol="0">
            <a:spAutoFit/>
          </a:bodyPr>
          <a:lstStyle/>
          <a:p>
            <a:pPr marL="11206">
              <a:spcBef>
                <a:spcPts val="110"/>
              </a:spcBef>
            </a:pPr>
            <a:r>
              <a:rPr sz="2162" spc="180" dirty="0">
                <a:latin typeface="Century"/>
                <a:cs typeface="Century"/>
              </a:rPr>
              <a:t>Constraint</a:t>
            </a:r>
            <a:r>
              <a:rPr sz="2162" spc="238" dirty="0">
                <a:latin typeface="Century"/>
                <a:cs typeface="Century"/>
              </a:rPr>
              <a:t> </a:t>
            </a:r>
            <a:r>
              <a:rPr sz="2162" spc="150" dirty="0">
                <a:latin typeface="Century"/>
                <a:cs typeface="Century"/>
              </a:rPr>
              <a:t>Satisfaction</a:t>
            </a:r>
            <a:r>
              <a:rPr sz="2162" spc="212" dirty="0">
                <a:latin typeface="Century"/>
                <a:cs typeface="Century"/>
              </a:rPr>
              <a:t> </a:t>
            </a:r>
            <a:r>
              <a:rPr sz="2162" spc="137" dirty="0">
                <a:latin typeface="Century"/>
                <a:cs typeface="Century"/>
              </a:rPr>
              <a:t>Problems</a:t>
            </a:r>
            <a:endParaRPr sz="2162" dirty="0">
              <a:latin typeface="Century"/>
              <a:cs typeface="Centur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28902" y="3120507"/>
            <a:ext cx="1237690" cy="29142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137" dirty="0">
                <a:latin typeface="Century"/>
                <a:cs typeface="Century"/>
              </a:rPr>
              <a:t>Chapter</a:t>
            </a:r>
            <a:r>
              <a:rPr sz="1809" spc="146" dirty="0">
                <a:latin typeface="Century"/>
                <a:cs typeface="Century"/>
              </a:rPr>
              <a:t> </a:t>
            </a:r>
            <a:r>
              <a:rPr sz="1809" dirty="0">
                <a:latin typeface="Century"/>
                <a:cs typeface="Century"/>
              </a:rPr>
              <a:t>5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440706" y="5510493"/>
            <a:ext cx="1882588" cy="102592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619">
              <a:lnSpc>
                <a:spcPts val="781"/>
              </a:lnSpc>
            </a:pPr>
            <a:fld id="{81D60167-4931-47E6-BA6A-407CBD079E47}" type="slidenum">
              <a:rPr spc="18" dirty="0"/>
              <a:pPr marL="33619">
                <a:lnSpc>
                  <a:spcPts val="781"/>
                </a:lnSpc>
              </a:pPr>
              <a:t>2</a:t>
            </a:fld>
            <a:endParaRPr spc="18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BEA1C9-D87B-4489-8596-2CB56AA92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5487DB-DC7E-4F63-AEFC-054C71357660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/>
              <a:t>© 2022 Pearson Education Ltd.</a:t>
            </a:r>
          </a:p>
          <a:p>
            <a:endParaRPr lang="en-US" sz="882" dirty="0">
              <a:latin typeface="Palatino Linotype" panose="02040502050505030304" pitchFamily="18" charset="0"/>
            </a:endParaRPr>
          </a:p>
        </p:txBody>
      </p:sp>
      <p:pic>
        <p:nvPicPr>
          <p:cNvPr id="8" name="Picture 7" descr="A picture containing qr code&#10;&#10;Description automatically generated">
            <a:extLst>
              <a:ext uri="{FF2B5EF4-FFF2-40B4-BE49-F238E27FC236}">
                <a16:creationId xmlns:a16="http://schemas.microsoft.com/office/drawing/2014/main" id="{8DB72499-B0A3-4048-A15F-FEAE5692C4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21550"/>
            <a:ext cx="2976916" cy="376517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10717CE-0792-4407-8A78-D5C402193F22}"/>
              </a:ext>
            </a:extLst>
          </p:cNvPr>
          <p:cNvSpPr txBox="1">
            <a:spLocks/>
          </p:cNvSpPr>
          <p:nvPr/>
        </p:nvSpPr>
        <p:spPr>
          <a:xfrm>
            <a:off x="2061883" y="470647"/>
            <a:ext cx="7930895" cy="4889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Century"/>
                <a:ea typeface="+mj-ea"/>
                <a:cs typeface="Century"/>
              </a:defRPr>
            </a:lvl1pPr>
          </a:lstStyle>
          <a:p>
            <a:r>
              <a:rPr lang="en-US" sz="3177" b="1" kern="0" dirty="0">
                <a:solidFill>
                  <a:srgbClr val="007FA3"/>
                </a:solidFill>
                <a:latin typeface="+mj-lt"/>
                <a:cs typeface="Times New Roman"/>
                <a:sym typeface="Times New Roman"/>
              </a:rPr>
              <a:t>Artificial </a:t>
            </a:r>
            <a:r>
              <a:rPr lang="en-US" sz="2800" b="1" kern="0" dirty="0">
                <a:solidFill>
                  <a:srgbClr val="007FA3"/>
                </a:solidFill>
                <a:latin typeface="+mj-lt"/>
                <a:cs typeface="Times New Roman"/>
                <a:sym typeface="Times New Roman"/>
              </a:rPr>
              <a:t>Intelligence</a:t>
            </a:r>
            <a:r>
              <a:rPr lang="en-US" sz="3177" b="1" kern="0" dirty="0">
                <a:solidFill>
                  <a:srgbClr val="007FA3"/>
                </a:solidFill>
                <a:latin typeface="+mj-lt"/>
                <a:cs typeface="Times New Roman"/>
                <a:sym typeface="Times New Roman"/>
              </a:rPr>
              <a:t>: A Modern Approach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416FC-44C8-448E-A9C4-B7740298E5FD}"/>
              </a:ext>
            </a:extLst>
          </p:cNvPr>
          <p:cNvSpPr txBox="1"/>
          <p:nvPr/>
        </p:nvSpPr>
        <p:spPr>
          <a:xfrm>
            <a:off x="2031519" y="1081199"/>
            <a:ext cx="4470027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>
                <a:solidFill>
                  <a:srgbClr val="007FA3"/>
                </a:solidFill>
                <a:latin typeface="+mj-lt"/>
                <a:ea typeface="+mj-ea"/>
                <a:cs typeface="Times New Roman"/>
              </a:rPr>
              <a:t>Fourth Edition, Global Edition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53870" y="2635625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39035" y="2135562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94622" y="6121988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457200" y="4132556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 descr="C:\Users\Dan\Dropbox\Office\CS 188\Ketrina Art\CSPs\NQueens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13378" y="1219200"/>
            <a:ext cx="4378622" cy="2362200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/>
          <a:stretch>
            <a:fillRect/>
          </a:stretch>
        </p:blipFill>
        <p:spPr bwMode="auto">
          <a:xfrm>
            <a:off x="457200" y="4572000"/>
            <a:ext cx="7002160" cy="1264239"/>
          </a:xfrm>
          <a:prstGeom prst="rect">
            <a:avLst/>
          </a:prstGeom>
          <a:noFill/>
          <a:ln/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F0960-55B5-6B99-C45C-60AEDD488699}"/>
              </a:ext>
            </a:extLst>
          </p:cNvPr>
          <p:cNvSpPr txBox="1"/>
          <p:nvPr/>
        </p:nvSpPr>
        <p:spPr>
          <a:xfrm>
            <a:off x="7813378" y="4032925"/>
            <a:ext cx="3594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Queens</a:t>
            </a:r>
            <a:r>
              <a:rPr lang="tr-TR" sz="1400" dirty="0"/>
              <a:t> </a:t>
            </a:r>
            <a:r>
              <a:rPr lang="tr-TR" sz="1400" dirty="0" err="1"/>
              <a:t>are</a:t>
            </a:r>
            <a:r>
              <a:rPr lang="tr-TR" sz="1400" dirty="0"/>
              <a:t> not in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same</a:t>
            </a:r>
            <a:r>
              <a:rPr lang="tr-TR" sz="1400" dirty="0"/>
              <a:t> </a:t>
            </a:r>
            <a:r>
              <a:rPr lang="tr-TR" sz="1400" dirty="0" err="1"/>
              <a:t>row</a:t>
            </a:r>
            <a:r>
              <a:rPr lang="tr-TR" sz="1400" dirty="0"/>
              <a:t> (No (1,1)),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D1CC4-8A36-2160-5C62-D9ADB63106FF}"/>
              </a:ext>
            </a:extLst>
          </p:cNvPr>
          <p:cNvSpPr txBox="1"/>
          <p:nvPr/>
        </p:nvSpPr>
        <p:spPr>
          <a:xfrm>
            <a:off x="7813378" y="4484450"/>
            <a:ext cx="3108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Queens</a:t>
            </a:r>
            <a:r>
              <a:rPr lang="tr-TR" sz="1400" dirty="0"/>
              <a:t> </a:t>
            </a:r>
            <a:r>
              <a:rPr lang="tr-TR" sz="1400" dirty="0" err="1"/>
              <a:t>are</a:t>
            </a:r>
            <a:r>
              <a:rPr lang="tr-TR" sz="1400" dirty="0"/>
              <a:t> not in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same</a:t>
            </a:r>
            <a:r>
              <a:rPr lang="tr-TR" sz="1400" dirty="0"/>
              <a:t> </a:t>
            </a:r>
            <a:r>
              <a:rPr lang="tr-TR" sz="1400" dirty="0" err="1"/>
              <a:t>columns</a:t>
            </a:r>
            <a:endParaRPr lang="tr-TR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17C0C2-D7F8-EDB1-812B-59FA929903E3}"/>
              </a:ext>
            </a:extLst>
          </p:cNvPr>
          <p:cNvSpPr txBox="1"/>
          <p:nvPr/>
        </p:nvSpPr>
        <p:spPr>
          <a:xfrm>
            <a:off x="7827950" y="4948517"/>
            <a:ext cx="3207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Queens</a:t>
            </a:r>
            <a:r>
              <a:rPr lang="tr-TR" sz="1400" dirty="0"/>
              <a:t> </a:t>
            </a:r>
            <a:r>
              <a:rPr lang="tr-TR" sz="1400" dirty="0" err="1"/>
              <a:t>are</a:t>
            </a:r>
            <a:r>
              <a:rPr lang="tr-TR" sz="1400" dirty="0"/>
              <a:t> not in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same</a:t>
            </a:r>
            <a:r>
              <a:rPr lang="tr-TR" sz="1400" dirty="0"/>
              <a:t> </a:t>
            </a:r>
            <a:r>
              <a:rPr lang="tr-TR" sz="1400" dirty="0" err="1"/>
              <a:t>diagonals</a:t>
            </a:r>
            <a:endParaRPr lang="tr-TR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8F73E2-3438-CAF3-3F32-3E8E5C1AB815}"/>
              </a:ext>
            </a:extLst>
          </p:cNvPr>
          <p:cNvSpPr txBox="1"/>
          <p:nvPr/>
        </p:nvSpPr>
        <p:spPr>
          <a:xfrm>
            <a:off x="7830671" y="5400042"/>
            <a:ext cx="3834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Queens</a:t>
            </a:r>
            <a:r>
              <a:rPr lang="tr-TR" sz="1400" dirty="0"/>
              <a:t> </a:t>
            </a:r>
            <a:r>
              <a:rPr lang="tr-TR" sz="1400" dirty="0" err="1"/>
              <a:t>are</a:t>
            </a:r>
            <a:r>
              <a:rPr lang="tr-TR" sz="1400" dirty="0"/>
              <a:t> not in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same</a:t>
            </a:r>
            <a:r>
              <a:rPr lang="tr-TR" sz="1400" dirty="0"/>
              <a:t> </a:t>
            </a:r>
            <a:r>
              <a:rPr lang="tr-TR" sz="1400" dirty="0" err="1"/>
              <a:t>oppsite</a:t>
            </a:r>
            <a:r>
              <a:rPr lang="tr-TR" sz="1400" dirty="0"/>
              <a:t> </a:t>
            </a:r>
            <a:r>
              <a:rPr lang="tr-TR" sz="1400" dirty="0" err="1"/>
              <a:t>diagonals</a:t>
            </a:r>
            <a:endParaRPr lang="tr-TR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6A38C-6102-727F-646E-14363D03D51D}"/>
              </a:ext>
            </a:extLst>
          </p:cNvPr>
          <p:cNvSpPr txBox="1"/>
          <p:nvPr/>
        </p:nvSpPr>
        <p:spPr>
          <a:xfrm>
            <a:off x="381000" y="3588681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Queens</a:t>
            </a:r>
            <a:r>
              <a:rPr lang="tr-TR" dirty="0"/>
              <a:t> can not </a:t>
            </a:r>
            <a:r>
              <a:rPr lang="tr-TR" dirty="0" err="1"/>
              <a:t>attack</a:t>
            </a:r>
            <a:r>
              <a:rPr lang="tr-TR" dirty="0"/>
              <a:t>/</a:t>
            </a:r>
            <a:r>
              <a:rPr lang="tr-TR" dirty="0" err="1"/>
              <a:t>threaten</a:t>
            </a:r>
            <a:r>
              <a:rPr lang="tr-TR" dirty="0"/>
              <a:t> </a:t>
            </a:r>
            <a:r>
              <a:rPr lang="tr-TR" dirty="0" err="1"/>
              <a:t>each</a:t>
            </a:r>
            <a:r>
              <a:rPr lang="tr-TR" dirty="0"/>
              <a:t> </a:t>
            </a:r>
            <a:r>
              <a:rPr lang="tr-TR" dirty="0" err="1"/>
              <a:t>other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0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0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0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0" y="3022133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1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2209801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8" y="2667001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8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7"/>
            <a:ext cx="19050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3"/>
            <a:ext cx="1371600" cy="46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2F400D-CFB5-7A96-B424-A52422F422FC}"/>
              </a:ext>
            </a:extLst>
          </p:cNvPr>
          <p:cNvSpPr txBox="1"/>
          <p:nvPr/>
        </p:nvSpPr>
        <p:spPr>
          <a:xfrm>
            <a:off x="8363177" y="3680618"/>
            <a:ext cx="27318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400" dirty="0" err="1"/>
              <a:t>Each</a:t>
            </a:r>
            <a:r>
              <a:rPr lang="tr-TR" sz="1400" dirty="0"/>
              <a:t> </a:t>
            </a:r>
            <a:r>
              <a:rPr lang="tr-TR" sz="1400" dirty="0" err="1"/>
              <a:t>row</a:t>
            </a:r>
            <a:r>
              <a:rPr lang="tr-TR" sz="1400" dirty="0"/>
              <a:t> </a:t>
            </a:r>
            <a:r>
              <a:rPr lang="tr-TR" sz="1400" dirty="0" err="1"/>
              <a:t>will</a:t>
            </a:r>
            <a:r>
              <a:rPr lang="tr-TR" sz="1400" dirty="0"/>
              <a:t> </a:t>
            </a:r>
            <a:r>
              <a:rPr lang="tr-TR" sz="1400" dirty="0" err="1"/>
              <a:t>one</a:t>
            </a:r>
            <a:r>
              <a:rPr lang="tr-TR" sz="1400" dirty="0"/>
              <a:t> queen.</a:t>
            </a:r>
          </a:p>
          <a:p>
            <a:r>
              <a:rPr lang="tr-TR" sz="1400" dirty="0" err="1"/>
              <a:t>Assign</a:t>
            </a:r>
            <a:r>
              <a:rPr lang="tr-TR" sz="1400" dirty="0"/>
              <a:t> a </a:t>
            </a:r>
            <a:r>
              <a:rPr lang="tr-TR" sz="1400" dirty="0" err="1"/>
              <a:t>column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each</a:t>
            </a:r>
            <a:r>
              <a:rPr lang="tr-TR" sz="1400" dirty="0"/>
              <a:t> queen.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F6050-7585-31D8-3A10-C4842C550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11506200" cy="548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Box 5"/>
          <p:cNvSpPr txBox="1">
            <a:spLocks noChangeArrowheads="1"/>
          </p:cNvSpPr>
          <p:nvPr/>
        </p:nvSpPr>
        <p:spPr bwMode="auto">
          <a:xfrm>
            <a:off x="5029200" y="6400801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  <p:extLst>
      <p:ext uri="{BB962C8B-B14F-4D97-AF65-F5344CB8AC3E}">
        <p14:creationId xmlns:p14="http://schemas.microsoft.com/office/powerpoint/2010/main" val="1302459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ABCF4-31B9-8C5A-2722-CC03FDAD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Example</a:t>
            </a:r>
            <a:r>
              <a:rPr lang="tr-TR" dirty="0"/>
              <a:t>: </a:t>
            </a:r>
            <a:r>
              <a:rPr lang="tr-TR" dirty="0" err="1"/>
              <a:t>cryptarithmetic</a:t>
            </a:r>
            <a:r>
              <a:rPr lang="tr-TR" dirty="0"/>
              <a:t> </a:t>
            </a:r>
            <a:r>
              <a:rPr lang="tr-TR" dirty="0" err="1"/>
              <a:t>puzzles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DC7BD-95C4-D098-DF00-16A0C506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11734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88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 l="2014" t="2845"/>
          <a:stretch>
            <a:fillRect/>
          </a:stretch>
        </p:blipFill>
        <p:spPr bwMode="auto">
          <a:xfrm>
            <a:off x="6629559" y="2235510"/>
            <a:ext cx="1703294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1714" y="3238501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Dan\Dropbox\Office\CS 188\Ketrina Art\CSPs\Cryptarithmeti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58200" y="1295400"/>
            <a:ext cx="3378200" cy="218520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14496-F631-28CE-F110-41C4106CE4E6}"/>
              </a:ext>
            </a:extLst>
          </p:cNvPr>
          <p:cNvSpPr txBox="1"/>
          <p:nvPr/>
        </p:nvSpPr>
        <p:spPr>
          <a:xfrm>
            <a:off x="457200" y="4068168"/>
            <a:ext cx="83820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600" b="0" i="0" u="none" strike="noStrike" baseline="0" dirty="0">
                <a:latin typeface="NimbusRomNo9L-Regu"/>
              </a:rPr>
              <a:t>- </a:t>
            </a:r>
            <a:r>
              <a:rPr lang="tr-TR" sz="1600" b="0" i="0" u="none" strike="noStrike" baseline="0" dirty="0" err="1">
                <a:latin typeface="NimbusRomNo9L-Regu"/>
              </a:rPr>
              <a:t>Each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tr-TR" sz="1600" b="0" i="0" u="none" strike="noStrike" baseline="0" dirty="0" err="1">
                <a:latin typeface="NimbusRomNo9L-Regu"/>
              </a:rPr>
              <a:t>letter</a:t>
            </a:r>
            <a:r>
              <a:rPr lang="tr-TR" sz="1600" b="0" i="0" u="none" strike="noStrike" baseline="0" dirty="0">
                <a:latin typeface="NimbusRomNo9L-Regu"/>
              </a:rPr>
              <a:t> in </a:t>
            </a:r>
            <a:r>
              <a:rPr lang="en-US" sz="1600" b="0" i="0" u="none" strike="noStrike" baseline="0" dirty="0">
                <a:latin typeface="NimbusRomNo9L-Regu"/>
              </a:rPr>
              <a:t>a cryptarithmetic puzzle represents a different digit. For the case in Figure 5.2(a), this would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en-US" sz="1600" b="0" i="0" u="none" strike="noStrike" baseline="0" dirty="0">
                <a:latin typeface="NimbusRomNo9L-Regu"/>
              </a:rPr>
              <a:t>be represented as the global constraint </a:t>
            </a:r>
            <a:r>
              <a:rPr lang="en-US" sz="1600" b="0" i="0" u="none" strike="noStrike" baseline="0" dirty="0" err="1">
                <a:latin typeface="NimbusRomNo9L-ReguItal"/>
              </a:rPr>
              <a:t>Alldiff</a:t>
            </a:r>
            <a:r>
              <a:rPr lang="en-US" sz="1600" b="0" i="0" u="none" strike="noStrike" baseline="0" dirty="0">
                <a:latin typeface="NimbusRomNo9L-ReguItal"/>
              </a:rPr>
              <a:t> </a:t>
            </a:r>
            <a:r>
              <a:rPr lang="en-US" sz="1600" b="0" i="0" u="none" strike="noStrike" baseline="0" dirty="0">
                <a:latin typeface="CMR10"/>
              </a:rPr>
              <a:t>(</a:t>
            </a:r>
            <a:r>
              <a:rPr lang="en-US" sz="1600" b="0" i="0" u="none" strike="noStrike" baseline="0" dirty="0">
                <a:latin typeface="NimbusRomNo9L-ReguItal"/>
              </a:rPr>
              <a:t>F</a:t>
            </a:r>
            <a:r>
              <a:rPr lang="en-US" sz="1600" b="0" i="0" u="none" strike="noStrike" baseline="0" dirty="0">
                <a:latin typeface="CMMI10"/>
              </a:rPr>
              <a:t>;</a:t>
            </a:r>
            <a:r>
              <a:rPr lang="en-US" sz="1600" b="0" i="0" u="none" strike="noStrike" baseline="0" dirty="0">
                <a:latin typeface="NimbusRomNo9L-ReguItal"/>
              </a:rPr>
              <a:t>T</a:t>
            </a:r>
            <a:r>
              <a:rPr lang="en-US" sz="1600" b="0" i="0" u="none" strike="noStrike" baseline="0" dirty="0">
                <a:latin typeface="CMMI10"/>
              </a:rPr>
              <a:t>;</a:t>
            </a:r>
            <a:r>
              <a:rPr lang="en-US" sz="1600" b="0" i="0" u="none" strike="noStrike" baseline="0" dirty="0">
                <a:latin typeface="NimbusRomNo9L-ReguItal"/>
              </a:rPr>
              <a:t>U</a:t>
            </a:r>
            <a:r>
              <a:rPr lang="en-US" sz="1600" b="0" i="0" u="none" strike="noStrike" baseline="0" dirty="0">
                <a:latin typeface="CMMI10"/>
              </a:rPr>
              <a:t>;</a:t>
            </a:r>
            <a:r>
              <a:rPr lang="en-US" sz="1600" b="0" i="0" u="none" strike="noStrike" baseline="0" dirty="0">
                <a:latin typeface="NimbusRomNo9L-ReguItal"/>
              </a:rPr>
              <a:t>W</a:t>
            </a:r>
            <a:r>
              <a:rPr lang="en-US" sz="1600" b="0" i="0" u="none" strike="noStrike" baseline="0" dirty="0">
                <a:latin typeface="CMMI10"/>
              </a:rPr>
              <a:t>;</a:t>
            </a:r>
            <a:r>
              <a:rPr lang="en-US" sz="1600" b="0" i="0" u="none" strike="noStrike" baseline="0" dirty="0">
                <a:latin typeface="NimbusRomNo9L-ReguItal"/>
              </a:rPr>
              <a:t>R</a:t>
            </a:r>
            <a:r>
              <a:rPr lang="en-US" sz="1600" b="0" i="0" u="none" strike="noStrike" baseline="0" dirty="0">
                <a:latin typeface="CMMI10"/>
              </a:rPr>
              <a:t>;</a:t>
            </a:r>
            <a:r>
              <a:rPr lang="en-US" sz="1600" b="0" i="0" u="none" strike="noStrike" baseline="0" dirty="0">
                <a:latin typeface="NimbusRomNo9L-ReguItal"/>
              </a:rPr>
              <a:t>O</a:t>
            </a:r>
            <a:r>
              <a:rPr lang="en-US" sz="1600" b="0" i="0" u="none" strike="noStrike" baseline="0" dirty="0">
                <a:latin typeface="CMR10"/>
              </a:rPr>
              <a:t>)</a:t>
            </a:r>
            <a:r>
              <a:rPr lang="en-US" sz="1600" b="0" i="0" u="none" strike="noStrike" baseline="0" dirty="0">
                <a:latin typeface="NimbusRomNo9L-Regu"/>
              </a:rPr>
              <a:t>. </a:t>
            </a:r>
            <a:endParaRPr lang="tr-TR" sz="1600" b="0" i="0" u="none" strike="noStrike" baseline="0" dirty="0">
              <a:latin typeface="NimbusRomNo9L-Regu"/>
            </a:endParaRPr>
          </a:p>
          <a:p>
            <a:pPr algn="l"/>
            <a:endParaRPr lang="tr-TR" sz="1600" dirty="0">
              <a:latin typeface="NimbusRomNo9L-Regu"/>
            </a:endParaRPr>
          </a:p>
          <a:p>
            <a:pPr algn="l"/>
            <a:r>
              <a:rPr lang="tr-TR" sz="1600" b="0" i="0" u="none" strike="noStrike" baseline="0" dirty="0">
                <a:latin typeface="NimbusRomNo9L-Regu"/>
              </a:rPr>
              <a:t>- </a:t>
            </a:r>
            <a:r>
              <a:rPr lang="en-US" sz="1600" b="0" i="0" u="none" strike="noStrike" baseline="0" dirty="0">
                <a:latin typeface="NimbusRomNo9L-Regu"/>
              </a:rPr>
              <a:t>The addition constraints on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en-US" sz="1600" b="0" i="0" u="none" strike="noStrike" baseline="0" dirty="0">
                <a:latin typeface="NimbusRomNo9L-Regu"/>
              </a:rPr>
              <a:t>the four columns of the puzzle can be written as the following </a:t>
            </a:r>
            <a:r>
              <a:rPr lang="en-US" sz="1600" b="0" i="0" u="none" strike="noStrike" baseline="0" dirty="0">
                <a:latin typeface="NimbusRomNo9L-ReguItal"/>
              </a:rPr>
              <a:t>n</a:t>
            </a:r>
            <a:r>
              <a:rPr lang="en-US" sz="1600" b="0" i="0" u="none" strike="noStrike" baseline="0" dirty="0">
                <a:latin typeface="NimbusRomNo9L-Regu"/>
              </a:rPr>
              <a:t>-</a:t>
            </a:r>
            <a:r>
              <a:rPr lang="en-US" sz="1600" b="0" i="0" u="none" strike="noStrike" baseline="0" dirty="0" err="1">
                <a:latin typeface="NimbusRomNo9L-Regu"/>
              </a:rPr>
              <a:t>ary</a:t>
            </a:r>
            <a:r>
              <a:rPr lang="en-US" sz="1600" b="0" i="0" u="none" strike="noStrike" baseline="0" dirty="0">
                <a:latin typeface="NimbusRomNo9L-Regu"/>
              </a:rPr>
              <a:t> constraints:</a:t>
            </a:r>
          </a:p>
          <a:p>
            <a:pPr lvl="1"/>
            <a:r>
              <a:rPr lang="pt-BR" sz="1600" b="0" i="0" u="none" strike="noStrike" baseline="0" dirty="0">
                <a:latin typeface="NimbusRomNo9L-ReguItal"/>
              </a:rPr>
              <a:t>O</a:t>
            </a:r>
            <a:r>
              <a:rPr lang="pt-BR" sz="1600" b="0" i="0" u="none" strike="noStrike" baseline="0" dirty="0">
                <a:latin typeface="CMR10"/>
              </a:rPr>
              <a:t>+</a:t>
            </a:r>
            <a:r>
              <a:rPr lang="pt-BR" sz="1600" b="0" i="0" u="none" strike="noStrike" baseline="0" dirty="0">
                <a:latin typeface="NimbusRomNo9L-ReguItal"/>
              </a:rPr>
              <a:t>O </a:t>
            </a:r>
            <a:r>
              <a:rPr lang="pt-BR" sz="1600" b="0" i="0" u="none" strike="noStrike" baseline="0" dirty="0">
                <a:latin typeface="CMR10"/>
              </a:rPr>
              <a:t>= </a:t>
            </a:r>
            <a:r>
              <a:rPr lang="pt-BR" sz="1600" b="0" i="0" u="none" strike="noStrike" baseline="0" dirty="0">
                <a:latin typeface="NimbusRomNo9L-ReguItal"/>
              </a:rPr>
              <a:t>R</a:t>
            </a:r>
            <a:r>
              <a:rPr lang="pt-BR" sz="1600" b="0" i="0" u="none" strike="noStrike" baseline="0" dirty="0">
                <a:latin typeface="CMR10"/>
              </a:rPr>
              <a:t>+</a:t>
            </a:r>
            <a:r>
              <a:rPr lang="pt-BR" sz="1600" b="0" i="0" u="none" strike="noStrike" baseline="0" dirty="0">
                <a:latin typeface="NimbusRomNo9L-Regu"/>
              </a:rPr>
              <a:t>10 </a:t>
            </a:r>
            <a:r>
              <a:rPr lang="pt-BR" sz="1600" b="0" i="0" u="none" strike="noStrike" baseline="0" dirty="0">
                <a:latin typeface="NimbusRomNo9L-ReguItal"/>
              </a:rPr>
              <a:t>C</a:t>
            </a:r>
            <a:r>
              <a:rPr lang="pt-BR" sz="1050" b="0" i="0" u="none" strike="noStrike" baseline="0" dirty="0">
                <a:latin typeface="NimbusRomNo9L-Regu"/>
              </a:rPr>
              <a:t>1</a:t>
            </a:r>
          </a:p>
          <a:p>
            <a:pPr lvl="1"/>
            <a:r>
              <a:rPr lang="pl-PL" sz="1600" b="0" i="0" u="none" strike="noStrike" baseline="0" dirty="0">
                <a:latin typeface="NimbusRomNo9L-ReguItal"/>
              </a:rPr>
              <a:t>C</a:t>
            </a:r>
            <a:r>
              <a:rPr lang="pl-PL" sz="1050" b="0" i="0" u="none" strike="noStrike" baseline="0" dirty="0">
                <a:latin typeface="NimbusRomNo9L-Regu"/>
              </a:rPr>
              <a:t>1</a:t>
            </a:r>
            <a:r>
              <a:rPr lang="pl-PL" sz="1600" b="0" i="0" u="none" strike="noStrike" baseline="0" dirty="0">
                <a:latin typeface="CMR10"/>
              </a:rPr>
              <a:t>+</a:t>
            </a:r>
            <a:r>
              <a:rPr lang="pl-PL" sz="1600" b="0" i="0" u="none" strike="noStrike" baseline="0" dirty="0">
                <a:latin typeface="NimbusRomNo9L-ReguItal"/>
              </a:rPr>
              <a:t>W </a:t>
            </a:r>
            <a:r>
              <a:rPr lang="pl-PL" sz="1600" b="0" i="0" u="none" strike="noStrike" baseline="0" dirty="0">
                <a:latin typeface="CMR10"/>
              </a:rPr>
              <a:t>+</a:t>
            </a:r>
            <a:r>
              <a:rPr lang="pl-PL" sz="1600" b="0" i="0" u="none" strike="noStrike" baseline="0" dirty="0">
                <a:latin typeface="NimbusRomNo9L-ReguItal"/>
              </a:rPr>
              <a:t>W </a:t>
            </a:r>
            <a:r>
              <a:rPr lang="pl-PL" sz="1600" b="0" i="0" u="none" strike="noStrike" baseline="0" dirty="0">
                <a:latin typeface="CMR10"/>
              </a:rPr>
              <a:t>=</a:t>
            </a:r>
            <a:r>
              <a:rPr lang="pl-PL" sz="1600" b="0" i="0" u="none" strike="noStrike" baseline="0" dirty="0">
                <a:latin typeface="NimbusRomNo9L-ReguItal"/>
              </a:rPr>
              <a:t>U </a:t>
            </a:r>
            <a:r>
              <a:rPr lang="pl-PL" sz="1600" b="0" i="0" u="none" strike="noStrike" baseline="0" dirty="0">
                <a:latin typeface="CMR10"/>
              </a:rPr>
              <a:t>+</a:t>
            </a:r>
            <a:r>
              <a:rPr lang="pl-PL" sz="1600" b="0" i="0" u="none" strike="noStrike" baseline="0" dirty="0">
                <a:latin typeface="NimbusRomNo9L-Regu"/>
              </a:rPr>
              <a:t>10 </a:t>
            </a:r>
            <a:r>
              <a:rPr lang="pl-PL" sz="1600" b="0" i="0" u="none" strike="noStrike" baseline="0" dirty="0">
                <a:latin typeface="NimbusRomNo9L-ReguItal"/>
              </a:rPr>
              <a:t>C</a:t>
            </a:r>
            <a:r>
              <a:rPr lang="pl-PL" sz="1050" b="0" i="0" u="none" strike="noStrike" baseline="0" dirty="0">
                <a:latin typeface="NimbusRomNo9L-Regu"/>
              </a:rPr>
              <a:t>2</a:t>
            </a:r>
          </a:p>
          <a:p>
            <a:pPr lvl="1"/>
            <a:r>
              <a:rPr lang="tr-TR" sz="1600" b="0" i="0" u="none" strike="noStrike" baseline="0" dirty="0">
                <a:latin typeface="NimbusRomNo9L-ReguItal"/>
              </a:rPr>
              <a:t>C</a:t>
            </a:r>
            <a:r>
              <a:rPr lang="tr-TR" sz="1050" b="0" i="0" u="none" strike="noStrike" baseline="0" dirty="0">
                <a:latin typeface="NimbusRomNo9L-Regu"/>
              </a:rPr>
              <a:t>2</a:t>
            </a:r>
            <a:r>
              <a:rPr lang="tr-TR" sz="1600" b="0" i="0" u="none" strike="noStrike" baseline="0" dirty="0">
                <a:latin typeface="CMR10"/>
              </a:rPr>
              <a:t>+</a:t>
            </a:r>
            <a:r>
              <a:rPr lang="tr-TR" sz="1600" b="0" i="0" u="none" strike="noStrike" baseline="0" dirty="0">
                <a:latin typeface="NimbusRomNo9L-ReguItal"/>
              </a:rPr>
              <a:t>T </a:t>
            </a:r>
            <a:r>
              <a:rPr lang="tr-TR" sz="1600" b="0" i="0" u="none" strike="noStrike" baseline="0" dirty="0">
                <a:latin typeface="CMR10"/>
              </a:rPr>
              <a:t>+</a:t>
            </a:r>
            <a:r>
              <a:rPr lang="tr-TR" sz="1600" b="0" i="0" u="none" strike="noStrike" baseline="0" dirty="0">
                <a:latin typeface="NimbusRomNo9L-ReguItal"/>
              </a:rPr>
              <a:t>T </a:t>
            </a:r>
            <a:r>
              <a:rPr lang="tr-TR" sz="1600" b="0" i="0" u="none" strike="noStrike" baseline="0" dirty="0">
                <a:latin typeface="CMR10"/>
              </a:rPr>
              <a:t>= </a:t>
            </a:r>
            <a:r>
              <a:rPr lang="tr-TR" sz="1600" b="0" i="0" u="none" strike="noStrike" baseline="0" dirty="0">
                <a:latin typeface="NimbusRomNo9L-ReguItal"/>
              </a:rPr>
              <a:t>O</a:t>
            </a:r>
            <a:r>
              <a:rPr lang="tr-TR" sz="1600" b="0" i="0" u="none" strike="noStrike" baseline="0" dirty="0">
                <a:latin typeface="CMR10"/>
              </a:rPr>
              <a:t>+</a:t>
            </a:r>
            <a:r>
              <a:rPr lang="tr-TR" sz="1600" b="0" i="0" u="none" strike="noStrike" baseline="0" dirty="0">
                <a:latin typeface="NimbusRomNo9L-Regu"/>
              </a:rPr>
              <a:t>10 </a:t>
            </a:r>
            <a:r>
              <a:rPr lang="tr-TR" sz="1600" b="0" i="0" u="none" strike="noStrike" baseline="0" dirty="0">
                <a:latin typeface="NimbusRomNo9L-ReguItal"/>
              </a:rPr>
              <a:t>C</a:t>
            </a:r>
            <a:r>
              <a:rPr lang="tr-TR" sz="1050" b="0" i="0" u="none" strike="noStrike" baseline="0" dirty="0">
                <a:latin typeface="NimbusRomNo9L-Regu"/>
              </a:rPr>
              <a:t>3</a:t>
            </a:r>
          </a:p>
          <a:p>
            <a:pPr lvl="1"/>
            <a:r>
              <a:rPr lang="tr-TR" sz="1600" b="0" i="0" u="none" strike="noStrike" baseline="0" dirty="0">
                <a:latin typeface="NimbusRomNo9L-ReguItal"/>
              </a:rPr>
              <a:t>C</a:t>
            </a:r>
            <a:r>
              <a:rPr lang="tr-TR" sz="1050" b="0" i="0" u="none" strike="noStrike" baseline="0" dirty="0">
                <a:latin typeface="NimbusRomNo9L-Regu"/>
              </a:rPr>
              <a:t>3 </a:t>
            </a:r>
            <a:r>
              <a:rPr lang="tr-TR" sz="1600" b="0" i="0" u="none" strike="noStrike" baseline="0" dirty="0">
                <a:latin typeface="CMR10"/>
              </a:rPr>
              <a:t>= </a:t>
            </a:r>
            <a:r>
              <a:rPr lang="tr-TR" sz="1600" b="0" i="0" u="none" strike="noStrike" baseline="0" dirty="0">
                <a:latin typeface="NimbusRomNo9L-ReguItal"/>
              </a:rPr>
              <a:t>F </a:t>
            </a:r>
            <a:r>
              <a:rPr lang="tr-TR" sz="1600" b="0" i="0" u="none" strike="noStrike" baseline="0" dirty="0">
                <a:latin typeface="CMMI10"/>
              </a:rPr>
              <a:t>;</a:t>
            </a:r>
          </a:p>
          <a:p>
            <a:pPr algn="l"/>
            <a:r>
              <a:rPr lang="en-US" sz="1600" b="0" i="0" u="none" strike="noStrike" baseline="0" dirty="0">
                <a:latin typeface="NimbusRomNo9L-Regu"/>
              </a:rPr>
              <a:t>where </a:t>
            </a:r>
            <a:r>
              <a:rPr lang="en-US" sz="1600" b="0" i="0" u="none" strike="noStrike" baseline="0" dirty="0">
                <a:latin typeface="NimbusRomNo9L-ReguItal"/>
              </a:rPr>
              <a:t>C</a:t>
            </a:r>
            <a:r>
              <a:rPr lang="en-US" sz="1050" b="0" i="0" u="none" strike="noStrike" baseline="0" dirty="0">
                <a:latin typeface="NimbusRomNo9L-Regu"/>
              </a:rPr>
              <a:t>1</a:t>
            </a:r>
            <a:r>
              <a:rPr lang="en-US" sz="1600" b="0" i="0" u="none" strike="noStrike" baseline="0" dirty="0">
                <a:latin typeface="NimbusRomNo9L-Regu"/>
              </a:rPr>
              <a:t>, </a:t>
            </a:r>
            <a:r>
              <a:rPr lang="en-US" sz="1600" b="0" i="0" u="none" strike="noStrike" baseline="0" dirty="0">
                <a:latin typeface="NimbusRomNo9L-ReguItal"/>
              </a:rPr>
              <a:t>C</a:t>
            </a:r>
            <a:r>
              <a:rPr lang="en-US" sz="1050" b="0" i="0" u="none" strike="noStrike" baseline="0" dirty="0">
                <a:latin typeface="NimbusRomNo9L-Regu"/>
              </a:rPr>
              <a:t>2</a:t>
            </a:r>
            <a:r>
              <a:rPr lang="en-US" sz="1600" b="0" i="0" u="none" strike="noStrike" baseline="0" dirty="0">
                <a:latin typeface="NimbusRomNo9L-Regu"/>
              </a:rPr>
              <a:t>, and </a:t>
            </a:r>
            <a:r>
              <a:rPr lang="en-US" sz="1600" b="0" i="0" u="none" strike="noStrike" baseline="0" dirty="0">
                <a:latin typeface="NimbusRomNo9L-ReguItal"/>
              </a:rPr>
              <a:t>C</a:t>
            </a:r>
            <a:r>
              <a:rPr lang="en-US" sz="1050" b="0" i="0" u="none" strike="noStrike" baseline="0" dirty="0">
                <a:latin typeface="NimbusRomNo9L-Regu"/>
              </a:rPr>
              <a:t>3 </a:t>
            </a:r>
            <a:r>
              <a:rPr lang="en-US" sz="1600" b="0" i="0" u="none" strike="noStrike" baseline="0" dirty="0">
                <a:latin typeface="NimbusRomNo9L-Regu"/>
              </a:rPr>
              <a:t>are auxiliary variables representing the digit carried over into the tens,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tr-TR" sz="1600" b="0" i="0" u="none" strike="noStrike" baseline="0" dirty="0" err="1">
                <a:latin typeface="NimbusRomNo9L-Regu"/>
              </a:rPr>
              <a:t>hundreds</a:t>
            </a:r>
            <a:r>
              <a:rPr lang="tr-TR" sz="1600" b="0" i="0" u="none" strike="noStrike" baseline="0" dirty="0">
                <a:latin typeface="NimbusRomNo9L-Regu"/>
              </a:rPr>
              <a:t>, </a:t>
            </a:r>
            <a:r>
              <a:rPr lang="tr-TR" sz="1600" b="0" i="0" u="none" strike="noStrike" baseline="0" dirty="0" err="1">
                <a:latin typeface="NimbusRomNo9L-Regu"/>
              </a:rPr>
              <a:t>or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tr-TR" sz="1600" b="0" i="0" u="none" strike="noStrike" baseline="0" dirty="0" err="1">
                <a:latin typeface="NimbusRomNo9L-Regu"/>
              </a:rPr>
              <a:t>thousands</a:t>
            </a:r>
            <a:r>
              <a:rPr lang="tr-TR" sz="1600" b="0" i="0" u="none" strike="noStrike" baseline="0" dirty="0">
                <a:latin typeface="NimbusRomNo9L-Regu"/>
              </a:rPr>
              <a:t> </a:t>
            </a:r>
            <a:r>
              <a:rPr lang="tr-TR" sz="1600" b="0" i="0" u="none" strike="noStrike" baseline="0" dirty="0" err="1">
                <a:latin typeface="NimbusRomNo9L-Regu"/>
              </a:rPr>
              <a:t>column</a:t>
            </a:r>
            <a:r>
              <a:rPr lang="tr-TR" sz="1600" b="0" i="0" u="none" strike="noStrike" baseline="0" dirty="0">
                <a:latin typeface="NimbusRomNo9L-Regu"/>
              </a:rPr>
              <a:t>.</a:t>
            </a:r>
            <a:endParaRPr lang="tr-TR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F65548-4376-9E8C-C33D-126F4E2CF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4002916"/>
            <a:ext cx="2292439" cy="2397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130776-D600-6B27-8158-41316FBBEC68}"/>
              </a:ext>
            </a:extLst>
          </p:cNvPr>
          <p:cNvSpPr txBox="1"/>
          <p:nvPr/>
        </p:nvSpPr>
        <p:spPr>
          <a:xfrm>
            <a:off x="936938" y="2158506"/>
            <a:ext cx="3212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/>
              <a:t>F T U W R O C</a:t>
            </a:r>
            <a:r>
              <a:rPr lang="tr-TR" sz="2400" baseline="-25000" dirty="0"/>
              <a:t>1</a:t>
            </a:r>
            <a:r>
              <a:rPr lang="tr-TR" sz="2400" dirty="0"/>
              <a:t> C</a:t>
            </a:r>
            <a:r>
              <a:rPr lang="tr-TR" sz="2400" baseline="-25000" dirty="0"/>
              <a:t>2</a:t>
            </a:r>
            <a:r>
              <a:rPr lang="tr-TR" sz="2400" dirty="0"/>
              <a:t> C</a:t>
            </a:r>
            <a:r>
              <a:rPr lang="tr-TR" sz="2400" baseline="-25000" dirty="0"/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6C9498-92B3-07F4-70C4-2A753257FAB2}"/>
              </a:ext>
            </a:extLst>
          </p:cNvPr>
          <p:cNvSpPr txBox="1"/>
          <p:nvPr/>
        </p:nvSpPr>
        <p:spPr>
          <a:xfrm>
            <a:off x="6477000" y="1494808"/>
            <a:ext cx="152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</a:t>
            </a:r>
            <a:r>
              <a:rPr kumimoji="0" lang="tr-T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</a:t>
            </a:r>
            <a:r>
              <a:rPr kumimoji="0" lang="tr-T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C</a:t>
            </a:r>
            <a:r>
              <a:rPr kumimoji="0" lang="tr-TR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1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/>
          <a:lstStyle/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80" lvl="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91" indent="-34289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4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8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8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6"/>
            <a:ext cx="2823398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5" y="3784005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6" y="4718446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4" y="5175646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Scheduling problems: e.g., when can we all meet?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 descr="C:\Users\Dan\Dropbox\Office\CS 188\Ketrina Art\CSPs\RealCSPs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0600" y="2936898"/>
            <a:ext cx="6248400" cy="2778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Dan\Dropbox\Office\CS 188\Ketrina Art\CSPs\CSPsSear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613" y="1524000"/>
            <a:ext cx="8866187" cy="4629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7051E-02ED-453E-9847-D9D1822F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0" i="0" u="none" strike="noStrike" baseline="0" dirty="0">
                <a:latin typeface="ArialMT"/>
              </a:rPr>
              <a:t>Solving Constraint Satisfaction Problems (CSPs)</a:t>
            </a:r>
            <a:endParaRPr lang="tr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F630C-06E5-4A1F-B0C3-8C3DC98F9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CSP can be solved using generate-and-test paradigm (GT) that systematically generates each possible value assignment and then it tests to see if it satisfies all the constraints. </a:t>
            </a:r>
          </a:p>
          <a:p>
            <a:r>
              <a:rPr lang="en-US" dirty="0"/>
              <a:t>A more efficient method uses the backtracking paradigm (BT) that is the most common algorithm for performing systematic search. Backtracking incrementally attempts to extend a partial solution toward a complete solution, by repeatedly choosing a value for another variable.</a:t>
            </a:r>
          </a:p>
          <a:p>
            <a:r>
              <a:rPr lang="en-US" dirty="0"/>
              <a:t>Two methods:</a:t>
            </a:r>
          </a:p>
          <a:p>
            <a:pPr lvl="1"/>
            <a:r>
              <a:rPr lang="tr-TR" dirty="0" err="1"/>
              <a:t>Generate</a:t>
            </a:r>
            <a:r>
              <a:rPr lang="tr-TR" dirty="0"/>
              <a:t> &amp; Test</a:t>
            </a:r>
          </a:p>
          <a:p>
            <a:pPr lvl="1"/>
            <a:r>
              <a:rPr lang="tr-TR" dirty="0" err="1"/>
              <a:t>Graph</a:t>
            </a:r>
            <a:r>
              <a:rPr lang="tr-TR" dirty="0"/>
              <a:t> </a:t>
            </a:r>
            <a:r>
              <a:rPr lang="tr-TR" dirty="0" err="1"/>
              <a:t>search</a:t>
            </a:r>
            <a:r>
              <a:rPr lang="en-US" dirty="0"/>
              <a:t> with backtracking paradigm (BT)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6957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8356600" cy="5334000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a specialized class of identification problems where we assign values to variables while respecting certain constraints</a:t>
            </a:r>
          </a:p>
        </p:txBody>
      </p:sp>
      <p:pic>
        <p:nvPicPr>
          <p:cNvPr id="11266" name="Picture 2" descr="C:\Users\Dan\Dropbox\Office\CS 188\Ketrina Art\CSPs\IdentificationVsPlanning.png"/>
          <p:cNvPicPr>
            <a:picLocks noChangeAspect="1" noChangeArrowheads="1"/>
          </p:cNvPicPr>
          <p:nvPr/>
        </p:nvPicPr>
        <p:blipFill>
          <a:blip r:embed="rId2" cstate="print"/>
          <a:srcRect r="52500" b="34000"/>
          <a:stretch>
            <a:fillRect/>
          </a:stretch>
        </p:blipFill>
        <p:spPr bwMode="auto">
          <a:xfrm>
            <a:off x="8980054" y="3721099"/>
            <a:ext cx="3071092" cy="2667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7162800" y="1981200"/>
            <a:ext cx="3352800" cy="2209800"/>
            <a:chOff x="7467600" y="4343400"/>
            <a:chExt cx="3352800" cy="2209800"/>
          </a:xfrm>
        </p:grpSpPr>
        <p:pic>
          <p:nvPicPr>
            <p:cNvPr id="6" name="Picture 2" descr="C:\Users\Dan\Dropbox\Office\CS 188\Ketrina Art\CSPs\IdentificationVsPlanning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000" t="42000"/>
            <a:stretch>
              <a:fillRect/>
            </a:stretch>
          </p:blipFill>
          <p:spPr bwMode="auto">
            <a:xfrm>
              <a:off x="7467600" y="4343400"/>
              <a:ext cx="3352800" cy="2209800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7467600" y="4343400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2346C-DB44-458B-825A-811C53DD9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u="none" strike="noStrike" baseline="0" dirty="0">
                <a:solidFill>
                  <a:srgbClr val="3132CF"/>
                </a:solidFill>
                <a:latin typeface="ArialMT"/>
              </a:rPr>
              <a:t>Generate and Test (GT) Algorithms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54E2C-EE77-4E78-B7B6-BD0B73FE2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2700"/>
            <a:ext cx="10287000" cy="335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5BA96F-4C99-447A-B76A-4CC21E86C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800601"/>
            <a:ext cx="10058400" cy="180669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3ED93F2-6608-4B5A-965B-4B9EE7F3E078}"/>
              </a:ext>
            </a:extLst>
          </p:cNvPr>
          <p:cNvCxnSpPr>
            <a:cxnSpLocks/>
          </p:cNvCxnSpPr>
          <p:nvPr/>
        </p:nvCxnSpPr>
        <p:spPr>
          <a:xfrm flipH="1" flipV="1">
            <a:off x="7620000" y="6019800"/>
            <a:ext cx="1524000" cy="5874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AEA3FC-5ABE-4128-901A-A818CD0F7678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</p:spTree>
    <p:extLst>
      <p:ext uri="{BB962C8B-B14F-4D97-AF65-F5344CB8AC3E}">
        <p14:creationId xmlns:p14="http://schemas.microsoft.com/office/powerpoint/2010/main" val="4097658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1FC66-F657-46F2-B0FB-662CDFD3D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u="none" strike="noStrike" baseline="0" dirty="0">
                <a:solidFill>
                  <a:srgbClr val="3333CD"/>
                </a:solidFill>
                <a:latin typeface="ArialMT"/>
              </a:rPr>
              <a:t>CSP as a Search Problem: one formulation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34A73-9078-4683-91C9-92C7551A2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15374"/>
            <a:ext cx="10515600" cy="4680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A9C646-07BE-4606-9592-CDD93CA8924A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</p:spTree>
    <p:extLst>
      <p:ext uri="{BB962C8B-B14F-4D97-AF65-F5344CB8AC3E}">
        <p14:creationId xmlns:p14="http://schemas.microsoft.com/office/powerpoint/2010/main" val="27063253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049F-62A6-4DA7-B233-E4665A8AB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CSP as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Graph</a:t>
            </a:r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Searching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4159BC-752A-42D6-87E2-3773ADBC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9220200" cy="468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72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3858-66EC-47F0-882A-C7FDAB85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CSP as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Graph</a:t>
            </a:r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Searching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53FBD-31F7-48E9-8656-63A9708B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9906000" cy="521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89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 descr="C:\Users\Dan\Dropbox\Office\CS 188\Ketrina Art\CSPs\ConstraintChe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0800" y="1544637"/>
            <a:ext cx="5359577" cy="4170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For a CSP with n variables of domain size d we would end up with a search tree where all the complete assignments (and thus all the solutions) are leaf nodes at depth n.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The number of leaves is </a:t>
            </a:r>
            <a:r>
              <a:rPr lang="en-US" sz="2400" dirty="0" err="1"/>
              <a:t>d</a:t>
            </a:r>
            <a:r>
              <a:rPr lang="en-US" sz="2400" baseline="30000" dirty="0" err="1"/>
              <a:t>n</a:t>
            </a:r>
            <a:endParaRPr lang="en-US" sz="24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7086600" y="1231563"/>
            <a:ext cx="4495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3413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69977-56F1-DC43-AD2F-6299B310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BFS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CE41E9-D209-2815-17D1-622595D39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8" y="1289617"/>
            <a:ext cx="5836762" cy="235823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4D4116-CBAC-5AD7-22BE-7E562F387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63" y="1134212"/>
            <a:ext cx="5739251" cy="1883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7795A2-848D-85BE-EAEA-33366F6C4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350" y="3124200"/>
            <a:ext cx="5200650" cy="322526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14A844F-34CD-11F2-1377-F45A9475A722}"/>
              </a:ext>
            </a:extLst>
          </p:cNvPr>
          <p:cNvSpPr/>
          <p:nvPr/>
        </p:nvSpPr>
        <p:spPr>
          <a:xfrm rot="5400000">
            <a:off x="9131874" y="2851774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EAF6B5-F602-C54C-6302-F4FFB4B82E5C}"/>
              </a:ext>
            </a:extLst>
          </p:cNvPr>
          <p:cNvCxnSpPr>
            <a:cxnSpLocks/>
          </p:cNvCxnSpPr>
          <p:nvPr/>
        </p:nvCxnSpPr>
        <p:spPr>
          <a:xfrm flipH="1">
            <a:off x="1066800" y="3474753"/>
            <a:ext cx="304800" cy="924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94AF7E-CA0C-6A36-A1C0-248B0266A774}"/>
              </a:ext>
            </a:extLst>
          </p:cNvPr>
          <p:cNvCxnSpPr/>
          <p:nvPr/>
        </p:nvCxnSpPr>
        <p:spPr>
          <a:xfrm>
            <a:off x="1676400" y="3429000"/>
            <a:ext cx="0" cy="990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9A46BF9-C30D-3AC7-F3F0-11C64E611291}"/>
              </a:ext>
            </a:extLst>
          </p:cNvPr>
          <p:cNvCxnSpPr/>
          <p:nvPr/>
        </p:nvCxnSpPr>
        <p:spPr>
          <a:xfrm>
            <a:off x="1828800" y="3429000"/>
            <a:ext cx="457200" cy="9700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0B8358-BFE4-1622-6E0E-997A59CF5427}"/>
              </a:ext>
            </a:extLst>
          </p:cNvPr>
          <p:cNvSpPr txBox="1"/>
          <p:nvPr/>
        </p:nvSpPr>
        <p:spPr>
          <a:xfrm>
            <a:off x="2548953" y="407476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….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B700CB-4C1C-A508-C066-8EC7385BD4A8}"/>
              </a:ext>
            </a:extLst>
          </p:cNvPr>
          <p:cNvSpPr txBox="1"/>
          <p:nvPr/>
        </p:nvSpPr>
        <p:spPr>
          <a:xfrm>
            <a:off x="914400" y="5334000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BFS </a:t>
            </a:r>
            <a:r>
              <a:rPr lang="tr-TR" dirty="0" err="1"/>
              <a:t>will</a:t>
            </a:r>
            <a:r>
              <a:rPr lang="tr-TR" dirty="0"/>
              <a:t> </a:t>
            </a:r>
            <a:r>
              <a:rPr lang="tr-TR" dirty="0" err="1"/>
              <a:t>take</a:t>
            </a:r>
            <a:r>
              <a:rPr lang="tr-TR" dirty="0"/>
              <a:t> a </a:t>
            </a:r>
            <a:r>
              <a:rPr lang="tr-TR" dirty="0" err="1"/>
              <a:t>long</a:t>
            </a:r>
            <a:r>
              <a:rPr lang="tr-TR" dirty="0"/>
              <a:t> time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find</a:t>
            </a:r>
            <a:r>
              <a:rPr lang="tr-TR" dirty="0"/>
              <a:t> a </a:t>
            </a:r>
            <a:r>
              <a:rPr lang="tr-TR" dirty="0" err="1"/>
              <a:t>solution</a:t>
            </a:r>
            <a:r>
              <a:rPr lang="tr-TR" dirty="0"/>
              <a:t>.</a:t>
            </a:r>
          </a:p>
          <a:p>
            <a:r>
              <a:rPr lang="tr-TR" dirty="0"/>
              <a:t>DFS (</a:t>
            </a:r>
            <a:r>
              <a:rPr lang="tr-TR" dirty="0" err="1"/>
              <a:t>Naive</a:t>
            </a:r>
            <a:r>
              <a:rPr lang="tr-TR" dirty="0"/>
              <a:t> </a:t>
            </a:r>
            <a:r>
              <a:rPr lang="tr-TR" dirty="0" err="1"/>
              <a:t>search</a:t>
            </a:r>
            <a:r>
              <a:rPr lang="tr-TR" dirty="0"/>
              <a:t>) </a:t>
            </a:r>
            <a:r>
              <a:rPr lang="tr-TR" dirty="0" err="1"/>
              <a:t>seems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be </a:t>
            </a:r>
            <a:r>
              <a:rPr lang="tr-TR" dirty="0" err="1"/>
              <a:t>better</a:t>
            </a:r>
            <a:r>
              <a:rPr lang="tr-TR" dirty="0"/>
              <a:t> </a:t>
            </a:r>
            <a:r>
              <a:rPr lang="tr-TR" dirty="0" err="1"/>
              <a:t>choice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45294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Video of Demo Coloring – DFS </a:t>
            </a:r>
            <a:br>
              <a:rPr lang="en-US" sz="2400" dirty="0"/>
            </a:br>
            <a:r>
              <a:rPr lang="en-US" sz="2400" dirty="0">
                <a:hlinkClick r:id="rId5"/>
              </a:rPr>
              <a:t>https://inst.eecs.berkeley.edu/~cs188/fa19/assets/demos/csp/csp_demos.html</a:t>
            </a:r>
            <a:r>
              <a:rPr lang="en-US" sz="2400" dirty="0"/>
              <a:t> 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219200"/>
            <a:ext cx="8382000" cy="5029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11F00E-665D-4591-BE09-BE8ED4D6EBF0}"/>
                  </a:ext>
                </a:extLst>
              </p14:cNvPr>
              <p14:cNvContentPartPr/>
              <p14:nvPr/>
            </p14:nvContentPartPr>
            <p14:xfrm>
              <a:off x="3987720" y="355608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11F00E-665D-4591-BE09-BE8ED4D6EB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8360" y="354672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9782AB-86A8-22EB-47F1-0898BAE30ABC}"/>
              </a:ext>
            </a:extLst>
          </p:cNvPr>
          <p:cNvSpPr txBox="1"/>
          <p:nvPr/>
        </p:nvSpPr>
        <p:spPr>
          <a:xfrm>
            <a:off x="9372600" y="1117600"/>
            <a:ext cx="21373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map coloring problem is a type of CSP where each state can be assigned a color from the set (</a:t>
            </a:r>
            <a:r>
              <a:rPr lang="en-US" dirty="0" err="1"/>
              <a:t>red,green,blue</a:t>
            </a:r>
            <a:r>
              <a:rPr lang="en-US" dirty="0"/>
              <a:t>)</a:t>
            </a:r>
            <a:endParaRPr lang="tr-TR" dirty="0"/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constraint involved says that no two </a:t>
            </a:r>
            <a:r>
              <a:rPr lang="en-US" dirty="0" err="1"/>
              <a:t>neighbouring</a:t>
            </a:r>
            <a:r>
              <a:rPr lang="en-US" dirty="0"/>
              <a:t> state is allowed to have the same color.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025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20108-461B-B329-F1C5-A2D377DF5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Demo Coloring – DFS 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9D054C-3276-27CB-FD33-7388B1DC9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371600"/>
            <a:ext cx="6595937" cy="47291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9729A0-A0CB-4B55-1286-1FF59EF5B7E7}"/>
              </a:ext>
            </a:extLst>
          </p:cNvPr>
          <p:cNvSpPr txBox="1"/>
          <p:nvPr/>
        </p:nvSpPr>
        <p:spPr>
          <a:xfrm>
            <a:off x="8839200" y="1474023"/>
            <a:ext cx="213732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map coloring problem is a type of CSP where each state can be assigned a color from the set (</a:t>
            </a:r>
            <a:r>
              <a:rPr lang="en-US" dirty="0" err="1"/>
              <a:t>red,green,blue</a:t>
            </a:r>
            <a:r>
              <a:rPr lang="en-US" dirty="0"/>
              <a:t>)</a:t>
            </a:r>
            <a:endParaRPr lang="tr-TR" dirty="0"/>
          </a:p>
          <a:p>
            <a:endParaRPr lang="tr-T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constraint involved says that no two </a:t>
            </a:r>
            <a:r>
              <a:rPr lang="en-US" dirty="0" err="1"/>
              <a:t>neighbouring</a:t>
            </a:r>
            <a:r>
              <a:rPr lang="en-US" dirty="0"/>
              <a:t> state is allowed to have the same color.</a:t>
            </a:r>
            <a:endParaRPr lang="tr-T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C73188-66B6-DD16-39CB-4CBA9F0BA61B}"/>
              </a:ext>
            </a:extLst>
          </p:cNvPr>
          <p:cNvSpPr txBox="1"/>
          <p:nvPr/>
        </p:nvSpPr>
        <p:spPr>
          <a:xfrm>
            <a:off x="971550" y="6170095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https://inst.eecs.berkeley.edu/~cs188/fa21/assets/demos/csp/csp_demos.html</a:t>
            </a:r>
            <a:r>
              <a:rPr lang="tr-TR" sz="1800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54072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752600"/>
            <a:ext cx="7315200" cy="42782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 descr="C:\Users\Dan\Dropbox\Office\CS 188\Ketrina Art\CSPs\Handboo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905000"/>
            <a:ext cx="7736295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</a:t>
            </a:r>
            <a:r>
              <a:rPr lang="en-US" sz="2000" dirty="0">
                <a:solidFill>
                  <a:srgbClr val="FF0000"/>
                </a:solidFill>
              </a:rPr>
              <a:t>assignments are commutative</a:t>
            </a:r>
            <a:r>
              <a:rPr lang="en-US" sz="2000" dirty="0"/>
              <a:t>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</a:t>
            </a:r>
            <a:r>
              <a:rPr lang="en-US" sz="2000" dirty="0">
                <a:solidFill>
                  <a:srgbClr val="FF0000"/>
                </a:solidFill>
              </a:rPr>
              <a:t>consider only values which do not conflict with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9EBFC-8509-42FA-B496-3870CD37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 Search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3D91F-2CCF-41A6-A9CD-F09D4703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713689"/>
            <a:ext cx="10134600" cy="43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390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D4BC-69B3-40F7-AE65-D8A35E6D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CSP as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Graph</a:t>
            </a:r>
            <a:r>
              <a:rPr lang="tr-TR" sz="4400" b="0" i="0" u="none" strike="noStrike" baseline="0" dirty="0">
                <a:solidFill>
                  <a:srgbClr val="3132CF"/>
                </a:solidFill>
                <a:latin typeface="ArialMT"/>
              </a:rPr>
              <a:t> </a:t>
            </a:r>
            <a:r>
              <a:rPr lang="tr-TR" sz="4400" b="0" i="0" u="none" strike="noStrike" baseline="0" dirty="0" err="1">
                <a:solidFill>
                  <a:srgbClr val="3132CF"/>
                </a:solidFill>
                <a:latin typeface="ArialMT"/>
              </a:rPr>
              <a:t>Searching</a:t>
            </a:r>
            <a:endParaRPr lang="tr-T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A6A32A-F929-411D-A978-AA5256F7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95400"/>
            <a:ext cx="10134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215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Video of Demo Coloring – Backtracking</a:t>
            </a:r>
            <a:br>
              <a:rPr lang="en-US" sz="2800" dirty="0"/>
            </a:br>
            <a:r>
              <a:rPr lang="en-US" sz="2800" dirty="0">
                <a:hlinkClick r:id="rId4"/>
              </a:rPr>
              <a:t>https://inst.eecs.berkeley.edu/~cs188/fa19/assets/demos/csp/csp_demos.html</a:t>
            </a:r>
            <a:r>
              <a:rPr lang="en-US" sz="2800" dirty="0"/>
              <a:t> 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5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7B1DA-6A50-9BF9-345D-F33A0C466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Demo Coloring – Backtracking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A52D84-ADB1-96DB-34FB-C3EBFC595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754" y="1219200"/>
            <a:ext cx="6586491" cy="47291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F483B-2A13-CBD5-5D14-7FB29A4D3AE9}"/>
              </a:ext>
            </a:extLst>
          </p:cNvPr>
          <p:cNvSpPr txBox="1"/>
          <p:nvPr/>
        </p:nvSpPr>
        <p:spPr>
          <a:xfrm>
            <a:off x="971550" y="6170095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https://inst.eecs.berkeley.edu/~cs188/fa21/assets/demos/csp/csp_demos.html</a:t>
            </a:r>
            <a:r>
              <a:rPr lang="tr-TR" sz="1800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58664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0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0" y="1474413"/>
            <a:ext cx="3846420" cy="204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8" y="1474413"/>
            <a:ext cx="4534647" cy="336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1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Users\Dan\Dropbox\Office\CS 188\Ketrina Art\CSPs\Backtracking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7600" y="3962400"/>
            <a:ext cx="4572000" cy="2673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endParaRPr lang="en-US" sz="2400" dirty="0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6B786E-31B9-462B-B0C5-546111A235B7}"/>
              </a:ext>
            </a:extLst>
          </p:cNvPr>
          <p:cNvSpPr txBox="1"/>
          <p:nvPr/>
        </p:nvSpPr>
        <p:spPr>
          <a:xfrm>
            <a:off x="1828800" y="5966419"/>
            <a:ext cx="998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4"/>
              </a:rPr>
              <a:t>https://inst.eecs.berkeley.edu/~cs188/fa19/assets/demos/csp/csp_demos.html</a:t>
            </a:r>
            <a:r>
              <a:rPr lang="en-US" sz="1800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84763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748D2-3F4F-4E02-A7EF-2F2A993C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Backtracking Search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ED42EF-864B-4E95-8E7B-083EE9737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10" y="1447800"/>
            <a:ext cx="11883189" cy="4978401"/>
          </a:xfrm>
        </p:spPr>
      </p:pic>
    </p:spTree>
    <p:extLst>
      <p:ext uri="{BB962C8B-B14F-4D97-AF65-F5344CB8AC3E}">
        <p14:creationId xmlns:p14="http://schemas.microsoft.com/office/powerpoint/2010/main" val="4082456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0625" t="52500" r="2500" b="2500"/>
          <a:stretch>
            <a:fillRect/>
          </a:stretch>
        </p:blipFill>
        <p:spPr bwMode="auto">
          <a:xfrm>
            <a:off x="7924800" y="1828800"/>
            <a:ext cx="4114800" cy="2962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Dan\Dropbox\Office\CS 188\Ketrina Art\CSPs\Filteri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7237412" cy="4057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F20C9-E23C-4458-B3FF-55AF266C9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Constraint Satisfaction Problems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C074-C1FA-427C-8AD7-48F369661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104139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Constraint satisfaction problems (CSPs) are mathematical questions defined as a set of objects whose state must </a:t>
            </a:r>
            <a:r>
              <a:rPr lang="en-US" dirty="0">
                <a:solidFill>
                  <a:srgbClr val="FF0000"/>
                </a:solidFill>
              </a:rPr>
              <a:t>satisfy</a:t>
            </a:r>
            <a:r>
              <a:rPr lang="en-US" dirty="0"/>
              <a:t> a number of constraints or limitations.</a:t>
            </a:r>
            <a:endParaRPr lang="tr-T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1BA719-AC7F-48F8-A4E8-7D569E03F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590800"/>
            <a:ext cx="10896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9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83230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2400" dirty="0"/>
              <a:t>Video of Demo Coloring – Backtracking with Forward Checking </a:t>
            </a:r>
            <a:r>
              <a:rPr lang="en-US" sz="2400" dirty="0">
                <a:hlinkClick r:id="rId4"/>
              </a:rPr>
              <a:t>https://inst.eecs.berkeley.edu/~cs188/fa19/assets/demos/csp/csp_demos.html</a:t>
            </a:r>
            <a:r>
              <a:rPr lang="en-US" sz="2400" dirty="0"/>
              <a:t> 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D50DB-B87B-5935-126F-7E29AB42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Backtracking with Forward Checking</a:t>
            </a:r>
            <a:endParaRPr lang="tr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D8EE3-BDA4-59B8-E4F1-BB3A0151F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371600"/>
            <a:ext cx="6573139" cy="47291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DC155-C473-DF36-7737-6934DE028B6D}"/>
              </a:ext>
            </a:extLst>
          </p:cNvPr>
          <p:cNvSpPr txBox="1"/>
          <p:nvPr/>
        </p:nvSpPr>
        <p:spPr>
          <a:xfrm>
            <a:off x="971550" y="6170095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https://inst.eecs.berkeley.edu/~cs188/fa21/assets/demos/csp/csp_demos.html</a:t>
            </a:r>
            <a:r>
              <a:rPr lang="tr-TR" sz="1800" dirty="0"/>
              <a:t>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023101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 l="60" t="42619" r="14586"/>
          <a:stretch>
            <a:fillRect/>
          </a:stretch>
        </p:blipFill>
        <p:spPr bwMode="auto">
          <a:xfrm>
            <a:off x="4038600" y="2438400"/>
            <a:ext cx="6373906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" cstate="print"/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2" y="3146752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0" y="32575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0" y="2994352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0" y="3402105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0" y="3639812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Remove values in the domain of X</a:t>
            </a:r>
            <a:r>
              <a:rPr lang="tr-TR" sz="2400" dirty="0"/>
              <a:t>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tr-TR" sz="2400" dirty="0"/>
              <a:t>     i</a:t>
            </a:r>
            <a:r>
              <a:rPr lang="en-US" sz="2400" dirty="0"/>
              <a:t>f there isn’t a corresponding legal Y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checking: 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4455459" y="3200400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010400" y="5506826"/>
            <a:ext cx="3200400" cy="461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44061" r="14766" b="29301"/>
          <a:stretch>
            <a:fillRect/>
          </a:stretch>
        </p:blipFill>
        <p:spPr bwMode="auto">
          <a:xfrm>
            <a:off x="4016188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3" cstate="print"/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C:\Users\Dan\Dropbox\Office\CS 188\Ketrina Art\CSPs\ArcConsistenc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684" y="3581400"/>
            <a:ext cx="4200131" cy="1747370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2" y="2698376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0" y="2800350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0" y="24697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0" y="2545976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5" y="29449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0" y="3200401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89F3A54-8456-53DE-DCCD-CFAF3BA822C2}"/>
              </a:ext>
            </a:extLst>
          </p:cNvPr>
          <p:cNvSpPr/>
          <p:nvPr/>
        </p:nvSpPr>
        <p:spPr>
          <a:xfrm>
            <a:off x="5158796" y="2792186"/>
            <a:ext cx="213418" cy="285750"/>
          </a:xfrm>
          <a:custGeom>
            <a:avLst/>
            <a:gdLst>
              <a:gd name="connsiteX0" fmla="*/ 139825 w 213418"/>
              <a:gd name="connsiteY0" fmla="*/ 0 h 285750"/>
              <a:gd name="connsiteX1" fmla="*/ 99004 w 213418"/>
              <a:gd name="connsiteY1" fmla="*/ 16328 h 285750"/>
              <a:gd name="connsiteX2" fmla="*/ 58183 w 213418"/>
              <a:gd name="connsiteY2" fmla="*/ 48985 h 285750"/>
              <a:gd name="connsiteX3" fmla="*/ 33690 w 213418"/>
              <a:gd name="connsiteY3" fmla="*/ 81643 h 285750"/>
              <a:gd name="connsiteX4" fmla="*/ 9197 w 213418"/>
              <a:gd name="connsiteY4" fmla="*/ 106135 h 285750"/>
              <a:gd name="connsiteX5" fmla="*/ 82675 w 213418"/>
              <a:gd name="connsiteY5" fmla="*/ 97971 h 285750"/>
              <a:gd name="connsiteX6" fmla="*/ 156154 w 213418"/>
              <a:gd name="connsiteY6" fmla="*/ 81643 h 285750"/>
              <a:gd name="connsiteX7" fmla="*/ 188811 w 213418"/>
              <a:gd name="connsiteY7" fmla="*/ 57150 h 285750"/>
              <a:gd name="connsiteX8" fmla="*/ 164318 w 213418"/>
              <a:gd name="connsiteY8" fmla="*/ 65314 h 285750"/>
              <a:gd name="connsiteX9" fmla="*/ 131661 w 213418"/>
              <a:gd name="connsiteY9" fmla="*/ 81643 h 285750"/>
              <a:gd name="connsiteX10" fmla="*/ 25525 w 213418"/>
              <a:gd name="connsiteY10" fmla="*/ 146957 h 285750"/>
              <a:gd name="connsiteX11" fmla="*/ 1033 w 213418"/>
              <a:gd name="connsiteY11" fmla="*/ 179614 h 285750"/>
              <a:gd name="connsiteX12" fmla="*/ 50018 w 213418"/>
              <a:gd name="connsiteY12" fmla="*/ 195943 h 285750"/>
              <a:gd name="connsiteX13" fmla="*/ 172483 w 213418"/>
              <a:gd name="connsiteY13" fmla="*/ 179614 h 285750"/>
              <a:gd name="connsiteX14" fmla="*/ 188811 w 213418"/>
              <a:gd name="connsiteY14" fmla="*/ 155121 h 285750"/>
              <a:gd name="connsiteX15" fmla="*/ 107168 w 213418"/>
              <a:gd name="connsiteY15" fmla="*/ 187778 h 285750"/>
              <a:gd name="connsiteX16" fmla="*/ 90840 w 213418"/>
              <a:gd name="connsiteY16" fmla="*/ 212271 h 285750"/>
              <a:gd name="connsiteX17" fmla="*/ 90840 w 213418"/>
              <a:gd name="connsiteY17" fmla="*/ 277585 h 285750"/>
              <a:gd name="connsiteX18" fmla="*/ 123497 w 213418"/>
              <a:gd name="connsiteY18" fmla="*/ 285750 h 285750"/>
              <a:gd name="connsiteX19" fmla="*/ 180647 w 213418"/>
              <a:gd name="connsiteY19" fmla="*/ 277585 h 285750"/>
              <a:gd name="connsiteX20" fmla="*/ 205140 w 213418"/>
              <a:gd name="connsiteY20" fmla="*/ 269421 h 285750"/>
              <a:gd name="connsiteX21" fmla="*/ 213304 w 213418"/>
              <a:gd name="connsiteY21" fmla="*/ 228600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3418" h="285750">
                <a:moveTo>
                  <a:pt x="139825" y="0"/>
                </a:moveTo>
                <a:cubicBezTo>
                  <a:pt x="126218" y="5443"/>
                  <a:pt x="110929" y="7810"/>
                  <a:pt x="99004" y="16328"/>
                </a:cubicBezTo>
                <a:cubicBezTo>
                  <a:pt x="34378" y="62489"/>
                  <a:pt x="130155" y="24994"/>
                  <a:pt x="58183" y="48985"/>
                </a:cubicBezTo>
                <a:cubicBezTo>
                  <a:pt x="50019" y="59871"/>
                  <a:pt x="42546" y="71312"/>
                  <a:pt x="33690" y="81643"/>
                </a:cubicBezTo>
                <a:cubicBezTo>
                  <a:pt x="26176" y="90409"/>
                  <a:pt x="-1756" y="102484"/>
                  <a:pt x="9197" y="106135"/>
                </a:cubicBezTo>
                <a:cubicBezTo>
                  <a:pt x="32576" y="113928"/>
                  <a:pt x="58248" y="101228"/>
                  <a:pt x="82675" y="97971"/>
                </a:cubicBezTo>
                <a:cubicBezTo>
                  <a:pt x="130571" y="91585"/>
                  <a:pt x="120936" y="93382"/>
                  <a:pt x="156154" y="81643"/>
                </a:cubicBezTo>
                <a:cubicBezTo>
                  <a:pt x="167040" y="73479"/>
                  <a:pt x="182726" y="69321"/>
                  <a:pt x="188811" y="57150"/>
                </a:cubicBezTo>
                <a:cubicBezTo>
                  <a:pt x="192659" y="49453"/>
                  <a:pt x="172228" y="61924"/>
                  <a:pt x="164318" y="65314"/>
                </a:cubicBezTo>
                <a:cubicBezTo>
                  <a:pt x="153131" y="70108"/>
                  <a:pt x="142151" y="75472"/>
                  <a:pt x="131661" y="81643"/>
                </a:cubicBezTo>
                <a:cubicBezTo>
                  <a:pt x="95856" y="102705"/>
                  <a:pt x="25525" y="146957"/>
                  <a:pt x="25525" y="146957"/>
                </a:cubicBezTo>
                <a:cubicBezTo>
                  <a:pt x="17361" y="157843"/>
                  <a:pt x="-5052" y="167444"/>
                  <a:pt x="1033" y="179614"/>
                </a:cubicBezTo>
                <a:cubicBezTo>
                  <a:pt x="8730" y="195009"/>
                  <a:pt x="32850" y="194717"/>
                  <a:pt x="50018" y="195943"/>
                </a:cubicBezTo>
                <a:cubicBezTo>
                  <a:pt x="57047" y="196445"/>
                  <a:pt x="161479" y="181186"/>
                  <a:pt x="172483" y="179614"/>
                </a:cubicBezTo>
                <a:cubicBezTo>
                  <a:pt x="177926" y="171450"/>
                  <a:pt x="196975" y="160564"/>
                  <a:pt x="188811" y="155121"/>
                </a:cubicBezTo>
                <a:cubicBezTo>
                  <a:pt x="171006" y="143251"/>
                  <a:pt x="115773" y="182615"/>
                  <a:pt x="107168" y="187778"/>
                </a:cubicBezTo>
                <a:cubicBezTo>
                  <a:pt x="101725" y="195942"/>
                  <a:pt x="95228" y="203495"/>
                  <a:pt x="90840" y="212271"/>
                </a:cubicBezTo>
                <a:cubicBezTo>
                  <a:pt x="81620" y="230711"/>
                  <a:pt x="75612" y="259312"/>
                  <a:pt x="90840" y="277585"/>
                </a:cubicBezTo>
                <a:cubicBezTo>
                  <a:pt x="98023" y="286205"/>
                  <a:pt x="112611" y="283028"/>
                  <a:pt x="123497" y="285750"/>
                </a:cubicBezTo>
                <a:cubicBezTo>
                  <a:pt x="142547" y="283028"/>
                  <a:pt x="161777" y="281359"/>
                  <a:pt x="180647" y="277585"/>
                </a:cubicBezTo>
                <a:cubicBezTo>
                  <a:pt x="189086" y="275897"/>
                  <a:pt x="199055" y="275506"/>
                  <a:pt x="205140" y="269421"/>
                </a:cubicBezTo>
                <a:cubicBezTo>
                  <a:pt x="215025" y="259536"/>
                  <a:pt x="213304" y="241030"/>
                  <a:pt x="213304" y="2286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49B66F4-3320-DD86-13C9-8461C9D575D7}"/>
              </a:ext>
            </a:extLst>
          </p:cNvPr>
          <p:cNvSpPr/>
          <p:nvPr/>
        </p:nvSpPr>
        <p:spPr>
          <a:xfrm>
            <a:off x="6170015" y="2840301"/>
            <a:ext cx="238969" cy="229470"/>
          </a:xfrm>
          <a:custGeom>
            <a:avLst/>
            <a:gdLst>
              <a:gd name="connsiteX0" fmla="*/ 67499 w 238969"/>
              <a:gd name="connsiteY0" fmla="*/ 49856 h 229470"/>
              <a:gd name="connsiteX1" fmla="*/ 108321 w 238969"/>
              <a:gd name="connsiteY1" fmla="*/ 33528 h 229470"/>
              <a:gd name="connsiteX2" fmla="*/ 26678 w 238969"/>
              <a:gd name="connsiteY2" fmla="*/ 58020 h 229470"/>
              <a:gd name="connsiteX3" fmla="*/ 2185 w 238969"/>
              <a:gd name="connsiteY3" fmla="*/ 74349 h 229470"/>
              <a:gd name="connsiteX4" fmla="*/ 140978 w 238969"/>
              <a:gd name="connsiteY4" fmla="*/ 66185 h 229470"/>
              <a:gd name="connsiteX5" fmla="*/ 206292 w 238969"/>
              <a:gd name="connsiteY5" fmla="*/ 41692 h 229470"/>
              <a:gd name="connsiteX6" fmla="*/ 214456 w 238969"/>
              <a:gd name="connsiteY6" fmla="*/ 9035 h 229470"/>
              <a:gd name="connsiteX7" fmla="*/ 165471 w 238969"/>
              <a:gd name="connsiteY7" fmla="*/ 17199 h 229470"/>
              <a:gd name="connsiteX8" fmla="*/ 91992 w 238969"/>
              <a:gd name="connsiteY8" fmla="*/ 41692 h 229470"/>
              <a:gd name="connsiteX9" fmla="*/ 189964 w 238969"/>
              <a:gd name="connsiteY9" fmla="*/ 66185 h 229470"/>
              <a:gd name="connsiteX10" fmla="*/ 140978 w 238969"/>
              <a:gd name="connsiteY10" fmla="*/ 74349 h 229470"/>
              <a:gd name="connsiteX11" fmla="*/ 18514 w 238969"/>
              <a:gd name="connsiteY11" fmla="*/ 155992 h 229470"/>
              <a:gd name="connsiteX12" fmla="*/ 173635 w 238969"/>
              <a:gd name="connsiteY12" fmla="*/ 155992 h 229470"/>
              <a:gd name="connsiteX13" fmla="*/ 132814 w 238969"/>
              <a:gd name="connsiteY13" fmla="*/ 164156 h 229470"/>
              <a:gd name="connsiteX14" fmla="*/ 59335 w 238969"/>
              <a:gd name="connsiteY14" fmla="*/ 188649 h 229470"/>
              <a:gd name="connsiteX15" fmla="*/ 181799 w 238969"/>
              <a:gd name="connsiteY15" fmla="*/ 229470 h 229470"/>
              <a:gd name="connsiteX16" fmla="*/ 206292 w 238969"/>
              <a:gd name="connsiteY16" fmla="*/ 221306 h 229470"/>
              <a:gd name="connsiteX17" fmla="*/ 181799 w 238969"/>
              <a:gd name="connsiteY17" fmla="*/ 213142 h 229470"/>
              <a:gd name="connsiteX18" fmla="*/ 116485 w 238969"/>
              <a:gd name="connsiteY18" fmla="*/ 196813 h 229470"/>
              <a:gd name="connsiteX19" fmla="*/ 83828 w 238969"/>
              <a:gd name="connsiteY19" fmla="*/ 172320 h 229470"/>
              <a:gd name="connsiteX20" fmla="*/ 149142 w 238969"/>
              <a:gd name="connsiteY20" fmla="*/ 131499 h 229470"/>
              <a:gd name="connsiteX21" fmla="*/ 198128 w 238969"/>
              <a:gd name="connsiteY21" fmla="*/ 98842 h 229470"/>
              <a:gd name="connsiteX22" fmla="*/ 140978 w 238969"/>
              <a:gd name="connsiteY22" fmla="*/ 49856 h 229470"/>
              <a:gd name="connsiteX23" fmla="*/ 91992 w 238969"/>
              <a:gd name="connsiteY23" fmla="*/ 9035 h 229470"/>
              <a:gd name="connsiteX24" fmla="*/ 206292 w 238969"/>
              <a:gd name="connsiteY24" fmla="*/ 870 h 229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8969" h="229470">
                <a:moveTo>
                  <a:pt x="67499" y="49856"/>
                </a:moveTo>
                <a:cubicBezTo>
                  <a:pt x="81106" y="44413"/>
                  <a:pt x="118684" y="43891"/>
                  <a:pt x="108321" y="33528"/>
                </a:cubicBezTo>
                <a:cubicBezTo>
                  <a:pt x="95546" y="20753"/>
                  <a:pt x="38693" y="51154"/>
                  <a:pt x="26678" y="58020"/>
                </a:cubicBezTo>
                <a:cubicBezTo>
                  <a:pt x="18158" y="62888"/>
                  <a:pt x="-7602" y="73650"/>
                  <a:pt x="2185" y="74349"/>
                </a:cubicBezTo>
                <a:cubicBezTo>
                  <a:pt x="48412" y="77651"/>
                  <a:pt x="94714" y="68906"/>
                  <a:pt x="140978" y="66185"/>
                </a:cubicBezTo>
                <a:cubicBezTo>
                  <a:pt x="153575" y="61986"/>
                  <a:pt x="201413" y="46571"/>
                  <a:pt x="206292" y="41692"/>
                </a:cubicBezTo>
                <a:cubicBezTo>
                  <a:pt x="214226" y="33758"/>
                  <a:pt x="224078" y="14808"/>
                  <a:pt x="214456" y="9035"/>
                </a:cubicBezTo>
                <a:cubicBezTo>
                  <a:pt x="200262" y="518"/>
                  <a:pt x="181799" y="14478"/>
                  <a:pt x="165471" y="17199"/>
                </a:cubicBezTo>
                <a:cubicBezTo>
                  <a:pt x="140978" y="25363"/>
                  <a:pt x="68399" y="31206"/>
                  <a:pt x="91992" y="41692"/>
                </a:cubicBezTo>
                <a:cubicBezTo>
                  <a:pt x="131534" y="59266"/>
                  <a:pt x="329205" y="31375"/>
                  <a:pt x="189964" y="66185"/>
                </a:cubicBezTo>
                <a:cubicBezTo>
                  <a:pt x="173904" y="70200"/>
                  <a:pt x="157307" y="71628"/>
                  <a:pt x="140978" y="74349"/>
                </a:cubicBezTo>
                <a:cubicBezTo>
                  <a:pt x="42123" y="123776"/>
                  <a:pt x="80850" y="93655"/>
                  <a:pt x="18514" y="155992"/>
                </a:cubicBezTo>
                <a:cubicBezTo>
                  <a:pt x="111405" y="182531"/>
                  <a:pt x="49593" y="173712"/>
                  <a:pt x="173635" y="155992"/>
                </a:cubicBezTo>
                <a:cubicBezTo>
                  <a:pt x="187372" y="154030"/>
                  <a:pt x="146157" y="160344"/>
                  <a:pt x="132814" y="164156"/>
                </a:cubicBezTo>
                <a:cubicBezTo>
                  <a:pt x="107989" y="171249"/>
                  <a:pt x="83828" y="180485"/>
                  <a:pt x="59335" y="188649"/>
                </a:cubicBezTo>
                <a:cubicBezTo>
                  <a:pt x="80396" y="197073"/>
                  <a:pt x="147017" y="229470"/>
                  <a:pt x="181799" y="229470"/>
                </a:cubicBezTo>
                <a:cubicBezTo>
                  <a:pt x="190405" y="229470"/>
                  <a:pt x="198128" y="224027"/>
                  <a:pt x="206292" y="221306"/>
                </a:cubicBezTo>
                <a:cubicBezTo>
                  <a:pt x="198128" y="218585"/>
                  <a:pt x="190102" y="215406"/>
                  <a:pt x="181799" y="213142"/>
                </a:cubicBezTo>
                <a:cubicBezTo>
                  <a:pt x="160148" y="207237"/>
                  <a:pt x="137200" y="205444"/>
                  <a:pt x="116485" y="196813"/>
                </a:cubicBezTo>
                <a:cubicBezTo>
                  <a:pt x="103925" y="191579"/>
                  <a:pt x="94714" y="180484"/>
                  <a:pt x="83828" y="172320"/>
                </a:cubicBezTo>
                <a:cubicBezTo>
                  <a:pt x="105599" y="158713"/>
                  <a:pt x="127780" y="145740"/>
                  <a:pt x="149142" y="131499"/>
                </a:cubicBezTo>
                <a:lnTo>
                  <a:pt x="198128" y="98842"/>
                </a:lnTo>
                <a:cubicBezTo>
                  <a:pt x="179078" y="82513"/>
                  <a:pt x="161855" y="63774"/>
                  <a:pt x="140978" y="49856"/>
                </a:cubicBezTo>
                <a:cubicBezTo>
                  <a:pt x="86587" y="13596"/>
                  <a:pt x="108066" y="57259"/>
                  <a:pt x="91992" y="9035"/>
                </a:cubicBezTo>
                <a:cubicBezTo>
                  <a:pt x="156831" y="-3934"/>
                  <a:pt x="118937" y="870"/>
                  <a:pt x="206292" y="87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51816">
            <a:solidFill>
              <a:srgbClr val="00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325"/>
              </a:lnSpc>
            </a:pPr>
            <a:r>
              <a:rPr spc="146" dirty="0"/>
              <a:t>Arc</a:t>
            </a:r>
            <a:r>
              <a:rPr spc="101" dirty="0"/>
              <a:t> </a:t>
            </a:r>
            <a:r>
              <a:rPr spc="-13" dirty="0"/>
              <a:t>consistency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4294967295"/>
          </p:nvPr>
        </p:nvSpPr>
        <p:spPr>
          <a:xfrm>
            <a:off x="11696700" y="7216775"/>
            <a:ext cx="49530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781"/>
              </a:lnSpc>
            </a:pPr>
            <a:r>
              <a:rPr lang="tr-TR" spc="15"/>
              <a:t>Chapter</a:t>
            </a:r>
            <a:r>
              <a:rPr lang="tr-TR" spc="20"/>
              <a:t> 5</a:t>
            </a:r>
            <a:endParaRPr spc="18" dirty="0"/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4294967295"/>
          </p:nvPr>
        </p:nvSpPr>
        <p:spPr>
          <a:xfrm>
            <a:off x="11995150" y="7216775"/>
            <a:ext cx="1968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885"/>
              </a:lnSpc>
            </a:pPr>
            <a:fld id="{81D60167-4931-47E6-BA6A-407CBD079E47}" type="slidenum">
              <a:rPr lang="tr-TR" spc="20" smtClean="0"/>
              <a:pPr marL="38100">
                <a:lnSpc>
                  <a:spcPts val="885"/>
                </a:lnSpc>
              </a:pPr>
              <a:t>55</a:t>
            </a:fld>
            <a:endParaRPr spc="18" dirty="0"/>
          </a:p>
        </p:txBody>
      </p:sp>
      <p:sp>
        <p:nvSpPr>
          <p:cNvPr id="3" name="object 3"/>
          <p:cNvSpPr txBox="1"/>
          <p:nvPr/>
        </p:nvSpPr>
        <p:spPr>
          <a:xfrm>
            <a:off x="2092439" y="1621465"/>
            <a:ext cx="5093634" cy="102777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-31" dirty="0">
                <a:latin typeface="Calibri"/>
                <a:cs typeface="Calibri"/>
              </a:rPr>
              <a:t>Simplest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79" dirty="0">
                <a:latin typeface="Calibri"/>
                <a:cs typeface="Calibri"/>
              </a:rPr>
              <a:t>form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-57" dirty="0">
                <a:latin typeface="Calibri"/>
                <a:cs typeface="Calibri"/>
              </a:rPr>
              <a:t>propagation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spc="-75" dirty="0">
                <a:latin typeface="Calibri"/>
                <a:cs typeface="Calibri"/>
              </a:rPr>
              <a:t>makes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each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arc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49" dirty="0">
                <a:solidFill>
                  <a:srgbClr val="00007E"/>
                </a:solidFill>
                <a:latin typeface="Calibri"/>
                <a:cs typeface="Calibri"/>
              </a:rPr>
              <a:t>consistent</a:t>
            </a:r>
            <a:endParaRPr sz="1809" dirty="0">
              <a:latin typeface="Calibri"/>
              <a:cs typeface="Calibri"/>
            </a:endParaRPr>
          </a:p>
          <a:p>
            <a:pPr marL="11206">
              <a:spcBef>
                <a:spcPts val="1377"/>
              </a:spcBef>
              <a:tabLst>
                <a:tab pos="832081" algn="l"/>
              </a:tabLst>
            </a:pP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01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124" dirty="0">
                <a:solidFill>
                  <a:srgbClr val="990099"/>
                </a:solidFill>
                <a:latin typeface="Lucida Sans Unicode"/>
                <a:cs typeface="Lucida Sans Unicode"/>
              </a:rPr>
              <a:t>→</a:t>
            </a:r>
            <a:r>
              <a:rPr sz="1809" spc="-71" dirty="0">
                <a:solidFill>
                  <a:srgbClr val="990099"/>
                </a:solidFill>
                <a:latin typeface="Lucida Sans Unicode"/>
                <a:cs typeface="Lucida Sans Unicode"/>
              </a:rPr>
              <a:t> </a:t>
            </a:r>
            <a:r>
              <a:rPr sz="1809" i="1" spc="-159" dirty="0">
                <a:solidFill>
                  <a:srgbClr val="990099"/>
                </a:solidFill>
                <a:latin typeface="Bookman Old Style"/>
                <a:cs typeface="Bookman Old Style"/>
              </a:rPr>
              <a:t>Y	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consistent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iff</a:t>
            </a:r>
            <a:endParaRPr sz="1809" dirty="0">
              <a:latin typeface="Calibri"/>
              <a:cs typeface="Calibri"/>
            </a:endParaRPr>
          </a:p>
          <a:p>
            <a:pPr marL="333953">
              <a:spcBef>
                <a:spcPts val="22"/>
              </a:spcBef>
            </a:pPr>
            <a:r>
              <a:rPr sz="1809" spc="-79" dirty="0">
                <a:latin typeface="Calibri"/>
                <a:cs typeface="Calibri"/>
              </a:rPr>
              <a:t>for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62" dirty="0">
                <a:solidFill>
                  <a:srgbClr val="7E0000"/>
                </a:solidFill>
                <a:latin typeface="Palatino Linotype"/>
                <a:cs typeface="Palatino Linotype"/>
              </a:rPr>
              <a:t>every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66" dirty="0">
                <a:latin typeface="Calibri"/>
                <a:cs typeface="Calibri"/>
              </a:rPr>
              <a:t>value</a:t>
            </a:r>
            <a:r>
              <a:rPr sz="1809" spc="180" dirty="0">
                <a:latin typeface="Calibri"/>
                <a:cs typeface="Calibri"/>
              </a:rPr>
              <a:t> </a:t>
            </a:r>
            <a:r>
              <a:rPr sz="1809" i="1" spc="35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3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84" dirty="0">
                <a:latin typeface="Calibri"/>
                <a:cs typeface="Calibri"/>
              </a:rPr>
              <a:t>there</a:t>
            </a:r>
            <a:r>
              <a:rPr sz="1809" spc="190" dirty="0">
                <a:latin typeface="Calibri"/>
                <a:cs typeface="Calibri"/>
              </a:rPr>
              <a:t> 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57" dirty="0">
                <a:solidFill>
                  <a:srgbClr val="7E0000"/>
                </a:solidFill>
                <a:latin typeface="Palatino Linotype"/>
                <a:cs typeface="Palatino Linotype"/>
              </a:rPr>
              <a:t>some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88" dirty="0">
                <a:latin typeface="Calibri"/>
                <a:cs typeface="Calibri"/>
              </a:rPr>
              <a:t>allowed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i="1" spc="-216" dirty="0">
                <a:solidFill>
                  <a:srgbClr val="990099"/>
                </a:solidFill>
                <a:latin typeface="Bookman Old Style"/>
                <a:cs typeface="Bookman Old Style"/>
              </a:rPr>
              <a:t>y</a:t>
            </a:r>
            <a:endParaRPr sz="1809" dirty="0">
              <a:latin typeface="Bookman Old Style"/>
              <a:cs typeface="Bookman Old Styl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5035" y="3203716"/>
            <a:ext cx="3109632" cy="672353"/>
            <a:chOff x="1979440" y="2878745"/>
            <a:chExt cx="3524250" cy="762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7863" y="2878745"/>
              <a:ext cx="1275869" cy="7619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838" y="2895142"/>
              <a:ext cx="872490" cy="624840"/>
            </a:xfrm>
            <a:custGeom>
              <a:avLst/>
              <a:gdLst/>
              <a:ahLst/>
              <a:cxnLst/>
              <a:rect l="l" t="t" r="r" b="b"/>
              <a:pathLst>
                <a:path w="872489" h="624839">
                  <a:moveTo>
                    <a:pt x="392447" y="36080"/>
                  </a:moveTo>
                  <a:lnTo>
                    <a:pt x="387541" y="37822"/>
                  </a:lnTo>
                  <a:lnTo>
                    <a:pt x="381611" y="39357"/>
                  </a:lnTo>
                  <a:lnTo>
                    <a:pt x="374723" y="40892"/>
                  </a:lnTo>
                  <a:lnTo>
                    <a:pt x="366945" y="42633"/>
                  </a:lnTo>
                  <a:lnTo>
                    <a:pt x="326317" y="67016"/>
                  </a:lnTo>
                  <a:lnTo>
                    <a:pt x="313021" y="104216"/>
                  </a:lnTo>
                  <a:lnTo>
                    <a:pt x="315929" y="107861"/>
                  </a:lnTo>
                  <a:lnTo>
                    <a:pt x="317390" y="109689"/>
                  </a:lnTo>
                  <a:lnTo>
                    <a:pt x="318850" y="111506"/>
                  </a:lnTo>
                  <a:lnTo>
                    <a:pt x="311561" y="111506"/>
                  </a:lnTo>
                  <a:lnTo>
                    <a:pt x="304954" y="111506"/>
                  </a:lnTo>
                  <a:lnTo>
                    <a:pt x="296983" y="111506"/>
                  </a:lnTo>
                  <a:lnTo>
                    <a:pt x="289013" y="111506"/>
                  </a:lnTo>
                  <a:lnTo>
                    <a:pt x="282414" y="111506"/>
                  </a:lnTo>
                  <a:lnTo>
                    <a:pt x="275124" y="111506"/>
                  </a:lnTo>
                  <a:lnTo>
                    <a:pt x="275124" y="108597"/>
                  </a:lnTo>
                  <a:lnTo>
                    <a:pt x="275124" y="105676"/>
                  </a:lnTo>
                  <a:lnTo>
                    <a:pt x="275124" y="99847"/>
                  </a:lnTo>
                  <a:lnTo>
                    <a:pt x="268203" y="94742"/>
                  </a:lnTo>
                  <a:lnTo>
                    <a:pt x="228065" y="79123"/>
                  </a:lnTo>
                  <a:lnTo>
                    <a:pt x="213024" y="77274"/>
                  </a:lnTo>
                  <a:lnTo>
                    <a:pt x="205160" y="79082"/>
                  </a:lnTo>
                  <a:lnTo>
                    <a:pt x="171276" y="106400"/>
                  </a:lnTo>
                  <a:lnTo>
                    <a:pt x="148683" y="144297"/>
                  </a:lnTo>
                  <a:lnTo>
                    <a:pt x="144053" y="152648"/>
                  </a:lnTo>
                  <a:lnTo>
                    <a:pt x="112972" y="185839"/>
                  </a:lnTo>
                  <a:lnTo>
                    <a:pt x="104544" y="191750"/>
                  </a:lnTo>
                  <a:lnTo>
                    <a:pt x="95838" y="197866"/>
                  </a:lnTo>
                  <a:lnTo>
                    <a:pt x="87146" y="204294"/>
                  </a:lnTo>
                  <a:lnTo>
                    <a:pt x="78760" y="210756"/>
                  </a:lnTo>
                  <a:lnTo>
                    <a:pt x="70989" y="216875"/>
                  </a:lnTo>
                  <a:lnTo>
                    <a:pt x="64139" y="222275"/>
                  </a:lnTo>
                  <a:lnTo>
                    <a:pt x="58384" y="226726"/>
                  </a:lnTo>
                  <a:lnTo>
                    <a:pt x="53347" y="230525"/>
                  </a:lnTo>
                  <a:lnTo>
                    <a:pt x="48516" y="234117"/>
                  </a:lnTo>
                  <a:lnTo>
                    <a:pt x="43375" y="237947"/>
                  </a:lnTo>
                  <a:lnTo>
                    <a:pt x="13576" y="264871"/>
                  </a:lnTo>
                  <a:lnTo>
                    <a:pt x="103" y="300804"/>
                  </a:lnTo>
                  <a:lnTo>
                    <a:pt x="0" y="308990"/>
                  </a:lnTo>
                  <a:lnTo>
                    <a:pt x="373" y="317385"/>
                  </a:lnTo>
                  <a:lnTo>
                    <a:pt x="10011" y="355202"/>
                  </a:lnTo>
                  <a:lnTo>
                    <a:pt x="18665" y="366613"/>
                  </a:lnTo>
                  <a:lnTo>
                    <a:pt x="23334" y="373138"/>
                  </a:lnTo>
                  <a:lnTo>
                    <a:pt x="27919" y="380825"/>
                  </a:lnTo>
                  <a:lnTo>
                    <a:pt x="32440" y="389262"/>
                  </a:lnTo>
                  <a:lnTo>
                    <a:pt x="36961" y="397836"/>
                  </a:lnTo>
                  <a:lnTo>
                    <a:pt x="41546" y="405930"/>
                  </a:lnTo>
                  <a:lnTo>
                    <a:pt x="46257" y="413118"/>
                  </a:lnTo>
                  <a:lnTo>
                    <a:pt x="51071" y="419728"/>
                  </a:lnTo>
                  <a:lnTo>
                    <a:pt x="55951" y="426271"/>
                  </a:lnTo>
                  <a:lnTo>
                    <a:pt x="60863" y="433260"/>
                  </a:lnTo>
                  <a:lnTo>
                    <a:pt x="79811" y="467512"/>
                  </a:lnTo>
                  <a:lnTo>
                    <a:pt x="91545" y="492874"/>
                  </a:lnTo>
                  <a:lnTo>
                    <a:pt x="94746" y="499935"/>
                  </a:lnTo>
                  <a:lnTo>
                    <a:pt x="98759" y="508685"/>
                  </a:lnTo>
                  <a:lnTo>
                    <a:pt x="101668" y="514515"/>
                  </a:lnTo>
                  <a:lnTo>
                    <a:pt x="100944" y="520712"/>
                  </a:lnTo>
                  <a:lnTo>
                    <a:pt x="100220" y="526910"/>
                  </a:lnTo>
                  <a:lnTo>
                    <a:pt x="95838" y="533463"/>
                  </a:lnTo>
                  <a:lnTo>
                    <a:pt x="92194" y="537832"/>
                  </a:lnTo>
                  <a:lnTo>
                    <a:pt x="88561" y="542213"/>
                  </a:lnTo>
                  <a:lnTo>
                    <a:pt x="85640" y="544398"/>
                  </a:lnTo>
                  <a:lnTo>
                    <a:pt x="84916" y="546582"/>
                  </a:lnTo>
                  <a:lnTo>
                    <a:pt x="84180" y="548767"/>
                  </a:lnTo>
                  <a:lnTo>
                    <a:pt x="85640" y="550951"/>
                  </a:lnTo>
                  <a:lnTo>
                    <a:pt x="91101" y="553135"/>
                  </a:lnTo>
                  <a:lnTo>
                    <a:pt x="96575" y="555320"/>
                  </a:lnTo>
                  <a:lnTo>
                    <a:pt x="106049" y="557517"/>
                  </a:lnTo>
                  <a:lnTo>
                    <a:pt x="115879" y="557149"/>
                  </a:lnTo>
                  <a:lnTo>
                    <a:pt x="153420" y="546582"/>
                  </a:lnTo>
                  <a:lnTo>
                    <a:pt x="162158" y="541477"/>
                  </a:lnTo>
                  <a:lnTo>
                    <a:pt x="202679" y="520638"/>
                  </a:lnTo>
                  <a:lnTo>
                    <a:pt x="235043" y="514515"/>
                  </a:lnTo>
                  <a:lnTo>
                    <a:pt x="242320" y="511962"/>
                  </a:lnTo>
                  <a:lnTo>
                    <a:pt x="247822" y="509718"/>
                  </a:lnTo>
                  <a:lnTo>
                    <a:pt x="253528" y="506861"/>
                  </a:lnTo>
                  <a:lnTo>
                    <a:pt x="259644" y="503459"/>
                  </a:lnTo>
                  <a:lnTo>
                    <a:pt x="266374" y="499579"/>
                  </a:lnTo>
                  <a:lnTo>
                    <a:pt x="273867" y="495288"/>
                  </a:lnTo>
                  <a:lnTo>
                    <a:pt x="309259" y="476087"/>
                  </a:lnTo>
                  <a:lnTo>
                    <a:pt x="318481" y="471287"/>
                  </a:lnTo>
                  <a:lnTo>
                    <a:pt x="327157" y="466692"/>
                  </a:lnTo>
                  <a:lnTo>
                    <a:pt x="334878" y="462407"/>
                  </a:lnTo>
                  <a:lnTo>
                    <a:pt x="341437" y="458525"/>
                  </a:lnTo>
                  <a:lnTo>
                    <a:pt x="347449" y="455120"/>
                  </a:lnTo>
                  <a:lnTo>
                    <a:pt x="390938" y="446740"/>
                  </a:lnTo>
                  <a:lnTo>
                    <a:pt x="410552" y="446206"/>
                  </a:lnTo>
                  <a:lnTo>
                    <a:pt x="419188" y="446376"/>
                  </a:lnTo>
                  <a:lnTo>
                    <a:pt x="461998" y="458449"/>
                  </a:lnTo>
                  <a:lnTo>
                    <a:pt x="492413" y="483282"/>
                  </a:lnTo>
                  <a:lnTo>
                    <a:pt x="512629" y="515788"/>
                  </a:lnTo>
                  <a:lnTo>
                    <a:pt x="515980" y="522528"/>
                  </a:lnTo>
                  <a:lnTo>
                    <a:pt x="519980" y="530542"/>
                  </a:lnTo>
                  <a:lnTo>
                    <a:pt x="522177" y="534187"/>
                  </a:lnTo>
                  <a:lnTo>
                    <a:pt x="523270" y="536016"/>
                  </a:lnTo>
                  <a:lnTo>
                    <a:pt x="524362" y="537832"/>
                  </a:lnTo>
                  <a:lnTo>
                    <a:pt x="526178" y="534924"/>
                  </a:lnTo>
                  <a:lnTo>
                    <a:pt x="528007" y="532003"/>
                  </a:lnTo>
                  <a:lnTo>
                    <a:pt x="548403" y="497751"/>
                  </a:lnTo>
                  <a:lnTo>
                    <a:pt x="551324" y="492658"/>
                  </a:lnTo>
                  <a:lnTo>
                    <a:pt x="552048" y="491197"/>
                  </a:lnTo>
                  <a:lnTo>
                    <a:pt x="552784" y="490829"/>
                  </a:lnTo>
                  <a:lnTo>
                    <a:pt x="553508" y="490461"/>
                  </a:lnTo>
                  <a:lnTo>
                    <a:pt x="560798" y="510146"/>
                  </a:lnTo>
                  <a:lnTo>
                    <a:pt x="562259" y="516699"/>
                  </a:lnTo>
                  <a:lnTo>
                    <a:pt x="576826" y="559701"/>
                  </a:lnTo>
                  <a:lnTo>
                    <a:pt x="601289" y="594404"/>
                  </a:lnTo>
                  <a:lnTo>
                    <a:pt x="635051" y="612107"/>
                  </a:lnTo>
                  <a:lnTo>
                    <a:pt x="641329" y="615086"/>
                  </a:lnTo>
                  <a:lnTo>
                    <a:pt x="648974" y="618731"/>
                  </a:lnTo>
                  <a:lnTo>
                    <a:pt x="653356" y="620915"/>
                  </a:lnTo>
                  <a:lnTo>
                    <a:pt x="659541" y="619823"/>
                  </a:lnTo>
                  <a:lnTo>
                    <a:pt x="665738" y="618731"/>
                  </a:lnTo>
                  <a:lnTo>
                    <a:pt x="673752" y="614362"/>
                  </a:lnTo>
                  <a:lnTo>
                    <a:pt x="681778" y="615086"/>
                  </a:lnTo>
                  <a:lnTo>
                    <a:pt x="687794" y="616449"/>
                  </a:lnTo>
                  <a:lnTo>
                    <a:pt x="693845" y="618907"/>
                  </a:lnTo>
                  <a:lnTo>
                    <a:pt x="699965" y="621639"/>
                  </a:lnTo>
                  <a:lnTo>
                    <a:pt x="706188" y="623824"/>
                  </a:lnTo>
                  <a:lnTo>
                    <a:pt x="712541" y="624820"/>
                  </a:lnTo>
                  <a:lnTo>
                    <a:pt x="719031" y="624651"/>
                  </a:lnTo>
                  <a:lnTo>
                    <a:pt x="725658" y="623522"/>
                  </a:lnTo>
                  <a:lnTo>
                    <a:pt x="732426" y="621639"/>
                  </a:lnTo>
                  <a:lnTo>
                    <a:pt x="739319" y="619241"/>
                  </a:lnTo>
                  <a:lnTo>
                    <a:pt x="746315" y="616635"/>
                  </a:lnTo>
                  <a:lnTo>
                    <a:pt x="753380" y="614163"/>
                  </a:lnTo>
                  <a:lnTo>
                    <a:pt x="760480" y="612165"/>
                  </a:lnTo>
                  <a:lnTo>
                    <a:pt x="769954" y="609981"/>
                  </a:lnTo>
                  <a:lnTo>
                    <a:pt x="779429" y="609981"/>
                  </a:lnTo>
                  <a:lnTo>
                    <a:pt x="785626" y="609625"/>
                  </a:lnTo>
                  <a:lnTo>
                    <a:pt x="791811" y="609257"/>
                  </a:lnTo>
                  <a:lnTo>
                    <a:pt x="794732" y="608520"/>
                  </a:lnTo>
                  <a:lnTo>
                    <a:pt x="797640" y="604151"/>
                  </a:lnTo>
                  <a:lnTo>
                    <a:pt x="800561" y="599782"/>
                  </a:lnTo>
                  <a:lnTo>
                    <a:pt x="814903" y="561953"/>
                  </a:lnTo>
                  <a:lnTo>
                    <a:pt x="833721" y="518528"/>
                  </a:lnTo>
                  <a:lnTo>
                    <a:pt x="853038" y="477710"/>
                  </a:lnTo>
                  <a:lnTo>
                    <a:pt x="857142" y="469181"/>
                  </a:lnTo>
                  <a:lnTo>
                    <a:pt x="868750" y="432564"/>
                  </a:lnTo>
                  <a:lnTo>
                    <a:pt x="871986" y="395363"/>
                  </a:lnTo>
                  <a:lnTo>
                    <a:pt x="871592" y="383413"/>
                  </a:lnTo>
                  <a:lnTo>
                    <a:pt x="863867" y="343109"/>
                  </a:lnTo>
                  <a:lnTo>
                    <a:pt x="847750" y="308500"/>
                  </a:lnTo>
                  <a:lnTo>
                    <a:pt x="814773" y="275120"/>
                  </a:lnTo>
                  <a:lnTo>
                    <a:pt x="805024" y="267850"/>
                  </a:lnTo>
                  <a:lnTo>
                    <a:pt x="794456" y="259900"/>
                  </a:lnTo>
                  <a:lnTo>
                    <a:pt x="761022" y="226152"/>
                  </a:lnTo>
                  <a:lnTo>
                    <a:pt x="739936" y="188849"/>
                  </a:lnTo>
                  <a:lnTo>
                    <a:pt x="724725" y="145349"/>
                  </a:lnTo>
                  <a:lnTo>
                    <a:pt x="720767" y="122796"/>
                  </a:lnTo>
                  <a:lnTo>
                    <a:pt x="718738" y="111815"/>
                  </a:lnTo>
                  <a:lnTo>
                    <a:pt x="698126" y="86866"/>
                  </a:lnTo>
                  <a:lnTo>
                    <a:pt x="692244" y="85689"/>
                  </a:lnTo>
                  <a:lnTo>
                    <a:pt x="675963" y="44628"/>
                  </a:lnTo>
                  <a:lnTo>
                    <a:pt x="673396" y="30619"/>
                  </a:lnTo>
                  <a:lnTo>
                    <a:pt x="671006" y="18778"/>
                  </a:lnTo>
                  <a:lnTo>
                    <a:pt x="668791" y="9707"/>
                  </a:lnTo>
                  <a:lnTo>
                    <a:pt x="666783" y="3710"/>
                  </a:lnTo>
                  <a:lnTo>
                    <a:pt x="665014" y="1092"/>
                  </a:lnTo>
                  <a:lnTo>
                    <a:pt x="662830" y="0"/>
                  </a:lnTo>
                  <a:lnTo>
                    <a:pt x="661369" y="8750"/>
                  </a:lnTo>
                  <a:lnTo>
                    <a:pt x="659541" y="14947"/>
                  </a:lnTo>
                  <a:lnTo>
                    <a:pt x="657725" y="21145"/>
                  </a:lnTo>
                  <a:lnTo>
                    <a:pt x="655540" y="24777"/>
                  </a:lnTo>
                  <a:lnTo>
                    <a:pt x="652987" y="32067"/>
                  </a:lnTo>
                  <a:lnTo>
                    <a:pt x="651012" y="38149"/>
                  </a:lnTo>
                  <a:lnTo>
                    <a:pt x="648935" y="45188"/>
                  </a:lnTo>
                  <a:lnTo>
                    <a:pt x="646788" y="52771"/>
                  </a:lnTo>
                  <a:lnTo>
                    <a:pt x="644605" y="60490"/>
                  </a:lnTo>
                  <a:lnTo>
                    <a:pt x="642411" y="68078"/>
                  </a:lnTo>
                  <a:lnTo>
                    <a:pt x="630531" y="114419"/>
                  </a:lnTo>
                  <a:lnTo>
                    <a:pt x="623473" y="147218"/>
                  </a:lnTo>
                  <a:lnTo>
                    <a:pt x="620920" y="151955"/>
                  </a:lnTo>
                  <a:lnTo>
                    <a:pt x="596142" y="174904"/>
                  </a:lnTo>
                  <a:lnTo>
                    <a:pt x="591405" y="175641"/>
                  </a:lnTo>
                  <a:lnTo>
                    <a:pt x="548047" y="154508"/>
                  </a:lnTo>
                  <a:lnTo>
                    <a:pt x="514975" y="134689"/>
                  </a:lnTo>
                  <a:lnTo>
                    <a:pt x="469701" y="107137"/>
                  </a:lnTo>
                  <a:lnTo>
                    <a:pt x="504677" y="75793"/>
                  </a:lnTo>
                  <a:lnTo>
                    <a:pt x="506874" y="70700"/>
                  </a:lnTo>
                  <a:lnTo>
                    <a:pt x="511243" y="65963"/>
                  </a:lnTo>
                  <a:lnTo>
                    <a:pt x="515612" y="61226"/>
                  </a:lnTo>
                  <a:lnTo>
                    <a:pt x="522177" y="56845"/>
                  </a:lnTo>
                  <a:lnTo>
                    <a:pt x="526178" y="52476"/>
                  </a:lnTo>
                  <a:lnTo>
                    <a:pt x="530191" y="48107"/>
                  </a:lnTo>
                  <a:lnTo>
                    <a:pt x="531652" y="43726"/>
                  </a:lnTo>
                  <a:lnTo>
                    <a:pt x="530559" y="41910"/>
                  </a:lnTo>
                  <a:lnTo>
                    <a:pt x="529455" y="40081"/>
                  </a:lnTo>
                  <a:lnTo>
                    <a:pt x="525822" y="40817"/>
                  </a:lnTo>
                  <a:lnTo>
                    <a:pt x="514151" y="41541"/>
                  </a:lnTo>
                  <a:lnTo>
                    <a:pt x="504092" y="42052"/>
                  </a:lnTo>
                  <a:lnTo>
                    <a:pt x="492155" y="42321"/>
                  </a:lnTo>
                  <a:lnTo>
                    <a:pt x="479465" y="42111"/>
                  </a:lnTo>
                  <a:lnTo>
                    <a:pt x="437738" y="34467"/>
                  </a:lnTo>
                  <a:lnTo>
                    <a:pt x="429988" y="32067"/>
                  </a:lnTo>
                  <a:lnTo>
                    <a:pt x="420146" y="29159"/>
                  </a:lnTo>
                  <a:lnTo>
                    <a:pt x="412132" y="27698"/>
                  </a:lnTo>
                  <a:lnTo>
                    <a:pt x="406658" y="28790"/>
                  </a:lnTo>
                  <a:lnTo>
                    <a:pt x="401197" y="29883"/>
                  </a:lnTo>
                  <a:lnTo>
                    <a:pt x="398276" y="33528"/>
                  </a:lnTo>
                  <a:lnTo>
                    <a:pt x="392447" y="36080"/>
                  </a:lnTo>
                </a:path>
              </a:pathLst>
            </a:custGeom>
            <a:ln w="32794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3889" y="3542663"/>
              <a:ext cx="107851" cy="980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5504" y="3046005"/>
              <a:ext cx="332740" cy="442595"/>
            </a:xfrm>
            <a:custGeom>
              <a:avLst/>
              <a:gdLst/>
              <a:ahLst/>
              <a:cxnLst/>
              <a:rect l="l" t="t" r="r" b="b"/>
              <a:pathLst>
                <a:path w="332739" h="442595">
                  <a:moveTo>
                    <a:pt x="60121" y="442175"/>
                  </a:moveTo>
                  <a:lnTo>
                    <a:pt x="71602" y="172720"/>
                  </a:lnTo>
                </a:path>
                <a:path w="332739" h="442595">
                  <a:moveTo>
                    <a:pt x="0" y="172720"/>
                  </a:moveTo>
                  <a:lnTo>
                    <a:pt x="2184" y="0"/>
                  </a:lnTo>
                </a:path>
                <a:path w="332739" h="442595">
                  <a:moveTo>
                    <a:pt x="69964" y="229552"/>
                  </a:moveTo>
                  <a:lnTo>
                    <a:pt x="70431" y="229592"/>
                  </a:lnTo>
                  <a:lnTo>
                    <a:pt x="73698" y="229871"/>
                  </a:lnTo>
                  <a:lnTo>
                    <a:pt x="82565" y="230629"/>
                  </a:lnTo>
                  <a:lnTo>
                    <a:pt x="126942" y="234424"/>
                  </a:lnTo>
                  <a:lnTo>
                    <a:pt x="193046" y="240152"/>
                  </a:lnTo>
                  <a:lnTo>
                    <a:pt x="240152" y="244456"/>
                  </a:lnTo>
                  <a:lnTo>
                    <a:pt x="251334" y="245452"/>
                  </a:lnTo>
                  <a:lnTo>
                    <a:pt x="257460" y="245696"/>
                  </a:lnTo>
                  <a:lnTo>
                    <a:pt x="261264" y="245224"/>
                  </a:lnTo>
                  <a:lnTo>
                    <a:pt x="266001" y="244132"/>
                  </a:lnTo>
                  <a:lnTo>
                    <a:pt x="271830" y="241223"/>
                  </a:lnTo>
                  <a:lnTo>
                    <a:pt x="277660" y="239763"/>
                  </a:lnTo>
                  <a:lnTo>
                    <a:pt x="283489" y="238302"/>
                  </a:lnTo>
                  <a:lnTo>
                    <a:pt x="289318" y="238302"/>
                  </a:lnTo>
                  <a:lnTo>
                    <a:pt x="294779" y="240487"/>
                  </a:lnTo>
                  <a:lnTo>
                    <a:pt x="300253" y="242671"/>
                  </a:lnTo>
                  <a:lnTo>
                    <a:pt x="305346" y="247053"/>
                  </a:lnTo>
                  <a:lnTo>
                    <a:pt x="309359" y="247777"/>
                  </a:lnTo>
                  <a:lnTo>
                    <a:pt x="313372" y="248500"/>
                  </a:lnTo>
                  <a:lnTo>
                    <a:pt x="316280" y="245592"/>
                  </a:lnTo>
                  <a:lnTo>
                    <a:pt x="319925" y="244132"/>
                  </a:lnTo>
                  <a:lnTo>
                    <a:pt x="323570" y="242671"/>
                  </a:lnTo>
                  <a:lnTo>
                    <a:pt x="327939" y="242671"/>
                  </a:lnTo>
                  <a:lnTo>
                    <a:pt x="330123" y="242671"/>
                  </a:lnTo>
                  <a:lnTo>
                    <a:pt x="332320" y="242671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5621" y="3385967"/>
              <a:ext cx="201139" cy="1202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95004" y="3008833"/>
              <a:ext cx="312420" cy="358775"/>
            </a:xfrm>
            <a:custGeom>
              <a:avLst/>
              <a:gdLst/>
              <a:ahLst/>
              <a:cxnLst/>
              <a:rect l="l" t="t" r="r" b="b"/>
              <a:pathLst>
                <a:path w="312419" h="358775">
                  <a:moveTo>
                    <a:pt x="0" y="0"/>
                  </a:moveTo>
                  <a:lnTo>
                    <a:pt x="19685" y="358559"/>
                  </a:lnTo>
                </a:path>
                <a:path w="312419" h="358775">
                  <a:moveTo>
                    <a:pt x="312102" y="209892"/>
                  </a:moveTo>
                  <a:lnTo>
                    <a:pt x="11480" y="209892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372" y="2878745"/>
              <a:ext cx="1275869" cy="76192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105161" y="4135908"/>
            <a:ext cx="24765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WA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99578" y="4135908"/>
            <a:ext cx="202826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NT</a:t>
            </a:r>
            <a:endParaRPr sz="105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3637" y="4135908"/>
            <a:ext cx="12774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Q</a:t>
            </a:r>
            <a:endParaRPr sz="105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3021" y="4135908"/>
            <a:ext cx="33785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NSW</a:t>
            </a:r>
            <a:endParaRPr sz="105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53885" y="4135908"/>
            <a:ext cx="112619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V</a:t>
            </a:r>
            <a:endParaRPr sz="105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5963" y="4135908"/>
            <a:ext cx="21011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SA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04142" y="4135908"/>
            <a:ext cx="105335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T</a:t>
            </a:r>
            <a:endParaRPr sz="1059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840960"/>
              </p:ext>
            </p:extLst>
          </p:nvPr>
        </p:nvGraphicFramePr>
        <p:xfrm>
          <a:off x="2832481" y="4403262"/>
          <a:ext cx="5392828" cy="230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7540974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72073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03160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32857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00378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31465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62553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0063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5600754" y="4398443"/>
            <a:ext cx="337297" cy="260537"/>
            <a:chOff x="4467921" y="4232768"/>
            <a:chExt cx="382270" cy="295275"/>
          </a:xfrm>
        </p:grpSpPr>
        <p:sp>
          <p:nvSpPr>
            <p:cNvPr id="29" name="object 29"/>
            <p:cNvSpPr/>
            <p:nvPr/>
          </p:nvSpPr>
          <p:spPr>
            <a:xfrm>
              <a:off x="4571616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84319" y="4249166"/>
              <a:ext cx="349250" cy="262255"/>
            </a:xfrm>
            <a:custGeom>
              <a:avLst/>
              <a:gdLst/>
              <a:ahLst/>
              <a:cxnLst/>
              <a:rect l="l" t="t" r="r" b="b"/>
              <a:pathLst>
                <a:path w="349250" h="262254">
                  <a:moveTo>
                    <a:pt x="0" y="0"/>
                  </a:moveTo>
                  <a:lnTo>
                    <a:pt x="349199" y="261899"/>
                  </a:lnTo>
                </a:path>
                <a:path w="349250" h="262254">
                  <a:moveTo>
                    <a:pt x="349199" y="0"/>
                  </a:moveTo>
                  <a:lnTo>
                    <a:pt x="0" y="261899"/>
                  </a:lnTo>
                </a:path>
              </a:pathLst>
            </a:custGeom>
            <a:ln w="327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151654" y="4451424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19158" y="4451424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59776" y="4451424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15223" y="4721038"/>
            <a:ext cx="1386728" cy="308162"/>
          </a:xfrm>
          <a:custGeom>
            <a:avLst/>
            <a:gdLst/>
            <a:ahLst/>
            <a:cxnLst/>
            <a:rect l="l" t="t" r="r" b="b"/>
            <a:pathLst>
              <a:path w="1571625" h="349250">
                <a:moveTo>
                  <a:pt x="1571409" y="0"/>
                </a:moveTo>
                <a:lnTo>
                  <a:pt x="1569363" y="682"/>
                </a:lnTo>
                <a:lnTo>
                  <a:pt x="1555040" y="5456"/>
                </a:lnTo>
                <a:lnTo>
                  <a:pt x="1516164" y="18414"/>
                </a:lnTo>
                <a:lnTo>
                  <a:pt x="1440459" y="43649"/>
                </a:lnTo>
                <a:lnTo>
                  <a:pt x="1371199" y="66418"/>
                </a:lnTo>
                <a:lnTo>
                  <a:pt x="1330490" y="79233"/>
                </a:lnTo>
                <a:lnTo>
                  <a:pt x="1286204" y="92525"/>
                </a:lnTo>
                <a:lnTo>
                  <a:pt x="1238699" y="105935"/>
                </a:lnTo>
                <a:lnTo>
                  <a:pt x="1188333" y="119108"/>
                </a:lnTo>
                <a:lnTo>
                  <a:pt x="1135464" y="131684"/>
                </a:lnTo>
                <a:lnTo>
                  <a:pt x="1080449" y="143307"/>
                </a:lnTo>
                <a:lnTo>
                  <a:pt x="1023645" y="153619"/>
                </a:lnTo>
                <a:lnTo>
                  <a:pt x="965410" y="162261"/>
                </a:lnTo>
                <a:lnTo>
                  <a:pt x="906103" y="168877"/>
                </a:lnTo>
                <a:lnTo>
                  <a:pt x="846079" y="173109"/>
                </a:lnTo>
                <a:lnTo>
                  <a:pt x="785698" y="174599"/>
                </a:lnTo>
                <a:lnTo>
                  <a:pt x="725319" y="173109"/>
                </a:lnTo>
                <a:lnTo>
                  <a:pt x="665298" y="168877"/>
                </a:lnTo>
                <a:lnTo>
                  <a:pt x="605992" y="162261"/>
                </a:lnTo>
                <a:lnTo>
                  <a:pt x="547759" y="153619"/>
                </a:lnTo>
                <a:lnTo>
                  <a:pt x="490957" y="143307"/>
                </a:lnTo>
                <a:lnTo>
                  <a:pt x="435942" y="131684"/>
                </a:lnTo>
                <a:lnTo>
                  <a:pt x="383074" y="119108"/>
                </a:lnTo>
                <a:lnTo>
                  <a:pt x="332708" y="105935"/>
                </a:lnTo>
                <a:lnTo>
                  <a:pt x="285204" y="92525"/>
                </a:lnTo>
                <a:lnTo>
                  <a:pt x="240918" y="79233"/>
                </a:lnTo>
                <a:lnTo>
                  <a:pt x="200209" y="66418"/>
                </a:lnTo>
                <a:lnTo>
                  <a:pt x="163433" y="54438"/>
                </a:lnTo>
                <a:lnTo>
                  <a:pt x="55244" y="18414"/>
                </a:lnTo>
                <a:lnTo>
                  <a:pt x="16368" y="5456"/>
                </a:lnTo>
                <a:lnTo>
                  <a:pt x="2046" y="682"/>
                </a:lnTo>
                <a:lnTo>
                  <a:pt x="0" y="0"/>
                </a:lnTo>
              </a:path>
              <a:path w="1571625" h="349250">
                <a:moveTo>
                  <a:pt x="698411" y="0"/>
                </a:moveTo>
                <a:lnTo>
                  <a:pt x="873010" y="174599"/>
                </a:lnTo>
              </a:path>
              <a:path w="1571625" h="349250">
                <a:moveTo>
                  <a:pt x="873010" y="174599"/>
                </a:moveTo>
                <a:lnTo>
                  <a:pt x="698411" y="349199"/>
                </a:lnTo>
              </a:path>
            </a:pathLst>
          </a:custGeom>
          <a:ln w="32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512B01F-5EA6-4BCF-9C81-094F60CFEC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333652D-19DD-4DB2-9ACF-F7E2550DBA37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/>
              <a:t>© 2022 Pearson Education Ltd.</a:t>
            </a:r>
          </a:p>
          <a:p>
            <a:endParaRPr lang="en-US" sz="882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51816">
            <a:solidFill>
              <a:srgbClr val="00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325"/>
              </a:lnSpc>
            </a:pPr>
            <a:r>
              <a:rPr spc="146" dirty="0"/>
              <a:t>Arc</a:t>
            </a:r>
            <a:r>
              <a:rPr spc="101" dirty="0"/>
              <a:t> </a:t>
            </a:r>
            <a:r>
              <a:rPr spc="-13" dirty="0"/>
              <a:t>consistency</a:t>
            </a:r>
          </a:p>
        </p:txBody>
      </p:sp>
      <p:sp>
        <p:nvSpPr>
          <p:cNvPr id="36" name="object 36"/>
          <p:cNvSpPr txBox="1">
            <a:spLocks noGrp="1"/>
          </p:cNvSpPr>
          <p:nvPr>
            <p:ph type="ftr" sz="quarter" idx="4294967295"/>
          </p:nvPr>
        </p:nvSpPr>
        <p:spPr>
          <a:xfrm>
            <a:off x="11696700" y="7216775"/>
            <a:ext cx="49530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781"/>
              </a:lnSpc>
            </a:pPr>
            <a:r>
              <a:rPr lang="tr-TR" spc="15"/>
              <a:t>Chapter</a:t>
            </a:r>
            <a:r>
              <a:rPr lang="tr-TR" spc="20"/>
              <a:t> 5</a:t>
            </a:r>
            <a:endParaRPr spc="18" dirty="0"/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4294967295"/>
          </p:nvPr>
        </p:nvSpPr>
        <p:spPr>
          <a:xfrm>
            <a:off x="11995150" y="7216775"/>
            <a:ext cx="1968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885"/>
              </a:lnSpc>
            </a:pPr>
            <a:fld id="{81D60167-4931-47E6-BA6A-407CBD079E47}" type="slidenum">
              <a:rPr lang="tr-TR" spc="20" smtClean="0"/>
              <a:pPr marL="38100">
                <a:lnSpc>
                  <a:spcPts val="885"/>
                </a:lnSpc>
              </a:pPr>
              <a:t>56</a:t>
            </a:fld>
            <a:endParaRPr spc="18" dirty="0"/>
          </a:p>
        </p:txBody>
      </p:sp>
      <p:sp>
        <p:nvSpPr>
          <p:cNvPr id="3" name="object 3"/>
          <p:cNvSpPr txBox="1"/>
          <p:nvPr/>
        </p:nvSpPr>
        <p:spPr>
          <a:xfrm>
            <a:off x="2096620" y="1419531"/>
            <a:ext cx="5093634" cy="102777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-31" dirty="0">
                <a:latin typeface="Calibri"/>
                <a:cs typeface="Calibri"/>
              </a:rPr>
              <a:t>Simplest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79" dirty="0">
                <a:latin typeface="Calibri"/>
                <a:cs typeface="Calibri"/>
              </a:rPr>
              <a:t>form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-57" dirty="0">
                <a:latin typeface="Calibri"/>
                <a:cs typeface="Calibri"/>
              </a:rPr>
              <a:t>propagation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spc="-75" dirty="0">
                <a:latin typeface="Calibri"/>
                <a:cs typeface="Calibri"/>
              </a:rPr>
              <a:t>makes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each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arc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49" dirty="0">
                <a:solidFill>
                  <a:srgbClr val="00007E"/>
                </a:solidFill>
                <a:latin typeface="Calibri"/>
                <a:cs typeface="Calibri"/>
              </a:rPr>
              <a:t>consistent</a:t>
            </a:r>
            <a:endParaRPr sz="1809">
              <a:latin typeface="Calibri"/>
              <a:cs typeface="Calibri"/>
            </a:endParaRPr>
          </a:p>
          <a:p>
            <a:pPr marL="11206">
              <a:spcBef>
                <a:spcPts val="1377"/>
              </a:spcBef>
              <a:tabLst>
                <a:tab pos="832081" algn="l"/>
              </a:tabLst>
            </a:pP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01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124" dirty="0">
                <a:solidFill>
                  <a:srgbClr val="990099"/>
                </a:solidFill>
                <a:latin typeface="Lucida Sans Unicode"/>
                <a:cs typeface="Lucida Sans Unicode"/>
              </a:rPr>
              <a:t>→</a:t>
            </a:r>
            <a:r>
              <a:rPr sz="1809" spc="-71" dirty="0">
                <a:solidFill>
                  <a:srgbClr val="990099"/>
                </a:solidFill>
                <a:latin typeface="Lucida Sans Unicode"/>
                <a:cs typeface="Lucida Sans Unicode"/>
              </a:rPr>
              <a:t> </a:t>
            </a:r>
            <a:r>
              <a:rPr sz="1809" i="1" spc="-159" dirty="0">
                <a:solidFill>
                  <a:srgbClr val="990099"/>
                </a:solidFill>
                <a:latin typeface="Bookman Old Style"/>
                <a:cs typeface="Bookman Old Style"/>
              </a:rPr>
              <a:t>Y	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consistent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iff</a:t>
            </a:r>
            <a:endParaRPr sz="1809">
              <a:latin typeface="Calibri"/>
              <a:cs typeface="Calibri"/>
            </a:endParaRPr>
          </a:p>
          <a:p>
            <a:pPr marL="333953">
              <a:spcBef>
                <a:spcPts val="22"/>
              </a:spcBef>
            </a:pPr>
            <a:r>
              <a:rPr sz="1809" spc="-79" dirty="0">
                <a:latin typeface="Calibri"/>
                <a:cs typeface="Calibri"/>
              </a:rPr>
              <a:t>for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62" dirty="0">
                <a:solidFill>
                  <a:srgbClr val="7E0000"/>
                </a:solidFill>
                <a:latin typeface="Palatino Linotype"/>
                <a:cs typeface="Palatino Linotype"/>
              </a:rPr>
              <a:t>every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66" dirty="0">
                <a:latin typeface="Calibri"/>
                <a:cs typeface="Calibri"/>
              </a:rPr>
              <a:t>value</a:t>
            </a:r>
            <a:r>
              <a:rPr sz="1809" spc="180" dirty="0">
                <a:latin typeface="Calibri"/>
                <a:cs typeface="Calibri"/>
              </a:rPr>
              <a:t> </a:t>
            </a:r>
            <a:r>
              <a:rPr sz="1809" i="1" spc="35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3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84" dirty="0">
                <a:latin typeface="Calibri"/>
                <a:cs typeface="Calibri"/>
              </a:rPr>
              <a:t>there</a:t>
            </a:r>
            <a:r>
              <a:rPr sz="1809" spc="190" dirty="0">
                <a:latin typeface="Calibri"/>
                <a:cs typeface="Calibri"/>
              </a:rPr>
              <a:t> 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57" dirty="0">
                <a:solidFill>
                  <a:srgbClr val="7E0000"/>
                </a:solidFill>
                <a:latin typeface="Palatino Linotype"/>
                <a:cs typeface="Palatino Linotype"/>
              </a:rPr>
              <a:t>some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88" dirty="0">
                <a:latin typeface="Calibri"/>
                <a:cs typeface="Calibri"/>
              </a:rPr>
              <a:t>allowed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i="1" spc="-216" dirty="0">
                <a:solidFill>
                  <a:srgbClr val="990099"/>
                </a:solidFill>
                <a:latin typeface="Bookman Old Style"/>
                <a:cs typeface="Bookman Old Style"/>
              </a:rPr>
              <a:t>y</a:t>
            </a:r>
            <a:endParaRPr sz="1809">
              <a:latin typeface="Bookman Old Style"/>
              <a:cs typeface="Bookman Old Styl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5035" y="2540069"/>
            <a:ext cx="3109632" cy="672353"/>
            <a:chOff x="1979440" y="2878745"/>
            <a:chExt cx="3524250" cy="762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7863" y="2878745"/>
              <a:ext cx="1275869" cy="7619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838" y="2895142"/>
              <a:ext cx="872490" cy="624840"/>
            </a:xfrm>
            <a:custGeom>
              <a:avLst/>
              <a:gdLst/>
              <a:ahLst/>
              <a:cxnLst/>
              <a:rect l="l" t="t" r="r" b="b"/>
              <a:pathLst>
                <a:path w="872489" h="624839">
                  <a:moveTo>
                    <a:pt x="392447" y="36080"/>
                  </a:moveTo>
                  <a:lnTo>
                    <a:pt x="387541" y="37822"/>
                  </a:lnTo>
                  <a:lnTo>
                    <a:pt x="381611" y="39357"/>
                  </a:lnTo>
                  <a:lnTo>
                    <a:pt x="374723" y="40892"/>
                  </a:lnTo>
                  <a:lnTo>
                    <a:pt x="366945" y="42633"/>
                  </a:lnTo>
                  <a:lnTo>
                    <a:pt x="326317" y="67016"/>
                  </a:lnTo>
                  <a:lnTo>
                    <a:pt x="313021" y="104216"/>
                  </a:lnTo>
                  <a:lnTo>
                    <a:pt x="315929" y="107861"/>
                  </a:lnTo>
                  <a:lnTo>
                    <a:pt x="317390" y="109689"/>
                  </a:lnTo>
                  <a:lnTo>
                    <a:pt x="318850" y="111506"/>
                  </a:lnTo>
                  <a:lnTo>
                    <a:pt x="311561" y="111506"/>
                  </a:lnTo>
                  <a:lnTo>
                    <a:pt x="304954" y="111506"/>
                  </a:lnTo>
                  <a:lnTo>
                    <a:pt x="296983" y="111506"/>
                  </a:lnTo>
                  <a:lnTo>
                    <a:pt x="289013" y="111506"/>
                  </a:lnTo>
                  <a:lnTo>
                    <a:pt x="282414" y="111506"/>
                  </a:lnTo>
                  <a:lnTo>
                    <a:pt x="275124" y="111506"/>
                  </a:lnTo>
                  <a:lnTo>
                    <a:pt x="275124" y="108597"/>
                  </a:lnTo>
                  <a:lnTo>
                    <a:pt x="275124" y="105676"/>
                  </a:lnTo>
                  <a:lnTo>
                    <a:pt x="275124" y="99847"/>
                  </a:lnTo>
                  <a:lnTo>
                    <a:pt x="268203" y="94742"/>
                  </a:lnTo>
                  <a:lnTo>
                    <a:pt x="228065" y="79123"/>
                  </a:lnTo>
                  <a:lnTo>
                    <a:pt x="213024" y="77274"/>
                  </a:lnTo>
                  <a:lnTo>
                    <a:pt x="205160" y="79082"/>
                  </a:lnTo>
                  <a:lnTo>
                    <a:pt x="171276" y="106400"/>
                  </a:lnTo>
                  <a:lnTo>
                    <a:pt x="148683" y="144297"/>
                  </a:lnTo>
                  <a:lnTo>
                    <a:pt x="144053" y="152648"/>
                  </a:lnTo>
                  <a:lnTo>
                    <a:pt x="112972" y="185839"/>
                  </a:lnTo>
                  <a:lnTo>
                    <a:pt x="104544" y="191750"/>
                  </a:lnTo>
                  <a:lnTo>
                    <a:pt x="95838" y="197866"/>
                  </a:lnTo>
                  <a:lnTo>
                    <a:pt x="87146" y="204294"/>
                  </a:lnTo>
                  <a:lnTo>
                    <a:pt x="78760" y="210756"/>
                  </a:lnTo>
                  <a:lnTo>
                    <a:pt x="70989" y="216875"/>
                  </a:lnTo>
                  <a:lnTo>
                    <a:pt x="64139" y="222275"/>
                  </a:lnTo>
                  <a:lnTo>
                    <a:pt x="58384" y="226726"/>
                  </a:lnTo>
                  <a:lnTo>
                    <a:pt x="53347" y="230525"/>
                  </a:lnTo>
                  <a:lnTo>
                    <a:pt x="48516" y="234117"/>
                  </a:lnTo>
                  <a:lnTo>
                    <a:pt x="43375" y="237947"/>
                  </a:lnTo>
                  <a:lnTo>
                    <a:pt x="13576" y="264871"/>
                  </a:lnTo>
                  <a:lnTo>
                    <a:pt x="103" y="300804"/>
                  </a:lnTo>
                  <a:lnTo>
                    <a:pt x="0" y="308990"/>
                  </a:lnTo>
                  <a:lnTo>
                    <a:pt x="373" y="317385"/>
                  </a:lnTo>
                  <a:lnTo>
                    <a:pt x="10011" y="355202"/>
                  </a:lnTo>
                  <a:lnTo>
                    <a:pt x="18665" y="366613"/>
                  </a:lnTo>
                  <a:lnTo>
                    <a:pt x="23334" y="373138"/>
                  </a:lnTo>
                  <a:lnTo>
                    <a:pt x="27919" y="380825"/>
                  </a:lnTo>
                  <a:lnTo>
                    <a:pt x="32440" y="389262"/>
                  </a:lnTo>
                  <a:lnTo>
                    <a:pt x="36961" y="397836"/>
                  </a:lnTo>
                  <a:lnTo>
                    <a:pt x="41546" y="405930"/>
                  </a:lnTo>
                  <a:lnTo>
                    <a:pt x="46257" y="413118"/>
                  </a:lnTo>
                  <a:lnTo>
                    <a:pt x="51071" y="419728"/>
                  </a:lnTo>
                  <a:lnTo>
                    <a:pt x="55951" y="426271"/>
                  </a:lnTo>
                  <a:lnTo>
                    <a:pt x="60863" y="433260"/>
                  </a:lnTo>
                  <a:lnTo>
                    <a:pt x="79811" y="467512"/>
                  </a:lnTo>
                  <a:lnTo>
                    <a:pt x="91545" y="492874"/>
                  </a:lnTo>
                  <a:lnTo>
                    <a:pt x="94746" y="499935"/>
                  </a:lnTo>
                  <a:lnTo>
                    <a:pt x="98759" y="508685"/>
                  </a:lnTo>
                  <a:lnTo>
                    <a:pt x="101668" y="514515"/>
                  </a:lnTo>
                  <a:lnTo>
                    <a:pt x="100944" y="520712"/>
                  </a:lnTo>
                  <a:lnTo>
                    <a:pt x="100220" y="526910"/>
                  </a:lnTo>
                  <a:lnTo>
                    <a:pt x="95838" y="533463"/>
                  </a:lnTo>
                  <a:lnTo>
                    <a:pt x="92194" y="537832"/>
                  </a:lnTo>
                  <a:lnTo>
                    <a:pt x="88561" y="542213"/>
                  </a:lnTo>
                  <a:lnTo>
                    <a:pt x="85640" y="544398"/>
                  </a:lnTo>
                  <a:lnTo>
                    <a:pt x="84916" y="546582"/>
                  </a:lnTo>
                  <a:lnTo>
                    <a:pt x="84180" y="548767"/>
                  </a:lnTo>
                  <a:lnTo>
                    <a:pt x="85640" y="550951"/>
                  </a:lnTo>
                  <a:lnTo>
                    <a:pt x="91101" y="553135"/>
                  </a:lnTo>
                  <a:lnTo>
                    <a:pt x="96575" y="555320"/>
                  </a:lnTo>
                  <a:lnTo>
                    <a:pt x="106049" y="557517"/>
                  </a:lnTo>
                  <a:lnTo>
                    <a:pt x="115879" y="557149"/>
                  </a:lnTo>
                  <a:lnTo>
                    <a:pt x="153420" y="546582"/>
                  </a:lnTo>
                  <a:lnTo>
                    <a:pt x="162158" y="541477"/>
                  </a:lnTo>
                  <a:lnTo>
                    <a:pt x="202679" y="520638"/>
                  </a:lnTo>
                  <a:lnTo>
                    <a:pt x="235043" y="514515"/>
                  </a:lnTo>
                  <a:lnTo>
                    <a:pt x="242320" y="511962"/>
                  </a:lnTo>
                  <a:lnTo>
                    <a:pt x="247822" y="509718"/>
                  </a:lnTo>
                  <a:lnTo>
                    <a:pt x="253528" y="506861"/>
                  </a:lnTo>
                  <a:lnTo>
                    <a:pt x="259644" y="503459"/>
                  </a:lnTo>
                  <a:lnTo>
                    <a:pt x="266374" y="499579"/>
                  </a:lnTo>
                  <a:lnTo>
                    <a:pt x="273867" y="495288"/>
                  </a:lnTo>
                  <a:lnTo>
                    <a:pt x="309259" y="476087"/>
                  </a:lnTo>
                  <a:lnTo>
                    <a:pt x="318481" y="471287"/>
                  </a:lnTo>
                  <a:lnTo>
                    <a:pt x="327157" y="466692"/>
                  </a:lnTo>
                  <a:lnTo>
                    <a:pt x="334878" y="462407"/>
                  </a:lnTo>
                  <a:lnTo>
                    <a:pt x="341437" y="458525"/>
                  </a:lnTo>
                  <a:lnTo>
                    <a:pt x="347449" y="455120"/>
                  </a:lnTo>
                  <a:lnTo>
                    <a:pt x="390938" y="446740"/>
                  </a:lnTo>
                  <a:lnTo>
                    <a:pt x="410552" y="446206"/>
                  </a:lnTo>
                  <a:lnTo>
                    <a:pt x="419188" y="446376"/>
                  </a:lnTo>
                  <a:lnTo>
                    <a:pt x="461998" y="458449"/>
                  </a:lnTo>
                  <a:lnTo>
                    <a:pt x="492413" y="483282"/>
                  </a:lnTo>
                  <a:lnTo>
                    <a:pt x="512629" y="515788"/>
                  </a:lnTo>
                  <a:lnTo>
                    <a:pt x="515980" y="522528"/>
                  </a:lnTo>
                  <a:lnTo>
                    <a:pt x="519980" y="530542"/>
                  </a:lnTo>
                  <a:lnTo>
                    <a:pt x="522177" y="534187"/>
                  </a:lnTo>
                  <a:lnTo>
                    <a:pt x="523270" y="536016"/>
                  </a:lnTo>
                  <a:lnTo>
                    <a:pt x="524362" y="537832"/>
                  </a:lnTo>
                  <a:lnTo>
                    <a:pt x="526178" y="534924"/>
                  </a:lnTo>
                  <a:lnTo>
                    <a:pt x="528007" y="532003"/>
                  </a:lnTo>
                  <a:lnTo>
                    <a:pt x="548403" y="497751"/>
                  </a:lnTo>
                  <a:lnTo>
                    <a:pt x="551324" y="492658"/>
                  </a:lnTo>
                  <a:lnTo>
                    <a:pt x="552048" y="491197"/>
                  </a:lnTo>
                  <a:lnTo>
                    <a:pt x="552784" y="490829"/>
                  </a:lnTo>
                  <a:lnTo>
                    <a:pt x="553508" y="490461"/>
                  </a:lnTo>
                  <a:lnTo>
                    <a:pt x="560798" y="510146"/>
                  </a:lnTo>
                  <a:lnTo>
                    <a:pt x="562259" y="516699"/>
                  </a:lnTo>
                  <a:lnTo>
                    <a:pt x="576826" y="559701"/>
                  </a:lnTo>
                  <a:lnTo>
                    <a:pt x="601289" y="594404"/>
                  </a:lnTo>
                  <a:lnTo>
                    <a:pt x="635051" y="612107"/>
                  </a:lnTo>
                  <a:lnTo>
                    <a:pt x="641329" y="615086"/>
                  </a:lnTo>
                  <a:lnTo>
                    <a:pt x="648974" y="618731"/>
                  </a:lnTo>
                  <a:lnTo>
                    <a:pt x="653356" y="620915"/>
                  </a:lnTo>
                  <a:lnTo>
                    <a:pt x="659541" y="619823"/>
                  </a:lnTo>
                  <a:lnTo>
                    <a:pt x="665738" y="618731"/>
                  </a:lnTo>
                  <a:lnTo>
                    <a:pt x="673752" y="614362"/>
                  </a:lnTo>
                  <a:lnTo>
                    <a:pt x="681778" y="615086"/>
                  </a:lnTo>
                  <a:lnTo>
                    <a:pt x="687794" y="616449"/>
                  </a:lnTo>
                  <a:lnTo>
                    <a:pt x="693845" y="618907"/>
                  </a:lnTo>
                  <a:lnTo>
                    <a:pt x="699965" y="621639"/>
                  </a:lnTo>
                  <a:lnTo>
                    <a:pt x="706188" y="623824"/>
                  </a:lnTo>
                  <a:lnTo>
                    <a:pt x="712541" y="624820"/>
                  </a:lnTo>
                  <a:lnTo>
                    <a:pt x="719031" y="624651"/>
                  </a:lnTo>
                  <a:lnTo>
                    <a:pt x="725658" y="623522"/>
                  </a:lnTo>
                  <a:lnTo>
                    <a:pt x="732426" y="621639"/>
                  </a:lnTo>
                  <a:lnTo>
                    <a:pt x="739319" y="619241"/>
                  </a:lnTo>
                  <a:lnTo>
                    <a:pt x="746315" y="616635"/>
                  </a:lnTo>
                  <a:lnTo>
                    <a:pt x="753380" y="614163"/>
                  </a:lnTo>
                  <a:lnTo>
                    <a:pt x="760480" y="612165"/>
                  </a:lnTo>
                  <a:lnTo>
                    <a:pt x="769954" y="609981"/>
                  </a:lnTo>
                  <a:lnTo>
                    <a:pt x="779429" y="609981"/>
                  </a:lnTo>
                  <a:lnTo>
                    <a:pt x="785626" y="609625"/>
                  </a:lnTo>
                  <a:lnTo>
                    <a:pt x="791811" y="609257"/>
                  </a:lnTo>
                  <a:lnTo>
                    <a:pt x="794732" y="608520"/>
                  </a:lnTo>
                  <a:lnTo>
                    <a:pt x="797640" y="604151"/>
                  </a:lnTo>
                  <a:lnTo>
                    <a:pt x="800561" y="599782"/>
                  </a:lnTo>
                  <a:lnTo>
                    <a:pt x="814903" y="561953"/>
                  </a:lnTo>
                  <a:lnTo>
                    <a:pt x="833721" y="518528"/>
                  </a:lnTo>
                  <a:lnTo>
                    <a:pt x="853038" y="477710"/>
                  </a:lnTo>
                  <a:lnTo>
                    <a:pt x="857142" y="469181"/>
                  </a:lnTo>
                  <a:lnTo>
                    <a:pt x="868750" y="432564"/>
                  </a:lnTo>
                  <a:lnTo>
                    <a:pt x="871986" y="395363"/>
                  </a:lnTo>
                  <a:lnTo>
                    <a:pt x="871592" y="383413"/>
                  </a:lnTo>
                  <a:lnTo>
                    <a:pt x="863867" y="343109"/>
                  </a:lnTo>
                  <a:lnTo>
                    <a:pt x="847750" y="308500"/>
                  </a:lnTo>
                  <a:lnTo>
                    <a:pt x="814773" y="275120"/>
                  </a:lnTo>
                  <a:lnTo>
                    <a:pt x="805024" y="267850"/>
                  </a:lnTo>
                  <a:lnTo>
                    <a:pt x="794456" y="259900"/>
                  </a:lnTo>
                  <a:lnTo>
                    <a:pt x="761022" y="226152"/>
                  </a:lnTo>
                  <a:lnTo>
                    <a:pt x="739936" y="188849"/>
                  </a:lnTo>
                  <a:lnTo>
                    <a:pt x="724725" y="145349"/>
                  </a:lnTo>
                  <a:lnTo>
                    <a:pt x="720767" y="122796"/>
                  </a:lnTo>
                  <a:lnTo>
                    <a:pt x="718738" y="111815"/>
                  </a:lnTo>
                  <a:lnTo>
                    <a:pt x="698126" y="86866"/>
                  </a:lnTo>
                  <a:lnTo>
                    <a:pt x="692244" y="85689"/>
                  </a:lnTo>
                  <a:lnTo>
                    <a:pt x="675963" y="44628"/>
                  </a:lnTo>
                  <a:lnTo>
                    <a:pt x="673396" y="30619"/>
                  </a:lnTo>
                  <a:lnTo>
                    <a:pt x="671006" y="18778"/>
                  </a:lnTo>
                  <a:lnTo>
                    <a:pt x="668791" y="9707"/>
                  </a:lnTo>
                  <a:lnTo>
                    <a:pt x="666783" y="3710"/>
                  </a:lnTo>
                  <a:lnTo>
                    <a:pt x="665014" y="1092"/>
                  </a:lnTo>
                  <a:lnTo>
                    <a:pt x="662830" y="0"/>
                  </a:lnTo>
                  <a:lnTo>
                    <a:pt x="661369" y="8750"/>
                  </a:lnTo>
                  <a:lnTo>
                    <a:pt x="659541" y="14947"/>
                  </a:lnTo>
                  <a:lnTo>
                    <a:pt x="657725" y="21145"/>
                  </a:lnTo>
                  <a:lnTo>
                    <a:pt x="655540" y="24777"/>
                  </a:lnTo>
                  <a:lnTo>
                    <a:pt x="652987" y="32067"/>
                  </a:lnTo>
                  <a:lnTo>
                    <a:pt x="651012" y="38149"/>
                  </a:lnTo>
                  <a:lnTo>
                    <a:pt x="648935" y="45188"/>
                  </a:lnTo>
                  <a:lnTo>
                    <a:pt x="646788" y="52771"/>
                  </a:lnTo>
                  <a:lnTo>
                    <a:pt x="644605" y="60490"/>
                  </a:lnTo>
                  <a:lnTo>
                    <a:pt x="642411" y="68078"/>
                  </a:lnTo>
                  <a:lnTo>
                    <a:pt x="630531" y="114419"/>
                  </a:lnTo>
                  <a:lnTo>
                    <a:pt x="623473" y="147218"/>
                  </a:lnTo>
                  <a:lnTo>
                    <a:pt x="620920" y="151955"/>
                  </a:lnTo>
                  <a:lnTo>
                    <a:pt x="596142" y="174904"/>
                  </a:lnTo>
                  <a:lnTo>
                    <a:pt x="591405" y="175641"/>
                  </a:lnTo>
                  <a:lnTo>
                    <a:pt x="548047" y="154508"/>
                  </a:lnTo>
                  <a:lnTo>
                    <a:pt x="514975" y="134689"/>
                  </a:lnTo>
                  <a:lnTo>
                    <a:pt x="469701" y="107137"/>
                  </a:lnTo>
                  <a:lnTo>
                    <a:pt x="504677" y="75793"/>
                  </a:lnTo>
                  <a:lnTo>
                    <a:pt x="506874" y="70700"/>
                  </a:lnTo>
                  <a:lnTo>
                    <a:pt x="511243" y="65963"/>
                  </a:lnTo>
                  <a:lnTo>
                    <a:pt x="515612" y="61226"/>
                  </a:lnTo>
                  <a:lnTo>
                    <a:pt x="522177" y="56845"/>
                  </a:lnTo>
                  <a:lnTo>
                    <a:pt x="526178" y="52476"/>
                  </a:lnTo>
                  <a:lnTo>
                    <a:pt x="530191" y="48107"/>
                  </a:lnTo>
                  <a:lnTo>
                    <a:pt x="531652" y="43726"/>
                  </a:lnTo>
                  <a:lnTo>
                    <a:pt x="530559" y="41910"/>
                  </a:lnTo>
                  <a:lnTo>
                    <a:pt x="529455" y="40081"/>
                  </a:lnTo>
                  <a:lnTo>
                    <a:pt x="525822" y="40817"/>
                  </a:lnTo>
                  <a:lnTo>
                    <a:pt x="514151" y="41541"/>
                  </a:lnTo>
                  <a:lnTo>
                    <a:pt x="504092" y="42052"/>
                  </a:lnTo>
                  <a:lnTo>
                    <a:pt x="492155" y="42321"/>
                  </a:lnTo>
                  <a:lnTo>
                    <a:pt x="479465" y="42111"/>
                  </a:lnTo>
                  <a:lnTo>
                    <a:pt x="437738" y="34467"/>
                  </a:lnTo>
                  <a:lnTo>
                    <a:pt x="429988" y="32067"/>
                  </a:lnTo>
                  <a:lnTo>
                    <a:pt x="420146" y="29159"/>
                  </a:lnTo>
                  <a:lnTo>
                    <a:pt x="412132" y="27698"/>
                  </a:lnTo>
                  <a:lnTo>
                    <a:pt x="406658" y="28790"/>
                  </a:lnTo>
                  <a:lnTo>
                    <a:pt x="401197" y="29883"/>
                  </a:lnTo>
                  <a:lnTo>
                    <a:pt x="398276" y="33528"/>
                  </a:lnTo>
                  <a:lnTo>
                    <a:pt x="392447" y="36080"/>
                  </a:lnTo>
                </a:path>
              </a:pathLst>
            </a:custGeom>
            <a:ln w="32794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3889" y="3542663"/>
              <a:ext cx="107851" cy="980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5504" y="3046005"/>
              <a:ext cx="332740" cy="442595"/>
            </a:xfrm>
            <a:custGeom>
              <a:avLst/>
              <a:gdLst/>
              <a:ahLst/>
              <a:cxnLst/>
              <a:rect l="l" t="t" r="r" b="b"/>
              <a:pathLst>
                <a:path w="332739" h="442595">
                  <a:moveTo>
                    <a:pt x="60121" y="442175"/>
                  </a:moveTo>
                  <a:lnTo>
                    <a:pt x="71602" y="172720"/>
                  </a:lnTo>
                </a:path>
                <a:path w="332739" h="442595">
                  <a:moveTo>
                    <a:pt x="0" y="172720"/>
                  </a:moveTo>
                  <a:lnTo>
                    <a:pt x="2184" y="0"/>
                  </a:lnTo>
                </a:path>
                <a:path w="332739" h="442595">
                  <a:moveTo>
                    <a:pt x="69964" y="229552"/>
                  </a:moveTo>
                  <a:lnTo>
                    <a:pt x="70431" y="229592"/>
                  </a:lnTo>
                  <a:lnTo>
                    <a:pt x="73698" y="229871"/>
                  </a:lnTo>
                  <a:lnTo>
                    <a:pt x="82565" y="230629"/>
                  </a:lnTo>
                  <a:lnTo>
                    <a:pt x="126942" y="234424"/>
                  </a:lnTo>
                  <a:lnTo>
                    <a:pt x="193046" y="240152"/>
                  </a:lnTo>
                  <a:lnTo>
                    <a:pt x="240152" y="244456"/>
                  </a:lnTo>
                  <a:lnTo>
                    <a:pt x="251334" y="245452"/>
                  </a:lnTo>
                  <a:lnTo>
                    <a:pt x="257460" y="245696"/>
                  </a:lnTo>
                  <a:lnTo>
                    <a:pt x="261264" y="245224"/>
                  </a:lnTo>
                  <a:lnTo>
                    <a:pt x="266001" y="244132"/>
                  </a:lnTo>
                  <a:lnTo>
                    <a:pt x="271830" y="241223"/>
                  </a:lnTo>
                  <a:lnTo>
                    <a:pt x="277660" y="239763"/>
                  </a:lnTo>
                  <a:lnTo>
                    <a:pt x="283489" y="238302"/>
                  </a:lnTo>
                  <a:lnTo>
                    <a:pt x="289318" y="238302"/>
                  </a:lnTo>
                  <a:lnTo>
                    <a:pt x="294779" y="240487"/>
                  </a:lnTo>
                  <a:lnTo>
                    <a:pt x="300253" y="242671"/>
                  </a:lnTo>
                  <a:lnTo>
                    <a:pt x="305346" y="247053"/>
                  </a:lnTo>
                  <a:lnTo>
                    <a:pt x="309359" y="247777"/>
                  </a:lnTo>
                  <a:lnTo>
                    <a:pt x="313372" y="248500"/>
                  </a:lnTo>
                  <a:lnTo>
                    <a:pt x="316280" y="245592"/>
                  </a:lnTo>
                  <a:lnTo>
                    <a:pt x="319925" y="244132"/>
                  </a:lnTo>
                  <a:lnTo>
                    <a:pt x="323570" y="242671"/>
                  </a:lnTo>
                  <a:lnTo>
                    <a:pt x="327939" y="242671"/>
                  </a:lnTo>
                  <a:lnTo>
                    <a:pt x="330123" y="242671"/>
                  </a:lnTo>
                  <a:lnTo>
                    <a:pt x="332320" y="242671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5621" y="3385967"/>
              <a:ext cx="201139" cy="1202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95004" y="3008833"/>
              <a:ext cx="312420" cy="358775"/>
            </a:xfrm>
            <a:custGeom>
              <a:avLst/>
              <a:gdLst/>
              <a:ahLst/>
              <a:cxnLst/>
              <a:rect l="l" t="t" r="r" b="b"/>
              <a:pathLst>
                <a:path w="312419" h="358775">
                  <a:moveTo>
                    <a:pt x="0" y="0"/>
                  </a:moveTo>
                  <a:lnTo>
                    <a:pt x="19685" y="358559"/>
                  </a:lnTo>
                </a:path>
                <a:path w="312419" h="358775">
                  <a:moveTo>
                    <a:pt x="312102" y="209892"/>
                  </a:moveTo>
                  <a:lnTo>
                    <a:pt x="11480" y="209892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372" y="2878745"/>
              <a:ext cx="1275869" cy="76192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105161" y="3472261"/>
            <a:ext cx="24765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WA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99578" y="3472261"/>
            <a:ext cx="202826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NT</a:t>
            </a:r>
            <a:endParaRPr sz="105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3637" y="3472261"/>
            <a:ext cx="12774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Q</a:t>
            </a:r>
            <a:endParaRPr sz="105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3021" y="3472261"/>
            <a:ext cx="33785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NSW</a:t>
            </a:r>
            <a:endParaRPr sz="105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53885" y="3472261"/>
            <a:ext cx="112619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V</a:t>
            </a:r>
            <a:endParaRPr sz="105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5963" y="3472261"/>
            <a:ext cx="21011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SA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04142" y="3472261"/>
            <a:ext cx="105335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T</a:t>
            </a:r>
            <a:endParaRPr sz="1059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832481" y="3739615"/>
          <a:ext cx="5392828" cy="230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7540974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7207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03160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32857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600754" y="3734796"/>
            <a:ext cx="784972" cy="260537"/>
            <a:chOff x="4467921" y="4232768"/>
            <a:chExt cx="889635" cy="295275"/>
          </a:xfrm>
        </p:grpSpPr>
        <p:sp>
          <p:nvSpPr>
            <p:cNvPr id="25" name="object 25"/>
            <p:cNvSpPr/>
            <p:nvPr/>
          </p:nvSpPr>
          <p:spPr>
            <a:xfrm>
              <a:off x="4920828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82727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71616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84319" y="4249166"/>
              <a:ext cx="698500" cy="262255"/>
            </a:xfrm>
            <a:custGeom>
              <a:avLst/>
              <a:gdLst/>
              <a:ahLst/>
              <a:cxnLst/>
              <a:rect l="l" t="t" r="r" b="b"/>
              <a:pathLst>
                <a:path w="698500" h="262254">
                  <a:moveTo>
                    <a:pt x="0" y="0"/>
                  </a:moveTo>
                  <a:lnTo>
                    <a:pt x="349199" y="261899"/>
                  </a:lnTo>
                </a:path>
                <a:path w="698500" h="262254">
                  <a:moveTo>
                    <a:pt x="349199" y="0"/>
                  </a:moveTo>
                  <a:lnTo>
                    <a:pt x="0" y="261899"/>
                  </a:lnTo>
                </a:path>
                <a:path w="698500" h="262254">
                  <a:moveTo>
                    <a:pt x="349199" y="0"/>
                  </a:moveTo>
                  <a:lnTo>
                    <a:pt x="698398" y="261899"/>
                  </a:lnTo>
                </a:path>
                <a:path w="698500" h="262254">
                  <a:moveTo>
                    <a:pt x="698398" y="0"/>
                  </a:moveTo>
                  <a:lnTo>
                    <a:pt x="349199" y="261899"/>
                  </a:lnTo>
                </a:path>
              </a:pathLst>
            </a:custGeom>
            <a:ln w="327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646255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3006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51654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919158" y="3787777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59776" y="3787777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1153" y="4057391"/>
            <a:ext cx="924485" cy="308162"/>
          </a:xfrm>
          <a:custGeom>
            <a:avLst/>
            <a:gdLst/>
            <a:ahLst/>
            <a:cxnLst/>
            <a:rect l="l" t="t" r="r" b="b"/>
            <a:pathLst>
              <a:path w="1047750" h="349250">
                <a:moveTo>
                  <a:pt x="611111" y="0"/>
                </a:moveTo>
                <a:lnTo>
                  <a:pt x="436511" y="174599"/>
                </a:lnTo>
              </a:path>
              <a:path w="1047750" h="349250">
                <a:moveTo>
                  <a:pt x="436511" y="174599"/>
                </a:moveTo>
                <a:lnTo>
                  <a:pt x="611111" y="349199"/>
                </a:lnTo>
              </a:path>
              <a:path w="1047750" h="349250">
                <a:moveTo>
                  <a:pt x="1047623" y="0"/>
                </a:moveTo>
                <a:lnTo>
                  <a:pt x="1046031" y="682"/>
                </a:lnTo>
                <a:lnTo>
                  <a:pt x="1034891" y="5456"/>
                </a:lnTo>
                <a:lnTo>
                  <a:pt x="1004653" y="18414"/>
                </a:lnTo>
                <a:lnTo>
                  <a:pt x="945769" y="43649"/>
                </a:lnTo>
                <a:lnTo>
                  <a:pt x="873481" y="74030"/>
                </a:lnTo>
                <a:lnTo>
                  <a:pt x="830135" y="91184"/>
                </a:lnTo>
                <a:lnTo>
                  <a:pt x="783035" y="108600"/>
                </a:lnTo>
                <a:lnTo>
                  <a:pt x="732967" y="125493"/>
                </a:lnTo>
                <a:lnTo>
                  <a:pt x="680717" y="141076"/>
                </a:lnTo>
                <a:lnTo>
                  <a:pt x="627070" y="154564"/>
                </a:lnTo>
                <a:lnTo>
                  <a:pt x="572812" y="165171"/>
                </a:lnTo>
                <a:lnTo>
                  <a:pt x="518729" y="172111"/>
                </a:lnTo>
                <a:lnTo>
                  <a:pt x="465607" y="174599"/>
                </a:lnTo>
                <a:lnTo>
                  <a:pt x="401581" y="170763"/>
                </a:lnTo>
                <a:lnTo>
                  <a:pt x="340795" y="160276"/>
                </a:lnTo>
                <a:lnTo>
                  <a:pt x="283760" y="144675"/>
                </a:lnTo>
                <a:lnTo>
                  <a:pt x="230987" y="125493"/>
                </a:lnTo>
                <a:lnTo>
                  <a:pt x="182989" y="104265"/>
                </a:lnTo>
                <a:lnTo>
                  <a:pt x="140277" y="82525"/>
                </a:lnTo>
                <a:lnTo>
                  <a:pt x="103363" y="61808"/>
                </a:lnTo>
                <a:lnTo>
                  <a:pt x="30694" y="18414"/>
                </a:lnTo>
                <a:lnTo>
                  <a:pt x="9094" y="5456"/>
                </a:lnTo>
                <a:lnTo>
                  <a:pt x="1136" y="682"/>
                </a:lnTo>
                <a:lnTo>
                  <a:pt x="0" y="0"/>
                </a:lnTo>
              </a:path>
            </a:pathLst>
          </a:custGeom>
          <a:ln w="32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096620" y="4601105"/>
            <a:ext cx="5148543" cy="291421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-9" dirty="0">
                <a:latin typeface="Calibri"/>
                <a:cs typeface="Calibri"/>
              </a:rPr>
              <a:t>If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79" dirty="0">
                <a:latin typeface="Calibri"/>
                <a:cs typeface="Calibri"/>
              </a:rPr>
              <a:t>loses</a:t>
            </a:r>
            <a:r>
              <a:rPr sz="1809" spc="194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53" dirty="0">
                <a:latin typeface="Calibri"/>
                <a:cs typeface="Calibri"/>
              </a:rPr>
              <a:t>value,</a:t>
            </a:r>
            <a:r>
              <a:rPr sz="1809" spc="185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neighbors</a:t>
            </a:r>
            <a:r>
              <a:rPr sz="1809" spc="176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72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110" dirty="0">
                <a:latin typeface="Calibri"/>
                <a:cs typeface="Calibri"/>
              </a:rPr>
              <a:t>need</a:t>
            </a:r>
            <a:r>
              <a:rPr sz="1809" spc="176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to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88" dirty="0">
                <a:latin typeface="Calibri"/>
                <a:cs typeface="Calibri"/>
              </a:rPr>
              <a:t>be</a:t>
            </a:r>
            <a:r>
              <a:rPr sz="1809" spc="176" dirty="0">
                <a:latin typeface="Calibri"/>
                <a:cs typeface="Calibri"/>
              </a:rPr>
              <a:t> </a:t>
            </a:r>
            <a:r>
              <a:rPr sz="1809" spc="-75" dirty="0">
                <a:latin typeface="Calibri"/>
                <a:cs typeface="Calibri"/>
              </a:rPr>
              <a:t>rechecked</a:t>
            </a:r>
            <a:endParaRPr sz="1809">
              <a:latin typeface="Calibri"/>
              <a:cs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E6073EB-618E-4493-822F-39ED74778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8012837-F08F-4686-BC31-F22C839EAC81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/>
              <a:t>© 2022 Pearson Education Ltd.</a:t>
            </a:r>
          </a:p>
          <a:p>
            <a:endParaRPr lang="en-US" sz="882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51816">
            <a:solidFill>
              <a:srgbClr val="000000"/>
            </a:solidFill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325"/>
              </a:lnSpc>
            </a:pPr>
            <a:r>
              <a:rPr spc="146" dirty="0"/>
              <a:t>Arc</a:t>
            </a:r>
            <a:r>
              <a:rPr spc="101" dirty="0"/>
              <a:t> </a:t>
            </a:r>
            <a:r>
              <a:rPr spc="-13" dirty="0"/>
              <a:t>consistency</a:t>
            </a:r>
          </a:p>
        </p:txBody>
      </p:sp>
      <p:sp>
        <p:nvSpPr>
          <p:cNvPr id="38" name="object 38"/>
          <p:cNvSpPr txBox="1">
            <a:spLocks noGrp="1"/>
          </p:cNvSpPr>
          <p:nvPr>
            <p:ph type="ftr" sz="quarter" idx="4294967295"/>
          </p:nvPr>
        </p:nvSpPr>
        <p:spPr>
          <a:xfrm>
            <a:off x="11696700" y="7216775"/>
            <a:ext cx="49530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06">
              <a:lnSpc>
                <a:spcPts val="781"/>
              </a:lnSpc>
            </a:pPr>
            <a:r>
              <a:rPr lang="tr-TR" spc="15"/>
              <a:t>Chapter</a:t>
            </a:r>
            <a:r>
              <a:rPr lang="tr-TR" spc="20"/>
              <a:t> 5</a:t>
            </a:r>
            <a:endParaRPr spc="18" dirty="0"/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4294967295"/>
          </p:nvPr>
        </p:nvSpPr>
        <p:spPr>
          <a:xfrm>
            <a:off x="11995150" y="7216775"/>
            <a:ext cx="19685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chemeClr val="tx1"/>
                </a:solidFill>
                <a:latin typeface="Palatino Linotype"/>
                <a:ea typeface="+mn-ea"/>
                <a:cs typeface="Palatino Linotype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885"/>
              </a:lnSpc>
            </a:pPr>
            <a:fld id="{81D60167-4931-47E6-BA6A-407CBD079E47}" type="slidenum">
              <a:rPr lang="tr-TR" spc="20" smtClean="0"/>
              <a:pPr marL="38100">
                <a:lnSpc>
                  <a:spcPts val="885"/>
                </a:lnSpc>
              </a:pPr>
              <a:t>57</a:t>
            </a:fld>
            <a:endParaRPr spc="18" dirty="0"/>
          </a:p>
        </p:txBody>
      </p:sp>
      <p:sp>
        <p:nvSpPr>
          <p:cNvPr id="3" name="object 3"/>
          <p:cNvSpPr txBox="1"/>
          <p:nvPr/>
        </p:nvSpPr>
        <p:spPr>
          <a:xfrm>
            <a:off x="2096620" y="1419531"/>
            <a:ext cx="5093634" cy="1027777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-31" dirty="0">
                <a:latin typeface="Calibri"/>
                <a:cs typeface="Calibri"/>
              </a:rPr>
              <a:t>Simplest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79" dirty="0">
                <a:latin typeface="Calibri"/>
                <a:cs typeface="Calibri"/>
              </a:rPr>
              <a:t>form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-57" dirty="0">
                <a:latin typeface="Calibri"/>
                <a:cs typeface="Calibri"/>
              </a:rPr>
              <a:t>propagation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spc="-75" dirty="0">
                <a:latin typeface="Calibri"/>
                <a:cs typeface="Calibri"/>
              </a:rPr>
              <a:t>makes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each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arc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49" dirty="0">
                <a:solidFill>
                  <a:srgbClr val="00007E"/>
                </a:solidFill>
                <a:latin typeface="Calibri"/>
                <a:cs typeface="Calibri"/>
              </a:rPr>
              <a:t>consistent</a:t>
            </a:r>
            <a:endParaRPr sz="1809">
              <a:latin typeface="Calibri"/>
              <a:cs typeface="Calibri"/>
            </a:endParaRPr>
          </a:p>
          <a:p>
            <a:pPr marL="11206">
              <a:spcBef>
                <a:spcPts val="1377"/>
              </a:spcBef>
              <a:tabLst>
                <a:tab pos="832081" algn="l"/>
              </a:tabLst>
            </a:pP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01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124" dirty="0">
                <a:solidFill>
                  <a:srgbClr val="990099"/>
                </a:solidFill>
                <a:latin typeface="Lucida Sans Unicode"/>
                <a:cs typeface="Lucida Sans Unicode"/>
              </a:rPr>
              <a:t>→</a:t>
            </a:r>
            <a:r>
              <a:rPr sz="1809" spc="-71" dirty="0">
                <a:solidFill>
                  <a:srgbClr val="990099"/>
                </a:solidFill>
                <a:latin typeface="Lucida Sans Unicode"/>
                <a:cs typeface="Lucida Sans Unicode"/>
              </a:rPr>
              <a:t> </a:t>
            </a:r>
            <a:r>
              <a:rPr sz="1809" i="1" spc="-159" dirty="0">
                <a:solidFill>
                  <a:srgbClr val="990099"/>
                </a:solidFill>
                <a:latin typeface="Bookman Old Style"/>
                <a:cs typeface="Bookman Old Style"/>
              </a:rPr>
              <a:t>Y	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consistent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iff</a:t>
            </a:r>
            <a:endParaRPr sz="1809">
              <a:latin typeface="Calibri"/>
              <a:cs typeface="Calibri"/>
            </a:endParaRPr>
          </a:p>
          <a:p>
            <a:pPr marL="333953">
              <a:spcBef>
                <a:spcPts val="22"/>
              </a:spcBef>
            </a:pPr>
            <a:r>
              <a:rPr sz="1809" spc="-79" dirty="0">
                <a:latin typeface="Calibri"/>
                <a:cs typeface="Calibri"/>
              </a:rPr>
              <a:t>for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62" dirty="0">
                <a:solidFill>
                  <a:srgbClr val="7E0000"/>
                </a:solidFill>
                <a:latin typeface="Palatino Linotype"/>
                <a:cs typeface="Palatino Linotype"/>
              </a:rPr>
              <a:t>every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66" dirty="0">
                <a:latin typeface="Calibri"/>
                <a:cs typeface="Calibri"/>
              </a:rPr>
              <a:t>value</a:t>
            </a:r>
            <a:r>
              <a:rPr sz="1809" spc="180" dirty="0">
                <a:latin typeface="Calibri"/>
                <a:cs typeface="Calibri"/>
              </a:rPr>
              <a:t> </a:t>
            </a:r>
            <a:r>
              <a:rPr sz="1809" i="1" spc="35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3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84" dirty="0">
                <a:latin typeface="Calibri"/>
                <a:cs typeface="Calibri"/>
              </a:rPr>
              <a:t>there</a:t>
            </a:r>
            <a:r>
              <a:rPr sz="1809" spc="190" dirty="0">
                <a:latin typeface="Calibri"/>
                <a:cs typeface="Calibri"/>
              </a:rPr>
              <a:t> </a:t>
            </a:r>
            <a:r>
              <a:rPr sz="1809" spc="-35" dirty="0">
                <a:latin typeface="Calibri"/>
                <a:cs typeface="Calibri"/>
              </a:rPr>
              <a:t>is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57" dirty="0">
                <a:solidFill>
                  <a:srgbClr val="7E0000"/>
                </a:solidFill>
                <a:latin typeface="Palatino Linotype"/>
                <a:cs typeface="Palatino Linotype"/>
              </a:rPr>
              <a:t>some</a:t>
            </a:r>
            <a:r>
              <a:rPr sz="1809" spc="12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1809" spc="-88" dirty="0">
                <a:latin typeface="Calibri"/>
                <a:cs typeface="Calibri"/>
              </a:rPr>
              <a:t>allowed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i="1" spc="-216" dirty="0">
                <a:solidFill>
                  <a:srgbClr val="990099"/>
                </a:solidFill>
                <a:latin typeface="Bookman Old Style"/>
                <a:cs typeface="Bookman Old Style"/>
              </a:rPr>
              <a:t>y</a:t>
            </a:r>
            <a:endParaRPr sz="1809">
              <a:latin typeface="Bookman Old Style"/>
              <a:cs typeface="Bookman Old Styl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405035" y="2540069"/>
            <a:ext cx="3109632" cy="672353"/>
            <a:chOff x="1979440" y="2878745"/>
            <a:chExt cx="3524250" cy="762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17863" y="2878745"/>
              <a:ext cx="1275869" cy="76192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995838" y="2895142"/>
              <a:ext cx="872490" cy="624840"/>
            </a:xfrm>
            <a:custGeom>
              <a:avLst/>
              <a:gdLst/>
              <a:ahLst/>
              <a:cxnLst/>
              <a:rect l="l" t="t" r="r" b="b"/>
              <a:pathLst>
                <a:path w="872489" h="624839">
                  <a:moveTo>
                    <a:pt x="392447" y="36080"/>
                  </a:moveTo>
                  <a:lnTo>
                    <a:pt x="387541" y="37822"/>
                  </a:lnTo>
                  <a:lnTo>
                    <a:pt x="381611" y="39357"/>
                  </a:lnTo>
                  <a:lnTo>
                    <a:pt x="374723" y="40892"/>
                  </a:lnTo>
                  <a:lnTo>
                    <a:pt x="366945" y="42633"/>
                  </a:lnTo>
                  <a:lnTo>
                    <a:pt x="326317" y="67016"/>
                  </a:lnTo>
                  <a:lnTo>
                    <a:pt x="313021" y="104216"/>
                  </a:lnTo>
                  <a:lnTo>
                    <a:pt x="315929" y="107861"/>
                  </a:lnTo>
                  <a:lnTo>
                    <a:pt x="317390" y="109689"/>
                  </a:lnTo>
                  <a:lnTo>
                    <a:pt x="318850" y="111506"/>
                  </a:lnTo>
                  <a:lnTo>
                    <a:pt x="311561" y="111506"/>
                  </a:lnTo>
                  <a:lnTo>
                    <a:pt x="304954" y="111506"/>
                  </a:lnTo>
                  <a:lnTo>
                    <a:pt x="296983" y="111506"/>
                  </a:lnTo>
                  <a:lnTo>
                    <a:pt x="289013" y="111506"/>
                  </a:lnTo>
                  <a:lnTo>
                    <a:pt x="282414" y="111506"/>
                  </a:lnTo>
                  <a:lnTo>
                    <a:pt x="275124" y="111506"/>
                  </a:lnTo>
                  <a:lnTo>
                    <a:pt x="275124" y="108597"/>
                  </a:lnTo>
                  <a:lnTo>
                    <a:pt x="275124" y="105676"/>
                  </a:lnTo>
                  <a:lnTo>
                    <a:pt x="275124" y="99847"/>
                  </a:lnTo>
                  <a:lnTo>
                    <a:pt x="268203" y="94742"/>
                  </a:lnTo>
                  <a:lnTo>
                    <a:pt x="228065" y="79123"/>
                  </a:lnTo>
                  <a:lnTo>
                    <a:pt x="213024" y="77274"/>
                  </a:lnTo>
                  <a:lnTo>
                    <a:pt x="205160" y="79082"/>
                  </a:lnTo>
                  <a:lnTo>
                    <a:pt x="171276" y="106400"/>
                  </a:lnTo>
                  <a:lnTo>
                    <a:pt x="148683" y="144297"/>
                  </a:lnTo>
                  <a:lnTo>
                    <a:pt x="144053" y="152648"/>
                  </a:lnTo>
                  <a:lnTo>
                    <a:pt x="112972" y="185839"/>
                  </a:lnTo>
                  <a:lnTo>
                    <a:pt x="104544" y="191750"/>
                  </a:lnTo>
                  <a:lnTo>
                    <a:pt x="95838" y="197866"/>
                  </a:lnTo>
                  <a:lnTo>
                    <a:pt x="87146" y="204294"/>
                  </a:lnTo>
                  <a:lnTo>
                    <a:pt x="78760" y="210756"/>
                  </a:lnTo>
                  <a:lnTo>
                    <a:pt x="70989" y="216875"/>
                  </a:lnTo>
                  <a:lnTo>
                    <a:pt x="64139" y="222275"/>
                  </a:lnTo>
                  <a:lnTo>
                    <a:pt x="58384" y="226726"/>
                  </a:lnTo>
                  <a:lnTo>
                    <a:pt x="53347" y="230525"/>
                  </a:lnTo>
                  <a:lnTo>
                    <a:pt x="48516" y="234117"/>
                  </a:lnTo>
                  <a:lnTo>
                    <a:pt x="43375" y="237947"/>
                  </a:lnTo>
                  <a:lnTo>
                    <a:pt x="13576" y="264871"/>
                  </a:lnTo>
                  <a:lnTo>
                    <a:pt x="103" y="300804"/>
                  </a:lnTo>
                  <a:lnTo>
                    <a:pt x="0" y="308990"/>
                  </a:lnTo>
                  <a:lnTo>
                    <a:pt x="373" y="317385"/>
                  </a:lnTo>
                  <a:lnTo>
                    <a:pt x="10011" y="355202"/>
                  </a:lnTo>
                  <a:lnTo>
                    <a:pt x="18665" y="366613"/>
                  </a:lnTo>
                  <a:lnTo>
                    <a:pt x="23334" y="373138"/>
                  </a:lnTo>
                  <a:lnTo>
                    <a:pt x="27919" y="380825"/>
                  </a:lnTo>
                  <a:lnTo>
                    <a:pt x="32440" y="389262"/>
                  </a:lnTo>
                  <a:lnTo>
                    <a:pt x="36961" y="397836"/>
                  </a:lnTo>
                  <a:lnTo>
                    <a:pt x="41546" y="405930"/>
                  </a:lnTo>
                  <a:lnTo>
                    <a:pt x="46257" y="413118"/>
                  </a:lnTo>
                  <a:lnTo>
                    <a:pt x="51071" y="419728"/>
                  </a:lnTo>
                  <a:lnTo>
                    <a:pt x="55951" y="426271"/>
                  </a:lnTo>
                  <a:lnTo>
                    <a:pt x="60863" y="433260"/>
                  </a:lnTo>
                  <a:lnTo>
                    <a:pt x="79811" y="467512"/>
                  </a:lnTo>
                  <a:lnTo>
                    <a:pt x="91545" y="492874"/>
                  </a:lnTo>
                  <a:lnTo>
                    <a:pt x="94746" y="499935"/>
                  </a:lnTo>
                  <a:lnTo>
                    <a:pt x="98759" y="508685"/>
                  </a:lnTo>
                  <a:lnTo>
                    <a:pt x="101668" y="514515"/>
                  </a:lnTo>
                  <a:lnTo>
                    <a:pt x="100944" y="520712"/>
                  </a:lnTo>
                  <a:lnTo>
                    <a:pt x="100220" y="526910"/>
                  </a:lnTo>
                  <a:lnTo>
                    <a:pt x="95838" y="533463"/>
                  </a:lnTo>
                  <a:lnTo>
                    <a:pt x="92194" y="537832"/>
                  </a:lnTo>
                  <a:lnTo>
                    <a:pt x="88561" y="542213"/>
                  </a:lnTo>
                  <a:lnTo>
                    <a:pt x="85640" y="544398"/>
                  </a:lnTo>
                  <a:lnTo>
                    <a:pt x="84916" y="546582"/>
                  </a:lnTo>
                  <a:lnTo>
                    <a:pt x="84180" y="548767"/>
                  </a:lnTo>
                  <a:lnTo>
                    <a:pt x="85640" y="550951"/>
                  </a:lnTo>
                  <a:lnTo>
                    <a:pt x="91101" y="553135"/>
                  </a:lnTo>
                  <a:lnTo>
                    <a:pt x="96575" y="555320"/>
                  </a:lnTo>
                  <a:lnTo>
                    <a:pt x="106049" y="557517"/>
                  </a:lnTo>
                  <a:lnTo>
                    <a:pt x="115879" y="557149"/>
                  </a:lnTo>
                  <a:lnTo>
                    <a:pt x="153420" y="546582"/>
                  </a:lnTo>
                  <a:lnTo>
                    <a:pt x="162158" y="541477"/>
                  </a:lnTo>
                  <a:lnTo>
                    <a:pt x="202679" y="520638"/>
                  </a:lnTo>
                  <a:lnTo>
                    <a:pt x="235043" y="514515"/>
                  </a:lnTo>
                  <a:lnTo>
                    <a:pt x="242320" y="511962"/>
                  </a:lnTo>
                  <a:lnTo>
                    <a:pt x="247822" y="509718"/>
                  </a:lnTo>
                  <a:lnTo>
                    <a:pt x="253528" y="506861"/>
                  </a:lnTo>
                  <a:lnTo>
                    <a:pt x="259644" y="503459"/>
                  </a:lnTo>
                  <a:lnTo>
                    <a:pt x="266374" y="499579"/>
                  </a:lnTo>
                  <a:lnTo>
                    <a:pt x="273867" y="495288"/>
                  </a:lnTo>
                  <a:lnTo>
                    <a:pt x="309259" y="476087"/>
                  </a:lnTo>
                  <a:lnTo>
                    <a:pt x="318481" y="471287"/>
                  </a:lnTo>
                  <a:lnTo>
                    <a:pt x="327157" y="466692"/>
                  </a:lnTo>
                  <a:lnTo>
                    <a:pt x="334878" y="462407"/>
                  </a:lnTo>
                  <a:lnTo>
                    <a:pt x="341437" y="458525"/>
                  </a:lnTo>
                  <a:lnTo>
                    <a:pt x="347449" y="455120"/>
                  </a:lnTo>
                  <a:lnTo>
                    <a:pt x="390938" y="446740"/>
                  </a:lnTo>
                  <a:lnTo>
                    <a:pt x="410552" y="446206"/>
                  </a:lnTo>
                  <a:lnTo>
                    <a:pt x="419188" y="446376"/>
                  </a:lnTo>
                  <a:lnTo>
                    <a:pt x="461998" y="458449"/>
                  </a:lnTo>
                  <a:lnTo>
                    <a:pt x="492413" y="483282"/>
                  </a:lnTo>
                  <a:lnTo>
                    <a:pt x="512629" y="515788"/>
                  </a:lnTo>
                  <a:lnTo>
                    <a:pt x="515980" y="522528"/>
                  </a:lnTo>
                  <a:lnTo>
                    <a:pt x="519980" y="530542"/>
                  </a:lnTo>
                  <a:lnTo>
                    <a:pt x="522177" y="534187"/>
                  </a:lnTo>
                  <a:lnTo>
                    <a:pt x="523270" y="536016"/>
                  </a:lnTo>
                  <a:lnTo>
                    <a:pt x="524362" y="537832"/>
                  </a:lnTo>
                  <a:lnTo>
                    <a:pt x="526178" y="534924"/>
                  </a:lnTo>
                  <a:lnTo>
                    <a:pt x="528007" y="532003"/>
                  </a:lnTo>
                  <a:lnTo>
                    <a:pt x="548403" y="497751"/>
                  </a:lnTo>
                  <a:lnTo>
                    <a:pt x="551324" y="492658"/>
                  </a:lnTo>
                  <a:lnTo>
                    <a:pt x="552048" y="491197"/>
                  </a:lnTo>
                  <a:lnTo>
                    <a:pt x="552784" y="490829"/>
                  </a:lnTo>
                  <a:lnTo>
                    <a:pt x="553508" y="490461"/>
                  </a:lnTo>
                  <a:lnTo>
                    <a:pt x="560798" y="510146"/>
                  </a:lnTo>
                  <a:lnTo>
                    <a:pt x="562259" y="516699"/>
                  </a:lnTo>
                  <a:lnTo>
                    <a:pt x="576826" y="559701"/>
                  </a:lnTo>
                  <a:lnTo>
                    <a:pt x="601289" y="594404"/>
                  </a:lnTo>
                  <a:lnTo>
                    <a:pt x="635051" y="612107"/>
                  </a:lnTo>
                  <a:lnTo>
                    <a:pt x="641329" y="615086"/>
                  </a:lnTo>
                  <a:lnTo>
                    <a:pt x="648974" y="618731"/>
                  </a:lnTo>
                  <a:lnTo>
                    <a:pt x="653356" y="620915"/>
                  </a:lnTo>
                  <a:lnTo>
                    <a:pt x="659541" y="619823"/>
                  </a:lnTo>
                  <a:lnTo>
                    <a:pt x="665738" y="618731"/>
                  </a:lnTo>
                  <a:lnTo>
                    <a:pt x="673752" y="614362"/>
                  </a:lnTo>
                  <a:lnTo>
                    <a:pt x="681778" y="615086"/>
                  </a:lnTo>
                  <a:lnTo>
                    <a:pt x="687794" y="616449"/>
                  </a:lnTo>
                  <a:lnTo>
                    <a:pt x="693845" y="618907"/>
                  </a:lnTo>
                  <a:lnTo>
                    <a:pt x="699965" y="621639"/>
                  </a:lnTo>
                  <a:lnTo>
                    <a:pt x="706188" y="623824"/>
                  </a:lnTo>
                  <a:lnTo>
                    <a:pt x="712541" y="624820"/>
                  </a:lnTo>
                  <a:lnTo>
                    <a:pt x="719031" y="624651"/>
                  </a:lnTo>
                  <a:lnTo>
                    <a:pt x="725658" y="623522"/>
                  </a:lnTo>
                  <a:lnTo>
                    <a:pt x="732426" y="621639"/>
                  </a:lnTo>
                  <a:lnTo>
                    <a:pt x="739319" y="619241"/>
                  </a:lnTo>
                  <a:lnTo>
                    <a:pt x="746315" y="616635"/>
                  </a:lnTo>
                  <a:lnTo>
                    <a:pt x="753380" y="614163"/>
                  </a:lnTo>
                  <a:lnTo>
                    <a:pt x="760480" y="612165"/>
                  </a:lnTo>
                  <a:lnTo>
                    <a:pt x="769954" y="609981"/>
                  </a:lnTo>
                  <a:lnTo>
                    <a:pt x="779429" y="609981"/>
                  </a:lnTo>
                  <a:lnTo>
                    <a:pt x="785626" y="609625"/>
                  </a:lnTo>
                  <a:lnTo>
                    <a:pt x="791811" y="609257"/>
                  </a:lnTo>
                  <a:lnTo>
                    <a:pt x="794732" y="608520"/>
                  </a:lnTo>
                  <a:lnTo>
                    <a:pt x="797640" y="604151"/>
                  </a:lnTo>
                  <a:lnTo>
                    <a:pt x="800561" y="599782"/>
                  </a:lnTo>
                  <a:lnTo>
                    <a:pt x="814903" y="561953"/>
                  </a:lnTo>
                  <a:lnTo>
                    <a:pt x="833721" y="518528"/>
                  </a:lnTo>
                  <a:lnTo>
                    <a:pt x="853038" y="477710"/>
                  </a:lnTo>
                  <a:lnTo>
                    <a:pt x="857142" y="469181"/>
                  </a:lnTo>
                  <a:lnTo>
                    <a:pt x="868750" y="432564"/>
                  </a:lnTo>
                  <a:lnTo>
                    <a:pt x="871986" y="395363"/>
                  </a:lnTo>
                  <a:lnTo>
                    <a:pt x="871592" y="383413"/>
                  </a:lnTo>
                  <a:lnTo>
                    <a:pt x="863867" y="343109"/>
                  </a:lnTo>
                  <a:lnTo>
                    <a:pt x="847750" y="308500"/>
                  </a:lnTo>
                  <a:lnTo>
                    <a:pt x="814773" y="275120"/>
                  </a:lnTo>
                  <a:lnTo>
                    <a:pt x="805024" y="267850"/>
                  </a:lnTo>
                  <a:lnTo>
                    <a:pt x="794456" y="259900"/>
                  </a:lnTo>
                  <a:lnTo>
                    <a:pt x="761022" y="226152"/>
                  </a:lnTo>
                  <a:lnTo>
                    <a:pt x="739936" y="188849"/>
                  </a:lnTo>
                  <a:lnTo>
                    <a:pt x="724725" y="145349"/>
                  </a:lnTo>
                  <a:lnTo>
                    <a:pt x="720767" y="122796"/>
                  </a:lnTo>
                  <a:lnTo>
                    <a:pt x="718738" y="111815"/>
                  </a:lnTo>
                  <a:lnTo>
                    <a:pt x="698126" y="86866"/>
                  </a:lnTo>
                  <a:lnTo>
                    <a:pt x="692244" y="85689"/>
                  </a:lnTo>
                  <a:lnTo>
                    <a:pt x="675963" y="44628"/>
                  </a:lnTo>
                  <a:lnTo>
                    <a:pt x="673396" y="30619"/>
                  </a:lnTo>
                  <a:lnTo>
                    <a:pt x="671006" y="18778"/>
                  </a:lnTo>
                  <a:lnTo>
                    <a:pt x="668791" y="9707"/>
                  </a:lnTo>
                  <a:lnTo>
                    <a:pt x="666783" y="3710"/>
                  </a:lnTo>
                  <a:lnTo>
                    <a:pt x="665014" y="1092"/>
                  </a:lnTo>
                  <a:lnTo>
                    <a:pt x="662830" y="0"/>
                  </a:lnTo>
                  <a:lnTo>
                    <a:pt x="661369" y="8750"/>
                  </a:lnTo>
                  <a:lnTo>
                    <a:pt x="659541" y="14947"/>
                  </a:lnTo>
                  <a:lnTo>
                    <a:pt x="657725" y="21145"/>
                  </a:lnTo>
                  <a:lnTo>
                    <a:pt x="655540" y="24777"/>
                  </a:lnTo>
                  <a:lnTo>
                    <a:pt x="652987" y="32067"/>
                  </a:lnTo>
                  <a:lnTo>
                    <a:pt x="651012" y="38149"/>
                  </a:lnTo>
                  <a:lnTo>
                    <a:pt x="648935" y="45188"/>
                  </a:lnTo>
                  <a:lnTo>
                    <a:pt x="646788" y="52771"/>
                  </a:lnTo>
                  <a:lnTo>
                    <a:pt x="644605" y="60490"/>
                  </a:lnTo>
                  <a:lnTo>
                    <a:pt x="642411" y="68078"/>
                  </a:lnTo>
                  <a:lnTo>
                    <a:pt x="630531" y="114419"/>
                  </a:lnTo>
                  <a:lnTo>
                    <a:pt x="623473" y="147218"/>
                  </a:lnTo>
                  <a:lnTo>
                    <a:pt x="620920" y="151955"/>
                  </a:lnTo>
                  <a:lnTo>
                    <a:pt x="596142" y="174904"/>
                  </a:lnTo>
                  <a:lnTo>
                    <a:pt x="591405" y="175641"/>
                  </a:lnTo>
                  <a:lnTo>
                    <a:pt x="548047" y="154508"/>
                  </a:lnTo>
                  <a:lnTo>
                    <a:pt x="514975" y="134689"/>
                  </a:lnTo>
                  <a:lnTo>
                    <a:pt x="469701" y="107137"/>
                  </a:lnTo>
                  <a:lnTo>
                    <a:pt x="504677" y="75793"/>
                  </a:lnTo>
                  <a:lnTo>
                    <a:pt x="506874" y="70700"/>
                  </a:lnTo>
                  <a:lnTo>
                    <a:pt x="511243" y="65963"/>
                  </a:lnTo>
                  <a:lnTo>
                    <a:pt x="515612" y="61226"/>
                  </a:lnTo>
                  <a:lnTo>
                    <a:pt x="522177" y="56845"/>
                  </a:lnTo>
                  <a:lnTo>
                    <a:pt x="526178" y="52476"/>
                  </a:lnTo>
                  <a:lnTo>
                    <a:pt x="530191" y="48107"/>
                  </a:lnTo>
                  <a:lnTo>
                    <a:pt x="531652" y="43726"/>
                  </a:lnTo>
                  <a:lnTo>
                    <a:pt x="530559" y="41910"/>
                  </a:lnTo>
                  <a:lnTo>
                    <a:pt x="529455" y="40081"/>
                  </a:lnTo>
                  <a:lnTo>
                    <a:pt x="525822" y="40817"/>
                  </a:lnTo>
                  <a:lnTo>
                    <a:pt x="514151" y="41541"/>
                  </a:lnTo>
                  <a:lnTo>
                    <a:pt x="504092" y="42052"/>
                  </a:lnTo>
                  <a:lnTo>
                    <a:pt x="492155" y="42321"/>
                  </a:lnTo>
                  <a:lnTo>
                    <a:pt x="479465" y="42111"/>
                  </a:lnTo>
                  <a:lnTo>
                    <a:pt x="437738" y="34467"/>
                  </a:lnTo>
                  <a:lnTo>
                    <a:pt x="429988" y="32067"/>
                  </a:lnTo>
                  <a:lnTo>
                    <a:pt x="420146" y="29159"/>
                  </a:lnTo>
                  <a:lnTo>
                    <a:pt x="412132" y="27698"/>
                  </a:lnTo>
                  <a:lnTo>
                    <a:pt x="406658" y="28790"/>
                  </a:lnTo>
                  <a:lnTo>
                    <a:pt x="401197" y="29883"/>
                  </a:lnTo>
                  <a:lnTo>
                    <a:pt x="398276" y="33528"/>
                  </a:lnTo>
                  <a:lnTo>
                    <a:pt x="392447" y="36080"/>
                  </a:lnTo>
                </a:path>
              </a:pathLst>
            </a:custGeom>
            <a:ln w="32794">
              <a:solidFill>
                <a:srgbClr val="FFA4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3889" y="3542663"/>
              <a:ext cx="107851" cy="9800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35504" y="3046005"/>
              <a:ext cx="332740" cy="442595"/>
            </a:xfrm>
            <a:custGeom>
              <a:avLst/>
              <a:gdLst/>
              <a:ahLst/>
              <a:cxnLst/>
              <a:rect l="l" t="t" r="r" b="b"/>
              <a:pathLst>
                <a:path w="332739" h="442595">
                  <a:moveTo>
                    <a:pt x="60121" y="442175"/>
                  </a:moveTo>
                  <a:lnTo>
                    <a:pt x="71602" y="172720"/>
                  </a:lnTo>
                </a:path>
                <a:path w="332739" h="442595">
                  <a:moveTo>
                    <a:pt x="0" y="172720"/>
                  </a:moveTo>
                  <a:lnTo>
                    <a:pt x="2184" y="0"/>
                  </a:lnTo>
                </a:path>
                <a:path w="332739" h="442595">
                  <a:moveTo>
                    <a:pt x="69964" y="229552"/>
                  </a:moveTo>
                  <a:lnTo>
                    <a:pt x="70431" y="229592"/>
                  </a:lnTo>
                  <a:lnTo>
                    <a:pt x="73698" y="229871"/>
                  </a:lnTo>
                  <a:lnTo>
                    <a:pt x="82565" y="230629"/>
                  </a:lnTo>
                  <a:lnTo>
                    <a:pt x="126942" y="234424"/>
                  </a:lnTo>
                  <a:lnTo>
                    <a:pt x="193046" y="240152"/>
                  </a:lnTo>
                  <a:lnTo>
                    <a:pt x="240152" y="244456"/>
                  </a:lnTo>
                  <a:lnTo>
                    <a:pt x="251334" y="245452"/>
                  </a:lnTo>
                  <a:lnTo>
                    <a:pt x="257460" y="245696"/>
                  </a:lnTo>
                  <a:lnTo>
                    <a:pt x="261264" y="245224"/>
                  </a:lnTo>
                  <a:lnTo>
                    <a:pt x="266001" y="244132"/>
                  </a:lnTo>
                  <a:lnTo>
                    <a:pt x="271830" y="241223"/>
                  </a:lnTo>
                  <a:lnTo>
                    <a:pt x="277660" y="239763"/>
                  </a:lnTo>
                  <a:lnTo>
                    <a:pt x="283489" y="238302"/>
                  </a:lnTo>
                  <a:lnTo>
                    <a:pt x="289318" y="238302"/>
                  </a:lnTo>
                  <a:lnTo>
                    <a:pt x="294779" y="240487"/>
                  </a:lnTo>
                  <a:lnTo>
                    <a:pt x="300253" y="242671"/>
                  </a:lnTo>
                  <a:lnTo>
                    <a:pt x="305346" y="247053"/>
                  </a:lnTo>
                  <a:lnTo>
                    <a:pt x="309359" y="247777"/>
                  </a:lnTo>
                  <a:lnTo>
                    <a:pt x="313372" y="248500"/>
                  </a:lnTo>
                  <a:lnTo>
                    <a:pt x="316280" y="245592"/>
                  </a:lnTo>
                  <a:lnTo>
                    <a:pt x="319925" y="244132"/>
                  </a:lnTo>
                  <a:lnTo>
                    <a:pt x="323570" y="242671"/>
                  </a:lnTo>
                  <a:lnTo>
                    <a:pt x="327939" y="242671"/>
                  </a:lnTo>
                  <a:lnTo>
                    <a:pt x="330123" y="242671"/>
                  </a:lnTo>
                  <a:lnTo>
                    <a:pt x="332320" y="242671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5621" y="3385967"/>
              <a:ext cx="201139" cy="12025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95004" y="3008833"/>
              <a:ext cx="312420" cy="358775"/>
            </a:xfrm>
            <a:custGeom>
              <a:avLst/>
              <a:gdLst/>
              <a:ahLst/>
              <a:cxnLst/>
              <a:rect l="l" t="t" r="r" b="b"/>
              <a:pathLst>
                <a:path w="312419" h="358775">
                  <a:moveTo>
                    <a:pt x="0" y="0"/>
                  </a:moveTo>
                  <a:lnTo>
                    <a:pt x="19685" y="358559"/>
                  </a:lnTo>
                </a:path>
                <a:path w="312419" h="358775">
                  <a:moveTo>
                    <a:pt x="312102" y="209892"/>
                  </a:moveTo>
                  <a:lnTo>
                    <a:pt x="11480" y="209892"/>
                  </a:lnTo>
                </a:path>
              </a:pathLst>
            </a:custGeom>
            <a:ln w="1093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7372" y="2878745"/>
              <a:ext cx="1275869" cy="76192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105161" y="3472261"/>
            <a:ext cx="24765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WA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99578" y="3472261"/>
            <a:ext cx="202826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NT</a:t>
            </a:r>
            <a:endParaRPr sz="1059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03637" y="3472261"/>
            <a:ext cx="12774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Q</a:t>
            </a:r>
            <a:endParaRPr sz="1059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63021" y="3472261"/>
            <a:ext cx="337857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NSW</a:t>
            </a:r>
            <a:endParaRPr sz="1059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53885" y="3472261"/>
            <a:ext cx="112619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V</a:t>
            </a:r>
            <a:endParaRPr sz="1059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5963" y="3472261"/>
            <a:ext cx="210110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SA</a:t>
            </a:r>
            <a:endParaRPr sz="1059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804142" y="3472261"/>
            <a:ext cx="105335" cy="174874"/>
          </a:xfrm>
          <a:prstGeom prst="rect">
            <a:avLst/>
          </a:prstGeom>
        </p:spPr>
        <p:txBody>
          <a:bodyPr vert="horz" wrap="square" lIns="0" tIns="11766" rIns="0" bIns="0" rtlCol="0">
            <a:spAutoFit/>
          </a:bodyPr>
          <a:lstStyle/>
          <a:p>
            <a:pPr marL="11206">
              <a:spcBef>
                <a:spcPts val="93"/>
              </a:spcBef>
            </a:pPr>
            <a:r>
              <a:rPr sz="1059" b="1" dirty="0">
                <a:latin typeface="Arial"/>
                <a:cs typeface="Arial"/>
              </a:rPr>
              <a:t>T</a:t>
            </a:r>
            <a:endParaRPr sz="1059">
              <a:latin typeface="Arial"/>
              <a:cs typeface="Arial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2832481" y="3739615"/>
          <a:ext cx="5392828" cy="2308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04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04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08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7540974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7207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03160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7141350" y="3734796"/>
            <a:ext cx="337297" cy="260537"/>
            <a:chOff x="6213930" y="4232768"/>
            <a:chExt cx="382270" cy="295275"/>
          </a:xfrm>
        </p:grpSpPr>
        <p:sp>
          <p:nvSpPr>
            <p:cNvPr id="24" name="object 24"/>
            <p:cNvSpPr/>
            <p:nvPr/>
          </p:nvSpPr>
          <p:spPr>
            <a:xfrm>
              <a:off x="6317637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30327" y="4249166"/>
              <a:ext cx="349250" cy="262255"/>
            </a:xfrm>
            <a:custGeom>
              <a:avLst/>
              <a:gdLst/>
              <a:ahLst/>
              <a:cxnLst/>
              <a:rect l="l" t="t" r="r" b="b"/>
              <a:pathLst>
                <a:path w="349250" h="262254">
                  <a:moveTo>
                    <a:pt x="0" y="0"/>
                  </a:moveTo>
                  <a:lnTo>
                    <a:pt x="349211" y="261899"/>
                  </a:lnTo>
                </a:path>
                <a:path w="349250" h="262254">
                  <a:moveTo>
                    <a:pt x="349211" y="0"/>
                  </a:moveTo>
                  <a:lnTo>
                    <a:pt x="0" y="261899"/>
                  </a:lnTo>
                </a:path>
              </a:pathLst>
            </a:custGeom>
            <a:ln w="327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600754" y="3734796"/>
            <a:ext cx="784972" cy="260537"/>
            <a:chOff x="4467921" y="4232768"/>
            <a:chExt cx="889635" cy="295275"/>
          </a:xfrm>
        </p:grpSpPr>
        <p:sp>
          <p:nvSpPr>
            <p:cNvPr id="27" name="object 27"/>
            <p:cNvSpPr/>
            <p:nvPr/>
          </p:nvSpPr>
          <p:spPr>
            <a:xfrm>
              <a:off x="4920828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182727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571616" y="4292813"/>
              <a:ext cx="174625" cy="174625"/>
            </a:xfrm>
            <a:custGeom>
              <a:avLst/>
              <a:gdLst/>
              <a:ahLst/>
              <a:cxnLst/>
              <a:rect l="l" t="t" r="r" b="b"/>
              <a:pathLst>
                <a:path w="174625" h="174625">
                  <a:moveTo>
                    <a:pt x="0" y="0"/>
                  </a:moveTo>
                  <a:lnTo>
                    <a:pt x="0" y="174602"/>
                  </a:lnTo>
                  <a:lnTo>
                    <a:pt x="174602" y="174602"/>
                  </a:lnTo>
                  <a:lnTo>
                    <a:pt x="1746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484319" y="4249166"/>
              <a:ext cx="698500" cy="262255"/>
            </a:xfrm>
            <a:custGeom>
              <a:avLst/>
              <a:gdLst/>
              <a:ahLst/>
              <a:cxnLst/>
              <a:rect l="l" t="t" r="r" b="b"/>
              <a:pathLst>
                <a:path w="698500" h="262254">
                  <a:moveTo>
                    <a:pt x="0" y="0"/>
                  </a:moveTo>
                  <a:lnTo>
                    <a:pt x="349199" y="261899"/>
                  </a:lnTo>
                </a:path>
                <a:path w="698500" h="262254">
                  <a:moveTo>
                    <a:pt x="349199" y="0"/>
                  </a:moveTo>
                  <a:lnTo>
                    <a:pt x="0" y="261899"/>
                  </a:lnTo>
                </a:path>
                <a:path w="698500" h="262254">
                  <a:moveTo>
                    <a:pt x="349199" y="0"/>
                  </a:moveTo>
                  <a:lnTo>
                    <a:pt x="698398" y="261899"/>
                  </a:lnTo>
                </a:path>
                <a:path w="698500" h="262254">
                  <a:moveTo>
                    <a:pt x="698398" y="0"/>
                  </a:moveTo>
                  <a:lnTo>
                    <a:pt x="349199" y="261899"/>
                  </a:lnTo>
                </a:path>
              </a:pathLst>
            </a:custGeom>
            <a:ln w="3279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646255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30063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151654" y="3787777"/>
            <a:ext cx="154081" cy="154081"/>
          </a:xfrm>
          <a:custGeom>
            <a:avLst/>
            <a:gdLst/>
            <a:ahLst/>
            <a:cxnLst/>
            <a:rect l="l" t="t" r="r" b="b"/>
            <a:pathLst>
              <a:path w="174625" h="174625">
                <a:moveTo>
                  <a:pt x="0" y="0"/>
                </a:moveTo>
                <a:lnTo>
                  <a:pt x="0" y="174602"/>
                </a:lnTo>
                <a:lnTo>
                  <a:pt x="174602" y="174602"/>
                </a:lnTo>
                <a:lnTo>
                  <a:pt x="17460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19158" y="3787777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59776" y="3787777"/>
            <a:ext cx="616324" cy="154081"/>
          </a:xfrm>
          <a:custGeom>
            <a:avLst/>
            <a:gdLst/>
            <a:ahLst/>
            <a:cxnLst/>
            <a:rect l="l" t="t" r="r" b="b"/>
            <a:pathLst>
              <a:path w="698500" h="174625">
                <a:moveTo>
                  <a:pt x="0" y="0"/>
                </a:moveTo>
                <a:lnTo>
                  <a:pt x="0" y="174602"/>
                </a:lnTo>
                <a:lnTo>
                  <a:pt x="698407" y="174602"/>
                </a:lnTo>
                <a:lnTo>
                  <a:pt x="6984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97585" y="4057391"/>
            <a:ext cx="3081618" cy="308162"/>
          </a:xfrm>
          <a:custGeom>
            <a:avLst/>
            <a:gdLst/>
            <a:ahLst/>
            <a:cxnLst/>
            <a:rect l="l" t="t" r="r" b="b"/>
            <a:pathLst>
              <a:path w="3492500" h="349250">
                <a:moveTo>
                  <a:pt x="1920621" y="0"/>
                </a:moveTo>
                <a:lnTo>
                  <a:pt x="1746021" y="174599"/>
                </a:lnTo>
              </a:path>
              <a:path w="3492500" h="349250">
                <a:moveTo>
                  <a:pt x="1746021" y="174599"/>
                </a:moveTo>
                <a:lnTo>
                  <a:pt x="1920621" y="349199"/>
                </a:lnTo>
              </a:path>
              <a:path w="3492500" h="349250">
                <a:moveTo>
                  <a:pt x="3492030" y="0"/>
                </a:moveTo>
                <a:lnTo>
                  <a:pt x="3488392" y="682"/>
                </a:lnTo>
                <a:lnTo>
                  <a:pt x="3462929" y="5456"/>
                </a:lnTo>
                <a:lnTo>
                  <a:pt x="3393816" y="18414"/>
                </a:lnTo>
                <a:lnTo>
                  <a:pt x="3259226" y="43649"/>
                </a:lnTo>
                <a:lnTo>
                  <a:pt x="3198946" y="54896"/>
                </a:lnTo>
                <a:lnTo>
                  <a:pt x="3130083" y="67417"/>
                </a:lnTo>
                <a:lnTo>
                  <a:pt x="3092545" y="74030"/>
                </a:lnTo>
                <a:lnTo>
                  <a:pt x="3052995" y="80810"/>
                </a:lnTo>
                <a:lnTo>
                  <a:pt x="3011479" y="87707"/>
                </a:lnTo>
                <a:lnTo>
                  <a:pt x="2968040" y="94672"/>
                </a:lnTo>
                <a:lnTo>
                  <a:pt x="2922724" y="101653"/>
                </a:lnTo>
                <a:lnTo>
                  <a:pt x="2875576" y="108600"/>
                </a:lnTo>
                <a:lnTo>
                  <a:pt x="2826639" y="115464"/>
                </a:lnTo>
                <a:lnTo>
                  <a:pt x="2775959" y="122194"/>
                </a:lnTo>
                <a:lnTo>
                  <a:pt x="2723581" y="128739"/>
                </a:lnTo>
                <a:lnTo>
                  <a:pt x="2669549" y="135050"/>
                </a:lnTo>
                <a:lnTo>
                  <a:pt x="2613907" y="141076"/>
                </a:lnTo>
                <a:lnTo>
                  <a:pt x="2556701" y="146767"/>
                </a:lnTo>
                <a:lnTo>
                  <a:pt x="2497976" y="152072"/>
                </a:lnTo>
                <a:lnTo>
                  <a:pt x="2437775" y="156941"/>
                </a:lnTo>
                <a:lnTo>
                  <a:pt x="2376144" y="161324"/>
                </a:lnTo>
                <a:lnTo>
                  <a:pt x="2313128" y="165171"/>
                </a:lnTo>
                <a:lnTo>
                  <a:pt x="2248770" y="168431"/>
                </a:lnTo>
                <a:lnTo>
                  <a:pt x="2183116" y="171054"/>
                </a:lnTo>
                <a:lnTo>
                  <a:pt x="2116211" y="172990"/>
                </a:lnTo>
                <a:lnTo>
                  <a:pt x="2048099" y="174188"/>
                </a:lnTo>
                <a:lnTo>
                  <a:pt x="1978825" y="174599"/>
                </a:lnTo>
                <a:lnTo>
                  <a:pt x="1923934" y="174347"/>
                </a:lnTo>
                <a:lnTo>
                  <a:pt x="1868447" y="173608"/>
                </a:lnTo>
                <a:lnTo>
                  <a:pt x="1812448" y="172405"/>
                </a:lnTo>
                <a:lnTo>
                  <a:pt x="1756023" y="170763"/>
                </a:lnTo>
                <a:lnTo>
                  <a:pt x="1699257" y="168705"/>
                </a:lnTo>
                <a:lnTo>
                  <a:pt x="1642235" y="166255"/>
                </a:lnTo>
                <a:lnTo>
                  <a:pt x="1585043" y="163438"/>
                </a:lnTo>
                <a:lnTo>
                  <a:pt x="1527766" y="160276"/>
                </a:lnTo>
                <a:lnTo>
                  <a:pt x="1470488" y="156796"/>
                </a:lnTo>
                <a:lnTo>
                  <a:pt x="1413297" y="153019"/>
                </a:lnTo>
                <a:lnTo>
                  <a:pt x="1356275" y="148971"/>
                </a:lnTo>
                <a:lnTo>
                  <a:pt x="1299510" y="144675"/>
                </a:lnTo>
                <a:lnTo>
                  <a:pt x="1243085" y="140155"/>
                </a:lnTo>
                <a:lnTo>
                  <a:pt x="1187087" y="135436"/>
                </a:lnTo>
                <a:lnTo>
                  <a:pt x="1131600" y="130540"/>
                </a:lnTo>
                <a:lnTo>
                  <a:pt x="1076710" y="125493"/>
                </a:lnTo>
                <a:lnTo>
                  <a:pt x="1022502" y="120318"/>
                </a:lnTo>
                <a:lnTo>
                  <a:pt x="969062" y="115039"/>
                </a:lnTo>
                <a:lnTo>
                  <a:pt x="916474" y="109680"/>
                </a:lnTo>
                <a:lnTo>
                  <a:pt x="864824" y="104265"/>
                </a:lnTo>
                <a:lnTo>
                  <a:pt x="814196" y="98818"/>
                </a:lnTo>
                <a:lnTo>
                  <a:pt x="764678" y="93363"/>
                </a:lnTo>
                <a:lnTo>
                  <a:pt x="716352" y="87924"/>
                </a:lnTo>
                <a:lnTo>
                  <a:pt x="669306" y="82525"/>
                </a:lnTo>
                <a:lnTo>
                  <a:pt x="623623" y="77190"/>
                </a:lnTo>
                <a:lnTo>
                  <a:pt x="579390" y="71943"/>
                </a:lnTo>
                <a:lnTo>
                  <a:pt x="536691" y="66808"/>
                </a:lnTo>
                <a:lnTo>
                  <a:pt x="495612" y="61808"/>
                </a:lnTo>
                <a:lnTo>
                  <a:pt x="456238" y="56969"/>
                </a:lnTo>
                <a:lnTo>
                  <a:pt x="382946" y="47865"/>
                </a:lnTo>
                <a:lnTo>
                  <a:pt x="147318" y="18414"/>
                </a:lnTo>
                <a:lnTo>
                  <a:pt x="43649" y="5456"/>
                </a:lnTo>
                <a:lnTo>
                  <a:pt x="5456" y="682"/>
                </a:lnTo>
                <a:lnTo>
                  <a:pt x="0" y="0"/>
                </a:lnTo>
              </a:path>
            </a:pathLst>
          </a:custGeom>
          <a:ln w="3279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096620" y="4601106"/>
            <a:ext cx="5463988" cy="1146784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11206">
              <a:spcBef>
                <a:spcPts val="101"/>
              </a:spcBef>
            </a:pPr>
            <a:r>
              <a:rPr sz="1809" spc="-9" dirty="0">
                <a:latin typeface="Calibri"/>
                <a:cs typeface="Calibri"/>
              </a:rPr>
              <a:t>If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79" dirty="0">
                <a:latin typeface="Calibri"/>
                <a:cs typeface="Calibri"/>
              </a:rPr>
              <a:t>loses</a:t>
            </a:r>
            <a:r>
              <a:rPr sz="1809" spc="194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</a:t>
            </a:r>
            <a:r>
              <a:rPr sz="1809" spc="150" dirty="0">
                <a:latin typeface="Calibri"/>
                <a:cs typeface="Calibri"/>
              </a:rPr>
              <a:t> </a:t>
            </a:r>
            <a:r>
              <a:rPr sz="1809" spc="-53" dirty="0">
                <a:latin typeface="Calibri"/>
                <a:cs typeface="Calibri"/>
              </a:rPr>
              <a:t>value,</a:t>
            </a:r>
            <a:r>
              <a:rPr sz="1809" spc="190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neighbors</a:t>
            </a:r>
            <a:r>
              <a:rPr sz="1809" spc="176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of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i="1" spc="212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1809" i="1" spc="168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1809" spc="-110" dirty="0">
                <a:latin typeface="Calibri"/>
                <a:cs typeface="Calibri"/>
              </a:rPr>
              <a:t>need</a:t>
            </a:r>
            <a:r>
              <a:rPr sz="1809" spc="180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to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88" dirty="0">
                <a:latin typeface="Calibri"/>
                <a:cs typeface="Calibri"/>
              </a:rPr>
              <a:t>be</a:t>
            </a:r>
            <a:r>
              <a:rPr sz="1809" spc="172" dirty="0">
                <a:latin typeface="Calibri"/>
                <a:cs typeface="Calibri"/>
              </a:rPr>
              <a:t> </a:t>
            </a:r>
            <a:r>
              <a:rPr sz="1809" spc="-75" dirty="0">
                <a:latin typeface="Calibri"/>
                <a:cs typeface="Calibri"/>
              </a:rPr>
              <a:t>rechecked</a:t>
            </a:r>
            <a:endParaRPr sz="1809">
              <a:latin typeface="Calibri"/>
              <a:cs typeface="Calibri"/>
            </a:endParaRPr>
          </a:p>
          <a:p>
            <a:pPr marL="11206" marR="4483">
              <a:lnSpc>
                <a:spcPct val="163400"/>
              </a:lnSpc>
            </a:pPr>
            <a:r>
              <a:rPr sz="1809" spc="13" dirty="0">
                <a:latin typeface="Calibri"/>
                <a:cs typeface="Calibri"/>
              </a:rPr>
              <a:t>Arc</a:t>
            </a:r>
            <a:r>
              <a:rPr sz="1809" spc="150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consistency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57" dirty="0">
                <a:latin typeface="Calibri"/>
                <a:cs typeface="Calibri"/>
              </a:rPr>
              <a:t>detects</a:t>
            </a:r>
            <a:r>
              <a:rPr sz="1809" spc="180" dirty="0">
                <a:latin typeface="Calibri"/>
                <a:cs typeface="Calibri"/>
              </a:rPr>
              <a:t> </a:t>
            </a:r>
            <a:r>
              <a:rPr sz="1809" spc="-57" dirty="0">
                <a:latin typeface="Calibri"/>
                <a:cs typeface="Calibri"/>
              </a:rPr>
              <a:t>failure</a:t>
            </a:r>
            <a:r>
              <a:rPr sz="1809" spc="185" dirty="0">
                <a:latin typeface="Calibri"/>
                <a:cs typeface="Calibri"/>
              </a:rPr>
              <a:t> </a:t>
            </a:r>
            <a:r>
              <a:rPr sz="1809" spc="-71" dirty="0">
                <a:latin typeface="Calibri"/>
                <a:cs typeface="Calibri"/>
              </a:rPr>
              <a:t>earlier</a:t>
            </a:r>
            <a:r>
              <a:rPr sz="1809" spc="150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than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88" dirty="0">
                <a:latin typeface="Calibri"/>
                <a:cs typeface="Calibri"/>
              </a:rPr>
              <a:t>forward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35" dirty="0">
                <a:latin typeface="Calibri"/>
                <a:cs typeface="Calibri"/>
              </a:rPr>
              <a:t>checking </a:t>
            </a:r>
            <a:r>
              <a:rPr sz="1809" spc="-393" dirty="0">
                <a:latin typeface="Calibri"/>
                <a:cs typeface="Calibri"/>
              </a:rPr>
              <a:t> </a:t>
            </a:r>
            <a:r>
              <a:rPr sz="1809" dirty="0">
                <a:latin typeface="Calibri"/>
                <a:cs typeface="Calibri"/>
              </a:rPr>
              <a:t>Can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88" dirty="0">
                <a:latin typeface="Calibri"/>
                <a:cs typeface="Calibri"/>
              </a:rPr>
              <a:t>be</a:t>
            </a:r>
            <a:r>
              <a:rPr sz="1809" spc="176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run</a:t>
            </a:r>
            <a:r>
              <a:rPr sz="1809" spc="168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as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49" dirty="0">
                <a:latin typeface="Calibri"/>
                <a:cs typeface="Calibri"/>
              </a:rPr>
              <a:t>a</a:t>
            </a:r>
            <a:r>
              <a:rPr sz="1809" spc="154" dirty="0">
                <a:latin typeface="Calibri"/>
                <a:cs typeface="Calibri"/>
              </a:rPr>
              <a:t> </a:t>
            </a:r>
            <a:r>
              <a:rPr sz="1809" spc="-84" dirty="0">
                <a:latin typeface="Calibri"/>
                <a:cs typeface="Calibri"/>
              </a:rPr>
              <a:t>preprocessor</a:t>
            </a:r>
            <a:r>
              <a:rPr sz="1809" spc="159" dirty="0">
                <a:latin typeface="Calibri"/>
                <a:cs typeface="Calibri"/>
              </a:rPr>
              <a:t> </a:t>
            </a:r>
            <a:r>
              <a:rPr sz="1809" spc="-97" dirty="0">
                <a:latin typeface="Calibri"/>
                <a:cs typeface="Calibri"/>
              </a:rPr>
              <a:t>or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53" dirty="0">
                <a:latin typeface="Calibri"/>
                <a:cs typeface="Calibri"/>
              </a:rPr>
              <a:t>after</a:t>
            </a:r>
            <a:r>
              <a:rPr sz="1809" spc="141" dirty="0">
                <a:latin typeface="Calibri"/>
                <a:cs typeface="Calibri"/>
              </a:rPr>
              <a:t> </a:t>
            </a:r>
            <a:r>
              <a:rPr sz="1809" spc="-66" dirty="0">
                <a:latin typeface="Calibri"/>
                <a:cs typeface="Calibri"/>
              </a:rPr>
              <a:t>each</a:t>
            </a:r>
            <a:r>
              <a:rPr sz="1809" spc="163" dirty="0">
                <a:latin typeface="Calibri"/>
                <a:cs typeface="Calibri"/>
              </a:rPr>
              <a:t> </a:t>
            </a:r>
            <a:r>
              <a:rPr sz="1809" spc="-53" dirty="0">
                <a:latin typeface="Calibri"/>
                <a:cs typeface="Calibri"/>
              </a:rPr>
              <a:t>assignment</a:t>
            </a:r>
            <a:endParaRPr sz="1809">
              <a:latin typeface="Calibri"/>
              <a:cs typeface="Calibri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96FA3FA-6B53-442B-9DA6-5FFC5FB57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C27212D-8544-4B29-AA8A-CBF3BD7C6130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/>
              <a:t>© 2022 Pearson Education Ltd.</a:t>
            </a:r>
          </a:p>
          <a:p>
            <a:endParaRPr lang="en-US" sz="882" dirty="0"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2" cstate="print"/>
          <a:srcRect l="53170" r="31245" b="49403"/>
          <a:stretch>
            <a:fillRect/>
          </a:stretch>
        </p:blipFill>
        <p:spPr bwMode="auto">
          <a:xfrm>
            <a:off x="914400" y="2339788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0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/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8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8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8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8" tIns="45719" rIns="91438" bIns="45719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0"/>
            <a:ext cx="1905000" cy="1200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en-US" sz="2400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2" y="2873188"/>
            <a:ext cx="5921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0" y="29493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0" y="2644588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0" y="2711823"/>
            <a:ext cx="45243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1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0" y="3348318"/>
            <a:ext cx="622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5181600" y="6457895"/>
            <a:ext cx="7010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CSP applet (made available by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aispace.org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) -- n-queens]</a:t>
            </a:r>
          </a:p>
        </p:txBody>
      </p:sp>
    </p:spTree>
    <p:extLst>
      <p:ext uri="{BB962C8B-B14F-4D97-AF65-F5344CB8AC3E}">
        <p14:creationId xmlns:p14="http://schemas.microsoft.com/office/powerpoint/2010/main" val="2797340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5181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69850">
              <a:lnSpc>
                <a:spcPts val="2440"/>
              </a:lnSpc>
            </a:pPr>
            <a:r>
              <a:rPr lang="en-MY" spc="18" dirty="0"/>
              <a:t>Defining Constraint Satisfaction Problems</a:t>
            </a:r>
            <a:endParaRPr spc="163"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781"/>
              </a:lnSpc>
              <a:spcBef>
                <a:spcPts val="0"/>
              </a:spcBef>
              <a:spcAft>
                <a:spcPts val="0"/>
              </a:spcAft>
            </a:pPr>
            <a:r>
              <a:rPr spc="13" dirty="0">
                <a:solidFill>
                  <a:prstClr val="black"/>
                </a:solidFill>
              </a:rPr>
              <a:t>Chapter</a:t>
            </a:r>
            <a:r>
              <a:rPr spc="18" dirty="0">
                <a:solidFill>
                  <a:prstClr val="black"/>
                </a:solidFill>
              </a:rPr>
              <a:t> 5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19" defTabSz="806867" fontAlgn="auto">
              <a:lnSpc>
                <a:spcPts val="781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18" dirty="0">
                <a:solidFill>
                  <a:prstClr val="black"/>
                </a:solidFill>
              </a:rPr>
              <a:pPr marL="33619" defTabSz="806867" fontAlgn="auto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spc="18"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1" y="1479176"/>
            <a:ext cx="9753600" cy="4178255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78445" defTabSz="806867" fontAlgn="auto">
              <a:spcBef>
                <a:spcPts val="101"/>
              </a:spcBef>
              <a:spcAft>
                <a:spcPts val="0"/>
              </a:spcAft>
            </a:pP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A constraint satisfaction problem (</a:t>
            </a:r>
            <a:r>
              <a:rPr lang="en-US" sz="2400" b="1" spc="-35" dirty="0">
                <a:solidFill>
                  <a:prstClr val="black"/>
                </a:solidFill>
                <a:latin typeface="Calibri"/>
                <a:cs typeface="Calibri"/>
              </a:rPr>
              <a:t>CSP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) consists of three components, 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, 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, and 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C:</a:t>
            </a:r>
            <a:endParaRPr lang="en-US" sz="2400" spc="-3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 is a set of variables, {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sz="2400" spc="-35" baseline="-2500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 ….. 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X</a:t>
            </a:r>
            <a:r>
              <a:rPr lang="en-US" sz="2400" i="1" spc="-35" baseline="-250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}.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 is a set of domains, {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lang="en-US" sz="2400" spc="-35" baseline="-25000" dirty="0">
                <a:solidFill>
                  <a:prstClr val="black"/>
                </a:solidFill>
                <a:latin typeface="Calibri"/>
                <a:cs typeface="Calibri"/>
              </a:rPr>
              <a:t>1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, …. , </a:t>
            </a: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D</a:t>
            </a:r>
            <a:r>
              <a:rPr lang="en-US" sz="2400" i="1" spc="-35" baseline="-25000" dirty="0">
                <a:solidFill>
                  <a:prstClr val="black"/>
                </a:solidFill>
                <a:latin typeface="Calibri"/>
                <a:cs typeface="Calibri"/>
              </a:rPr>
              <a:t>n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}, one for each variable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i="1" spc="-35" dirty="0">
                <a:solidFill>
                  <a:prstClr val="black"/>
                </a:solidFill>
                <a:latin typeface="Calibri"/>
                <a:cs typeface="Calibri"/>
              </a:rPr>
              <a:t>C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 is a set of constraints that specify allowable combination of values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spc="-35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8445" defTabSz="806867" fontAlgn="auto">
              <a:spcBef>
                <a:spcPts val="101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NimbusRomNo9L-Regu"/>
                <a:cs typeface="+mn-cs"/>
              </a:rPr>
              <a:t>CSPs</a:t>
            </a:r>
            <a:r>
              <a:rPr lang="en-US" dirty="0">
                <a:solidFill>
                  <a:prstClr val="black"/>
                </a:solidFill>
                <a:latin typeface="NimbusRomNo9L-Regu"/>
                <a:cs typeface="+mn-cs"/>
              </a:rPr>
              <a:t> </a:t>
            </a: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deal with assignments of values to variables. 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A complete assignment is one in which every variable is assigned a value, and a solution to a CSP is a consistent, complete assignment.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A partial assignment is one that leaves some variables unassigned.</a:t>
            </a:r>
          </a:p>
          <a:p>
            <a:pPr marL="330591" indent="-252146" defTabSz="806867" fontAlgn="auto">
              <a:spcBef>
                <a:spcPts val="101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spc="-35" dirty="0">
                <a:solidFill>
                  <a:prstClr val="black"/>
                </a:solidFill>
                <a:latin typeface="Calibri"/>
                <a:cs typeface="Calibri"/>
              </a:rPr>
              <a:t>Partial solution is a partial assignment that is consistent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405667-47BA-405D-B806-B03B47F4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3DE007-75ED-4051-B89C-691324D3072A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>
                <a:solidFill>
                  <a:prstClr val="black"/>
                </a:solidFill>
                <a:latin typeface="Calibri"/>
                <a:cs typeface="+mn-cs"/>
              </a:rPr>
              <a:t>© 2022 Pearson Education Ltd.</a:t>
            </a:r>
          </a:p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882" dirty="0">
              <a:solidFill>
                <a:prstClr val="black"/>
              </a:solidFill>
              <a:latin typeface="Palatino Linotype" panose="02040502050505030304" pitchFamily="18" charset="0"/>
              <a:cs typeface="+mn-c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224284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3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C55AA-1E1F-6304-0C96-249FCD7A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Backtracking with Arc Consistency</a:t>
            </a:r>
            <a:endParaRPr lang="tr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7ED43-F5B9-B0CC-BE4D-9B519F5F3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1D261-0583-23FC-DA78-92D056774CC8}"/>
              </a:ext>
            </a:extLst>
          </p:cNvPr>
          <p:cNvSpPr txBox="1"/>
          <p:nvPr/>
        </p:nvSpPr>
        <p:spPr>
          <a:xfrm>
            <a:off x="971550" y="6170095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https://inst.eecs.berkeley.edu/~cs188/fa21/assets/demos/csp/csp_demos.html</a:t>
            </a:r>
            <a:r>
              <a:rPr lang="tr-TR" sz="1800" dirty="0"/>
              <a:t> </a:t>
            </a: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DC1BB2-26DF-F727-9D4A-F4E939E26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828800"/>
            <a:ext cx="5695950" cy="413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431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Dan\Dropbox\Office\CS 188\Ketrina Art\CSPs\Order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371600"/>
            <a:ext cx="10218738" cy="4905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0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/>
            <a:r>
              <a:rPr lang="tr-TR" sz="2400" dirty="0"/>
              <a:t>T</a:t>
            </a:r>
            <a:r>
              <a:rPr lang="en-US" sz="2400" dirty="0"/>
              <a:t>here is only one possible value for SA, so it makes sense to assign SA=blue next rather than</a:t>
            </a:r>
            <a:r>
              <a:rPr lang="tr-TR" sz="2400" dirty="0"/>
              <a:t> </a:t>
            </a:r>
            <a:r>
              <a:rPr lang="en-US" sz="2400" dirty="0"/>
              <a:t>assigning Q.</a:t>
            </a:r>
          </a:p>
          <a:p>
            <a:pPr eaLnBrk="1" hangingPunct="1"/>
            <a:endParaRPr lang="tr-TR" sz="28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2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2" name="Picture 2" descr="C:\Users\Dan\Dropbox\Office\CS 188\Ketrina Art\CSPs\MR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9790" y="4391409"/>
            <a:ext cx="4829810" cy="231419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C863B-8BAB-4C12-5F5B-13A805BA3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723" y="1210761"/>
            <a:ext cx="2155577" cy="16012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 eaLnBrk="1" hangingPunct="1"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59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CSPs\LCV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0482" y="4419600"/>
            <a:ext cx="4772918" cy="2286000"/>
          </a:xfrm>
          <a:prstGeom prst="rect">
            <a:avLst/>
          </a:prstGeom>
          <a:noFill/>
        </p:spPr>
      </p:pic>
      <p:sp>
        <p:nvSpPr>
          <p:cNvPr id="10" name="TextBox 19"/>
          <p:cNvSpPr txBox="1">
            <a:spLocks noChangeArrowheads="1"/>
          </p:cNvSpPr>
          <p:nvPr/>
        </p:nvSpPr>
        <p:spPr bwMode="auto">
          <a:xfrm>
            <a:off x="3886200" y="6338983"/>
            <a:ext cx="48343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backtracking + AC + ordering]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Backtracking + AC + Ordering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D90F083-2B10-EFFD-560A-8617D684D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331" y="1304668"/>
            <a:ext cx="6651338" cy="47291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36271-565E-4433-91F7-F46FAA0EFEBF}"/>
              </a:ext>
            </a:extLst>
          </p:cNvPr>
          <p:cNvSpPr txBox="1"/>
          <p:nvPr/>
        </p:nvSpPr>
        <p:spPr>
          <a:xfrm>
            <a:off x="2209800" y="6220900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3"/>
              </a:rPr>
              <a:t>https://inst.eecs.berkeley.edu/~cs188/fa19/assets/demos/csp/csp_demos.html</a:t>
            </a:r>
            <a:r>
              <a:rPr lang="en-US" sz="1800" dirty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3097" y="847378"/>
            <a:ext cx="9283545" cy="5525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Stronger forms of propagation can be defined with the notion of k-consistency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--&gt; more expensive to compute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practice, determining the appropriate level of consistency checking is mostly an empirical science. Computing 2-consistency is common, and 3-consistency less common.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ln w="51816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69850">
              <a:lnSpc>
                <a:spcPts val="2440"/>
              </a:lnSpc>
            </a:pPr>
            <a:r>
              <a:rPr spc="18" dirty="0"/>
              <a:t>Constraint</a:t>
            </a:r>
            <a:r>
              <a:rPr spc="137" dirty="0"/>
              <a:t> </a:t>
            </a:r>
            <a:r>
              <a:rPr spc="-9" dirty="0"/>
              <a:t>satisfaction</a:t>
            </a:r>
            <a:r>
              <a:rPr spc="168" dirty="0"/>
              <a:t> </a:t>
            </a:r>
            <a:r>
              <a:rPr spc="13" dirty="0"/>
              <a:t>problems</a:t>
            </a:r>
            <a:r>
              <a:rPr spc="106" dirty="0"/>
              <a:t> </a:t>
            </a:r>
            <a:r>
              <a:rPr spc="163" dirty="0"/>
              <a:t>(CSPs)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06" defTabSz="806867" fontAlgn="auto">
              <a:lnSpc>
                <a:spcPts val="781"/>
              </a:lnSpc>
              <a:spcBef>
                <a:spcPts val="0"/>
              </a:spcBef>
              <a:spcAft>
                <a:spcPts val="0"/>
              </a:spcAft>
            </a:pPr>
            <a:r>
              <a:rPr spc="13" dirty="0">
                <a:solidFill>
                  <a:prstClr val="black"/>
                </a:solidFill>
              </a:rPr>
              <a:t>Chapter</a:t>
            </a:r>
            <a:r>
              <a:rPr spc="18" dirty="0">
                <a:solidFill>
                  <a:prstClr val="black"/>
                </a:solidFill>
              </a:rPr>
              <a:t> 5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19" defTabSz="806867" fontAlgn="auto">
              <a:lnSpc>
                <a:spcPts val="781"/>
              </a:lnSpc>
              <a:spcBef>
                <a:spcPts val="0"/>
              </a:spcBef>
              <a:spcAft>
                <a:spcPts val="0"/>
              </a:spcAft>
            </a:pPr>
            <a:fld id="{81D60167-4931-47E6-BA6A-407CBD079E47}" type="slidenum">
              <a:rPr spc="18" dirty="0">
                <a:solidFill>
                  <a:prstClr val="black"/>
                </a:solidFill>
              </a:rPr>
              <a:pPr marL="33619" defTabSz="806867" fontAlgn="auto">
                <a:lnSpc>
                  <a:spcPts val="781"/>
                </a:lnSpc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spc="18" dirty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450461"/>
            <a:ext cx="7924800" cy="4422489"/>
          </a:xfrm>
          <a:prstGeom prst="rect">
            <a:avLst/>
          </a:prstGeom>
        </p:spPr>
        <p:txBody>
          <a:bodyPr vert="horz" wrap="square" lIns="0" tIns="12886" rIns="0" bIns="0" rtlCol="0">
            <a:spAutoFit/>
          </a:bodyPr>
          <a:lstStyle/>
          <a:p>
            <a:pPr marL="78445" defTabSz="806867" fontAlgn="auto">
              <a:spcBef>
                <a:spcPts val="101"/>
              </a:spcBef>
              <a:spcAft>
                <a:spcPts val="0"/>
              </a:spcAft>
            </a:pP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Standard</a:t>
            </a:r>
            <a:r>
              <a:rPr sz="2400" spc="15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1" dirty="0">
                <a:solidFill>
                  <a:prstClr val="black"/>
                </a:solidFill>
                <a:latin typeface="Calibri"/>
                <a:cs typeface="Calibri"/>
              </a:rPr>
              <a:t>search</a:t>
            </a:r>
            <a:r>
              <a:rPr sz="2400" spc="1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9" dirty="0">
                <a:solidFill>
                  <a:prstClr val="black"/>
                </a:solidFill>
                <a:latin typeface="Calibri"/>
                <a:cs typeface="Calibri"/>
              </a:rPr>
              <a:t>problem: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23938" marR="1302753" indent="-322747" defTabSz="806867" fontAlgn="auto">
              <a:lnSpc>
                <a:spcPts val="2206"/>
              </a:lnSpc>
              <a:spcBef>
                <a:spcPts val="66"/>
              </a:spcBef>
              <a:spcAft>
                <a:spcPts val="0"/>
              </a:spcAft>
            </a:pPr>
            <a:r>
              <a:rPr sz="2400" spc="-44" dirty="0">
                <a:solidFill>
                  <a:srgbClr val="004B00"/>
                </a:solidFill>
                <a:latin typeface="Calibri"/>
                <a:cs typeface="Calibri"/>
              </a:rPr>
              <a:t>state</a:t>
            </a:r>
            <a:r>
              <a:rPr sz="2400" spc="154" dirty="0">
                <a:solidFill>
                  <a:srgbClr val="004B00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prstClr val="black"/>
                </a:solidFill>
                <a:latin typeface="Calibri"/>
                <a:cs typeface="Calibri"/>
              </a:rPr>
              <a:t>“black</a:t>
            </a:r>
            <a:r>
              <a:rPr sz="2400" spc="1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26" dirty="0">
                <a:solidFill>
                  <a:prstClr val="black"/>
                </a:solidFill>
                <a:latin typeface="Calibri"/>
                <a:cs typeface="Calibri"/>
              </a:rPr>
              <a:t>box”—any</a:t>
            </a:r>
            <a:r>
              <a:rPr sz="2400" spc="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2" dirty="0">
                <a:solidFill>
                  <a:prstClr val="black"/>
                </a:solidFill>
                <a:latin typeface="Calibri"/>
                <a:cs typeface="Calibri"/>
              </a:rPr>
              <a:t>old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prstClr val="black"/>
                </a:solidFill>
                <a:latin typeface="Calibri"/>
                <a:cs typeface="Calibri"/>
              </a:rPr>
              <a:t>data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4" dirty="0">
                <a:solidFill>
                  <a:prstClr val="black"/>
                </a:solidFill>
                <a:latin typeface="Calibri"/>
                <a:cs typeface="Calibri"/>
              </a:rPr>
              <a:t>structure </a:t>
            </a:r>
            <a:r>
              <a:rPr sz="2400" spc="-39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31" dirty="0">
                <a:solidFill>
                  <a:prstClr val="black"/>
                </a:solidFill>
                <a:latin typeface="Calibri"/>
                <a:cs typeface="Calibri"/>
              </a:rPr>
              <a:t>that</a:t>
            </a:r>
            <a:r>
              <a:rPr sz="2400" spc="17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7" dirty="0">
                <a:solidFill>
                  <a:prstClr val="black"/>
                </a:solidFill>
                <a:latin typeface="Calibri"/>
                <a:cs typeface="Calibri"/>
              </a:rPr>
              <a:t>supports</a:t>
            </a:r>
            <a:r>
              <a:rPr sz="2400" spc="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prstClr val="black"/>
                </a:solidFill>
                <a:latin typeface="Calibri"/>
                <a:cs typeface="Calibri"/>
              </a:rPr>
              <a:t>goal</a:t>
            </a:r>
            <a:r>
              <a:rPr sz="2400" spc="14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test,</a:t>
            </a:r>
            <a:r>
              <a:rPr sz="2400" spc="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prstClr val="black"/>
                </a:solidFill>
                <a:latin typeface="Calibri"/>
                <a:cs typeface="Calibri"/>
              </a:rPr>
              <a:t>eval,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successor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8445" defTabSz="806867" fontAlgn="auto">
              <a:spcBef>
                <a:spcPts val="1293"/>
              </a:spcBef>
              <a:spcAft>
                <a:spcPts val="0"/>
              </a:spcAft>
            </a:pPr>
            <a:r>
              <a:rPr sz="2400" spc="88" dirty="0">
                <a:solidFill>
                  <a:prstClr val="black"/>
                </a:solidFill>
                <a:latin typeface="Calibri"/>
                <a:cs typeface="Calibri"/>
              </a:rPr>
              <a:t>CSP: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401191" defTabSz="806867" fontAlgn="auto">
              <a:spcBef>
                <a:spcPts val="31"/>
              </a:spcBef>
              <a:spcAft>
                <a:spcPts val="0"/>
              </a:spcAft>
            </a:pPr>
            <a:r>
              <a:rPr sz="2400" spc="-44" dirty="0">
                <a:solidFill>
                  <a:srgbClr val="004B00"/>
                </a:solidFill>
                <a:latin typeface="Calibri"/>
                <a:cs typeface="Calibri"/>
              </a:rPr>
              <a:t>state</a:t>
            </a:r>
            <a:r>
              <a:rPr sz="2400" spc="159" dirty="0">
                <a:solidFill>
                  <a:srgbClr val="004B00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9" dirty="0">
                <a:solidFill>
                  <a:prstClr val="black"/>
                </a:solidFill>
                <a:latin typeface="Calibri"/>
                <a:cs typeface="Calibri"/>
              </a:rPr>
              <a:t>defined</a:t>
            </a:r>
            <a:r>
              <a:rPr sz="2400" spc="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5" dirty="0">
                <a:solidFill>
                  <a:prstClr val="black"/>
                </a:solidFill>
                <a:latin typeface="Calibri"/>
                <a:cs typeface="Calibri"/>
              </a:rPr>
              <a:t>by</a:t>
            </a:r>
            <a:r>
              <a:rPr sz="2400" spc="1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2" dirty="0">
                <a:solidFill>
                  <a:srgbClr val="00007E"/>
                </a:solidFill>
                <a:latin typeface="Calibri"/>
                <a:cs typeface="Calibri"/>
              </a:rPr>
              <a:t>variables</a:t>
            </a:r>
            <a:r>
              <a:rPr sz="2400" spc="163" dirty="0">
                <a:solidFill>
                  <a:srgbClr val="00007E"/>
                </a:solidFill>
                <a:latin typeface="Calibri"/>
                <a:cs typeface="Calibri"/>
              </a:rPr>
              <a:t> </a:t>
            </a:r>
            <a:r>
              <a:rPr sz="2400" i="1" spc="154" dirty="0">
                <a:solidFill>
                  <a:srgbClr val="990099"/>
                </a:solidFill>
                <a:latin typeface="Bookman Old Style"/>
                <a:cs typeface="Bookman Old Style"/>
              </a:rPr>
              <a:t>X</a:t>
            </a:r>
            <a:r>
              <a:rPr sz="2400" i="1" spc="231" baseline="-11904" dirty="0">
                <a:solidFill>
                  <a:srgbClr val="990099"/>
                </a:solidFill>
                <a:latin typeface="Bookman Old Style"/>
                <a:cs typeface="Bookman Old Style"/>
              </a:rPr>
              <a:t>i</a:t>
            </a:r>
            <a:r>
              <a:rPr sz="2400" i="1" spc="364" baseline="-11904" dirty="0">
                <a:solidFill>
                  <a:srgbClr val="990099"/>
                </a:solidFill>
                <a:latin typeface="Bookman Old Style"/>
                <a:cs typeface="Bookman Old Style"/>
              </a:rPr>
              <a:t> </a:t>
            </a:r>
            <a:r>
              <a:rPr sz="2400" spc="-57" dirty="0">
                <a:solidFill>
                  <a:prstClr val="black"/>
                </a:solidFill>
                <a:latin typeface="Calibri"/>
                <a:cs typeface="Calibri"/>
              </a:rPr>
              <a:t>with</a:t>
            </a:r>
            <a:r>
              <a:rPr sz="2400" spc="17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srgbClr val="00007E"/>
                </a:solidFill>
                <a:latin typeface="Calibri"/>
                <a:cs typeface="Calibri"/>
              </a:rPr>
              <a:t>values</a:t>
            </a:r>
            <a:r>
              <a:rPr sz="2400" spc="185" dirty="0">
                <a:solidFill>
                  <a:srgbClr val="00007E"/>
                </a:solidFill>
                <a:latin typeface="Calibri"/>
                <a:cs typeface="Calibri"/>
              </a:rPr>
              <a:t> </a:t>
            </a:r>
            <a:r>
              <a:rPr sz="2400" spc="-75" dirty="0">
                <a:solidFill>
                  <a:prstClr val="black"/>
                </a:solidFill>
                <a:latin typeface="Calibri"/>
                <a:cs typeface="Calibri"/>
              </a:rPr>
              <a:t>from</a:t>
            </a:r>
            <a:r>
              <a:rPr sz="2400" spc="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srgbClr val="00007E"/>
                </a:solidFill>
                <a:latin typeface="Calibri"/>
                <a:cs typeface="Calibri"/>
              </a:rPr>
              <a:t>domain</a:t>
            </a:r>
            <a:r>
              <a:rPr sz="2400" spc="176" dirty="0">
                <a:solidFill>
                  <a:srgbClr val="00007E"/>
                </a:solidFill>
                <a:latin typeface="Calibri"/>
                <a:cs typeface="Calibri"/>
              </a:rPr>
              <a:t> </a:t>
            </a:r>
            <a:r>
              <a:rPr sz="2400" i="1" spc="115" dirty="0">
                <a:solidFill>
                  <a:srgbClr val="990099"/>
                </a:solidFill>
                <a:latin typeface="Bookman Old Style"/>
                <a:cs typeface="Bookman Old Style"/>
              </a:rPr>
              <a:t>D</a:t>
            </a:r>
            <a:r>
              <a:rPr sz="2400" i="1" spc="172" baseline="-11904" dirty="0">
                <a:solidFill>
                  <a:srgbClr val="990099"/>
                </a:solidFill>
                <a:latin typeface="Bookman Old Style"/>
                <a:cs typeface="Bookman Old Style"/>
              </a:rPr>
              <a:t>i</a:t>
            </a:r>
            <a:endParaRPr sz="2400" baseline="-11904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defTabSz="806867" fontAlgn="auto">
              <a:spcBef>
                <a:spcPts val="49"/>
              </a:spcBef>
              <a:spcAft>
                <a:spcPts val="0"/>
              </a:spcAft>
            </a:pPr>
            <a:endParaRPr sz="2400" dirty="0">
              <a:solidFill>
                <a:prstClr val="black"/>
              </a:solidFill>
              <a:latin typeface="Bookman Old Style"/>
              <a:cs typeface="Bookman Old Style"/>
            </a:endParaRPr>
          </a:p>
          <a:p>
            <a:pPr marL="401191" defTabSz="806867" fontAlgn="auto">
              <a:spcBef>
                <a:spcPts val="0"/>
              </a:spcBef>
              <a:spcAft>
                <a:spcPts val="0"/>
              </a:spcAft>
            </a:pPr>
            <a:r>
              <a:rPr sz="2400" spc="-40" dirty="0">
                <a:solidFill>
                  <a:srgbClr val="004B00"/>
                </a:solidFill>
                <a:latin typeface="Calibri"/>
                <a:cs typeface="Calibri"/>
              </a:rPr>
              <a:t>goal</a:t>
            </a:r>
            <a:r>
              <a:rPr sz="2400" spc="159" dirty="0">
                <a:solidFill>
                  <a:srgbClr val="004B00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srgbClr val="004B00"/>
                </a:solidFill>
                <a:latin typeface="Calibri"/>
                <a:cs typeface="Calibri"/>
              </a:rPr>
              <a:t>test</a:t>
            </a:r>
            <a:r>
              <a:rPr sz="2400" spc="176" dirty="0">
                <a:solidFill>
                  <a:srgbClr val="004B00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is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2" dirty="0">
                <a:solidFill>
                  <a:prstClr val="black"/>
                </a:solidFill>
                <a:latin typeface="Calibri"/>
                <a:cs typeface="Calibri"/>
              </a:rPr>
              <a:t>set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2400" spc="1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00007E"/>
                </a:solidFill>
                <a:latin typeface="Calibri"/>
                <a:cs typeface="Calibri"/>
              </a:rPr>
              <a:t>constraints</a:t>
            </a:r>
            <a:r>
              <a:rPr sz="2400" spc="150" dirty="0">
                <a:solidFill>
                  <a:srgbClr val="00007E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prstClr val="black"/>
                </a:solidFill>
                <a:latin typeface="Calibri"/>
                <a:cs typeface="Calibri"/>
              </a:rPr>
              <a:t>specifying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23938" defTabSz="806867" fontAlgn="auto">
              <a:spcBef>
                <a:spcPts val="22"/>
              </a:spcBef>
              <a:spcAft>
                <a:spcPts val="0"/>
              </a:spcAft>
            </a:pPr>
            <a:r>
              <a:rPr sz="2400" spc="-75" dirty="0">
                <a:solidFill>
                  <a:prstClr val="black"/>
                </a:solidFill>
                <a:latin typeface="Calibri"/>
                <a:cs typeface="Calibri"/>
              </a:rPr>
              <a:t>allowable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3" dirty="0">
                <a:solidFill>
                  <a:prstClr val="black"/>
                </a:solidFill>
                <a:latin typeface="Calibri"/>
                <a:cs typeface="Calibri"/>
              </a:rPr>
              <a:t>combinations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values</a:t>
            </a:r>
            <a:r>
              <a:rPr sz="2400" spc="19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9" dirty="0">
                <a:solidFill>
                  <a:prstClr val="black"/>
                </a:solidFill>
                <a:latin typeface="Calibri"/>
                <a:cs typeface="Calibri"/>
              </a:rPr>
              <a:t>for</a:t>
            </a:r>
            <a:r>
              <a:rPr sz="2400" spc="1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2" dirty="0">
                <a:solidFill>
                  <a:prstClr val="black"/>
                </a:solidFill>
                <a:latin typeface="Calibri"/>
                <a:cs typeface="Calibri"/>
              </a:rPr>
              <a:t>subsets</a:t>
            </a:r>
            <a:r>
              <a:rPr sz="2400" spc="168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2400" spc="180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2" dirty="0">
                <a:solidFill>
                  <a:prstClr val="black"/>
                </a:solidFill>
                <a:latin typeface="Calibri"/>
                <a:cs typeface="Calibri"/>
              </a:rPr>
              <a:t>variables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78445" defTabSz="806867" fontAlgn="auto">
              <a:spcBef>
                <a:spcPts val="1377"/>
              </a:spcBef>
              <a:spcAft>
                <a:spcPts val="0"/>
              </a:spcAft>
            </a:pPr>
            <a:r>
              <a:rPr sz="2400" spc="-35" dirty="0">
                <a:solidFill>
                  <a:prstClr val="black"/>
                </a:solidFill>
                <a:latin typeface="Calibri"/>
                <a:cs typeface="Calibri"/>
              </a:rPr>
              <a:t>Simple</a:t>
            </a:r>
            <a:r>
              <a:rPr sz="2400" spc="1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1" dirty="0">
                <a:solidFill>
                  <a:prstClr val="black"/>
                </a:solidFill>
                <a:latin typeface="Calibri"/>
                <a:cs typeface="Calibri"/>
              </a:rPr>
              <a:t>example</a:t>
            </a:r>
            <a:r>
              <a:rPr sz="2400" spc="1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of</a:t>
            </a:r>
            <a:r>
              <a:rPr sz="2400" spc="154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66" dirty="0">
                <a:solidFill>
                  <a:srgbClr val="7E0000"/>
                </a:solidFill>
                <a:latin typeface="Palatino Linotype"/>
                <a:cs typeface="Palatino Linotype"/>
              </a:rPr>
              <a:t>formal</a:t>
            </a:r>
            <a:r>
              <a:rPr sz="2400" spc="238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2400" spc="84" dirty="0">
                <a:solidFill>
                  <a:srgbClr val="7E0000"/>
                </a:solidFill>
                <a:latin typeface="Palatino Linotype"/>
                <a:cs typeface="Palatino Linotype"/>
              </a:rPr>
              <a:t>representation</a:t>
            </a:r>
            <a:r>
              <a:rPr sz="2400" spc="251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2400" spc="57" dirty="0">
                <a:solidFill>
                  <a:srgbClr val="7E0000"/>
                </a:solidFill>
                <a:latin typeface="Palatino Linotype"/>
                <a:cs typeface="Palatino Linotype"/>
              </a:rPr>
              <a:t>language</a:t>
            </a:r>
            <a:endParaRPr sz="2400" dirty="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 marL="78445" marR="182105" defTabSz="806867" fontAlgn="auto">
              <a:lnSpc>
                <a:spcPct val="101499"/>
              </a:lnSpc>
              <a:spcBef>
                <a:spcPts val="1346"/>
              </a:spcBef>
              <a:spcAft>
                <a:spcPts val="0"/>
              </a:spcAft>
            </a:pP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Allows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66" dirty="0">
                <a:solidFill>
                  <a:prstClr val="black"/>
                </a:solidFill>
                <a:latin typeface="Calibri"/>
                <a:cs typeface="Calibri"/>
              </a:rPr>
              <a:t>useful</a:t>
            </a:r>
            <a:r>
              <a:rPr sz="2400" spc="172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71" dirty="0">
                <a:solidFill>
                  <a:srgbClr val="7E0000"/>
                </a:solidFill>
                <a:latin typeface="Palatino Linotype"/>
                <a:cs typeface="Palatino Linotype"/>
              </a:rPr>
              <a:t>general-purpose</a:t>
            </a:r>
            <a:r>
              <a:rPr sz="2400" spc="115" dirty="0">
                <a:solidFill>
                  <a:srgbClr val="7E0000"/>
                </a:solidFill>
                <a:latin typeface="Palatino Linotype"/>
                <a:cs typeface="Palatino Linotype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algorithms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7" dirty="0">
                <a:solidFill>
                  <a:prstClr val="black"/>
                </a:solidFill>
                <a:latin typeface="Calibri"/>
                <a:cs typeface="Calibri"/>
              </a:rPr>
              <a:t>with</a:t>
            </a:r>
            <a:r>
              <a:rPr sz="2400" spc="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06" dirty="0">
                <a:solidFill>
                  <a:prstClr val="black"/>
                </a:solidFill>
                <a:latin typeface="Calibri"/>
                <a:cs typeface="Calibri"/>
              </a:rPr>
              <a:t>more</a:t>
            </a:r>
            <a:r>
              <a:rPr sz="2400" spc="163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110" dirty="0">
                <a:solidFill>
                  <a:prstClr val="black"/>
                </a:solidFill>
                <a:latin typeface="Calibri"/>
                <a:cs typeface="Calibri"/>
              </a:rPr>
              <a:t>power </a:t>
            </a:r>
            <a:r>
              <a:rPr sz="2400" spc="-397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than</a:t>
            </a:r>
            <a:r>
              <a:rPr sz="2400" spc="176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57" dirty="0">
                <a:solidFill>
                  <a:prstClr val="black"/>
                </a:solidFill>
                <a:latin typeface="Calibri"/>
                <a:cs typeface="Calibri"/>
              </a:rPr>
              <a:t>standard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71" dirty="0">
                <a:solidFill>
                  <a:prstClr val="black"/>
                </a:solidFill>
                <a:latin typeface="Calibri"/>
                <a:cs typeface="Calibri"/>
              </a:rPr>
              <a:t>search</a:t>
            </a:r>
            <a:r>
              <a:rPr sz="2400" spc="159" dirty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sz="2400" spc="-49" dirty="0">
                <a:solidFill>
                  <a:prstClr val="black"/>
                </a:solidFill>
                <a:latin typeface="Calibri"/>
                <a:cs typeface="Calibri"/>
              </a:rPr>
              <a:t>algorithms</a:t>
            </a:r>
            <a:endParaRPr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CFAFD6-A937-4C94-B608-545F87D09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12" y="6246346"/>
            <a:ext cx="806824" cy="243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F6B8EA-7D66-4244-922A-3DF4B031C2D7}"/>
              </a:ext>
            </a:extLst>
          </p:cNvPr>
          <p:cNvSpPr txBox="1"/>
          <p:nvPr/>
        </p:nvSpPr>
        <p:spPr>
          <a:xfrm>
            <a:off x="4966726" y="6303750"/>
            <a:ext cx="3025588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0686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2" spc="18" dirty="0">
                <a:solidFill>
                  <a:prstClr val="black"/>
                </a:solidFill>
                <a:latin typeface="Calibri"/>
                <a:cs typeface="+mn-cs"/>
              </a:rPr>
              <a:t>© 2022 Pearson Education Ltd.</a:t>
            </a:r>
          </a:p>
          <a:p>
            <a:pPr defTabSz="806867" fontAlgn="auto">
              <a:spcBef>
                <a:spcPts val="0"/>
              </a:spcBef>
              <a:spcAft>
                <a:spcPts val="0"/>
              </a:spcAft>
            </a:pPr>
            <a:endParaRPr lang="en-US" sz="882" dirty="0">
              <a:solidFill>
                <a:prstClr val="black"/>
              </a:solidFill>
              <a:latin typeface="Palatino Linotype" panose="02040502050505030304" pitchFamily="18" charset="0"/>
              <a:cs typeface="+mn-cs"/>
            </a:endParaRPr>
          </a:p>
        </p:txBody>
      </p:sp>
      <p:pic>
        <p:nvPicPr>
          <p:cNvPr id="9" name="Picture 2" descr="C:\Users\Dan\Dropbox\Office\CS 188\Ketrina Art\CSPs\ConstraintChecking.png">
            <a:extLst>
              <a:ext uri="{FF2B5EF4-FFF2-40B4-BE49-F238E27FC236}">
                <a16:creationId xmlns:a16="http://schemas.microsoft.com/office/drawing/2014/main" id="{D87FA00F-5879-4FCE-AFDC-F7B9E33C2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6068" y="1450461"/>
            <a:ext cx="2917625" cy="2270245"/>
          </a:xfrm>
          <a:prstGeom prst="rect">
            <a:avLst/>
          </a:prstGeom>
          <a:noFill/>
        </p:spPr>
      </p:pic>
      <p:pic>
        <p:nvPicPr>
          <p:cNvPr id="10" name="Picture 6" descr="C:\Users\Dan\Dropbox\Office\CS 188\Ketrina Art\CSPs\Handbook.png">
            <a:extLst>
              <a:ext uri="{FF2B5EF4-FFF2-40B4-BE49-F238E27FC236}">
                <a16:creationId xmlns:a16="http://schemas.microsoft.com/office/drawing/2014/main" id="{E61CC72F-29B4-42F0-9906-F0D359196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15400" y="4343400"/>
            <a:ext cx="3127438" cy="1447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7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634" y="1222436"/>
            <a:ext cx="6469334" cy="545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Problem Structure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239000" cy="4876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tr-TR" sz="2400" dirty="0">
                <a:highlight>
                  <a:srgbClr val="FFFF00"/>
                </a:highlight>
              </a:rPr>
              <a:t>W</a:t>
            </a:r>
            <a:r>
              <a:rPr lang="en-US" sz="2400" dirty="0">
                <a:highlight>
                  <a:srgbClr val="FFFF00"/>
                </a:highlight>
              </a:rPr>
              <a:t>e examine ways in which the structure </a:t>
            </a:r>
            <a:r>
              <a:rPr lang="en-US" sz="2400" dirty="0"/>
              <a:t>of the problem, as represented by</a:t>
            </a:r>
            <a:r>
              <a:rPr lang="tr-TR" sz="2400" dirty="0"/>
              <a:t> </a:t>
            </a:r>
            <a:r>
              <a:rPr lang="en-US" sz="2400" dirty="0"/>
              <a:t>the constraint graph, can be used to </a:t>
            </a:r>
            <a:r>
              <a:rPr lang="en-US" sz="2400" dirty="0">
                <a:highlight>
                  <a:srgbClr val="FFFF00"/>
                </a:highlight>
              </a:rPr>
              <a:t>find solutions quickly</a:t>
            </a:r>
            <a:r>
              <a:rPr lang="en-US" sz="2400" dirty="0"/>
              <a:t>. Most of the approaches here also</a:t>
            </a:r>
            <a:r>
              <a:rPr lang="tr-TR" sz="2400" dirty="0"/>
              <a:t> </a:t>
            </a:r>
            <a:r>
              <a:rPr lang="en-US" sz="2400" dirty="0"/>
              <a:t>apply to other problems besides CSPs, such as probabilistic reasoning.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 only way we can possibly hope to deal with the vast real world is to </a:t>
            </a:r>
            <a:r>
              <a:rPr lang="en-US" sz="2400" dirty="0">
                <a:highlight>
                  <a:srgbClr val="FFFF00"/>
                </a:highlight>
              </a:rPr>
              <a:t>decompose it into</a:t>
            </a:r>
            <a:r>
              <a:rPr lang="tr-TR" sz="2400" dirty="0">
                <a:highlight>
                  <a:srgbClr val="FFFF00"/>
                </a:highlight>
              </a:rPr>
              <a:t> </a:t>
            </a:r>
            <a:r>
              <a:rPr lang="en-US" sz="2400" dirty="0">
                <a:highlight>
                  <a:srgbClr val="FFFF00"/>
                </a:highlight>
              </a:rPr>
              <a:t>subproblems</a:t>
            </a:r>
            <a:r>
              <a:rPr lang="en-US" sz="2400" dirty="0"/>
              <a:t>. Looking again at the constraint graph for Australia (Figure 5.1(b), repeated as</a:t>
            </a:r>
            <a:r>
              <a:rPr lang="tr-TR" sz="2400" dirty="0"/>
              <a:t> </a:t>
            </a:r>
            <a:r>
              <a:rPr lang="en-US" sz="2400" dirty="0"/>
              <a:t>Figure 5.12(a)), one fact stands out: Tasmania is not connected to the mainland.3 Intuitively,</a:t>
            </a:r>
            <a:r>
              <a:rPr lang="tr-TR" sz="2400" dirty="0"/>
              <a:t> </a:t>
            </a:r>
            <a:r>
              <a:rPr lang="en-US" sz="2400" dirty="0"/>
              <a:t>it is obvious that coloring </a:t>
            </a:r>
            <a:r>
              <a:rPr lang="en-US" sz="2400" dirty="0">
                <a:highlight>
                  <a:srgbClr val="FFFF00"/>
                </a:highlight>
              </a:rPr>
              <a:t>Tasmania</a:t>
            </a:r>
            <a:r>
              <a:rPr lang="en-US" sz="2400" dirty="0"/>
              <a:t> and coloring the </a:t>
            </a:r>
            <a:r>
              <a:rPr lang="en-US" sz="2400" dirty="0">
                <a:highlight>
                  <a:srgbClr val="FFFF00"/>
                </a:highlight>
              </a:rPr>
              <a:t>mainland</a:t>
            </a:r>
            <a:r>
              <a:rPr lang="en-US" sz="2400" dirty="0"/>
              <a:t> are </a:t>
            </a:r>
            <a:r>
              <a:rPr lang="en-US" sz="2400" dirty="0">
                <a:highlight>
                  <a:srgbClr val="FFFF00"/>
                </a:highlight>
              </a:rPr>
              <a:t>independent subproblems</a:t>
            </a:r>
            <a:endParaRPr lang="tr-TR" sz="2400" dirty="0">
              <a:highlight>
                <a:srgbClr val="FFFF00"/>
              </a:highlight>
            </a:endParaRP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Independent </a:t>
            </a:r>
            <a:r>
              <a:rPr lang="en-US" sz="2400" dirty="0" err="1"/>
              <a:t>subproblems</a:t>
            </a:r>
            <a:r>
              <a:rPr lang="en-US" sz="2400" dirty="0"/>
              <a:t> are identifiable as connected components of constraint graph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Suppose a graph of n variables can be broken into </a:t>
            </a:r>
            <a:r>
              <a:rPr lang="en-US" sz="2400" dirty="0" err="1"/>
              <a:t>subproblems</a:t>
            </a:r>
            <a:r>
              <a:rPr lang="en-US" sz="2400" dirty="0"/>
              <a:t> of only c variables: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Worst-case solution cost is O((n/c)(d</a:t>
            </a:r>
            <a:r>
              <a:rPr lang="en-US" sz="2000" baseline="30000" dirty="0"/>
              <a:t>c</a:t>
            </a:r>
            <a:r>
              <a:rPr lang="en-US" sz="2000" dirty="0"/>
              <a:t>)), linear in 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E.g., n = 80, d = 2, c =20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</a:t>
            </a:r>
            <a:r>
              <a:rPr lang="en-US" sz="2000" baseline="30000" dirty="0"/>
              <a:t>80</a:t>
            </a:r>
            <a:r>
              <a:rPr lang="en-US" sz="2000" dirty="0"/>
              <a:t> = 4 billion years at 10 million nodes/sec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(4)(2</a:t>
            </a:r>
            <a:r>
              <a:rPr lang="en-US" sz="2000" baseline="30000" dirty="0"/>
              <a:t>20</a:t>
            </a:r>
            <a:r>
              <a:rPr lang="en-US" sz="2000" dirty="0"/>
              <a:t>) = 0.4 seconds at 10 million nodes/sec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8601" y="1476377"/>
            <a:ext cx="3614739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11328400" cy="472916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Theorem: if the constraint </a:t>
            </a:r>
            <a:r>
              <a:rPr lang="en-US" sz="2400" dirty="0">
                <a:highlight>
                  <a:srgbClr val="FFFF00"/>
                </a:highlight>
              </a:rPr>
              <a:t>graph</a:t>
            </a:r>
            <a:r>
              <a:rPr lang="en-US" sz="2400" dirty="0"/>
              <a:t> has </a:t>
            </a:r>
            <a:r>
              <a:rPr lang="en-US" sz="2400" dirty="0">
                <a:highlight>
                  <a:srgbClr val="FFFF00"/>
                </a:highlight>
              </a:rPr>
              <a:t>no loops</a:t>
            </a:r>
            <a:r>
              <a:rPr lang="en-US" sz="2400" dirty="0"/>
              <a:t>, the CSP can be </a:t>
            </a:r>
            <a:r>
              <a:rPr lang="en-US" sz="2400" dirty="0">
                <a:highlight>
                  <a:srgbClr val="FFFF00"/>
                </a:highlight>
              </a:rPr>
              <a:t>solved in O(n d</a:t>
            </a:r>
            <a:r>
              <a:rPr lang="en-US" sz="2400" baseline="30000" dirty="0">
                <a:highlight>
                  <a:srgbClr val="FFFF00"/>
                </a:highlight>
              </a:rPr>
              <a:t>2</a:t>
            </a:r>
            <a:r>
              <a:rPr lang="en-US" sz="2400" dirty="0">
                <a:highlight>
                  <a:srgbClr val="FFFF00"/>
                </a:highlight>
              </a:rPr>
              <a:t>) </a:t>
            </a:r>
            <a:r>
              <a:rPr lang="en-US" sz="2400" dirty="0"/>
              <a:t>time where n is the number of tree nodes and d is the size of the largest domain.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Compare to general CSPs, where worst-case time is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This property also applies to probabilistic reasoning (later): an example of the relation between syntactic restrictions and the complexity of reasoning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1371600"/>
            <a:ext cx="4419600" cy="254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3390" y="2897165"/>
            <a:ext cx="2849180" cy="3209971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4191000" y="2286000"/>
            <a:ext cx="3505200" cy="426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9728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Algorithm for tree-structured CSPs: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To solve a tree-structured CSP, first pick any variable to be the root of the tree, and choose</a:t>
            </a:r>
            <a:r>
              <a:rPr lang="tr-TR" sz="2400" dirty="0"/>
              <a:t> </a:t>
            </a:r>
            <a:r>
              <a:rPr lang="en-US" sz="2400" dirty="0"/>
              <a:t>an ordering of the variables such that each variable appears after its parent in the tree. Such</a:t>
            </a:r>
            <a:r>
              <a:rPr lang="tr-TR" sz="2400" dirty="0"/>
              <a:t> </a:t>
            </a:r>
            <a:r>
              <a:rPr lang="en-US" sz="2400" dirty="0"/>
              <a:t>an ordering s called a topological sort.</a:t>
            </a: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endParaRPr lang="tr-TR" sz="28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Remove backward: For </a:t>
            </a:r>
            <a:r>
              <a:rPr lang="en-US" sz="2400" dirty="0" err="1"/>
              <a:t>i</a:t>
            </a:r>
            <a:r>
              <a:rPr lang="en-US" sz="2400" dirty="0"/>
              <a:t> = n : 2, apply </a:t>
            </a:r>
            <a:r>
              <a:rPr lang="en-US" sz="2400" dirty="0" err="1"/>
              <a:t>RemoveInconsistent</a:t>
            </a:r>
            <a:r>
              <a:rPr lang="en-US" sz="2400" dirty="0"/>
              <a:t>(Parent(X</a:t>
            </a:r>
            <a:r>
              <a:rPr lang="en-US" sz="2400" baseline="-25000" dirty="0"/>
              <a:t>i</a:t>
            </a:r>
            <a:r>
              <a:rPr lang="en-US" sz="2400" dirty="0"/>
              <a:t>),X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Assign forward: For </a:t>
            </a:r>
            <a:r>
              <a:rPr lang="en-US" sz="2400" dirty="0" err="1"/>
              <a:t>i</a:t>
            </a:r>
            <a:r>
              <a:rPr lang="en-US" sz="2400" dirty="0"/>
              <a:t> = 1 : n, assign X</a:t>
            </a:r>
            <a:r>
              <a:rPr lang="en-US" sz="2400" baseline="-25000" dirty="0"/>
              <a:t>i</a:t>
            </a:r>
            <a:r>
              <a:rPr lang="en-US" sz="2400" dirty="0"/>
              <a:t> consistently with Parent(X</a:t>
            </a:r>
            <a:r>
              <a:rPr lang="en-US" sz="2400" baseline="-25000" dirty="0"/>
              <a:t>i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Runtime: O(n d</a:t>
            </a:r>
            <a:r>
              <a:rPr lang="en-US" sz="2800" baseline="30000" dirty="0"/>
              <a:t>2</a:t>
            </a:r>
            <a:r>
              <a:rPr lang="en-US" sz="2800" dirty="0"/>
              <a:t>)  (why?)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5013" y="2708275"/>
            <a:ext cx="5386388" cy="11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1" y="2971801"/>
            <a:ext cx="2544763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9811" y="38862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5" name="Rectangle 10"/>
          <p:cNvSpPr>
            <a:spLocks noChangeArrowheads="1"/>
          </p:cNvSpPr>
          <p:nvPr/>
        </p:nvSpPr>
        <p:spPr bwMode="auto">
          <a:xfrm>
            <a:off x="7034211" y="4191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6" name="Rectangle 11"/>
          <p:cNvSpPr>
            <a:spLocks noChangeArrowheads="1"/>
          </p:cNvSpPr>
          <p:nvPr/>
        </p:nvSpPr>
        <p:spPr bwMode="auto">
          <a:xfrm>
            <a:off x="7034211" y="4495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7" name="Rectangle 13"/>
          <p:cNvSpPr>
            <a:spLocks noChangeArrowheads="1"/>
          </p:cNvSpPr>
          <p:nvPr/>
        </p:nvSpPr>
        <p:spPr bwMode="auto">
          <a:xfrm>
            <a:off x="7948611" y="4191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8" name="Rectangle 15"/>
          <p:cNvSpPr>
            <a:spLocks noChangeArrowheads="1"/>
          </p:cNvSpPr>
          <p:nvPr/>
        </p:nvSpPr>
        <p:spPr bwMode="auto">
          <a:xfrm>
            <a:off x="8863011" y="38862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39" name="Rectangle 16"/>
          <p:cNvSpPr>
            <a:spLocks noChangeArrowheads="1"/>
          </p:cNvSpPr>
          <p:nvPr/>
        </p:nvSpPr>
        <p:spPr bwMode="auto">
          <a:xfrm>
            <a:off x="8863011" y="4191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0" name="Rectangle 17"/>
          <p:cNvSpPr>
            <a:spLocks noChangeArrowheads="1"/>
          </p:cNvSpPr>
          <p:nvPr/>
        </p:nvSpPr>
        <p:spPr bwMode="auto">
          <a:xfrm>
            <a:off x="8863011" y="4495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1" name="Rectangle 19"/>
          <p:cNvSpPr>
            <a:spLocks noChangeArrowheads="1"/>
          </p:cNvSpPr>
          <p:nvPr/>
        </p:nvSpPr>
        <p:spPr bwMode="auto">
          <a:xfrm>
            <a:off x="9777411" y="4191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2" name="Rectangle 20"/>
          <p:cNvSpPr>
            <a:spLocks noChangeArrowheads="1"/>
          </p:cNvSpPr>
          <p:nvPr/>
        </p:nvSpPr>
        <p:spPr bwMode="auto">
          <a:xfrm>
            <a:off x="9777411" y="4495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3" name="Rectangle 23"/>
          <p:cNvSpPr>
            <a:spLocks noChangeArrowheads="1"/>
          </p:cNvSpPr>
          <p:nvPr/>
        </p:nvSpPr>
        <p:spPr bwMode="auto">
          <a:xfrm>
            <a:off x="10691811" y="4495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544" name="Rectangle 24"/>
          <p:cNvSpPr>
            <a:spLocks noChangeArrowheads="1"/>
          </p:cNvSpPr>
          <p:nvPr/>
        </p:nvSpPr>
        <p:spPr bwMode="auto">
          <a:xfrm>
            <a:off x="6119811" y="4495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173163" y="3521075"/>
            <a:ext cx="2209800" cy="1004888"/>
            <a:chOff x="6553200" y="1981200"/>
            <a:chExt cx="2209800" cy="1004637"/>
          </a:xfrm>
        </p:grpSpPr>
        <p:sp>
          <p:nvSpPr>
            <p:cNvPr id="18451" name="Rectangle 6"/>
            <p:cNvSpPr>
              <a:spLocks noChangeArrowheads="1"/>
            </p:cNvSpPr>
            <p:nvPr/>
          </p:nvSpPr>
          <p:spPr bwMode="auto">
            <a:xfrm>
              <a:off x="6553200" y="1981200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2" name="Rectangle 24"/>
            <p:cNvSpPr>
              <a:spLocks noChangeArrowheads="1"/>
            </p:cNvSpPr>
            <p:nvPr/>
          </p:nvSpPr>
          <p:spPr bwMode="auto">
            <a:xfrm>
              <a:off x="6643437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3" name="Rectangle 10"/>
            <p:cNvSpPr>
              <a:spLocks noChangeArrowheads="1"/>
            </p:cNvSpPr>
            <p:nvPr/>
          </p:nvSpPr>
          <p:spPr bwMode="auto">
            <a:xfrm>
              <a:off x="8672763" y="19812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11"/>
            <p:cNvSpPr>
              <a:spLocks noChangeArrowheads="1"/>
            </p:cNvSpPr>
            <p:nvPr/>
          </p:nvSpPr>
          <p:spPr bwMode="auto">
            <a:xfrm>
              <a:off x="8582526" y="19812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5" name="Rectangle 13"/>
            <p:cNvSpPr>
              <a:spLocks noChangeArrowheads="1"/>
            </p:cNvSpPr>
            <p:nvPr/>
          </p:nvSpPr>
          <p:spPr bwMode="auto">
            <a:xfrm>
              <a:off x="6553200" y="2895600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6" name="Rectangle 15"/>
            <p:cNvSpPr>
              <a:spLocks noChangeArrowheads="1"/>
            </p:cNvSpPr>
            <p:nvPr/>
          </p:nvSpPr>
          <p:spPr bwMode="auto">
            <a:xfrm>
              <a:off x="7882690" y="2424363"/>
              <a:ext cx="90237" cy="90237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7" name="Rectangle 16"/>
            <p:cNvSpPr>
              <a:spLocks noChangeArrowheads="1"/>
            </p:cNvSpPr>
            <p:nvPr/>
          </p:nvSpPr>
          <p:spPr bwMode="auto">
            <a:xfrm>
              <a:off x="7972927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8" name="Rectangle 17"/>
            <p:cNvSpPr>
              <a:spLocks noChangeArrowheads="1"/>
            </p:cNvSpPr>
            <p:nvPr/>
          </p:nvSpPr>
          <p:spPr bwMode="auto">
            <a:xfrm>
              <a:off x="8063163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9" name="Rectangle 19"/>
            <p:cNvSpPr>
              <a:spLocks noChangeArrowheads="1"/>
            </p:cNvSpPr>
            <p:nvPr/>
          </p:nvSpPr>
          <p:spPr bwMode="auto">
            <a:xfrm>
              <a:off x="7148763" y="2424363"/>
              <a:ext cx="90237" cy="90237"/>
            </a:xfrm>
            <a:prstGeom prst="rect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0" name="Rectangle 20"/>
            <p:cNvSpPr>
              <a:spLocks noChangeArrowheads="1"/>
            </p:cNvSpPr>
            <p:nvPr/>
          </p:nvSpPr>
          <p:spPr bwMode="auto">
            <a:xfrm>
              <a:off x="7239000" y="2424363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Rectangle 23"/>
            <p:cNvSpPr>
              <a:spLocks noChangeArrowheads="1"/>
            </p:cNvSpPr>
            <p:nvPr/>
          </p:nvSpPr>
          <p:spPr bwMode="auto">
            <a:xfrm>
              <a:off x="8610600" y="2895600"/>
              <a:ext cx="90237" cy="90237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83164" y="5410201"/>
            <a:ext cx="3172946" cy="1326098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4191000" y="3276600"/>
            <a:ext cx="990600" cy="1066800"/>
          </a:xfrm>
          <a:prstGeom prst="rightArrow">
            <a:avLst/>
          </a:prstGeom>
          <a:solidFill>
            <a:srgbClr val="6699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2534" grpId="0" animBg="1"/>
      <p:bldP spid="22535" grpId="0" animBg="1"/>
      <p:bldP spid="22536" grpId="0" animBg="1"/>
      <p:bldP spid="22537" grpId="0" animBg="1"/>
      <p:bldP spid="22538" grpId="0" animBg="1"/>
      <p:bldP spid="22539" grpId="0" animBg="1"/>
      <p:bldP spid="22540" grpId="0" animBg="1"/>
      <p:bldP spid="22541" grpId="0" animBg="1"/>
      <p:bldP spid="22542" grpId="0" animBg="1"/>
      <p:bldP spid="22543" grpId="0" animBg="1"/>
      <p:bldP spid="22544" grpId="0" animBg="1"/>
      <p:bldP spid="31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Tree-Structured CSPs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1353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Claim 1</a:t>
            </a:r>
            <a:r>
              <a:rPr lang="en-US" sz="2400" dirty="0"/>
              <a:t>: After backward pass, all root-to-leaf arcs are consistent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Each X</a:t>
            </a:r>
            <a:r>
              <a:rPr lang="en-US" sz="2400" dirty="0">
                <a:sym typeface="Symbol"/>
              </a:rPr>
              <a:t></a:t>
            </a:r>
            <a:r>
              <a:rPr lang="en-US" sz="2400" dirty="0"/>
              <a:t>Y was made consistent at one point and Y’s domain could not have been reduced thereafter (because Y’s children were processed before Y)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Claim 2</a:t>
            </a:r>
            <a:r>
              <a:rPr lang="en-US" sz="2400" dirty="0"/>
              <a:t>: If root-to-leaf arcs are consistent, forward assignment will not backtrack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Proof: Induction on position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doesn’t this algorithm work with cycles in the constraint graph?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Note: we’ll see this basic idea again with </a:t>
            </a:r>
            <a:r>
              <a:rPr lang="en-US" sz="2400" dirty="0" err="1"/>
              <a:t>Bayes</a:t>
            </a:r>
            <a:r>
              <a:rPr lang="en-US" sz="2400" dirty="0"/>
              <a:t>’ nets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1" y="2743200"/>
            <a:ext cx="5758935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89ACC-5D00-92D3-E159-5B82B7F2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TREE-CSP-SOLVER algorithm for solving tree-structured CSPs.</a:t>
            </a:r>
            <a:endParaRPr lang="tr-TR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4BD17-8EE2-F59D-9541-5605E4113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11201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32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Structure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5279" y="1457290"/>
            <a:ext cx="9943655" cy="4895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Nearly Tree-Structured CSPs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419600"/>
            <a:ext cx="11201400" cy="19812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Conditioning: instantiate a variable, prune its neighbors' domains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conditioning: instantiate (in all ways) a set of variables such that the remaining constraint graph is a tree</a:t>
            </a:r>
            <a:r>
              <a:rPr lang="tr-TR" sz="28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tr-TR" sz="2800" dirty="0"/>
              <a:t>W</a:t>
            </a:r>
            <a:r>
              <a:rPr lang="en-US" sz="2800" dirty="0"/>
              <a:t>e can solve the remaining tree with</a:t>
            </a:r>
            <a:r>
              <a:rPr lang="tr-TR" sz="2800" dirty="0"/>
              <a:t> </a:t>
            </a:r>
            <a:r>
              <a:rPr lang="tr-TR" sz="2800" dirty="0" err="1"/>
              <a:t>the</a:t>
            </a:r>
            <a:r>
              <a:rPr lang="tr-TR" sz="2800" dirty="0"/>
              <a:t> TREE-CSP-SOLVER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Without South Australia, the graph would become a tree</a:t>
            </a:r>
          </a:p>
          <a:p>
            <a:pPr lvl="4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 err="1"/>
              <a:t>Cutset</a:t>
            </a:r>
            <a:r>
              <a:rPr lang="en-US" sz="2800" dirty="0"/>
              <a:t> size c gives runtime O( (d</a:t>
            </a:r>
            <a:r>
              <a:rPr lang="en-US" sz="2800" baseline="30000" dirty="0"/>
              <a:t>c</a:t>
            </a:r>
            <a:r>
              <a:rPr lang="en-US" sz="2800" dirty="0"/>
              <a:t>) (n-c) d</a:t>
            </a:r>
            <a:r>
              <a:rPr lang="en-US" sz="2800" baseline="30000" dirty="0"/>
              <a:t>2 </a:t>
            </a:r>
            <a:r>
              <a:rPr lang="en-US" sz="2800" dirty="0"/>
              <a:t>), very fast for small c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1371600"/>
            <a:ext cx="703421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Conditioning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7661" y="1538198"/>
            <a:ext cx="1746739" cy="1128804"/>
            <a:chOff x="2677783" y="3378723"/>
            <a:chExt cx="3189617" cy="206124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 l="153" t="932" r="54502" b="25000"/>
            <a:stretch>
              <a:fillRect/>
            </a:stretch>
          </p:blipFill>
          <p:spPr bwMode="auto">
            <a:xfrm>
              <a:off x="2677783" y="3378723"/>
              <a:ext cx="3189617" cy="2061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70753" y="2983701"/>
            <a:ext cx="1744249" cy="1131100"/>
            <a:chOff x="2682328" y="3374530"/>
            <a:chExt cx="3185072" cy="2065436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/>
            <a:srcRect l="218" t="781" r="54502" b="25000"/>
            <a:stretch>
              <a:fillRect/>
            </a:stretch>
          </p:blipFill>
          <p:spPr bwMode="auto">
            <a:xfrm>
              <a:off x="2682328" y="3374530"/>
              <a:ext cx="3185072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val 12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6699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61437" y="4378700"/>
              <a:ext cx="1007111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91613" y="2981196"/>
            <a:ext cx="1742745" cy="1133605"/>
            <a:chOff x="2685074" y="3369956"/>
            <a:chExt cx="3182326" cy="2070010"/>
          </a:xfrm>
        </p:grpSpPr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2" cstate="print"/>
            <a:srcRect l="257" t="616" r="54502" b="25000"/>
            <a:stretch>
              <a:fillRect/>
            </a:stretch>
          </p:blipFill>
          <p:spPr bwMode="auto">
            <a:xfrm>
              <a:off x="2685074" y="3369956"/>
              <a:ext cx="3182326" cy="2070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val 16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FF9999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61437" y="4378700"/>
              <a:ext cx="1007112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612474" y="2983701"/>
            <a:ext cx="1741327" cy="1131100"/>
            <a:chOff x="2687663" y="3374530"/>
            <a:chExt cx="3179737" cy="2065436"/>
          </a:xfrm>
        </p:grpSpPr>
        <p:pic>
          <p:nvPicPr>
            <p:cNvPr id="20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 l="294" t="781" r="54502" b="25000"/>
            <a:stretch>
              <a:fillRect/>
            </a:stretch>
          </p:blipFill>
          <p:spPr bwMode="auto">
            <a:xfrm>
              <a:off x="2687663" y="3374530"/>
              <a:ext cx="3179737" cy="20654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Oval 20"/>
            <p:cNvSpPr/>
            <p:nvPr/>
          </p:nvSpPr>
          <p:spPr>
            <a:xfrm>
              <a:off x="3927232" y="4387360"/>
              <a:ext cx="457200" cy="457200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61438" y="4378700"/>
              <a:ext cx="1007110" cy="477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Calibri" pitchFamily="34" charset="0"/>
                </a:rPr>
                <a:t>SA</a:t>
              </a:r>
            </a:p>
          </p:txBody>
        </p: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 cstate="print"/>
          <a:srcRect l="55169" t="1345" b="24863"/>
          <a:stretch>
            <a:fillRect/>
          </a:stretch>
        </p:blipFill>
        <p:spPr bwMode="auto">
          <a:xfrm>
            <a:off x="3918141" y="4744860"/>
            <a:ext cx="1720616" cy="112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l="55245" t="686" b="24863"/>
          <a:stretch>
            <a:fillRect/>
          </a:stretch>
        </p:blipFill>
        <p:spPr bwMode="auto">
          <a:xfrm>
            <a:off x="6816664" y="4734837"/>
            <a:ext cx="1717693" cy="113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 l="55123" t="1016" b="24863"/>
          <a:stretch>
            <a:fillRect/>
          </a:stretch>
        </p:blipFill>
        <p:spPr bwMode="auto">
          <a:xfrm>
            <a:off x="9612473" y="4739850"/>
            <a:ext cx="1722379" cy="1127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>
          <a:xfrm flipH="1">
            <a:off x="5410157" y="2438400"/>
            <a:ext cx="137160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8686757" y="2362201"/>
            <a:ext cx="1371600" cy="5053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619957" y="24384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762000" y="2743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Instantiate the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 (all possible ways)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762000" y="3886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Compute residual CSP for each assignment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762000" y="5029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Solve the residual CSPs (tree structured)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762000" y="1600200"/>
            <a:ext cx="24384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Choose a </a:t>
            </a:r>
            <a:r>
              <a:rPr lang="en-US" dirty="0" err="1">
                <a:solidFill>
                  <a:schemeClr val="tx1"/>
                </a:solidFill>
                <a:latin typeface="Calibri" pitchFamily="34" charset="0"/>
              </a:rPr>
              <a:t>cutset</a:t>
            </a:r>
            <a:endParaRPr lang="en-US" dirty="0">
              <a:solidFill>
                <a:schemeClr val="tx1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48006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76200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439400" y="4038600"/>
            <a:ext cx="0" cy="45720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9FC61BD-F2DE-4A8E-AE7A-62C6745C28F0}"/>
                  </a:ext>
                </a:extLst>
              </p14:cNvPr>
              <p14:cNvContentPartPr/>
              <p14:nvPr/>
            </p14:nvContentPartPr>
            <p14:xfrm>
              <a:off x="6997680" y="2413080"/>
              <a:ext cx="451080" cy="197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9FC61BD-F2DE-4A8E-AE7A-62C6745C28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8320" y="2403720"/>
                <a:ext cx="46980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6242-DCA0-4EC3-AAA5-C5B5AFF41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pc="18" dirty="0" err="1"/>
              <a:t>Constraint</a:t>
            </a:r>
            <a:r>
              <a:rPr lang="tr-TR" spc="137" dirty="0"/>
              <a:t> </a:t>
            </a:r>
            <a:r>
              <a:rPr lang="tr-TR" spc="-9" dirty="0" err="1"/>
              <a:t>satisfaction</a:t>
            </a:r>
            <a:r>
              <a:rPr lang="tr-TR" spc="168" dirty="0"/>
              <a:t> </a:t>
            </a:r>
            <a:r>
              <a:rPr lang="tr-TR" spc="13" dirty="0" err="1"/>
              <a:t>problems</a:t>
            </a:r>
            <a:r>
              <a:rPr lang="tr-TR" spc="106" dirty="0"/>
              <a:t> </a:t>
            </a:r>
            <a:r>
              <a:rPr lang="tr-TR" spc="163" dirty="0"/>
              <a:t>(</a:t>
            </a:r>
            <a:r>
              <a:rPr lang="tr-TR" spc="163" dirty="0" err="1"/>
              <a:t>CSPs</a:t>
            </a:r>
            <a:r>
              <a:rPr lang="tr-TR" spc="163" dirty="0"/>
              <a:t>)</a:t>
            </a:r>
            <a:endParaRPr lang="tr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75D2E7-21AD-4472-8EE6-FE569AAEC71E}"/>
              </a:ext>
            </a:extLst>
          </p:cNvPr>
          <p:cNvSpPr txBox="1"/>
          <p:nvPr/>
        </p:nvSpPr>
        <p:spPr>
          <a:xfrm>
            <a:off x="1219200" y="6553200"/>
            <a:ext cx="610229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/>
              <a:t>From: </a:t>
            </a:r>
            <a:r>
              <a:rPr lang="tr-TR" sz="600" dirty="0"/>
              <a:t>UBC CS 322 – CSP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E1FCA5-7E9B-4488-8D47-A5D5CED7B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95400"/>
            <a:ext cx="10668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97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Cutset</a:t>
            </a:r>
            <a:r>
              <a:rPr lang="en-US" dirty="0"/>
              <a:t>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the smallest </a:t>
            </a:r>
            <a:r>
              <a:rPr lang="en-US" dirty="0" err="1"/>
              <a:t>cutset</a:t>
            </a:r>
            <a:r>
              <a:rPr lang="en-US" dirty="0"/>
              <a:t> for the graph below.</a:t>
            </a:r>
          </a:p>
        </p:txBody>
      </p:sp>
      <p:pic>
        <p:nvPicPr>
          <p:cNvPr id="5" name="Picture 4" descr="cutset-qui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362200"/>
            <a:ext cx="558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82941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E1767-406F-F0E9-9FBB-9A5E3A877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35185-F414-1EA5-C771-84A3763CC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379200" cy="2184399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sz="3200" b="0" i="0" u="none" strike="noStrike" baseline="0" dirty="0">
                <a:solidFill>
                  <a:srgbClr val="000000"/>
                </a:solidFill>
                <a:latin typeface="NimbusRomNo9L-Regu"/>
              </a:rPr>
              <a:t>The second way to reduce a constraint graph to a tree is based on constructing a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NimbusRomNo9L-Medi"/>
              </a:rPr>
              <a:t>tree decomposition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Medi"/>
              </a:rPr>
              <a:t> 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NimbusRomNo9L-Regu"/>
              </a:rPr>
              <a:t>of the constraint graph: a transformation of the original graph into a tree where each node in the tree consists of a set of variables, as in Figure 5.13. A tree decomposition must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sz="3200" b="0" i="0" u="none" strike="noStrike" baseline="0" dirty="0" err="1">
                <a:solidFill>
                  <a:srgbClr val="000000"/>
                </a:solidFill>
                <a:latin typeface="NimbusRomNo9L-Regu"/>
              </a:rPr>
              <a:t>satisfy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sz="3200" b="0" i="0" u="none" strike="noStrike" baseline="0" dirty="0" err="1">
                <a:solidFill>
                  <a:srgbClr val="000000"/>
                </a:solidFill>
                <a:latin typeface="NimbusRomNo9L-Regu"/>
              </a:rPr>
              <a:t>these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sz="3200" b="0" i="0" u="none" strike="noStrike" baseline="0" dirty="0" err="1">
                <a:solidFill>
                  <a:srgbClr val="000000"/>
                </a:solidFill>
                <a:latin typeface="NimbusRomNo9L-Regu"/>
              </a:rPr>
              <a:t>three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sz="3200" b="0" i="0" u="none" strike="noStrike" baseline="0" dirty="0" err="1">
                <a:solidFill>
                  <a:srgbClr val="000000"/>
                </a:solidFill>
                <a:latin typeface="NimbusRomNo9L-Regu"/>
              </a:rPr>
              <a:t>requirements</a:t>
            </a:r>
            <a:r>
              <a:rPr lang="tr-TR" sz="3200" b="0" i="0" u="none" strike="noStrike" baseline="0" dirty="0">
                <a:solidFill>
                  <a:srgbClr val="000000"/>
                </a:solidFill>
                <a:latin typeface="NimbusRomNo9L-Regu"/>
              </a:rPr>
              <a:t>: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  <a:latin typeface="NimbusRomNo9L-Regu"/>
              </a:rPr>
              <a:t>Every variable in the original problem appears in at least one of the tree nodes.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  <a:latin typeface="NimbusRomNo9L-Regu"/>
              </a:rPr>
              <a:t>If two variables are connected by a constraint in the original problem, they must appear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n-US" b="0" i="0" u="none" strike="noStrike" baseline="0" dirty="0">
                <a:solidFill>
                  <a:srgbClr val="000000"/>
                </a:solidFill>
                <a:latin typeface="NimbusRomNo9L-Regu"/>
              </a:rPr>
              <a:t>together (along with the constraint) in at least one of the tree nodes.</a:t>
            </a:r>
          </a:p>
          <a:p>
            <a:pPr lvl="1"/>
            <a:r>
              <a:rPr lang="en-US" b="0" i="0" u="none" strike="noStrike" baseline="0" dirty="0">
                <a:solidFill>
                  <a:srgbClr val="000000"/>
                </a:solidFill>
                <a:latin typeface="NimbusRomNo9L-Regu"/>
              </a:rPr>
              <a:t>If a variable appears in two nodes in the tree, it must appear in every node along the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b="0" i="0" u="none" strike="noStrike" baseline="0" dirty="0" err="1">
                <a:solidFill>
                  <a:srgbClr val="000000"/>
                </a:solidFill>
                <a:latin typeface="NimbusRomNo9L-Regu"/>
              </a:rPr>
              <a:t>path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b="0" i="0" u="none" strike="noStrike" baseline="0" dirty="0" err="1">
                <a:solidFill>
                  <a:srgbClr val="000000"/>
                </a:solidFill>
                <a:latin typeface="NimbusRomNo9L-Regu"/>
              </a:rPr>
              <a:t>connecting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b="0" i="0" u="none" strike="noStrike" baseline="0" dirty="0" err="1">
                <a:solidFill>
                  <a:srgbClr val="000000"/>
                </a:solidFill>
                <a:latin typeface="NimbusRomNo9L-Regu"/>
              </a:rPr>
              <a:t>those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tr-TR" b="0" i="0" u="none" strike="noStrike" baseline="0" dirty="0" err="1">
                <a:solidFill>
                  <a:srgbClr val="000000"/>
                </a:solidFill>
                <a:latin typeface="NimbusRomNo9L-Regu"/>
              </a:rPr>
              <a:t>nodes</a:t>
            </a:r>
            <a:r>
              <a:rPr lang="tr-TR" b="0" i="0" u="none" strike="noStrike" baseline="0" dirty="0">
                <a:solidFill>
                  <a:srgbClr val="000000"/>
                </a:solidFill>
                <a:latin typeface="NimbusRomNo9L-Regu"/>
              </a:rPr>
              <a:t>.</a:t>
            </a:r>
            <a:endParaRPr lang="tr-T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51A00D-3874-1A22-3083-0B4ED9212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86100"/>
            <a:ext cx="105156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10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371600" y="3047998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 Decomposition*</a:t>
            </a:r>
          </a:p>
        </p:txBody>
      </p:sp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3" cstate="print"/>
          <a:srcRect l="585" t="953" b="24023"/>
          <a:stretch>
            <a:fillRect/>
          </a:stretch>
        </p:blipFill>
        <p:spPr bwMode="auto">
          <a:xfrm>
            <a:off x="8554916" y="1248509"/>
            <a:ext cx="3484685" cy="2307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" y="1295400"/>
            <a:ext cx="792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Idea: create a tree-structured graph of mega-variables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Each mega-variable encodes part of the original CSP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Calibri" pitchFamily="34" charset="0"/>
              </a:rPr>
              <a:t>Subproblems</a:t>
            </a:r>
            <a:r>
              <a:rPr lang="en-US" sz="2000" kern="0" dirty="0">
                <a:solidFill>
                  <a:schemeClr val="accent2"/>
                </a:solidFill>
                <a:latin typeface="Calibri" pitchFamily="34" charset="0"/>
              </a:rPr>
              <a:t> overlap to ensure consistent solutions</a:t>
            </a:r>
          </a:p>
          <a:p>
            <a:pPr marL="342882" indent="-342882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sz="2000" kern="0" dirty="0">
              <a:solidFill>
                <a:schemeClr val="accent2"/>
              </a:solidFill>
              <a:latin typeface="Calibri" pitchFamily="34" charset="0"/>
            </a:endParaRPr>
          </a:p>
        </p:txBody>
      </p:sp>
      <p:cxnSp>
        <p:nvCxnSpPr>
          <p:cNvPr id="34" name="Straight Connector 33"/>
          <p:cNvCxnSpPr>
            <a:stCxn id="26" idx="3"/>
            <a:endCxn id="91" idx="1"/>
          </p:cNvCxnSpPr>
          <p:nvPr/>
        </p:nvCxnSpPr>
        <p:spPr>
          <a:xfrm>
            <a:off x="3048000" y="4000498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1981200" y="2667000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M1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4038600" y="2667000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>
                <a:solidFill>
                  <a:srgbClr val="3333FF"/>
                </a:solidFill>
              </a:rPr>
              <a:t>M2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6096000" y="2667000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M3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8153400" y="2667000"/>
            <a:ext cx="609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/>
              <a:t>M4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990600" y="5053013"/>
            <a:ext cx="44958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</a:rPr>
              <a:t>         {(WA=</a:t>
            </a:r>
            <a:r>
              <a:rPr lang="en-US" sz="1500" dirty="0" err="1">
                <a:solidFill>
                  <a:srgbClr val="C00000"/>
                </a:solidFill>
              </a:rPr>
              <a:t>r,SA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g,NT</a:t>
            </a:r>
            <a:r>
              <a:rPr lang="en-US" sz="1500" dirty="0">
                <a:solidFill>
                  <a:srgbClr val="C00000"/>
                </a:solidFill>
              </a:rPr>
              <a:t>=b),      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(WA=</a:t>
            </a:r>
            <a:r>
              <a:rPr lang="en-US" sz="1500" dirty="0" err="1">
                <a:solidFill>
                  <a:srgbClr val="C00000"/>
                </a:solidFill>
              </a:rPr>
              <a:t>b,SA</a:t>
            </a:r>
            <a:r>
              <a:rPr lang="en-US" sz="1500" dirty="0">
                <a:solidFill>
                  <a:srgbClr val="C00000"/>
                </a:solidFill>
              </a:rPr>
              <a:t>=</a:t>
            </a:r>
            <a:r>
              <a:rPr lang="en-US" sz="1500" dirty="0" err="1">
                <a:solidFill>
                  <a:srgbClr val="C00000"/>
                </a:solidFill>
              </a:rPr>
              <a:t>r,NT</a:t>
            </a:r>
            <a:r>
              <a:rPr lang="en-US" sz="1500" dirty="0">
                <a:solidFill>
                  <a:srgbClr val="C00000"/>
                </a:solidFill>
              </a:rPr>
              <a:t>=g),</a:t>
            </a:r>
          </a:p>
          <a:p>
            <a:r>
              <a:rPr lang="en-US" sz="1500" dirty="0">
                <a:solidFill>
                  <a:srgbClr val="C00000"/>
                </a:solidFill>
              </a:rPr>
              <a:t>          …}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048000" y="5053013"/>
            <a:ext cx="3124200" cy="784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500" dirty="0">
                <a:solidFill>
                  <a:srgbClr val="3333FF"/>
                </a:solidFill>
              </a:rPr>
              <a:t>         {(NT=</a:t>
            </a:r>
            <a:r>
              <a:rPr lang="en-US" sz="1500" dirty="0" err="1">
                <a:solidFill>
                  <a:srgbClr val="3333FF"/>
                </a:solidFill>
              </a:rPr>
              <a:t>r,SA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=b),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(NT=</a:t>
            </a:r>
            <a:r>
              <a:rPr lang="en-US" sz="1500" dirty="0" err="1">
                <a:solidFill>
                  <a:srgbClr val="3333FF"/>
                </a:solidFill>
              </a:rPr>
              <a:t>b,SA</a:t>
            </a:r>
            <a:r>
              <a:rPr lang="en-US" sz="1500" dirty="0">
                <a:solidFill>
                  <a:srgbClr val="3333FF"/>
                </a:solidFill>
              </a:rPr>
              <a:t>=</a:t>
            </a:r>
            <a:r>
              <a:rPr lang="en-US" sz="1500" dirty="0" err="1">
                <a:solidFill>
                  <a:srgbClr val="3333FF"/>
                </a:solidFill>
              </a:rPr>
              <a:t>g,Q</a:t>
            </a:r>
            <a:r>
              <a:rPr lang="en-US" sz="1500" dirty="0">
                <a:solidFill>
                  <a:srgbClr val="3333FF"/>
                </a:solidFill>
              </a:rPr>
              <a:t>=r),</a:t>
            </a:r>
          </a:p>
          <a:p>
            <a:r>
              <a:rPr lang="en-US" sz="1500" dirty="0">
                <a:solidFill>
                  <a:srgbClr val="3333FF"/>
                </a:solidFill>
              </a:rPr>
              <a:t>          …}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715000" y="5105399"/>
            <a:ext cx="6096000" cy="584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Agree: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C00000"/>
                </a:solidFill>
              </a:rPr>
              <a:t>M1</a:t>
            </a:r>
            <a:r>
              <a:rPr lang="en-US" sz="1600" dirty="0"/>
              <a:t>,</a:t>
            </a:r>
            <a:r>
              <a:rPr lang="en-US" sz="1600" dirty="0">
                <a:solidFill>
                  <a:srgbClr val="3333FF"/>
                </a:solidFill>
              </a:rPr>
              <a:t>M2</a:t>
            </a:r>
            <a:r>
              <a:rPr lang="en-US" sz="1600" dirty="0"/>
              <a:t>) </a:t>
            </a:r>
            <a:r>
              <a:rPr lang="en-US" sz="1600" dirty="0">
                <a:sym typeface="Symbol" pitchFamily="18" charset="2"/>
              </a:rPr>
              <a:t> </a:t>
            </a:r>
          </a:p>
          <a:p>
            <a:r>
              <a:rPr lang="en-US" sz="1600" dirty="0">
                <a:sym typeface="Symbol" pitchFamily="18" charset="2"/>
              </a:rPr>
              <a:t>        </a:t>
            </a:r>
            <a:r>
              <a:rPr lang="en-US" sz="1600" dirty="0"/>
              <a:t>{(</a:t>
            </a:r>
            <a:r>
              <a:rPr lang="en-US" sz="1200" dirty="0">
                <a:solidFill>
                  <a:srgbClr val="C00000"/>
                </a:solidFill>
              </a:rPr>
              <a:t>(WA=</a:t>
            </a:r>
            <a:r>
              <a:rPr lang="en-US" sz="1200" dirty="0" err="1">
                <a:solidFill>
                  <a:srgbClr val="C00000"/>
                </a:solidFill>
              </a:rPr>
              <a:t>g,SA</a:t>
            </a:r>
            <a:r>
              <a:rPr lang="en-US" sz="1200" dirty="0">
                <a:solidFill>
                  <a:srgbClr val="C00000"/>
                </a:solidFill>
              </a:rPr>
              <a:t>=</a:t>
            </a:r>
            <a:r>
              <a:rPr lang="en-US" sz="1200" dirty="0" err="1">
                <a:solidFill>
                  <a:srgbClr val="C00000"/>
                </a:solidFill>
              </a:rPr>
              <a:t>g,NT</a:t>
            </a:r>
            <a:r>
              <a:rPr lang="en-US" sz="1200" dirty="0">
                <a:solidFill>
                  <a:srgbClr val="C00000"/>
                </a:solidFill>
              </a:rPr>
              <a:t>=g)</a:t>
            </a:r>
            <a:r>
              <a:rPr lang="en-US" sz="1200" dirty="0"/>
              <a:t>, </a:t>
            </a:r>
            <a:r>
              <a:rPr lang="en-US" sz="1200" dirty="0">
                <a:solidFill>
                  <a:srgbClr val="3333FF"/>
                </a:solidFill>
              </a:rPr>
              <a:t>(NT=</a:t>
            </a:r>
            <a:r>
              <a:rPr lang="en-US" sz="1200" dirty="0" err="1">
                <a:solidFill>
                  <a:srgbClr val="3333FF"/>
                </a:solidFill>
              </a:rPr>
              <a:t>g,SA</a:t>
            </a:r>
            <a:r>
              <a:rPr lang="en-US" sz="1200" dirty="0">
                <a:solidFill>
                  <a:srgbClr val="3333FF"/>
                </a:solidFill>
              </a:rPr>
              <a:t>=</a:t>
            </a:r>
            <a:r>
              <a:rPr lang="en-US" sz="1200" dirty="0" err="1">
                <a:solidFill>
                  <a:srgbClr val="3333FF"/>
                </a:solidFill>
              </a:rPr>
              <a:t>g,Q</a:t>
            </a:r>
            <a:r>
              <a:rPr lang="en-US" sz="1200" dirty="0">
                <a:solidFill>
                  <a:srgbClr val="3333FF"/>
                </a:solidFill>
              </a:rPr>
              <a:t>=g)</a:t>
            </a:r>
            <a:r>
              <a:rPr lang="en-US" sz="1600" dirty="0"/>
              <a:t>),  …}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 rot="5400000">
            <a:off x="2157413" y="4167188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olidFill>
                  <a:srgbClr val="7030A0"/>
                </a:solidFill>
                <a:sym typeface="Symbol" pitchFamily="18" charset="2"/>
              </a:rPr>
              <a:t>Agree on    shared </a:t>
            </a:r>
            <a:r>
              <a:rPr lang="en-US" sz="1200" dirty="0" err="1">
                <a:solidFill>
                  <a:srgbClr val="7030A0"/>
                </a:solidFill>
                <a:sym typeface="Symbol" pitchFamily="18" charset="2"/>
              </a:rPr>
              <a:t>vars</a:t>
            </a:r>
            <a:endParaRPr lang="en-US" sz="1200" dirty="0">
              <a:solidFill>
                <a:srgbClr val="7030A0"/>
              </a:solidFill>
            </a:endParaRPr>
          </a:p>
        </p:txBody>
      </p:sp>
      <p:grpSp>
        <p:nvGrpSpPr>
          <p:cNvPr id="2" name="Group 139"/>
          <p:cNvGrpSpPr>
            <a:grpSpLocks/>
          </p:cNvGrpSpPr>
          <p:nvPr/>
        </p:nvGrpSpPr>
        <p:grpSpPr bwMode="auto">
          <a:xfrm>
            <a:off x="1447800" y="3195636"/>
            <a:ext cx="1600200" cy="1452563"/>
            <a:chOff x="685800" y="3653136"/>
            <a:chExt cx="1600200" cy="1452265"/>
          </a:xfrm>
        </p:grpSpPr>
        <p:sp>
          <p:nvSpPr>
            <p:cNvPr id="7" name="Oval 6"/>
            <p:cNvSpPr/>
            <p:nvPr/>
          </p:nvSpPr>
          <p:spPr>
            <a:xfrm>
              <a:off x="16002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30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" name="Straight Connector 9"/>
            <p:cNvCxnSpPr>
              <a:stCxn id="8" idx="7"/>
              <a:endCxn id="7" idx="4"/>
            </p:cNvCxnSpPr>
            <p:nvPr/>
          </p:nvCxnSpPr>
          <p:spPr>
            <a:xfrm rot="5400000" flipH="1" flipV="1">
              <a:off x="16637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1" name="TextBox 45"/>
            <p:cNvSpPr txBox="1">
              <a:spLocks noChangeArrowheads="1"/>
            </p:cNvSpPr>
            <p:nvPr/>
          </p:nvSpPr>
          <p:spPr bwMode="auto">
            <a:xfrm>
              <a:off x="12954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58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WA</a:t>
              </a:r>
            </a:p>
          </p:txBody>
        </p:sp>
        <p:cxnSp>
          <p:nvCxnSpPr>
            <p:cNvPr id="75" name="Straight Connector 74"/>
            <p:cNvCxnSpPr>
              <a:stCxn id="74" idx="4"/>
              <a:endCxn id="8" idx="1"/>
            </p:cNvCxnSpPr>
            <p:nvPr/>
          </p:nvCxnSpPr>
          <p:spPr>
            <a:xfrm rot="16200000" flipH="1">
              <a:off x="9906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74" idx="6"/>
              <a:endCxn id="7" idx="2"/>
            </p:cNvCxnSpPr>
            <p:nvPr/>
          </p:nvCxnSpPr>
          <p:spPr>
            <a:xfrm flipV="1">
              <a:off x="12954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65" name="TextBox 88"/>
            <p:cNvSpPr txBox="1">
              <a:spLocks noChangeArrowheads="1"/>
            </p:cNvSpPr>
            <p:nvPr/>
          </p:nvSpPr>
          <p:spPr bwMode="auto">
            <a:xfrm>
              <a:off x="7620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66" name="TextBox 89"/>
            <p:cNvSpPr txBox="1">
              <a:spLocks noChangeArrowheads="1"/>
            </p:cNvSpPr>
            <p:nvPr/>
          </p:nvSpPr>
          <p:spPr bwMode="auto">
            <a:xfrm>
              <a:off x="17526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91" name="Rounded Rectangle 90"/>
          <p:cNvSpPr/>
          <p:nvPr/>
        </p:nvSpPr>
        <p:spPr>
          <a:xfrm>
            <a:off x="3429000" y="3047998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140"/>
          <p:cNvGrpSpPr>
            <a:grpSpLocks/>
          </p:cNvGrpSpPr>
          <p:nvPr/>
        </p:nvGrpSpPr>
        <p:grpSpPr bwMode="auto">
          <a:xfrm>
            <a:off x="3505200" y="3195636"/>
            <a:ext cx="1600200" cy="1452563"/>
            <a:chOff x="2743200" y="3653137"/>
            <a:chExt cx="1600200" cy="1452265"/>
          </a:xfrm>
        </p:grpSpPr>
        <p:sp>
          <p:nvSpPr>
            <p:cNvPr id="92" name="Oval 91"/>
            <p:cNvSpPr/>
            <p:nvPr/>
          </p:nvSpPr>
          <p:spPr>
            <a:xfrm>
              <a:off x="36576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sp>
          <p:nvSpPr>
            <p:cNvPr id="93" name="Oval 92"/>
            <p:cNvSpPr/>
            <p:nvPr/>
          </p:nvSpPr>
          <p:spPr>
            <a:xfrm>
              <a:off x="3200400" y="4495927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94" name="Straight Connector 93"/>
            <p:cNvCxnSpPr>
              <a:stCxn id="93" idx="7"/>
              <a:endCxn id="92" idx="4"/>
            </p:cNvCxnSpPr>
            <p:nvPr/>
          </p:nvCxnSpPr>
          <p:spPr>
            <a:xfrm rot="5400000" flipH="1" flipV="1">
              <a:off x="37211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2" name="TextBox 94"/>
            <p:cNvSpPr txBox="1">
              <a:spLocks noChangeArrowheads="1"/>
            </p:cNvSpPr>
            <p:nvPr/>
          </p:nvSpPr>
          <p:spPr bwMode="auto">
            <a:xfrm>
              <a:off x="3352800" y="36531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96" name="Oval 95"/>
            <p:cNvSpPr/>
            <p:nvPr/>
          </p:nvSpPr>
          <p:spPr>
            <a:xfrm>
              <a:off x="2743200" y="3734082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NT</a:t>
              </a:r>
            </a:p>
          </p:txBody>
        </p:sp>
        <p:cxnSp>
          <p:nvCxnSpPr>
            <p:cNvPr id="97" name="Straight Connector 96"/>
            <p:cNvCxnSpPr>
              <a:stCxn id="96" idx="4"/>
              <a:endCxn id="93" idx="1"/>
            </p:cNvCxnSpPr>
            <p:nvPr/>
          </p:nvCxnSpPr>
          <p:spPr>
            <a:xfrm rot="16200000" flipH="1">
              <a:off x="3048025" y="4343533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96" idx="6"/>
              <a:endCxn id="92" idx="2"/>
            </p:cNvCxnSpPr>
            <p:nvPr/>
          </p:nvCxnSpPr>
          <p:spPr>
            <a:xfrm flipV="1">
              <a:off x="3352800" y="4038820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56" name="TextBox 98"/>
            <p:cNvSpPr txBox="1">
              <a:spLocks noChangeArrowheads="1"/>
            </p:cNvSpPr>
            <p:nvPr/>
          </p:nvSpPr>
          <p:spPr bwMode="auto">
            <a:xfrm>
              <a:off x="2819400" y="4262737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57" name="TextBox 99"/>
            <p:cNvSpPr txBox="1">
              <a:spLocks noChangeArrowheads="1"/>
            </p:cNvSpPr>
            <p:nvPr/>
          </p:nvSpPr>
          <p:spPr bwMode="auto">
            <a:xfrm>
              <a:off x="3810000" y="4267202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02" name="Straight Connector 101"/>
          <p:cNvCxnSpPr>
            <a:stCxn id="91" idx="3"/>
            <a:endCxn id="104" idx="1"/>
          </p:cNvCxnSpPr>
          <p:nvPr/>
        </p:nvCxnSpPr>
        <p:spPr>
          <a:xfrm flipV="1">
            <a:off x="5105400" y="4000498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>
            <a:spLocks noChangeArrowheads="1"/>
          </p:cNvSpPr>
          <p:nvPr/>
        </p:nvSpPr>
        <p:spPr bwMode="auto">
          <a:xfrm rot="5400000">
            <a:off x="4214813" y="4167188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04" name="Rounded Rectangle 103"/>
          <p:cNvSpPr/>
          <p:nvPr/>
        </p:nvSpPr>
        <p:spPr>
          <a:xfrm>
            <a:off x="5486400" y="3047998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" name="Group 141"/>
          <p:cNvGrpSpPr>
            <a:grpSpLocks/>
          </p:cNvGrpSpPr>
          <p:nvPr/>
        </p:nvGrpSpPr>
        <p:grpSpPr bwMode="auto">
          <a:xfrm>
            <a:off x="5562600" y="3195636"/>
            <a:ext cx="1600200" cy="1452563"/>
            <a:chOff x="4800600" y="3653136"/>
            <a:chExt cx="1600200" cy="1452265"/>
          </a:xfrm>
        </p:grpSpPr>
        <p:sp>
          <p:nvSpPr>
            <p:cNvPr id="105" name="Oval 104"/>
            <p:cNvSpPr/>
            <p:nvPr/>
          </p:nvSpPr>
          <p:spPr>
            <a:xfrm>
              <a:off x="57150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sp>
          <p:nvSpPr>
            <p:cNvPr id="106" name="Oval 105"/>
            <p:cNvSpPr/>
            <p:nvPr/>
          </p:nvSpPr>
          <p:spPr>
            <a:xfrm>
              <a:off x="5257800" y="4495926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07" name="Straight Connector 106"/>
            <p:cNvCxnSpPr>
              <a:stCxn id="106" idx="7"/>
              <a:endCxn id="105" idx="4"/>
            </p:cNvCxnSpPr>
            <p:nvPr/>
          </p:nvCxnSpPr>
          <p:spPr>
            <a:xfrm rot="5400000" flipH="1" flipV="1">
              <a:off x="57785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3" name="TextBox 107"/>
            <p:cNvSpPr txBox="1">
              <a:spLocks noChangeArrowheads="1"/>
            </p:cNvSpPr>
            <p:nvPr/>
          </p:nvSpPr>
          <p:spPr bwMode="auto">
            <a:xfrm>
              <a:off x="5410200" y="36531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4800600" y="3734081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Q</a:t>
              </a:r>
            </a:p>
          </p:txBody>
        </p:sp>
        <p:cxnSp>
          <p:nvCxnSpPr>
            <p:cNvPr id="110" name="Straight Connector 109"/>
            <p:cNvCxnSpPr>
              <a:stCxn id="109" idx="4"/>
              <a:endCxn id="106" idx="1"/>
            </p:cNvCxnSpPr>
            <p:nvPr/>
          </p:nvCxnSpPr>
          <p:spPr>
            <a:xfrm rot="16200000" flipH="1">
              <a:off x="5105425" y="4343532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9" idx="6"/>
              <a:endCxn id="105" idx="2"/>
            </p:cNvCxnSpPr>
            <p:nvPr/>
          </p:nvCxnSpPr>
          <p:spPr>
            <a:xfrm flipV="1">
              <a:off x="5410200" y="4038819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7" name="TextBox 111"/>
            <p:cNvSpPr txBox="1">
              <a:spLocks noChangeArrowheads="1"/>
            </p:cNvSpPr>
            <p:nvPr/>
          </p:nvSpPr>
          <p:spPr bwMode="auto">
            <a:xfrm>
              <a:off x="4876800" y="4262736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48" name="TextBox 112"/>
            <p:cNvSpPr txBox="1">
              <a:spLocks noChangeArrowheads="1"/>
            </p:cNvSpPr>
            <p:nvPr/>
          </p:nvSpPr>
          <p:spPr bwMode="auto">
            <a:xfrm>
              <a:off x="5867400" y="4267201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cxnSp>
        <p:nvCxnSpPr>
          <p:cNvPr id="116" name="Straight Connector 115"/>
          <p:cNvCxnSpPr>
            <a:endCxn id="118" idx="1"/>
          </p:cNvCxnSpPr>
          <p:nvPr/>
        </p:nvCxnSpPr>
        <p:spPr>
          <a:xfrm>
            <a:off x="7162800" y="4000498"/>
            <a:ext cx="381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>
            <a:spLocks noChangeArrowheads="1"/>
          </p:cNvSpPr>
          <p:nvPr/>
        </p:nvSpPr>
        <p:spPr bwMode="auto">
          <a:xfrm rot="5400000">
            <a:off x="6272213" y="4167188"/>
            <a:ext cx="2209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1200" dirty="0">
                <a:sym typeface="Symbol" pitchFamily="18" charset="2"/>
              </a:rPr>
              <a:t>Agree on    shared </a:t>
            </a:r>
            <a:r>
              <a:rPr lang="en-US" sz="1200" dirty="0" err="1">
                <a:sym typeface="Symbol" pitchFamily="18" charset="2"/>
              </a:rPr>
              <a:t>vars</a:t>
            </a:r>
            <a:endParaRPr lang="en-US" sz="1200" dirty="0"/>
          </a:p>
        </p:txBody>
      </p:sp>
      <p:sp>
        <p:nvSpPr>
          <p:cNvPr id="118" name="Rounded Rectangle 117"/>
          <p:cNvSpPr/>
          <p:nvPr/>
        </p:nvSpPr>
        <p:spPr>
          <a:xfrm>
            <a:off x="7543800" y="3047998"/>
            <a:ext cx="1676400" cy="19050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7620000" y="3195636"/>
            <a:ext cx="1600200" cy="1452563"/>
            <a:chOff x="6858000" y="3653138"/>
            <a:chExt cx="1600200" cy="1452265"/>
          </a:xfrm>
        </p:grpSpPr>
        <p:sp>
          <p:nvSpPr>
            <p:cNvPr id="119" name="Oval 118"/>
            <p:cNvSpPr/>
            <p:nvPr/>
          </p:nvSpPr>
          <p:spPr>
            <a:xfrm>
              <a:off x="77724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V</a:t>
              </a:r>
            </a:p>
          </p:txBody>
        </p:sp>
        <p:sp>
          <p:nvSpPr>
            <p:cNvPr id="120" name="Oval 119"/>
            <p:cNvSpPr/>
            <p:nvPr/>
          </p:nvSpPr>
          <p:spPr>
            <a:xfrm>
              <a:off x="7315200" y="4495928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chemeClr val="tx1"/>
                  </a:solidFill>
                </a:rPr>
                <a:t>SA</a:t>
              </a:r>
            </a:p>
          </p:txBody>
        </p:sp>
        <p:cxnSp>
          <p:nvCxnSpPr>
            <p:cNvPr id="121" name="Straight Connector 120"/>
            <p:cNvCxnSpPr>
              <a:stCxn id="120" idx="7"/>
              <a:endCxn id="119" idx="4"/>
            </p:cNvCxnSpPr>
            <p:nvPr/>
          </p:nvCxnSpPr>
          <p:spPr>
            <a:xfrm rot="5400000" flipH="1" flipV="1">
              <a:off x="78359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4" name="TextBox 121"/>
            <p:cNvSpPr txBox="1">
              <a:spLocks noChangeArrowheads="1"/>
            </p:cNvSpPr>
            <p:nvPr/>
          </p:nvSpPr>
          <p:spPr bwMode="auto">
            <a:xfrm>
              <a:off x="7467600" y="36531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123" name="Oval 122"/>
            <p:cNvSpPr/>
            <p:nvPr/>
          </p:nvSpPr>
          <p:spPr>
            <a:xfrm>
              <a:off x="6858000" y="3734083"/>
              <a:ext cx="609600" cy="60947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  <a:latin typeface="Arial Narrow" pitchFamily="34" charset="0"/>
                </a:rPr>
                <a:t>NSW</a:t>
              </a:r>
            </a:p>
          </p:txBody>
        </p:sp>
        <p:cxnSp>
          <p:nvCxnSpPr>
            <p:cNvPr id="124" name="Straight Connector 123"/>
            <p:cNvCxnSpPr>
              <a:stCxn id="123" idx="4"/>
              <a:endCxn id="120" idx="1"/>
            </p:cNvCxnSpPr>
            <p:nvPr/>
          </p:nvCxnSpPr>
          <p:spPr>
            <a:xfrm rot="16200000" flipH="1">
              <a:off x="7162825" y="4343534"/>
              <a:ext cx="241251" cy="2413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3" idx="6"/>
              <a:endCxn id="119" idx="2"/>
            </p:cNvCxnSpPr>
            <p:nvPr/>
          </p:nvCxnSpPr>
          <p:spPr>
            <a:xfrm flipV="1">
              <a:off x="7467600" y="4038821"/>
              <a:ext cx="304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8" name="TextBox 125"/>
            <p:cNvSpPr txBox="1">
              <a:spLocks noChangeArrowheads="1"/>
            </p:cNvSpPr>
            <p:nvPr/>
          </p:nvSpPr>
          <p:spPr bwMode="auto">
            <a:xfrm>
              <a:off x="6934200" y="4262738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  <p:sp>
          <p:nvSpPr>
            <p:cNvPr id="21539" name="TextBox 126"/>
            <p:cNvSpPr txBox="1">
              <a:spLocks noChangeArrowheads="1"/>
            </p:cNvSpPr>
            <p:nvPr/>
          </p:nvSpPr>
          <p:spPr bwMode="auto">
            <a:xfrm>
              <a:off x="7924800" y="4267203"/>
              <a:ext cx="533400" cy="369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ym typeface="Symbol" pitchFamily="18" charset="2"/>
                </a:rPr>
                <a:t></a:t>
              </a:r>
              <a:endParaRPr lang="en-US" b="1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9DBC17C-42D8-6E1B-176C-CF475F1D930E}"/>
              </a:ext>
            </a:extLst>
          </p:cNvPr>
          <p:cNvSpPr txBox="1"/>
          <p:nvPr/>
        </p:nvSpPr>
        <p:spPr>
          <a:xfrm>
            <a:off x="707326" y="5853168"/>
            <a:ext cx="1077734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u="none" strike="noStrike" baseline="0" dirty="0">
                <a:latin typeface="NimbusRomNo9L-Regu"/>
              </a:rPr>
              <a:t>Once we have a tree-structured graph, we can apply T</a:t>
            </a:r>
            <a:r>
              <a:rPr lang="en-US" sz="1100" b="0" i="0" u="none" strike="noStrike" baseline="0" dirty="0">
                <a:latin typeface="NimbusRomNo9L-Regu"/>
              </a:rPr>
              <a:t>REE</a:t>
            </a:r>
            <a:r>
              <a:rPr lang="en-US" b="0" i="0" u="none" strike="noStrike" baseline="0" dirty="0">
                <a:latin typeface="NimbusRomNo9L-Regu"/>
              </a:rPr>
              <a:t>-CSP-S</a:t>
            </a:r>
            <a:r>
              <a:rPr lang="en-US" sz="1100" b="0" i="0" u="none" strike="noStrike" baseline="0" dirty="0">
                <a:latin typeface="NimbusRomNo9L-Regu"/>
              </a:rPr>
              <a:t>OLVER </a:t>
            </a:r>
            <a:r>
              <a:rPr lang="en-US" b="0" i="0" u="none" strike="noStrike" baseline="0" dirty="0">
                <a:latin typeface="NimbusRomNo9L-Regu"/>
              </a:rPr>
              <a:t>to get a solution</a:t>
            </a:r>
            <a:r>
              <a:rPr lang="tr-TR" b="0" i="0" u="none" strike="noStrike" baseline="0" dirty="0">
                <a:latin typeface="NimbusRomNo9L-Regu"/>
              </a:rPr>
              <a:t> </a:t>
            </a:r>
            <a:r>
              <a:rPr lang="en-US" b="0" i="0" u="none" strike="noStrike" baseline="0" dirty="0">
                <a:latin typeface="NimbusRomNo9L-Regu"/>
              </a:rPr>
              <a:t>in </a:t>
            </a:r>
            <a:r>
              <a:rPr lang="en-US" b="0" i="0" u="none" strike="noStrike" baseline="0" dirty="0">
                <a:latin typeface="NimbusRomNo9L-ReguItal"/>
              </a:rPr>
              <a:t>O</a:t>
            </a:r>
            <a:r>
              <a:rPr lang="en-US" b="0" i="0" u="none" strike="noStrike" baseline="0" dirty="0">
                <a:latin typeface="CMR10"/>
              </a:rPr>
              <a:t>(</a:t>
            </a:r>
            <a:r>
              <a:rPr lang="en-US" b="0" i="0" u="none" strike="noStrike" baseline="0" dirty="0">
                <a:latin typeface="NimbusRomNo9L-ReguItal"/>
              </a:rPr>
              <a:t>nd</a:t>
            </a:r>
            <a:r>
              <a:rPr lang="en-US" sz="1100" b="0" i="0" u="none" strike="noStrike" baseline="0" dirty="0">
                <a:latin typeface="NimbusRomNo9L-Regu"/>
              </a:rPr>
              <a:t>2</a:t>
            </a:r>
            <a:r>
              <a:rPr lang="en-US" b="0" i="0" u="none" strike="noStrike" baseline="0" dirty="0">
                <a:latin typeface="CMR10"/>
              </a:rPr>
              <a:t>) </a:t>
            </a:r>
            <a:r>
              <a:rPr lang="en-US" b="0" i="0" u="none" strike="noStrike" baseline="0" dirty="0">
                <a:latin typeface="NimbusRomNo9L-Regu"/>
              </a:rPr>
              <a:t>time, where </a:t>
            </a:r>
            <a:r>
              <a:rPr lang="en-US" b="0" i="0" u="none" strike="noStrike" baseline="0" dirty="0">
                <a:latin typeface="NimbusRomNo9L-ReguItal"/>
              </a:rPr>
              <a:t>n </a:t>
            </a:r>
            <a:r>
              <a:rPr lang="en-US" b="0" i="0" u="none" strike="noStrike" baseline="0" dirty="0">
                <a:latin typeface="NimbusRomNo9L-Regu"/>
              </a:rPr>
              <a:t>is the</a:t>
            </a:r>
            <a:r>
              <a:rPr lang="tr-TR" b="0" i="0" u="none" strike="noStrike" baseline="0" dirty="0">
                <a:latin typeface="NimbusRomNo9L-Regu"/>
              </a:rPr>
              <a:t> </a:t>
            </a:r>
            <a:r>
              <a:rPr lang="en-US" b="0" i="0" u="none" strike="noStrike" baseline="0" dirty="0">
                <a:latin typeface="NimbusRomNo9L-Regu"/>
              </a:rPr>
              <a:t> number of tree nodes and </a:t>
            </a:r>
            <a:r>
              <a:rPr lang="en-US" b="0" i="0" u="none" strike="noStrike" baseline="0" dirty="0">
                <a:latin typeface="NimbusRomNo9L-ReguItal"/>
              </a:rPr>
              <a:t>d </a:t>
            </a:r>
            <a:r>
              <a:rPr lang="en-US" b="0" i="0" u="none" strike="noStrike" baseline="0" dirty="0">
                <a:latin typeface="NimbusRomNo9L-Regu"/>
              </a:rPr>
              <a:t>is the size of the largest domain.</a:t>
            </a:r>
            <a:endParaRPr lang="tr-T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59" grpId="0"/>
      <p:bldP spid="60" grpId="0"/>
      <p:bldP spid="61" grpId="0"/>
      <p:bldP spid="62" grpId="0"/>
      <p:bldP spid="64" grpId="0"/>
      <p:bldP spid="66" grpId="0"/>
      <p:bldP spid="67" grpId="0"/>
      <p:bldP spid="73" grpId="0"/>
      <p:bldP spid="91" grpId="0" animBg="1"/>
      <p:bldP spid="103" grpId="0"/>
      <p:bldP spid="104" grpId="0" animBg="1"/>
      <p:bldP spid="117" grpId="0"/>
      <p:bldP spid="11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Iterative Improvement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5160" y="1569345"/>
            <a:ext cx="9408592" cy="44432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44663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Local Search for CSPs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Local search methods typically work with “complete” states, i.e., all variables assigned.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Local search algorithms turn out to be very effective in solving many CSPs. They use a complete-state formulation (as introduced in Section 4.1.1) where each state assigns a value to every variable, and the search changes the value of one variable at a time.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To apply to CSPs: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Take an assignment with unsatisfied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Operators </a:t>
            </a:r>
            <a:r>
              <a:rPr lang="en-US" sz="2300" i="1" dirty="0"/>
              <a:t>reassign </a:t>
            </a:r>
            <a:r>
              <a:rPr lang="en-US" sz="2300" dirty="0"/>
              <a:t>variable values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300" dirty="0"/>
              <a:t>No fringe!  Live on the edge.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We then randomly choose a conflicted variable, we’d like to change the value to something that brings us closer to a solution; the most obvious approach is to select the value that results in the minimum number of conflicts with other variables—the </a:t>
            </a:r>
            <a:r>
              <a:rPr lang="en-US" sz="2400" dirty="0">
                <a:highlight>
                  <a:srgbClr val="FFFF00"/>
                </a:highlight>
              </a:rPr>
              <a:t>min-conflicts heuristic</a:t>
            </a:r>
            <a:r>
              <a:rPr 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Algorithm: While not solved,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Variable selection: randomly select any conflicted variable</a:t>
            </a:r>
          </a:p>
          <a:p>
            <a:pPr lvl="1">
              <a:lnSpc>
                <a:spcPct val="80000"/>
              </a:lnSpc>
            </a:pPr>
            <a:r>
              <a:rPr lang="en-US" sz="2300" dirty="0"/>
              <a:t>Value selection: min-conflicts heuristic: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Choose a value that violates the fewest constraints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I.e., hill climb with h(n) = total number of violated constraints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Min-conflicts is surprisingly effective for many CSPs, amazingly, on </a:t>
            </a:r>
            <a:r>
              <a:rPr lang="en-US" sz="2800" dirty="0">
                <a:solidFill>
                  <a:srgbClr val="FF0000"/>
                </a:solidFill>
              </a:rPr>
              <a:t>the n-queens problem.</a:t>
            </a:r>
          </a:p>
        </p:txBody>
      </p:sp>
      <p:sp>
        <p:nvSpPr>
          <p:cNvPr id="6" name="Oval 5"/>
          <p:cNvSpPr/>
          <p:nvPr/>
        </p:nvSpPr>
        <p:spPr>
          <a:xfrm>
            <a:off x="7764379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582525" y="2788317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6"/>
            <a:endCxn id="7" idx="2"/>
          </p:cNvCxnSpPr>
          <p:nvPr/>
        </p:nvCxnSpPr>
        <p:spPr>
          <a:xfrm>
            <a:off x="8173453" y="2992855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8326856" y="2737185"/>
            <a:ext cx="119653" cy="17078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0050379" y="2791325"/>
            <a:ext cx="409075" cy="409075"/>
          </a:xfrm>
          <a:prstGeom prst="ellipse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0868525" y="2791325"/>
            <a:ext cx="409075" cy="409075"/>
          </a:xfrm>
          <a:prstGeom prst="ellipse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6"/>
            <a:endCxn id="11" idx="2"/>
          </p:cNvCxnSpPr>
          <p:nvPr/>
        </p:nvCxnSpPr>
        <p:spPr>
          <a:xfrm>
            <a:off x="10459453" y="2995863"/>
            <a:ext cx="40907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0612856" y="2740193"/>
            <a:ext cx="119653" cy="17078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9220200" y="2968792"/>
            <a:ext cx="609600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04CA5-4552-42D4-848F-68562F345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8-queens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4E6712-2A1F-44A9-860D-72FE49EC1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68" y="1219200"/>
            <a:ext cx="11587332" cy="5410199"/>
          </a:xfrm>
        </p:spPr>
      </p:pic>
    </p:spTree>
    <p:extLst>
      <p:ext uri="{BB962C8B-B14F-4D97-AF65-F5344CB8AC3E}">
        <p14:creationId xmlns:p14="http://schemas.microsoft.com/office/powerpoint/2010/main" val="8462138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4-Queens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4008437"/>
            <a:ext cx="64008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States: 4 queens in 4 columns (4</a:t>
            </a:r>
            <a:r>
              <a:rPr lang="en-US" sz="2400" baseline="30000" dirty="0"/>
              <a:t>4</a:t>
            </a:r>
            <a:r>
              <a:rPr lang="en-US" sz="2400" dirty="0"/>
              <a:t> = 256 states)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Operators: move queen in column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Goal test: no attacks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Evaluation: c(n) = number of attacks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1866902"/>
            <a:ext cx="70707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6858000" y="6324600"/>
            <a:ext cx="5334000" cy="544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n-queens – iterative improvement (L5D1)]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– iterative improvement]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n Queens</a:t>
            </a:r>
          </a:p>
        </p:txBody>
      </p:sp>
      <p:pic>
        <p:nvPicPr>
          <p:cNvPr id="5" name="Iterative Improvement -- n quee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36650"/>
            <a:ext cx="8382000" cy="52387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52E231-4CB7-4DE5-BC4B-07CA74FA57F0}"/>
                  </a:ext>
                </a:extLst>
              </p14:cNvPr>
              <p14:cNvContentPartPr/>
              <p14:nvPr/>
            </p14:nvContentPartPr>
            <p14:xfrm>
              <a:off x="4591080" y="463536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52E231-4CB7-4DE5-BC4B-07CA74FA57F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81720" y="46260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57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Iterative Improvement – Coloring</a:t>
            </a:r>
          </a:p>
        </p:txBody>
      </p:sp>
      <p:pic>
        <p:nvPicPr>
          <p:cNvPr id="3" name="Iterative Improvement -- color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219200"/>
            <a:ext cx="8361362" cy="52258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9F08A-788A-4ABD-A372-B3CAF29AA6A7}"/>
              </a:ext>
            </a:extLst>
          </p:cNvPr>
          <p:cNvSpPr txBox="1"/>
          <p:nvPr/>
        </p:nvSpPr>
        <p:spPr>
          <a:xfrm>
            <a:off x="1371600" y="685800"/>
            <a:ext cx="1097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5"/>
              </a:rPr>
              <a:t>https://inst.eecs.berkeley.edu/~cs188/fa21/assets/demos/csp/csp_demos.html</a:t>
            </a:r>
            <a:r>
              <a:rPr lang="tr-TR" sz="1800" dirty="0"/>
              <a:t> </a:t>
            </a: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84349D-0B0F-68CF-36ED-6AF60DE3B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8562" y="1219200"/>
            <a:ext cx="3144838" cy="52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Performance of Min-Conflicts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972800" cy="2057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highlight>
                  <a:srgbClr val="FFFF00"/>
                </a:highlight>
              </a:rPr>
              <a:t>Min-conflicts</a:t>
            </a:r>
            <a:r>
              <a:rPr lang="en-US" sz="2400" dirty="0"/>
              <a:t> is surprisingly </a:t>
            </a:r>
            <a:r>
              <a:rPr lang="en-US" sz="2400" dirty="0">
                <a:highlight>
                  <a:srgbClr val="FFFF00"/>
                </a:highlight>
              </a:rPr>
              <a:t>effective for many CSPs</a:t>
            </a:r>
            <a:r>
              <a:rPr lang="en-US" sz="2400" dirty="0"/>
              <a:t>. Amazingly, on the n-queens problem, if you don’t count the initial placement of queens, the run time of min-conflicts is roughly independent of problem size.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Given random initial state, can solve n-queens in almost constant time for arbitrary n with high probability (e.g., n = 10,000,000)!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It solves even the million-queens problem in an average of 50 steps (after the initial assignment).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Min-conflicts also works well for hard problems.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For example, it has been used to schedule observations for the Hubble Space Telescope, reducing the time taken to schedule a week of observations from three weeks (!) to around 10 minutes.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The same appears to be true for any randomly-generated CSP </a:t>
            </a:r>
            <a:r>
              <a:rPr lang="en-US" sz="2400" i="1" dirty="0"/>
              <a:t>except</a:t>
            </a:r>
            <a:r>
              <a:rPr lang="en-US" sz="2400" dirty="0"/>
              <a:t> in a narrow range of the ratio.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 l="240" t="628"/>
          <a:stretch>
            <a:fillRect/>
          </a:stretch>
        </p:blipFill>
        <p:spPr bwMode="auto">
          <a:xfrm>
            <a:off x="1228165" y="4509247"/>
            <a:ext cx="3724835" cy="21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505201"/>
            <a:ext cx="3352800" cy="541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6098" y="3341932"/>
            <a:ext cx="4020407" cy="3129004"/>
          </a:xfrm>
          <a:prstGeom prst="rect">
            <a:avLst/>
          </a:prstGeom>
          <a:noFill/>
        </p:spPr>
      </p:pic>
      <p:pic>
        <p:nvPicPr>
          <p:cNvPr id="13315" name="Picture 3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336" t="28521" r="18789" b="53479"/>
          <a:stretch>
            <a:fillRect/>
          </a:stretch>
        </p:blipFill>
        <p:spPr bwMode="auto">
          <a:xfrm>
            <a:off x="9296400" y="3335867"/>
            <a:ext cx="2057400" cy="1371600"/>
          </a:xfrm>
          <a:prstGeom prst="rect">
            <a:avLst/>
          </a:prstGeom>
          <a:noFill/>
        </p:spPr>
      </p:pic>
      <p:pic>
        <p:nvPicPr>
          <p:cNvPr id="13316" name="Picture 4" descr="C:\Users\Dan\Dropbox\Office\CS 188\Ketrina Art\CSPs 2\MinConflict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32" t="59583" r="15143" b="22417"/>
          <a:stretch>
            <a:fillRect/>
          </a:stretch>
        </p:blipFill>
        <p:spPr bwMode="auto">
          <a:xfrm>
            <a:off x="9220200" y="4416524"/>
            <a:ext cx="2209800" cy="12053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49525-FC46-4309-A507-973DE60C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0F95A-FD0E-44E1-9290-D46B82E2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5C6E1-B3CC-4253-AABA-A10E9DB6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02523"/>
            <a:ext cx="11658600" cy="542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489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0126" y="2392024"/>
            <a:ext cx="6274674" cy="278936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Summary: CSPs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15008"/>
            <a:ext cx="7556937" cy="434339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en-US" sz="2800" dirty="0"/>
              <a:t>CSPs are a special kind of search problem: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States are partial assignments</a:t>
            </a:r>
          </a:p>
          <a:p>
            <a:pPr lvl="1">
              <a:spcBef>
                <a:spcPct val="0"/>
              </a:spcBef>
              <a:spcAft>
                <a:spcPts val="0"/>
              </a:spcAft>
            </a:pPr>
            <a:r>
              <a:rPr lang="en-US" dirty="0"/>
              <a:t>Goal test defined by constraints</a:t>
            </a:r>
          </a:p>
          <a:p>
            <a:pPr lvl="6">
              <a:spcBef>
                <a:spcPct val="0"/>
              </a:spcBef>
              <a:spcAft>
                <a:spcPts val="0"/>
              </a:spcAft>
            </a:pPr>
            <a:endParaRPr lang="en-US" sz="1200" dirty="0"/>
          </a:p>
          <a:p>
            <a:pPr>
              <a:spcAft>
                <a:spcPts val="0"/>
              </a:spcAft>
            </a:pPr>
            <a:r>
              <a:rPr lang="en-US" sz="2800" dirty="0"/>
              <a:t>Basic solution: backtracking search</a:t>
            </a:r>
          </a:p>
          <a:p>
            <a:pPr lvl="2"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Speed-ups: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Ordering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Filtering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r>
              <a:rPr lang="en-US" sz="2400" dirty="0"/>
              <a:t>Structure</a:t>
            </a:r>
          </a:p>
          <a:p>
            <a:pPr lvl="1">
              <a:spcBef>
                <a:spcPts val="176"/>
              </a:spcBef>
              <a:spcAft>
                <a:spcPts val="0"/>
              </a:spcAft>
            </a:pPr>
            <a:endParaRPr lang="en-US" sz="1500" dirty="0"/>
          </a:p>
          <a:p>
            <a:pPr>
              <a:spcAft>
                <a:spcPts val="0"/>
              </a:spcAft>
            </a:pPr>
            <a:r>
              <a:rPr lang="en-US" sz="2800" dirty="0"/>
              <a:t>Iterative min-conflicts is often effective in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D7D726-6F80-4315-8FD1-E59B1F66C2E4}"/>
              </a:ext>
            </a:extLst>
          </p:cNvPr>
          <p:cNvSpPr txBox="1"/>
          <p:nvPr/>
        </p:nvSpPr>
        <p:spPr>
          <a:xfrm>
            <a:off x="573989" y="5867400"/>
            <a:ext cx="6098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CSPLib</a:t>
            </a:r>
            <a:r>
              <a:rPr lang="en-US" dirty="0"/>
              <a:t>: A problem library for constraints:</a:t>
            </a:r>
            <a:br>
              <a:rPr lang="en-US" dirty="0"/>
            </a:br>
            <a:r>
              <a:rPr lang="tr-TR" dirty="0">
                <a:hlinkClick r:id="rId4"/>
              </a:rPr>
              <a:t>https://www.csplib.org/</a:t>
            </a:r>
            <a:r>
              <a:rPr lang="en-US" dirty="0"/>
              <a:t> </a:t>
            </a:r>
            <a:endParaRPr lang="tr-TR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neq  template TPT1  env TPENV1  fore 0  back 16777215  eqnno 1"/>
  <p:tag name="FILENAME" val="TP_tmp"/>
  <p:tag name="ORIGWIDTH" val="7"/>
  <p:tag name="PICTUREFILESIZE" val="10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 = \frac{\mbox{number of constraints}}{\mbox{number of variables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72"/>
  <p:tag name="PICTUREFILESIZE" val="202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34387</TotalTime>
  <Words>4703</Words>
  <Application>Microsoft Office PowerPoint</Application>
  <PresentationFormat>Widescreen</PresentationFormat>
  <Paragraphs>725</Paragraphs>
  <Slides>90</Slides>
  <Notes>21</Notes>
  <HiddenSlides>1</HiddenSlides>
  <MMClips>7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8" baseType="lpstr">
      <vt:lpstr>Arial</vt:lpstr>
      <vt:lpstr>Arial Narrow</vt:lpstr>
      <vt:lpstr>ArialMT</vt:lpstr>
      <vt:lpstr>Bookman Old Style</vt:lpstr>
      <vt:lpstr>Calibri</vt:lpstr>
      <vt:lpstr>Century</vt:lpstr>
      <vt:lpstr>CMMI10</vt:lpstr>
      <vt:lpstr>CMR10</vt:lpstr>
      <vt:lpstr>CMSSBX10</vt:lpstr>
      <vt:lpstr>CMSY10</vt:lpstr>
      <vt:lpstr>Lucida Sans Unicode</vt:lpstr>
      <vt:lpstr>NimbusRomNo9L-Medi</vt:lpstr>
      <vt:lpstr>NimbusRomNo9L-Regu</vt:lpstr>
      <vt:lpstr>NimbusRomNo9L-ReguItal</vt:lpstr>
      <vt:lpstr>Palatino Linotype</vt:lpstr>
      <vt:lpstr>Times New Roman</vt:lpstr>
      <vt:lpstr>Wingdings</vt:lpstr>
      <vt:lpstr>dan-berkeley-nlp-v1</vt:lpstr>
      <vt:lpstr>COE 4213564 Introduction to Artificial Intelligence </vt:lpstr>
      <vt:lpstr>PowerPoint Presentation</vt:lpstr>
      <vt:lpstr>What is Search For?</vt:lpstr>
      <vt:lpstr>Constraint Satisfaction Problems</vt:lpstr>
      <vt:lpstr>Constraint Satisfaction Problems</vt:lpstr>
      <vt:lpstr>Defining Constraint Satisfaction Problems</vt:lpstr>
      <vt:lpstr>Constraint satisfaction problems (CSPs)</vt:lpstr>
      <vt:lpstr>Constraint satisfaction problems (CSPs)</vt:lpstr>
      <vt:lpstr>PowerPoint Presentation</vt:lpstr>
      <vt:lpstr>Possible Worlds</vt:lpstr>
      <vt:lpstr>Varieties of CSPs and Constraints</vt:lpstr>
      <vt:lpstr>Varieties of CSPs</vt:lpstr>
      <vt:lpstr>Varieties of Constraints</vt:lpstr>
      <vt:lpstr>Constraints</vt:lpstr>
      <vt:lpstr>Constraints</vt:lpstr>
      <vt:lpstr>Scope of a constraint</vt:lpstr>
      <vt:lpstr>Solving 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 puzzles</vt:lpstr>
      <vt:lpstr>Example: Cryptarithmetic</vt:lpstr>
      <vt:lpstr>Example: Sudoku</vt:lpstr>
      <vt:lpstr>Real-World CSPs</vt:lpstr>
      <vt:lpstr>Solving CSPs</vt:lpstr>
      <vt:lpstr>Solving Constraint Satisfaction Problems (CSPs)</vt:lpstr>
      <vt:lpstr>Generate and Test (GT) Algorithms</vt:lpstr>
      <vt:lpstr>CSP as a Search Problem: one formulation</vt:lpstr>
      <vt:lpstr>CSP as Graph Searching</vt:lpstr>
      <vt:lpstr>CSP as Graph Searching</vt:lpstr>
      <vt:lpstr>Standard Search Formulation</vt:lpstr>
      <vt:lpstr>Search Methods</vt:lpstr>
      <vt:lpstr>BFS</vt:lpstr>
      <vt:lpstr>Video of Demo Coloring – DFS  https://inst.eecs.berkeley.edu/~cs188/fa19/assets/demos/csp/csp_demos.html </vt:lpstr>
      <vt:lpstr>Demo Coloring – DFS </vt:lpstr>
      <vt:lpstr>Backtracking Search</vt:lpstr>
      <vt:lpstr>Backtracking Search</vt:lpstr>
      <vt:lpstr>Backtracking Search</vt:lpstr>
      <vt:lpstr>CSP as Graph Searching</vt:lpstr>
      <vt:lpstr>Video of Demo Coloring – Backtracking https://inst.eecs.berkeley.edu/~cs188/fa19/assets/demos/csp/csp_demos.html </vt:lpstr>
      <vt:lpstr>Demo Coloring – Backtracking</vt:lpstr>
      <vt:lpstr>Backtracking Example</vt:lpstr>
      <vt:lpstr>Backtracking Search</vt:lpstr>
      <vt:lpstr>Backtracking Search</vt:lpstr>
      <vt:lpstr>Improving Backtracking</vt:lpstr>
      <vt:lpstr>Filtering</vt:lpstr>
      <vt:lpstr>Filtering: Forward Checking</vt:lpstr>
      <vt:lpstr>Video of Demo Coloring – Backtracking with Forward Checking https://inst.eecs.berkeley.edu/~cs188/fa19/assets/demos/csp/csp_demos.html </vt:lpstr>
      <vt:lpstr>Backtracking with Forward Checking</vt:lpstr>
      <vt:lpstr>Filtering: Constraint Propagation</vt:lpstr>
      <vt:lpstr>Consistency of A Single Arc</vt:lpstr>
      <vt:lpstr>Arc consistency</vt:lpstr>
      <vt:lpstr>Arc consistency</vt:lpstr>
      <vt:lpstr>Arc consistency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Backtracking with Arc Consistency</vt:lpstr>
      <vt:lpstr>Ordering</vt:lpstr>
      <vt:lpstr>Ordering: Minimum Remaining Values</vt:lpstr>
      <vt:lpstr>Ordering: Least Constraining Value</vt:lpstr>
      <vt:lpstr>Demo: Backtracking + AC + Ordering</vt:lpstr>
      <vt:lpstr>K-Consistency</vt:lpstr>
      <vt:lpstr>K-Consistency</vt:lpstr>
      <vt:lpstr>Strong K-Consistency</vt:lpstr>
      <vt:lpstr>Structure</vt:lpstr>
      <vt:lpstr>Problem Structure</vt:lpstr>
      <vt:lpstr>Tree-Structured CSPs</vt:lpstr>
      <vt:lpstr>Tree-Structured CSPs</vt:lpstr>
      <vt:lpstr>Tree-Structured CSPs</vt:lpstr>
      <vt:lpstr>The TREE-CSP-SOLVER algorithm for solving tree-structured CSPs.</vt:lpstr>
      <vt:lpstr>Improving Structure</vt:lpstr>
      <vt:lpstr>Nearly Tree-Structured CSPs</vt:lpstr>
      <vt:lpstr>Cutset Conditioning</vt:lpstr>
      <vt:lpstr>Cutset Quiz</vt:lpstr>
      <vt:lpstr>PowerPoint Presentation</vt:lpstr>
      <vt:lpstr>Tree Decomposition*</vt:lpstr>
      <vt:lpstr>Iterative Improvement</vt:lpstr>
      <vt:lpstr>Local Search for CSPs</vt:lpstr>
      <vt:lpstr>8-queens problem</vt:lpstr>
      <vt:lpstr>Example: 4-Queens</vt:lpstr>
      <vt:lpstr>Video of Demo Iterative Improvement – n Queens</vt:lpstr>
      <vt:lpstr>Video of Demo Iterative Improvement – Coloring</vt:lpstr>
      <vt:lpstr>Performance of Min-Conflicts</vt:lpstr>
      <vt:lpstr>Summary: CSPs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Selim AKYOKUŞ</cp:lastModifiedBy>
  <cp:revision>2143</cp:revision>
  <cp:lastPrinted>2013-09-10T05:49:32Z</cp:lastPrinted>
  <dcterms:created xsi:type="dcterms:W3CDTF">2004-08-27T04:16:05Z</dcterms:created>
  <dcterms:modified xsi:type="dcterms:W3CDTF">2023-11-05T18:24:09Z</dcterms:modified>
</cp:coreProperties>
</file>