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35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38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39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9" r:id="rId1"/>
  </p:sldMasterIdLst>
  <p:notesMasterIdLst>
    <p:notesMasterId r:id="rId106"/>
  </p:notesMasterIdLst>
  <p:handoutMasterIdLst>
    <p:handoutMasterId r:id="rId107"/>
  </p:handoutMasterIdLst>
  <p:sldIdLst>
    <p:sldId id="893" r:id="rId2"/>
    <p:sldId id="860" r:id="rId3"/>
    <p:sldId id="820" r:id="rId4"/>
    <p:sldId id="979" r:id="rId5"/>
    <p:sldId id="980" r:id="rId6"/>
    <p:sldId id="929" r:id="rId7"/>
    <p:sldId id="859" r:id="rId8"/>
    <p:sldId id="945" r:id="rId9"/>
    <p:sldId id="823" r:id="rId10"/>
    <p:sldId id="825" r:id="rId11"/>
    <p:sldId id="826" r:id="rId12"/>
    <p:sldId id="931" r:id="rId13"/>
    <p:sldId id="894" r:id="rId14"/>
    <p:sldId id="896" r:id="rId15"/>
    <p:sldId id="830" r:id="rId16"/>
    <p:sldId id="897" r:id="rId17"/>
    <p:sldId id="898" r:id="rId18"/>
    <p:sldId id="899" r:id="rId19"/>
    <p:sldId id="864" r:id="rId20"/>
    <p:sldId id="862" r:id="rId21"/>
    <p:sldId id="932" r:id="rId22"/>
    <p:sldId id="863" r:id="rId23"/>
    <p:sldId id="834" r:id="rId24"/>
    <p:sldId id="900" r:id="rId25"/>
    <p:sldId id="917" r:id="rId26"/>
    <p:sldId id="946" r:id="rId27"/>
    <p:sldId id="947" r:id="rId28"/>
    <p:sldId id="948" r:id="rId29"/>
    <p:sldId id="949" r:id="rId30"/>
    <p:sldId id="950" r:id="rId31"/>
    <p:sldId id="951" r:id="rId32"/>
    <p:sldId id="952" r:id="rId33"/>
    <p:sldId id="953" r:id="rId34"/>
    <p:sldId id="901" r:id="rId35"/>
    <p:sldId id="944" r:id="rId36"/>
    <p:sldId id="919" r:id="rId37"/>
    <p:sldId id="921" r:id="rId38"/>
    <p:sldId id="904" r:id="rId39"/>
    <p:sldId id="954" r:id="rId40"/>
    <p:sldId id="955" r:id="rId41"/>
    <p:sldId id="956" r:id="rId42"/>
    <p:sldId id="957" r:id="rId43"/>
    <p:sldId id="958" r:id="rId44"/>
    <p:sldId id="959" r:id="rId45"/>
    <p:sldId id="960" r:id="rId46"/>
    <p:sldId id="961" r:id="rId47"/>
    <p:sldId id="962" r:id="rId48"/>
    <p:sldId id="963" r:id="rId49"/>
    <p:sldId id="964" r:id="rId50"/>
    <p:sldId id="965" r:id="rId51"/>
    <p:sldId id="966" r:id="rId52"/>
    <p:sldId id="967" r:id="rId53"/>
    <p:sldId id="905" r:id="rId54"/>
    <p:sldId id="906" r:id="rId55"/>
    <p:sldId id="923" r:id="rId56"/>
    <p:sldId id="926" r:id="rId57"/>
    <p:sldId id="968" r:id="rId58"/>
    <p:sldId id="969" r:id="rId59"/>
    <p:sldId id="970" r:id="rId60"/>
    <p:sldId id="971" r:id="rId61"/>
    <p:sldId id="798" r:id="rId62"/>
    <p:sldId id="799" r:id="rId63"/>
    <p:sldId id="804" r:id="rId64"/>
    <p:sldId id="928" r:id="rId65"/>
    <p:sldId id="977" r:id="rId66"/>
    <p:sldId id="856" r:id="rId67"/>
    <p:sldId id="800" r:id="rId68"/>
    <p:sldId id="845" r:id="rId69"/>
    <p:sldId id="754" r:id="rId70"/>
    <p:sldId id="861" r:id="rId71"/>
    <p:sldId id="973" r:id="rId72"/>
    <p:sldId id="753" r:id="rId73"/>
    <p:sldId id="801" r:id="rId74"/>
    <p:sldId id="847" r:id="rId75"/>
    <p:sldId id="742" r:id="rId76"/>
    <p:sldId id="802" r:id="rId77"/>
    <p:sldId id="849" r:id="rId78"/>
    <p:sldId id="873" r:id="rId79"/>
    <p:sldId id="874" r:id="rId80"/>
    <p:sldId id="875" r:id="rId81"/>
    <p:sldId id="876" r:id="rId82"/>
    <p:sldId id="877" r:id="rId83"/>
    <p:sldId id="878" r:id="rId84"/>
    <p:sldId id="879" r:id="rId85"/>
    <p:sldId id="880" r:id="rId86"/>
    <p:sldId id="881" r:id="rId87"/>
    <p:sldId id="882" r:id="rId88"/>
    <p:sldId id="883" r:id="rId89"/>
    <p:sldId id="884" r:id="rId90"/>
    <p:sldId id="885" r:id="rId91"/>
    <p:sldId id="886" r:id="rId92"/>
    <p:sldId id="749" r:id="rId93"/>
    <p:sldId id="750" r:id="rId94"/>
    <p:sldId id="978" r:id="rId95"/>
    <p:sldId id="770" r:id="rId96"/>
    <p:sldId id="848" r:id="rId97"/>
    <p:sldId id="854" r:id="rId98"/>
    <p:sldId id="855" r:id="rId99"/>
    <p:sldId id="858" r:id="rId100"/>
    <p:sldId id="867" r:id="rId101"/>
    <p:sldId id="974" r:id="rId102"/>
    <p:sldId id="975" r:id="rId103"/>
    <p:sldId id="976" r:id="rId104"/>
    <p:sldId id="865" r:id="rId105"/>
  </p:sldIdLst>
  <p:sldSz cx="12192000" cy="6858000"/>
  <p:notesSz cx="7099300" cy="10234613"/>
  <p:custDataLst>
    <p:tags r:id="rId10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FF"/>
    <a:srgbClr val="8FAAFF"/>
    <a:srgbClr val="7F2727"/>
    <a:srgbClr val="0066FF"/>
    <a:srgbClr val="B8EAC0"/>
    <a:srgbClr val="A3FFCD"/>
    <a:srgbClr val="A50021"/>
    <a:srgbClr val="7DFF00"/>
    <a:srgbClr val="B9FF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355" autoAdjust="0"/>
  </p:normalViewPr>
  <p:slideViewPr>
    <p:cSldViewPr>
      <p:cViewPr varScale="1">
        <p:scale>
          <a:sx n="76" d="100"/>
          <a:sy n="76" d="100"/>
        </p:scale>
        <p:origin x="917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handoutMaster" Target="handoutMasters/handout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ags" Target="tags/tag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7337" cy="51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>
            <a:lvl1pPr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0340" y="1"/>
            <a:ext cx="3077337" cy="51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>
            <a:lvl1pPr algn="r"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2708"/>
            <a:ext cx="3077337" cy="51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b" anchorCtr="0" compatLnSpc="1">
            <a:prstTxWarp prst="textNoShape">
              <a:avLst/>
            </a:prstTxWarp>
          </a:bodyPr>
          <a:lstStyle>
            <a:lvl1pPr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0340" y="9722708"/>
            <a:ext cx="3077337" cy="51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b" anchorCtr="0" compatLnSpc="1">
            <a:prstTxWarp prst="textNoShape">
              <a:avLst/>
            </a:prstTxWarp>
          </a:bodyPr>
          <a:lstStyle>
            <a:lvl1pPr algn="r" defTabSz="989801">
              <a:defRPr sz="1300"/>
            </a:lvl1pPr>
          </a:lstStyle>
          <a:p>
            <a:fld id="{370EF009-23CE-4081-AF56-082D82CEF6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4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7337" cy="51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>
            <a:lvl1pPr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0340" y="1"/>
            <a:ext cx="3077337" cy="51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>
            <a:lvl1pPr algn="r"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8350"/>
            <a:ext cx="68199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905" y="4862233"/>
            <a:ext cx="5677492" cy="4603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2708"/>
            <a:ext cx="3077337" cy="51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b" anchorCtr="0" compatLnSpc="1">
            <a:prstTxWarp prst="textNoShape">
              <a:avLst/>
            </a:prstTxWarp>
          </a:bodyPr>
          <a:lstStyle>
            <a:lvl1pPr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0340" y="9722708"/>
            <a:ext cx="3077337" cy="51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b" anchorCtr="0" compatLnSpc="1">
            <a:prstTxWarp prst="textNoShape">
              <a:avLst/>
            </a:prstTxWarp>
          </a:bodyPr>
          <a:lstStyle>
            <a:lvl1pPr algn="r" defTabSz="989801">
              <a:defRPr sz="1300"/>
            </a:lvl1pPr>
          </a:lstStyle>
          <a:p>
            <a:fld id="{72CC9163-7EC6-4747-8782-88871FDBE1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623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</a:t>
            </a:r>
            <a:r>
              <a:rPr lang="en-US" baseline="0"/>
              <a:t>Thanks!</a:t>
            </a:r>
            <a:endParaRPr lang="en-US" sz="120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943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Rewards in the future (deeper in the tree) matter less</a:t>
            </a:r>
          </a:p>
          <a:p>
            <a:endParaRPr lang="en-US">
              <a:ea typeface="ＭＳ Ｐゴシック" pitchFamily="34" charset="-128"/>
            </a:endParaRPr>
          </a:p>
          <a:p>
            <a:r>
              <a:rPr lang="en-US">
                <a:ea typeface="ＭＳ Ｐゴシック" pitchFamily="34" charset="-128"/>
              </a:rPr>
              <a:t>Interesting: running expectimax, if having to truncate the search, then not losing much; e.g.,  less then \gamma^d / (1-\gamma)</a:t>
            </a:r>
          </a:p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8DDD6D-317B-4886-9A60-0B722A074D75}" type="slidenum">
              <a:rPr lang="en-US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[Note:</a:t>
            </a:r>
            <a:r>
              <a:rPr lang="en-US" baseline="0" dirty="0"/>
              <a:t> this demo doesn’t show anything in action, just pops up V and Q values.]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2812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demo doesn’t show</a:t>
            </a:r>
            <a:r>
              <a:rPr lang="en-US" baseline="0" dirty="0"/>
              <a:t> anything in action, it just shows the V and Q values.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846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demo doesn’t show</a:t>
            </a:r>
            <a:r>
              <a:rPr lang="en-US" baseline="0" dirty="0"/>
              <a:t> anything in action, it just shows the V and Q values.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283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demo doesn’t show</a:t>
            </a:r>
            <a:r>
              <a:rPr lang="en-US" baseline="0" dirty="0"/>
              <a:t> anything in action, it just shows the V and Q values.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846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demo doesn’t show</a:t>
            </a:r>
            <a:r>
              <a:rPr lang="en-US" baseline="0" dirty="0"/>
              <a:t> anything in action, it just shows the V and Q values.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283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demo doesn’t show</a:t>
            </a:r>
            <a:r>
              <a:rPr lang="en-US" baseline="0" dirty="0"/>
              <a:t> anything in action, it just shows the V and Q values.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846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demo doesn’t show</a:t>
            </a:r>
            <a:r>
              <a:rPr lang="en-US" baseline="0" dirty="0"/>
              <a:t> anything in action, it just shows the V and Q values.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283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demo doesn’t show</a:t>
            </a:r>
            <a:r>
              <a:rPr lang="en-US" baseline="0" dirty="0"/>
              <a:t> anything in action, it just shows the V and Q values.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846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demo doesn’t show</a:t>
            </a:r>
            <a:r>
              <a:rPr lang="en-US" baseline="0" dirty="0"/>
              <a:t> anything in action, it just shows the V and Q values.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28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[cut demo of moving around in grid world program]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552C0BAA-F2C0-47C6-A20B-733CA31DCFFD}" type="slidenum">
              <a:rPr lang="en-US"/>
              <a:pPr defTabSz="988101"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demo generates the time-limited</a:t>
            </a:r>
            <a:r>
              <a:rPr lang="en-US" baseline="0" dirty="0"/>
              <a:t> values for </a:t>
            </a:r>
            <a:r>
              <a:rPr lang="en-US" baseline="0" dirty="0" err="1"/>
              <a:t>gridworld</a:t>
            </a:r>
            <a:r>
              <a:rPr lang="en-US" baseline="0" dirty="0"/>
              <a:t> as snapshotted onto the next slides.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8015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[cut demo of moving around in grid world program]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552C0BAA-F2C0-47C6-A20B-733CA31DCFFD}" type="slidenum">
              <a:rPr lang="en-US"/>
              <a:pPr defTabSz="988101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165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Discuss computational complexity: S * A * S   times number of iterations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Note: updates not in place [if in place, it means something else and not even clear what it means]</a:t>
            </a: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AD2D01F0-63A4-49FC-8DAB-288B21321D7F}" type="slidenum">
              <a:rPr lang="en-US"/>
              <a:pPr defTabSz="988101"/>
              <a:t>55</a:t>
            </a:fld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1552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1354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Let</a:t>
            </a:r>
            <a:r>
              <a:rPr lang="ja-JP" altLang="en-US">
                <a:ea typeface="ＭＳ Ｐゴシック" pitchFamily="34" charset="-128"/>
              </a:rPr>
              <a:t>’</a:t>
            </a:r>
            <a:r>
              <a:rPr lang="en-US" altLang="ja-JP" dirty="0">
                <a:ea typeface="ＭＳ Ｐゴシック" pitchFamily="34" charset="-128"/>
              </a:rPr>
              <a:t>s start by equations that characterize these quantities through mutual recursions.  [step through this by writing on slide, one step at a time]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Recursive characterization of V* in terms of V*; not necessarily helpful; but it is a characterization.</a:t>
            </a:r>
          </a:p>
          <a:p>
            <a:endParaRPr lang="en-US" dirty="0">
              <a:ea typeface="ＭＳ Ｐゴシック" pitchFamily="34" charset="-128"/>
            </a:endParaRP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Note: this is a set of equations that needs to be satisfied; but it could have multiple solutions (it does not, but at this stage of our knowledge it could).</a:t>
            </a:r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C1E7E75B-705E-4367-8AB0-DE7E9DB4A734}" type="slidenum">
              <a:rPr lang="en-US"/>
              <a:pPr defTabSz="988101"/>
              <a:t>62</a:t>
            </a:fld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Discuss computational complexity: S * A * S   times number of iterations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Note: updates not in place [if in place, it means something else and not even clear what it means]</a:t>
            </a: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AD2D01F0-63A4-49FC-8DAB-288B21321D7F}" type="slidenum">
              <a:rPr lang="en-US"/>
              <a:pPr defTabSz="988101"/>
              <a:t>63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[cut demo of moving around in grid world program]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552C0BAA-F2C0-47C6-A20B-733CA31DCFFD}" type="slidenum">
              <a:rPr lang="en-US"/>
              <a:pPr defTabSz="988101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8826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 steps through value iteration; snapshots of values shown on next slides.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546A54-71DD-48C4-8071-9DA185745F91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59750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In search problems: did not talk about actions, but about successor functions --- now the information inside the successor function is unpacked into actions, transitions and reward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Write out S, A, example entry in T, entry in R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Reward function different from the book : R(</a:t>
            </a:r>
            <a:r>
              <a:rPr lang="en-US" dirty="0" err="1">
                <a:ea typeface="ＭＳ Ｐゴシック" pitchFamily="34" charset="-128"/>
              </a:rPr>
              <a:t>s,a,s</a:t>
            </a:r>
            <a:r>
              <a:rPr lang="ja-JP" altLang="en-US" dirty="0">
                <a:ea typeface="ＭＳ Ｐゴシック" pitchFamily="34" charset="-128"/>
              </a:rPr>
              <a:t>’</a:t>
            </a:r>
            <a:r>
              <a:rPr lang="en-US" altLang="ja-JP" dirty="0">
                <a:ea typeface="ＭＳ Ｐゴシック" pitchFamily="34" charset="-128"/>
              </a:rPr>
              <a:t>)</a:t>
            </a:r>
          </a:p>
          <a:p>
            <a:r>
              <a:rPr lang="en-US" dirty="0">
                <a:ea typeface="ＭＳ Ｐゴシック" pitchFamily="34" charset="-128"/>
              </a:rPr>
              <a:t>In book simpler for equations, but not useful for the projects.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Need to modify </a:t>
            </a:r>
            <a:r>
              <a:rPr lang="en-US" dirty="0" err="1">
                <a:ea typeface="ＭＳ Ｐゴシック" pitchFamily="34" charset="-128"/>
              </a:rPr>
              <a:t>expectimax</a:t>
            </a:r>
            <a:r>
              <a:rPr lang="en-US" dirty="0">
                <a:ea typeface="ＭＳ Ｐゴシック" pitchFamily="34" charset="-128"/>
              </a:rPr>
              <a:t> a tiny little bit to account for rewards along the way, but that</a:t>
            </a:r>
            <a:r>
              <a:rPr lang="en-US" altLang="en-US" dirty="0">
                <a:ea typeface="ＭＳ Ｐゴシック" pitchFamily="34" charset="-128"/>
              </a:rPr>
              <a:t>’</a:t>
            </a:r>
            <a:r>
              <a:rPr lang="en-US" dirty="0">
                <a:ea typeface="ＭＳ Ｐゴシック" pitchFamily="34" charset="-128"/>
              </a:rPr>
              <a:t>s something you should be able to do, and so you can already solve MDP</a:t>
            </a:r>
            <a:r>
              <a:rPr lang="en-US" altLang="en-US" dirty="0">
                <a:ea typeface="ＭＳ Ｐゴシック" pitchFamily="34" charset="-128"/>
              </a:rPr>
              <a:t>’</a:t>
            </a:r>
            <a:r>
              <a:rPr lang="en-US" dirty="0">
                <a:ea typeface="ＭＳ Ｐゴシック" pitchFamily="34" charset="-128"/>
              </a:rPr>
              <a:t>s  (not in most efficient way)</a:t>
            </a: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69A4D5-BA7F-4965-9F32-D31D11C0DA97}" type="slidenum">
              <a:rPr lang="en-US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546A54-71DD-48C4-8071-9DA185745F91}" type="slidenum">
              <a:rPr lang="en-US" smtClean="0"/>
              <a:pPr>
                <a:defRPr/>
              </a:pPr>
              <a:t>100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546A54-71DD-48C4-8071-9DA185745F91}" type="slidenum">
              <a:rPr lang="en-US" smtClean="0"/>
              <a:pPr>
                <a:defRPr/>
              </a:pPr>
              <a:t>102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Like search: successor function only depended on current state</a:t>
            </a:r>
          </a:p>
          <a:p>
            <a:endParaRPr lang="en-US">
              <a:ea typeface="ＭＳ Ｐゴシック" pitchFamily="34" charset="-128"/>
            </a:endParaRPr>
          </a:p>
          <a:p>
            <a:r>
              <a:rPr lang="en-US">
                <a:ea typeface="ＭＳ Ｐゴシック" pitchFamily="34" charset="-128"/>
              </a:rPr>
              <a:t>Can make this happen by stuffing more into the state;  </a:t>
            </a:r>
          </a:p>
          <a:p>
            <a:endParaRPr lang="en-US">
              <a:ea typeface="ＭＳ Ｐゴシック" pitchFamily="34" charset="-128"/>
            </a:endParaRPr>
          </a:p>
          <a:p>
            <a:r>
              <a:rPr lang="en-US">
                <a:ea typeface="ＭＳ Ｐゴシック" pitchFamily="34" charset="-128"/>
              </a:rPr>
              <a:t>Very similar to search problems: when solving a maze with food pellets, we stored which food pellets were eaten </a:t>
            </a:r>
          </a:p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ACAB68C1-092D-468B-8690-7D27B27041C8}" type="slidenum">
              <a:rPr lang="en-US"/>
              <a:pPr defTabSz="988101"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Dan has a DEMO for this.</a:t>
            </a: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1600E29C-1E14-41D6-ACAF-300C17152C85}" type="slidenum">
              <a:rPr lang="en-US"/>
              <a:pPr defTabSz="988101"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R(s) = the </a:t>
            </a:r>
            <a:r>
              <a:rPr lang="ja-JP" altLang="en-US">
                <a:ea typeface="ＭＳ Ｐゴシック" pitchFamily="34" charset="-128"/>
              </a:rPr>
              <a:t>“</a:t>
            </a:r>
            <a:r>
              <a:rPr lang="en-US" altLang="ja-JP">
                <a:ea typeface="ＭＳ Ｐゴシック" pitchFamily="34" charset="-128"/>
              </a:rPr>
              <a:t>living reward</a:t>
            </a:r>
            <a:r>
              <a:rPr lang="ja-JP" altLang="en-US">
                <a:ea typeface="ＭＳ Ｐゴシック" pitchFamily="34" charset="-128"/>
              </a:rPr>
              <a:t>”</a:t>
            </a:r>
            <a:endParaRPr lang="en-US" altLang="ja-JP">
              <a:ea typeface="ＭＳ Ｐゴシック" pitchFamily="34" charset="-128"/>
            </a:endParaRPr>
          </a:p>
          <a:p>
            <a:endParaRPr lang="en-US">
              <a:ea typeface="ＭＳ Ｐゴシック" pitchFamily="34" charset="-128"/>
            </a:endParaRPr>
          </a:p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FB0DC0F6-EF13-4C52-ACF2-48065D1392E1}" type="slidenum">
              <a:rPr lang="en-US"/>
              <a:pPr defTabSz="988101"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In MDP chance node represents uncertainty about what might happen based on (s,a)  [as opposed to being a random adversary]</a:t>
            </a:r>
          </a:p>
          <a:p>
            <a:endParaRPr lang="en-US">
              <a:ea typeface="ＭＳ Ｐゴシック" pitchFamily="34" charset="-128"/>
            </a:endParaRPr>
          </a:p>
          <a:p>
            <a:r>
              <a:rPr lang="en-US">
                <a:ea typeface="ＭＳ Ｐゴシック" pitchFamily="34" charset="-128"/>
              </a:rPr>
              <a:t>Q-state (s,a) is when you were in a state and took an action </a:t>
            </a: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381D20B8-C290-4C94-8C7F-0277B9D2F6EE}" type="slidenum">
              <a:rPr lang="en-US"/>
              <a:pPr defTabSz="988101"/>
              <a:t>15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wmf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7.xml"/><Relationship Id="rId7" Type="http://schemas.openxmlformats.org/officeDocument/2006/relationships/image" Target="../media/image33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8.png"/><Relationship Id="rId4" Type="http://schemas.openxmlformats.org/officeDocument/2006/relationships/tags" Target="../tags/tag8.xml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11.xml"/><Relationship Id="rId7" Type="http://schemas.openxmlformats.org/officeDocument/2006/relationships/image" Target="../media/image37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36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14.xml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4.png"/><Relationship Id="rId5" Type="http://schemas.openxmlformats.org/officeDocument/2006/relationships/tags" Target="../tags/tag16.xml"/><Relationship Id="rId10" Type="http://schemas.openxmlformats.org/officeDocument/2006/relationships/image" Target="../media/image43.png"/><Relationship Id="rId4" Type="http://schemas.openxmlformats.org/officeDocument/2006/relationships/tags" Target="../tags/tag15.xml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wm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7" Type="http://schemas.openxmlformats.org/officeDocument/2006/relationships/image" Target="../media/image60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wm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wm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13" Type="http://schemas.openxmlformats.org/officeDocument/2006/relationships/tags" Target="../tags/tag34.xml"/><Relationship Id="rId18" Type="http://schemas.openxmlformats.org/officeDocument/2006/relationships/image" Target="../media/image62.png"/><Relationship Id="rId26" Type="http://schemas.openxmlformats.org/officeDocument/2006/relationships/image" Target="../media/image69.png"/><Relationship Id="rId3" Type="http://schemas.openxmlformats.org/officeDocument/2006/relationships/tags" Target="../tags/tag24.xml"/><Relationship Id="rId21" Type="http://schemas.openxmlformats.org/officeDocument/2006/relationships/image" Target="../media/image84.png"/><Relationship Id="rId7" Type="http://schemas.openxmlformats.org/officeDocument/2006/relationships/tags" Target="../tags/tag28.xml"/><Relationship Id="rId12" Type="http://schemas.openxmlformats.org/officeDocument/2006/relationships/tags" Target="../tags/tag33.xml"/><Relationship Id="rId17" Type="http://schemas.openxmlformats.org/officeDocument/2006/relationships/image" Target="../media/image61.png"/><Relationship Id="rId25" Type="http://schemas.openxmlformats.org/officeDocument/2006/relationships/image" Target="../media/image85.png"/><Relationship Id="rId2" Type="http://schemas.openxmlformats.org/officeDocument/2006/relationships/tags" Target="../tags/tag23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64.png"/><Relationship Id="rId29" Type="http://schemas.openxmlformats.org/officeDocument/2006/relationships/image" Target="../media/image88.png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tags" Target="../tags/tag32.xml"/><Relationship Id="rId24" Type="http://schemas.openxmlformats.org/officeDocument/2006/relationships/image" Target="../media/image67.png"/><Relationship Id="rId5" Type="http://schemas.openxmlformats.org/officeDocument/2006/relationships/tags" Target="../tags/tag26.xml"/><Relationship Id="rId15" Type="http://schemas.openxmlformats.org/officeDocument/2006/relationships/tags" Target="../tags/tag36.xml"/><Relationship Id="rId23" Type="http://schemas.openxmlformats.org/officeDocument/2006/relationships/image" Target="../media/image68.png"/><Relationship Id="rId28" Type="http://schemas.openxmlformats.org/officeDocument/2006/relationships/image" Target="../media/image87.png"/><Relationship Id="rId10" Type="http://schemas.openxmlformats.org/officeDocument/2006/relationships/tags" Target="../tags/tag31.xml"/><Relationship Id="rId19" Type="http://schemas.openxmlformats.org/officeDocument/2006/relationships/image" Target="../media/image63.png"/><Relationship Id="rId4" Type="http://schemas.openxmlformats.org/officeDocument/2006/relationships/tags" Target="../tags/tag25.xml"/><Relationship Id="rId9" Type="http://schemas.openxmlformats.org/officeDocument/2006/relationships/tags" Target="../tags/tag30.xml"/><Relationship Id="rId14" Type="http://schemas.openxmlformats.org/officeDocument/2006/relationships/tags" Target="../tags/tag35.xml"/><Relationship Id="rId22" Type="http://schemas.openxmlformats.org/officeDocument/2006/relationships/image" Target="../media/image66.png"/><Relationship Id="rId27" Type="http://schemas.openxmlformats.org/officeDocument/2006/relationships/image" Target="../media/image86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4" Type="http://schemas.openxmlformats.org/officeDocument/2006/relationships/image" Target="../media/image9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3" Type="http://schemas.openxmlformats.org/officeDocument/2006/relationships/tags" Target="../tags/tag40.xml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5.png"/><Relationship Id="rId4" Type="http://schemas.openxmlformats.org/officeDocument/2006/relationships/tags" Target="../tags/tag41.xml"/><Relationship Id="rId9" Type="http://schemas.openxmlformats.org/officeDocument/2006/relationships/image" Target="../media/image94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hyperlink" Target="https://cs.stanford.edu/people/karpathy/reinforcejs/gridworld_dp.html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tags" Target="../tags/tag44.xml"/><Relationship Id="rId7" Type="http://schemas.openxmlformats.org/officeDocument/2006/relationships/image" Target="../media/image104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103.png"/><Relationship Id="rId5" Type="http://schemas.openxmlformats.org/officeDocument/2006/relationships/notesSlide" Target="../notesSlides/notesSlide38.xml"/><Relationship Id="rId4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104.png"/><Relationship Id="rId5" Type="http://schemas.openxmlformats.org/officeDocument/2006/relationships/image" Target="../media/image90.png"/><Relationship Id="rId4" Type="http://schemas.openxmlformats.org/officeDocument/2006/relationships/notesSlide" Target="../notesSlides/notesSlide3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wm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120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Relationship Id="rId4" Type="http://schemas.openxmlformats.org/officeDocument/2006/relationships/image" Target="../media/image9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4.xml"/><Relationship Id="rId7" Type="http://schemas.openxmlformats.org/officeDocument/2006/relationships/image" Target="../media/image15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4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2200" y="1544224"/>
            <a:ext cx="7510462" cy="4018097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080409"/>
          </a:xfrm>
        </p:spPr>
        <p:txBody>
          <a:bodyPr/>
          <a:lstStyle/>
          <a:p>
            <a:pPr eaLnBrk="1" hangingPunct="1"/>
            <a:r>
              <a:rPr lang="en-US" sz="4000" dirty="0"/>
              <a:t>COE 4213564</a:t>
            </a:r>
            <a:br>
              <a:rPr lang="en-US" sz="4000" dirty="0"/>
            </a:br>
            <a:r>
              <a:rPr lang="en-US" sz="4000" dirty="0"/>
              <a:t>Introduction to Artificial Intelligence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123950"/>
            <a:ext cx="12192000" cy="1524000"/>
          </a:xfrm>
        </p:spPr>
        <p:txBody>
          <a:bodyPr/>
          <a:lstStyle/>
          <a:p>
            <a:pPr eaLnBrk="1" hangingPunct="1"/>
            <a:r>
              <a:rPr lang="en-US" sz="3600" dirty="0"/>
              <a:t>Markov Decision Processes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1CE102-2E70-23AF-89B6-8F5F53C6A93F}"/>
              </a:ext>
            </a:extLst>
          </p:cNvPr>
          <p:cNvSpPr txBox="1"/>
          <p:nvPr/>
        </p:nvSpPr>
        <p:spPr bwMode="auto">
          <a:xfrm>
            <a:off x="952500" y="5909845"/>
            <a:ext cx="10439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endParaRPr lang="tr-TR" sz="20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Many slides are adapted from  CS 188 (http://ai.berkeley.edu),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CS 322,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CIS 521, CS 221, CS182</a:t>
            </a:r>
            <a:r>
              <a:rPr lang="tr-T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, CS4420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  <a:endParaRPr lang="tr-T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Policies</a:t>
            </a:r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1524000"/>
            <a:ext cx="401320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6629400" y="4724400"/>
            <a:ext cx="510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 pitchFamily="34" charset="0"/>
              </a:rPr>
              <a:t>Optimal policy when R(s, a, s</a:t>
            </a:r>
            <a:r>
              <a:rPr lang="en-US" altLang="ja-JP" sz="2400" dirty="0">
                <a:latin typeface="Calibri" pitchFamily="34" charset="0"/>
              </a:rPr>
              <a:t>’) = -0.03 for all non-terminals s</a:t>
            </a:r>
            <a:endParaRPr lang="en-US" sz="2400" dirty="0">
              <a:latin typeface="Calibri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3200" y="1295742"/>
            <a:ext cx="5410200" cy="3162994"/>
          </a:xfrm>
          <a:prstGeom prst="rect">
            <a:avLst/>
          </a:prstGeom>
          <a:noFill/>
        </p:spPr>
      </p:pic>
      <p:sp>
        <p:nvSpPr>
          <p:cNvPr id="2662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6400800" cy="541020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ea typeface="ＭＳ Ｐゴシック" pitchFamily="34" charset="-128"/>
              </a:rPr>
              <a:t>In deterministic single-agent search problems, we wanted </a:t>
            </a:r>
            <a:r>
              <a:rPr lang="en-US" sz="2400" dirty="0">
                <a:solidFill>
                  <a:srgbClr val="C00000"/>
                </a:solidFill>
                <a:ea typeface="ＭＳ Ｐゴシック" pitchFamily="34" charset="-128"/>
              </a:rPr>
              <a:t>an optimal plan</a:t>
            </a:r>
            <a:r>
              <a:rPr lang="en-US" sz="2400" dirty="0">
                <a:ea typeface="ＭＳ Ｐゴシック" pitchFamily="34" charset="-128"/>
              </a:rPr>
              <a:t>, or sequence of actions, from start to a goal as a solution.</a:t>
            </a:r>
          </a:p>
          <a:p>
            <a:r>
              <a:rPr lang="en-US" sz="2400" dirty="0">
                <a:ea typeface="ＭＳ Ｐゴシック" pitchFamily="34" charset="-128"/>
              </a:rPr>
              <a:t>In MDPs, a solution is called </a:t>
            </a:r>
            <a:r>
              <a:rPr lang="en-US" sz="2400" dirty="0">
                <a:solidFill>
                  <a:srgbClr val="C00000"/>
                </a:solidFill>
                <a:ea typeface="ＭＳ Ｐゴシック" pitchFamily="34" charset="-128"/>
              </a:rPr>
              <a:t>a policy </a:t>
            </a:r>
            <a:r>
              <a:rPr lang="en-US" sz="2400" dirty="0">
                <a:ea typeface="ＭＳ Ｐゴシック" pitchFamily="34" charset="-128"/>
              </a:rPr>
              <a:t>that will take the agent from start state to goal state. </a:t>
            </a:r>
          </a:p>
          <a:p>
            <a:r>
              <a:rPr lang="en-US" sz="2400" dirty="0">
                <a:ea typeface="ＭＳ Ｐゴシック" pitchFamily="34" charset="-128"/>
              </a:rPr>
              <a:t>It is traditional to denote a policy by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</a:t>
            </a:r>
            <a:r>
              <a:rPr lang="en-US" sz="2400" dirty="0">
                <a:ea typeface="ＭＳ Ｐゴシック" pitchFamily="34" charset="-128"/>
              </a:rPr>
              <a:t>,</a:t>
            </a:r>
          </a:p>
          <a:p>
            <a:r>
              <a:rPr lang="en-US" sz="2400" dirty="0">
                <a:ea typeface="ＭＳ Ｐゴシック" pitchFamily="34" charset="-128"/>
              </a:rPr>
              <a:t>and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 (</a:t>
            </a:r>
            <a:r>
              <a:rPr lang="en-US" sz="2400" dirty="0">
                <a:ea typeface="ＭＳ Ｐゴシック" pitchFamily="34" charset="-128"/>
              </a:rPr>
              <a:t>s) is the action recommended by the policy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</a:t>
            </a:r>
            <a:r>
              <a:rPr lang="en-US" sz="2400" dirty="0">
                <a:ea typeface="ＭＳ Ｐゴシック" pitchFamily="34" charset="-128"/>
              </a:rPr>
              <a:t> for state s.</a:t>
            </a:r>
          </a:p>
          <a:p>
            <a:r>
              <a:rPr lang="en-US" sz="2400" dirty="0">
                <a:ea typeface="ＭＳ Ｐゴシック" pitchFamily="34" charset="-128"/>
              </a:rPr>
              <a:t>For MDPs, we want </a:t>
            </a:r>
            <a:r>
              <a:rPr lang="en-US" sz="2400" dirty="0">
                <a:solidFill>
                  <a:srgbClr val="C00000"/>
                </a:solidFill>
                <a:ea typeface="ＭＳ Ｐゴシック" pitchFamily="34" charset="-128"/>
              </a:rPr>
              <a:t>an optimal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policy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*: S → A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A policy  gives an action for each state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An optimal policy is one that maximizes expected utility if followed.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An explicit policy defines a reflex agent</a:t>
            </a:r>
          </a:p>
          <a:p>
            <a:r>
              <a:rPr lang="en-US" sz="2400" dirty="0" err="1">
                <a:ea typeface="ＭＳ Ｐゴシック" pitchFamily="34" charset="-128"/>
                <a:sym typeface="Symbol" pitchFamily="18" charset="2"/>
              </a:rPr>
              <a:t>Expectimax</a:t>
            </a:r>
            <a:r>
              <a:rPr lang="en-US" sz="2400" dirty="0">
                <a:ea typeface="ＭＳ Ｐゴシック" pitchFamily="34" charset="-128"/>
                <a:sym typeface="Symbol" pitchFamily="18" charset="2"/>
              </a:rPr>
              <a:t> didn’t compute entire policies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It computed the action for a single state only</a:t>
            </a:r>
          </a:p>
          <a:p>
            <a:pPr lvl="1"/>
            <a:endParaRPr lang="en-US" sz="2000" dirty="0">
              <a:ea typeface="ＭＳ Ｐゴシック" pitchFamily="34" charset="-128"/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Play!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0" y="1447800"/>
            <a:ext cx="3048000" cy="304800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7200" y="1371600"/>
            <a:ext cx="2743200" cy="304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153400" y="465838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868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202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536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2870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53400" y="519178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868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202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536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2870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Rules changed!  Red’s win chance is different.</a:t>
            </a:r>
          </a:p>
        </p:txBody>
      </p:sp>
      <p:sp>
        <p:nvSpPr>
          <p:cNvPr id="4" name="Oval 3"/>
          <p:cNvSpPr/>
          <p:nvPr/>
        </p:nvSpPr>
        <p:spPr>
          <a:xfrm>
            <a:off x="3276600" y="3524072"/>
            <a:ext cx="685800" cy="685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8000"/>
                </a:solidFill>
                <a:latin typeface="Calibri" pitchFamily="34" charset="0"/>
              </a:rPr>
              <a:t>W</a:t>
            </a:r>
          </a:p>
        </p:txBody>
      </p:sp>
      <p:sp>
        <p:nvSpPr>
          <p:cNvPr id="5" name="Oval 4"/>
          <p:cNvSpPr/>
          <p:nvPr/>
        </p:nvSpPr>
        <p:spPr>
          <a:xfrm>
            <a:off x="8229600" y="3524072"/>
            <a:ext cx="685800" cy="6858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libri" pitchFamily="34" charset="0"/>
              </a:rPr>
              <a:t>L</a:t>
            </a:r>
          </a:p>
        </p:txBody>
      </p:sp>
      <p:cxnSp>
        <p:nvCxnSpPr>
          <p:cNvPr id="6" name="Curved Connector 5"/>
          <p:cNvCxnSpPr>
            <a:stCxn id="4" idx="0"/>
            <a:endCxn id="5" idx="1"/>
          </p:cNvCxnSpPr>
          <p:nvPr/>
        </p:nvCxnSpPr>
        <p:spPr>
          <a:xfrm rot="16200000" flipH="1">
            <a:off x="5924549" y="1219022"/>
            <a:ext cx="100433" cy="4710533"/>
          </a:xfrm>
          <a:prstGeom prst="curvedConnector3">
            <a:avLst>
              <a:gd name="adj1" fmla="val -822914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13"/>
          <p:cNvCxnSpPr>
            <a:stCxn id="4" idx="0"/>
            <a:endCxn id="4" idx="6"/>
          </p:cNvCxnSpPr>
          <p:nvPr/>
        </p:nvCxnSpPr>
        <p:spPr>
          <a:xfrm rot="16200000" flipH="1">
            <a:off x="3619500" y="3524072"/>
            <a:ext cx="342900" cy="342900"/>
          </a:xfrm>
          <a:prstGeom prst="curvedConnector4">
            <a:avLst>
              <a:gd name="adj1" fmla="val -87180"/>
              <a:gd name="adj2" fmla="val 338462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urved Connector 7"/>
          <p:cNvCxnSpPr>
            <a:stCxn id="5" idx="4"/>
            <a:endCxn id="4" idx="5"/>
          </p:cNvCxnSpPr>
          <p:nvPr/>
        </p:nvCxnSpPr>
        <p:spPr>
          <a:xfrm rot="5400000" flipH="1">
            <a:off x="6167017" y="1804390"/>
            <a:ext cx="100433" cy="4710533"/>
          </a:xfrm>
          <a:prstGeom prst="curvedConnector3">
            <a:avLst>
              <a:gd name="adj1" fmla="val -927967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13"/>
          <p:cNvCxnSpPr>
            <a:stCxn id="5" idx="4"/>
            <a:endCxn id="5" idx="2"/>
          </p:cNvCxnSpPr>
          <p:nvPr/>
        </p:nvCxnSpPr>
        <p:spPr>
          <a:xfrm rot="5400000" flipH="1">
            <a:off x="8229600" y="3866972"/>
            <a:ext cx="342900" cy="342900"/>
          </a:xfrm>
          <a:prstGeom prst="curvedConnector4">
            <a:avLst>
              <a:gd name="adj1" fmla="val -84616"/>
              <a:gd name="adj2" fmla="val 325641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29"/>
          <p:cNvCxnSpPr>
            <a:stCxn id="5" idx="6"/>
            <a:endCxn id="4" idx="4"/>
          </p:cNvCxnSpPr>
          <p:nvPr/>
        </p:nvCxnSpPr>
        <p:spPr>
          <a:xfrm flipH="1">
            <a:off x="3619500" y="3866972"/>
            <a:ext cx="5295900" cy="342900"/>
          </a:xfrm>
          <a:prstGeom prst="curvedConnector4">
            <a:avLst>
              <a:gd name="adj1" fmla="val -7681"/>
              <a:gd name="adj2" fmla="val 589178"/>
            </a:avLst>
          </a:prstGeom>
          <a:ln w="57150">
            <a:solidFill>
              <a:srgbClr val="0070C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3"/>
          <p:cNvCxnSpPr>
            <a:stCxn id="4" idx="4"/>
            <a:endCxn id="4" idx="2"/>
          </p:cNvCxnSpPr>
          <p:nvPr/>
        </p:nvCxnSpPr>
        <p:spPr>
          <a:xfrm rot="5400000" flipH="1">
            <a:off x="3276600" y="3866972"/>
            <a:ext cx="342900" cy="342900"/>
          </a:xfrm>
          <a:prstGeom prst="curvedConnector4">
            <a:avLst>
              <a:gd name="adj1" fmla="val -376924"/>
              <a:gd name="adj2" fmla="val 415385"/>
            </a:avLst>
          </a:prstGeom>
          <a:ln w="57150">
            <a:solidFill>
              <a:srgbClr val="0070C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600200" y="4209871"/>
            <a:ext cx="60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  <a:latin typeface="Calibri" pitchFamily="34" charset="0"/>
              </a:rPr>
              <a:t>$1</a:t>
            </a:r>
          </a:p>
          <a:p>
            <a:endParaRPr lang="en-US" sz="2400" dirty="0">
              <a:latin typeface="Calibri" pitchFamily="34" charset="0"/>
            </a:endParaRPr>
          </a:p>
          <a:p>
            <a:r>
              <a:rPr lang="en-US" sz="2400" dirty="0">
                <a:latin typeface="Calibri" pitchFamily="34" charset="0"/>
              </a:rPr>
              <a:t>1.0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448800" y="4133671"/>
            <a:ext cx="60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  <a:latin typeface="Calibri" pitchFamily="34" charset="0"/>
              </a:rPr>
              <a:t>$1</a:t>
            </a:r>
          </a:p>
          <a:p>
            <a:endParaRPr lang="en-US" sz="2400" dirty="0">
              <a:latin typeface="Calibri" pitchFamily="34" charset="0"/>
            </a:endParaRPr>
          </a:p>
          <a:p>
            <a:r>
              <a:rPr lang="en-US" sz="2400" dirty="0">
                <a:latin typeface="Calibri" pitchFamily="34" charset="0"/>
              </a:rPr>
              <a:t>1.0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34000" y="2224206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?? 	</a:t>
            </a:r>
            <a:r>
              <a:rPr lang="en-US" sz="2400" dirty="0">
                <a:solidFill>
                  <a:srgbClr val="008000"/>
                </a:solidFill>
                <a:latin typeface="Calibri" pitchFamily="34" charset="0"/>
              </a:rPr>
              <a:t>$0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00600" y="3074074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?? </a:t>
            </a:r>
          </a:p>
          <a:p>
            <a:r>
              <a:rPr lang="en-US" sz="2400" dirty="0">
                <a:solidFill>
                  <a:srgbClr val="008000"/>
                </a:solidFill>
                <a:latin typeface="Calibri" pitchFamily="34" charset="0"/>
              </a:rPr>
              <a:t>$2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86400" y="4590871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?? 	</a:t>
            </a:r>
            <a:r>
              <a:rPr lang="en-US" sz="2400" dirty="0">
                <a:solidFill>
                  <a:srgbClr val="008000"/>
                </a:solidFill>
                <a:latin typeface="Calibri" pitchFamily="34" charset="0"/>
              </a:rPr>
              <a:t>$2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8000" y="3600271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?? </a:t>
            </a:r>
          </a:p>
          <a:p>
            <a:r>
              <a:rPr lang="en-US" sz="2400" dirty="0">
                <a:solidFill>
                  <a:srgbClr val="008000"/>
                </a:solidFill>
                <a:latin typeface="Calibri" pitchFamily="34" charset="0"/>
              </a:rPr>
              <a:t>$0</a:t>
            </a:r>
            <a:endParaRPr lang="en-US" sz="24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Play!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0" y="1447800"/>
            <a:ext cx="3048000" cy="304800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7200" y="1371600"/>
            <a:ext cx="2743200" cy="304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153400" y="465838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868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202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536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2870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53400" y="519178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868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202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536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2870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Just Happened?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66836"/>
            <a:ext cx="11379200" cy="4729164"/>
          </a:xfrm>
        </p:spPr>
        <p:txBody>
          <a:bodyPr/>
          <a:lstStyle/>
          <a:p>
            <a:r>
              <a:rPr lang="en-US" sz="2800" dirty="0"/>
              <a:t>That wasn’t planning, it was learning!</a:t>
            </a:r>
          </a:p>
          <a:p>
            <a:pPr lvl="1"/>
            <a:r>
              <a:rPr lang="en-US" sz="2400" dirty="0"/>
              <a:t>Specifically, reinforcement learning</a:t>
            </a:r>
          </a:p>
          <a:p>
            <a:pPr lvl="1"/>
            <a:r>
              <a:rPr lang="en-US" sz="2400" dirty="0"/>
              <a:t>There was an MDP, but you couldn’t solve it with just computation</a:t>
            </a:r>
          </a:p>
          <a:p>
            <a:pPr lvl="1"/>
            <a:r>
              <a:rPr lang="en-US" sz="2400" dirty="0"/>
              <a:t>You needed to actually act to figure it out</a:t>
            </a:r>
          </a:p>
          <a:p>
            <a:pPr lvl="1"/>
            <a:endParaRPr lang="en-US" sz="2400" dirty="0"/>
          </a:p>
          <a:p>
            <a:r>
              <a:rPr lang="en-US" sz="2800" dirty="0"/>
              <a:t>Important ideas in reinforcement learning that came up</a:t>
            </a:r>
          </a:p>
          <a:p>
            <a:pPr lvl="1"/>
            <a:r>
              <a:rPr lang="en-US" sz="2400" dirty="0"/>
              <a:t>Exploration: you have to try unknown actions to get information</a:t>
            </a:r>
          </a:p>
          <a:p>
            <a:pPr lvl="1"/>
            <a:r>
              <a:rPr lang="en-US" sz="2400" dirty="0"/>
              <a:t>Exploitation: eventually, you have to use what you know</a:t>
            </a:r>
          </a:p>
          <a:p>
            <a:pPr lvl="1"/>
            <a:r>
              <a:rPr lang="en-US" sz="2400" dirty="0"/>
              <a:t>Regret: even if you learn intelligently, you make mistakes</a:t>
            </a:r>
          </a:p>
          <a:p>
            <a:pPr lvl="1"/>
            <a:r>
              <a:rPr lang="en-US" sz="2400" dirty="0"/>
              <a:t>Sampling: because of chance, you have to try things repeatedly</a:t>
            </a:r>
          </a:p>
          <a:p>
            <a:pPr lvl="1"/>
            <a:r>
              <a:rPr lang="en-US" sz="2400" dirty="0"/>
              <a:t>Difficulty: learning can be much harder than solving a known MDP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01200" y="1371600"/>
            <a:ext cx="2362200" cy="236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Time: Reinforcement Learning!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  <a:sym typeface="Symbol" pitchFamily="18" charset="2"/>
              </a:rPr>
              <a:t>Optimal Policies</a:t>
            </a:r>
          </a:p>
        </p:txBody>
      </p:sp>
      <p:pic>
        <p:nvPicPr>
          <p:cNvPr id="1723396" name="Picture 4"/>
          <p:cNvPicPr>
            <a:picLocks noChangeAspect="1" noChangeArrowheads="1"/>
          </p:cNvPicPr>
          <p:nvPr/>
        </p:nvPicPr>
        <p:blipFill>
          <a:blip r:embed="rId3" cstate="print"/>
          <a:srcRect r="1050"/>
          <a:stretch>
            <a:fillRect/>
          </a:stretch>
        </p:blipFill>
        <p:spPr bwMode="auto">
          <a:xfrm>
            <a:off x="7239000" y="1360487"/>
            <a:ext cx="2766237" cy="210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1360487"/>
            <a:ext cx="2795588" cy="210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3398" name="Picture 6"/>
          <p:cNvPicPr>
            <a:picLocks noChangeAspect="1" noChangeArrowheads="1"/>
          </p:cNvPicPr>
          <p:nvPr/>
        </p:nvPicPr>
        <p:blipFill>
          <a:blip r:embed="rId5" cstate="print"/>
          <a:srcRect r="1141"/>
          <a:stretch>
            <a:fillRect/>
          </a:stretch>
        </p:blipFill>
        <p:spPr bwMode="auto">
          <a:xfrm>
            <a:off x="2233613" y="4165599"/>
            <a:ext cx="2763689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3399" name="Picture 7"/>
          <p:cNvPicPr>
            <a:picLocks noChangeAspect="1" noChangeArrowheads="1"/>
          </p:cNvPicPr>
          <p:nvPr/>
        </p:nvPicPr>
        <p:blipFill>
          <a:blip r:embed="rId6" cstate="print"/>
          <a:srcRect r="1521"/>
          <a:stretch>
            <a:fillRect/>
          </a:stretch>
        </p:blipFill>
        <p:spPr bwMode="auto">
          <a:xfrm>
            <a:off x="7262813" y="4165599"/>
            <a:ext cx="2753057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3400" name="Text Box 8"/>
          <p:cNvSpPr txBox="1">
            <a:spLocks noChangeArrowheads="1"/>
          </p:cNvSpPr>
          <p:nvPr/>
        </p:nvSpPr>
        <p:spPr bwMode="auto">
          <a:xfrm>
            <a:off x="8024813" y="6313487"/>
            <a:ext cx="1295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/>
                <a:cs typeface="Calibri"/>
              </a:rPr>
              <a:t>R(s) = -2.0</a:t>
            </a:r>
          </a:p>
        </p:txBody>
      </p:sp>
      <p:sp>
        <p:nvSpPr>
          <p:cNvPr id="1723401" name="Text Box 9"/>
          <p:cNvSpPr txBox="1">
            <a:spLocks noChangeArrowheads="1"/>
          </p:cNvSpPr>
          <p:nvPr/>
        </p:nvSpPr>
        <p:spPr bwMode="auto">
          <a:xfrm>
            <a:off x="3048000" y="6299199"/>
            <a:ext cx="1347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R(s) = -0.4</a:t>
            </a:r>
          </a:p>
        </p:txBody>
      </p:sp>
      <p:sp>
        <p:nvSpPr>
          <p:cNvPr id="1723402" name="Text Box 10"/>
          <p:cNvSpPr txBox="1">
            <a:spLocks noChangeArrowheads="1"/>
          </p:cNvSpPr>
          <p:nvPr/>
        </p:nvSpPr>
        <p:spPr bwMode="auto">
          <a:xfrm>
            <a:off x="7977188" y="3494087"/>
            <a:ext cx="1676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R(s) = -0.03</a:t>
            </a:r>
          </a:p>
        </p:txBody>
      </p:sp>
      <p:sp>
        <p:nvSpPr>
          <p:cNvPr id="28682" name="Text Box 11"/>
          <p:cNvSpPr txBox="1">
            <a:spLocks noChangeArrowheads="1"/>
          </p:cNvSpPr>
          <p:nvPr/>
        </p:nvSpPr>
        <p:spPr bwMode="auto">
          <a:xfrm>
            <a:off x="2947988" y="3494087"/>
            <a:ext cx="1447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R(s) = -0.01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3400" grpId="0"/>
      <p:bldP spid="1723401" grpId="0"/>
      <p:bldP spid="172340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Racing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86681" y="1353401"/>
            <a:ext cx="9418638" cy="50473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Racing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11379200" cy="4729164"/>
          </a:xfrm>
        </p:spPr>
        <p:txBody>
          <a:bodyPr/>
          <a:lstStyle/>
          <a:p>
            <a:pPr>
              <a:buClrTx/>
            </a:pP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A robot car wants to travel far, quickly</a:t>
            </a:r>
          </a:p>
          <a:p>
            <a:pPr>
              <a:buClrTx/>
            </a:pP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Three states: </a:t>
            </a:r>
            <a:r>
              <a:rPr lang="en-US" sz="2000" dirty="0">
                <a:solidFill>
                  <a:srgbClr val="00B0F0"/>
                </a:solidFill>
                <a:latin typeface="Calibri"/>
                <a:cs typeface="Calibri"/>
              </a:rPr>
              <a:t>Cool</a:t>
            </a: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, </a:t>
            </a:r>
            <a:r>
              <a:rPr lang="en-US" sz="2000" dirty="0">
                <a:solidFill>
                  <a:srgbClr val="7F2727"/>
                </a:solidFill>
                <a:latin typeface="Calibri"/>
                <a:cs typeface="Calibri"/>
              </a:rPr>
              <a:t>Warm</a:t>
            </a: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, Overheated</a:t>
            </a:r>
          </a:p>
          <a:p>
            <a:pPr>
              <a:buClrTx/>
            </a:pP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Two actions: </a:t>
            </a:r>
            <a:r>
              <a:rPr lang="en-US" sz="2000" i="1" dirty="0">
                <a:latin typeface="Calibri"/>
                <a:cs typeface="Calibri"/>
              </a:rPr>
              <a:t>Slow</a:t>
            </a: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, </a:t>
            </a:r>
            <a:r>
              <a:rPr lang="en-US" sz="2000" i="1" dirty="0">
                <a:solidFill>
                  <a:srgbClr val="C00000"/>
                </a:solidFill>
                <a:latin typeface="Calibri"/>
                <a:cs typeface="Calibri"/>
              </a:rPr>
              <a:t>Fast</a:t>
            </a:r>
            <a:endParaRPr lang="en-US" sz="2000" i="1" dirty="0">
              <a:solidFill>
                <a:srgbClr val="0000FF"/>
              </a:solidFill>
              <a:latin typeface="Calibri"/>
              <a:cs typeface="Calibri"/>
            </a:endParaRPr>
          </a:p>
          <a:p>
            <a:pPr>
              <a:buClrTx/>
            </a:pP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Going faster gets double reward</a:t>
            </a:r>
          </a:p>
          <a:p>
            <a:endParaRPr lang="en-US" sz="2000" dirty="0">
              <a:latin typeface="Calibri"/>
              <a:cs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38200" y="2286000"/>
            <a:ext cx="11044696" cy="3962400"/>
            <a:chOff x="838200" y="2286000"/>
            <a:chExt cx="11044696" cy="3962400"/>
          </a:xfrm>
        </p:grpSpPr>
        <p:pic>
          <p:nvPicPr>
            <p:cNvPr id="1433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83518" y="3950732"/>
              <a:ext cx="2433764" cy="1600200"/>
            </a:xfrm>
            <a:prstGeom prst="rect">
              <a:avLst/>
            </a:prstGeom>
            <a:noFill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46913" y="2731532"/>
              <a:ext cx="2660373" cy="1676400"/>
            </a:xfrm>
            <a:prstGeom prst="rect">
              <a:avLst/>
            </a:prstGeom>
            <a:noFill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300704" y="3798332"/>
              <a:ext cx="2582192" cy="1828800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2057400" y="5341442"/>
              <a:ext cx="228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B0F0"/>
                  </a:solidFill>
                  <a:latin typeface="Calibri"/>
                  <a:cs typeface="Calibri"/>
                </a:rPr>
                <a:t>Cool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943600" y="4160222"/>
              <a:ext cx="228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7F2727"/>
                  </a:solidFill>
                  <a:latin typeface="Calibri"/>
                  <a:cs typeface="Calibri"/>
                </a:rPr>
                <a:t>Warm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296400" y="5455622"/>
              <a:ext cx="228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Calibri"/>
                  <a:cs typeface="Calibri"/>
                </a:rPr>
                <a:t>Overheated</a:t>
              </a:r>
            </a:p>
          </p:txBody>
        </p:sp>
        <p:cxnSp>
          <p:nvCxnSpPr>
            <p:cNvPr id="13" name="Curved Connector 12"/>
            <p:cNvCxnSpPr>
              <a:stCxn id="14338" idx="3"/>
              <a:endCxn id="8" idx="2"/>
            </p:cNvCxnSpPr>
            <p:nvPr/>
          </p:nvCxnSpPr>
          <p:spPr>
            <a:xfrm flipH="1">
              <a:off x="3200400" y="4750832"/>
              <a:ext cx="1219200" cy="990720"/>
            </a:xfrm>
            <a:prstGeom prst="curvedConnector4">
              <a:avLst>
                <a:gd name="adj1" fmla="val -18750"/>
                <a:gd name="adj2" fmla="val 153572"/>
              </a:avLst>
            </a:prstGeom>
            <a:ln w="762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urved Connector 12"/>
            <p:cNvCxnSpPr>
              <a:stCxn id="14338" idx="3"/>
              <a:endCxn id="9" idx="2"/>
            </p:cNvCxnSpPr>
            <p:nvPr/>
          </p:nvCxnSpPr>
          <p:spPr>
            <a:xfrm flipV="1">
              <a:off x="4419600" y="4560332"/>
              <a:ext cx="2667000" cy="190500"/>
            </a:xfrm>
            <a:prstGeom prst="curvedConnector2">
              <a:avLst/>
            </a:prstGeom>
            <a:ln w="762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724400" y="4788932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C00000"/>
                  </a:solidFill>
                  <a:latin typeface="Calibri"/>
                  <a:cs typeface="Calibri"/>
                </a:rPr>
                <a:t>Fast</a:t>
              </a:r>
            </a:p>
          </p:txBody>
        </p:sp>
        <p:cxnSp>
          <p:nvCxnSpPr>
            <p:cNvPr id="19" name="Curved Connector 12"/>
            <p:cNvCxnSpPr>
              <a:stCxn id="6" idx="0"/>
            </p:cNvCxnSpPr>
            <p:nvPr/>
          </p:nvCxnSpPr>
          <p:spPr>
            <a:xfrm rot="16200000" flipH="1">
              <a:off x="8096250" y="1912382"/>
              <a:ext cx="1447800" cy="3086100"/>
            </a:xfrm>
            <a:prstGeom prst="curvedConnector4">
              <a:avLst>
                <a:gd name="adj1" fmla="val -15789"/>
                <a:gd name="adj2" fmla="val 105099"/>
              </a:avLst>
            </a:prstGeom>
            <a:ln w="762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9144000" y="2731532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C00000"/>
                  </a:solidFill>
                  <a:latin typeface="Calibri"/>
                  <a:cs typeface="Calibri"/>
                </a:rPr>
                <a:t>Fast</a:t>
              </a:r>
            </a:p>
          </p:txBody>
        </p:sp>
        <p:cxnSp>
          <p:nvCxnSpPr>
            <p:cNvPr id="23" name="Curved Connector 12"/>
            <p:cNvCxnSpPr>
              <a:stCxn id="14338" idx="1"/>
            </p:cNvCxnSpPr>
            <p:nvPr/>
          </p:nvCxnSpPr>
          <p:spPr>
            <a:xfrm rot="10800000" flipH="1" flipV="1">
              <a:off x="1981200" y="4750832"/>
              <a:ext cx="152400" cy="190500"/>
            </a:xfrm>
            <a:prstGeom prst="curvedConnector4">
              <a:avLst>
                <a:gd name="adj1" fmla="val -635217"/>
                <a:gd name="adj2" fmla="val 482610"/>
              </a:avLst>
            </a:prstGeom>
            <a:ln w="762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urved Connector 12"/>
            <p:cNvCxnSpPr>
              <a:stCxn id="6" idx="1"/>
              <a:endCxn id="14338" idx="0"/>
            </p:cNvCxnSpPr>
            <p:nvPr/>
          </p:nvCxnSpPr>
          <p:spPr>
            <a:xfrm rot="10800000" flipV="1">
              <a:off x="3200400" y="3569732"/>
              <a:ext cx="2743200" cy="381000"/>
            </a:xfrm>
            <a:prstGeom prst="curvedConnector2">
              <a:avLst/>
            </a:prstGeom>
            <a:ln w="762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990600" y="4331732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chemeClr val="accent6"/>
                  </a:solidFill>
                  <a:latin typeface="Calibri"/>
                  <a:cs typeface="Calibri"/>
                </a:rPr>
                <a:t>Slow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495800" y="3112532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chemeClr val="accent6"/>
                  </a:solidFill>
                  <a:latin typeface="Calibri"/>
                  <a:cs typeface="Calibri"/>
                </a:rPr>
                <a:t>Slow</a:t>
              </a:r>
            </a:p>
          </p:txBody>
        </p:sp>
        <p:cxnSp>
          <p:nvCxnSpPr>
            <p:cNvPr id="60" name="Curved Connector 12"/>
            <p:cNvCxnSpPr/>
            <p:nvPr/>
          </p:nvCxnSpPr>
          <p:spPr>
            <a:xfrm rot="-5400000" flipH="1" flipV="1">
              <a:off x="5962650" y="3398282"/>
              <a:ext cx="152400" cy="190500"/>
            </a:xfrm>
            <a:prstGeom prst="curvedConnector4">
              <a:avLst>
                <a:gd name="adj1" fmla="val -635217"/>
                <a:gd name="adj2" fmla="val 482610"/>
              </a:avLst>
            </a:prstGeom>
            <a:ln w="76200">
              <a:solidFill>
                <a:schemeClr val="accent2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4572000" y="3645932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  <a:latin typeface="Calibri"/>
                  <a:cs typeface="Calibri"/>
                </a:rPr>
                <a:t>0.5 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800600" y="22860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  <a:latin typeface="Calibri"/>
                  <a:cs typeface="Calibri"/>
                </a:rPr>
                <a:t>0.5 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724400" y="53340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Calibri"/>
                  <a:cs typeface="Calibri"/>
                </a:rPr>
                <a:t>0.5 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867400" y="4788932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Calibri"/>
                  <a:cs typeface="Calibri"/>
                </a:rPr>
                <a:t>0.5 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38200" y="5627132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  <a:latin typeface="Calibri"/>
                  <a:cs typeface="Calibri"/>
                </a:rPr>
                <a:t>1.0 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0210800" y="2579132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Calibri"/>
                  <a:cs typeface="Calibri"/>
                </a:rPr>
                <a:t>1.0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905000" y="54864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Calibri"/>
                  <a:cs typeface="Calibri"/>
                </a:rPr>
                <a:t>+1 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581400" y="3288268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Calibri"/>
                  <a:cs typeface="Calibri"/>
                </a:rPr>
                <a:t>+1 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943600" y="22860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Calibri"/>
                  <a:cs typeface="Calibri"/>
                </a:rPr>
                <a:t>+1 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648200" y="5879068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Calibri"/>
                  <a:cs typeface="Calibri"/>
                </a:rPr>
                <a:t>+2 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477000" y="4788415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Calibri"/>
                  <a:cs typeface="Calibri"/>
                </a:rPr>
                <a:t>+2 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0668000" y="31242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Calibri"/>
                  <a:cs typeface="Calibri"/>
                </a:rPr>
                <a:t>-10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Racing Search Tree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3362" y="1295400"/>
            <a:ext cx="928190" cy="610285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54642" y="3124200"/>
            <a:ext cx="1014614" cy="639346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24561" y="4941332"/>
            <a:ext cx="984797" cy="697468"/>
          </a:xfrm>
          <a:prstGeom prst="rect">
            <a:avLst/>
          </a:prstGeom>
          <a:noFill/>
        </p:spPr>
      </p:pic>
      <p:sp>
        <p:nvSpPr>
          <p:cNvPr id="8" name="Oval 7"/>
          <p:cNvSpPr/>
          <p:nvPr/>
        </p:nvSpPr>
        <p:spPr>
          <a:xfrm>
            <a:off x="1770678" y="220980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790478" y="220980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5" idx="2"/>
            <a:endCxn id="9" idx="1"/>
          </p:cNvCxnSpPr>
          <p:nvPr/>
        </p:nvCxnSpPr>
        <p:spPr>
          <a:xfrm>
            <a:off x="5207457" y="1905685"/>
            <a:ext cx="2627658" cy="348752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2"/>
            <a:endCxn id="8" idx="7"/>
          </p:cNvCxnSpPr>
          <p:nvPr/>
        </p:nvCxnSpPr>
        <p:spPr>
          <a:xfrm flipH="1">
            <a:off x="2030841" y="1905685"/>
            <a:ext cx="3176616" cy="3487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6004" y="3124200"/>
            <a:ext cx="928190" cy="610285"/>
          </a:xfrm>
          <a:prstGeom prst="rect">
            <a:avLst/>
          </a:prstGeom>
          <a:noFill/>
        </p:spPr>
      </p:pic>
      <p:cxnSp>
        <p:nvCxnSpPr>
          <p:cNvPr id="17" name="Straight Arrow Connector 16"/>
          <p:cNvCxnSpPr>
            <a:stCxn id="9" idx="4"/>
            <a:endCxn id="16" idx="0"/>
          </p:cNvCxnSpPr>
          <p:nvPr/>
        </p:nvCxnSpPr>
        <p:spPr>
          <a:xfrm flipH="1">
            <a:off x="6030099" y="2514600"/>
            <a:ext cx="1912779" cy="609600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" idx="4"/>
            <a:endCxn id="6" idx="0"/>
          </p:cNvCxnSpPr>
          <p:nvPr/>
        </p:nvCxnSpPr>
        <p:spPr>
          <a:xfrm>
            <a:off x="7942878" y="2514600"/>
            <a:ext cx="2219072" cy="609600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1204" y="3123515"/>
            <a:ext cx="928190" cy="610285"/>
          </a:xfrm>
          <a:prstGeom prst="rect">
            <a:avLst/>
          </a:prstGeom>
          <a:noFill/>
        </p:spPr>
      </p:pic>
      <p:cxnSp>
        <p:nvCxnSpPr>
          <p:cNvPr id="26" name="Straight Arrow Connector 25"/>
          <p:cNvCxnSpPr>
            <a:stCxn id="8" idx="4"/>
            <a:endCxn id="25" idx="0"/>
          </p:cNvCxnSpPr>
          <p:nvPr/>
        </p:nvCxnSpPr>
        <p:spPr>
          <a:xfrm flipH="1">
            <a:off x="1915299" y="2514600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2842" y="5029200"/>
            <a:ext cx="1014614" cy="639346"/>
          </a:xfrm>
          <a:prstGeom prst="rect">
            <a:avLst/>
          </a:prstGeom>
          <a:noFill/>
        </p:spPr>
      </p:pic>
      <p:sp>
        <p:nvSpPr>
          <p:cNvPr id="30" name="Oval 29"/>
          <p:cNvSpPr/>
          <p:nvPr/>
        </p:nvSpPr>
        <p:spPr>
          <a:xfrm>
            <a:off x="76452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78004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>
            <a:stCxn id="25" idx="2"/>
            <a:endCxn id="31" idx="1"/>
          </p:cNvCxnSpPr>
          <p:nvPr/>
        </p:nvCxnSpPr>
        <p:spPr>
          <a:xfrm>
            <a:off x="1915299" y="3733800"/>
            <a:ext cx="909378" cy="424952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5" idx="2"/>
            <a:endCxn id="30" idx="7"/>
          </p:cNvCxnSpPr>
          <p:nvPr/>
        </p:nvCxnSpPr>
        <p:spPr>
          <a:xfrm flipH="1">
            <a:off x="1024683" y="3733800"/>
            <a:ext cx="890616" cy="4249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0804" y="5029200"/>
            <a:ext cx="928190" cy="610285"/>
          </a:xfrm>
          <a:prstGeom prst="rect">
            <a:avLst/>
          </a:prstGeom>
          <a:noFill/>
        </p:spPr>
      </p:pic>
      <p:cxnSp>
        <p:nvCxnSpPr>
          <p:cNvPr id="35" name="Straight Arrow Connector 34"/>
          <p:cNvCxnSpPr>
            <a:stCxn id="31" idx="4"/>
            <a:endCxn id="34" idx="0"/>
          </p:cNvCxnSpPr>
          <p:nvPr/>
        </p:nvCxnSpPr>
        <p:spPr>
          <a:xfrm flipH="1">
            <a:off x="2524899" y="4418915"/>
            <a:ext cx="407541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1" idx="4"/>
            <a:endCxn id="29" idx="0"/>
          </p:cNvCxnSpPr>
          <p:nvPr/>
        </p:nvCxnSpPr>
        <p:spPr>
          <a:xfrm>
            <a:off x="2932440" y="4418915"/>
            <a:ext cx="447710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604" y="5027830"/>
            <a:ext cx="928190" cy="610285"/>
          </a:xfrm>
          <a:prstGeom prst="rect">
            <a:avLst/>
          </a:prstGeom>
          <a:noFill/>
        </p:spPr>
      </p:pic>
      <p:cxnSp>
        <p:nvCxnSpPr>
          <p:cNvPr id="38" name="Straight Arrow Connector 37"/>
          <p:cNvCxnSpPr>
            <a:stCxn id="30" idx="4"/>
            <a:endCxn id="37" idx="0"/>
          </p:cNvCxnSpPr>
          <p:nvPr/>
        </p:nvCxnSpPr>
        <p:spPr>
          <a:xfrm>
            <a:off x="916920" y="4418915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4863762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Arrow Connector 55"/>
          <p:cNvCxnSpPr>
            <a:endCxn id="53" idx="7"/>
          </p:cNvCxnSpPr>
          <p:nvPr/>
        </p:nvCxnSpPr>
        <p:spPr>
          <a:xfrm flipH="1">
            <a:off x="5123925" y="3733800"/>
            <a:ext cx="890616" cy="4249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59846" y="5027830"/>
            <a:ext cx="928190" cy="610285"/>
          </a:xfrm>
          <a:prstGeom prst="rect">
            <a:avLst/>
          </a:prstGeom>
          <a:noFill/>
        </p:spPr>
      </p:pic>
      <p:cxnSp>
        <p:nvCxnSpPr>
          <p:cNvPr id="61" name="Straight Arrow Connector 60"/>
          <p:cNvCxnSpPr>
            <a:stCxn id="53" idx="4"/>
            <a:endCxn id="60" idx="0"/>
          </p:cNvCxnSpPr>
          <p:nvPr/>
        </p:nvCxnSpPr>
        <p:spPr>
          <a:xfrm>
            <a:off x="5016162" y="4418915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7642" y="5029200"/>
            <a:ext cx="1014614" cy="639346"/>
          </a:xfrm>
          <a:prstGeom prst="rect">
            <a:avLst/>
          </a:prstGeom>
          <a:noFill/>
        </p:spPr>
      </p:pic>
      <p:sp>
        <p:nvSpPr>
          <p:cNvPr id="65" name="Oval 64"/>
          <p:cNvSpPr/>
          <p:nvPr/>
        </p:nvSpPr>
        <p:spPr>
          <a:xfrm>
            <a:off x="689484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/>
          <p:cNvCxnSpPr>
            <a:stCxn id="16" idx="2"/>
            <a:endCxn id="65" idx="1"/>
          </p:cNvCxnSpPr>
          <p:nvPr/>
        </p:nvCxnSpPr>
        <p:spPr>
          <a:xfrm>
            <a:off x="6030099" y="3734485"/>
            <a:ext cx="909378" cy="424267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5604" y="5029200"/>
            <a:ext cx="928190" cy="610285"/>
          </a:xfrm>
          <a:prstGeom prst="rect">
            <a:avLst/>
          </a:prstGeom>
          <a:noFill/>
        </p:spPr>
      </p:pic>
      <p:cxnSp>
        <p:nvCxnSpPr>
          <p:cNvPr id="68" name="Straight Arrow Connector 67"/>
          <p:cNvCxnSpPr>
            <a:stCxn id="65" idx="4"/>
            <a:endCxn id="67" idx="0"/>
          </p:cNvCxnSpPr>
          <p:nvPr/>
        </p:nvCxnSpPr>
        <p:spPr>
          <a:xfrm flipH="1">
            <a:off x="6639699" y="4418915"/>
            <a:ext cx="407541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65" idx="4"/>
            <a:endCxn id="64" idx="0"/>
          </p:cNvCxnSpPr>
          <p:nvPr/>
        </p:nvCxnSpPr>
        <p:spPr>
          <a:xfrm>
            <a:off x="7047240" y="4418915"/>
            <a:ext cx="447710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45042" y="5028515"/>
            <a:ext cx="1014614" cy="639346"/>
          </a:xfrm>
          <a:prstGeom prst="rect">
            <a:avLst/>
          </a:prstGeom>
          <a:noFill/>
        </p:spPr>
      </p:pic>
      <p:sp>
        <p:nvSpPr>
          <p:cNvPr id="72" name="Oval 71"/>
          <p:cNvSpPr/>
          <p:nvPr/>
        </p:nvSpPr>
        <p:spPr>
          <a:xfrm>
            <a:off x="8952240" y="411343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Arrow Connector 72"/>
          <p:cNvCxnSpPr>
            <a:stCxn id="6" idx="2"/>
            <a:endCxn id="72" idx="7"/>
          </p:cNvCxnSpPr>
          <p:nvPr/>
        </p:nvCxnSpPr>
        <p:spPr>
          <a:xfrm flipH="1">
            <a:off x="9212403" y="3763546"/>
            <a:ext cx="949547" cy="394521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33004" y="5028515"/>
            <a:ext cx="928190" cy="610285"/>
          </a:xfrm>
          <a:prstGeom prst="rect">
            <a:avLst/>
          </a:prstGeom>
          <a:noFill/>
        </p:spPr>
      </p:pic>
      <p:cxnSp>
        <p:nvCxnSpPr>
          <p:cNvPr id="75" name="Straight Arrow Connector 74"/>
          <p:cNvCxnSpPr>
            <a:stCxn id="72" idx="4"/>
            <a:endCxn id="74" idx="0"/>
          </p:cNvCxnSpPr>
          <p:nvPr/>
        </p:nvCxnSpPr>
        <p:spPr>
          <a:xfrm flipH="1">
            <a:off x="8697099" y="4418230"/>
            <a:ext cx="407541" cy="61028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72" idx="4"/>
            <a:endCxn id="71" idx="0"/>
          </p:cNvCxnSpPr>
          <p:nvPr/>
        </p:nvCxnSpPr>
        <p:spPr>
          <a:xfrm>
            <a:off x="9104640" y="4418230"/>
            <a:ext cx="447710" cy="61028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/>
          <p:cNvSpPr/>
          <p:nvPr/>
        </p:nvSpPr>
        <p:spPr>
          <a:xfrm>
            <a:off x="11119941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Arrow Connector 79"/>
          <p:cNvCxnSpPr>
            <a:stCxn id="6" idx="2"/>
            <a:endCxn id="79" idx="1"/>
          </p:cNvCxnSpPr>
          <p:nvPr/>
        </p:nvCxnSpPr>
        <p:spPr>
          <a:xfrm>
            <a:off x="10161950" y="3763546"/>
            <a:ext cx="1002628" cy="395206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79" idx="4"/>
          </p:cNvCxnSpPr>
          <p:nvPr/>
        </p:nvCxnSpPr>
        <p:spPr>
          <a:xfrm>
            <a:off x="11272341" y="4418915"/>
            <a:ext cx="7779" cy="60891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30" grpId="0" animBg="1"/>
      <p:bldP spid="31" grpId="0" animBg="1"/>
      <p:bldP spid="53" grpId="0" animBg="1"/>
      <p:bldP spid="65" grpId="0" animBg="1"/>
      <p:bldP spid="72" grpId="0" animBg="1"/>
      <p:bldP spid="7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MDP Search Trees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65237"/>
            <a:ext cx="11201400" cy="4525963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Each MDP state projects an </a:t>
            </a:r>
            <a:r>
              <a:rPr lang="en-US" sz="2400" dirty="0" err="1">
                <a:latin typeface="Calibri"/>
                <a:ea typeface="ＭＳ Ｐゴシック" pitchFamily="34" charset="-128"/>
                <a:cs typeface="Calibri"/>
              </a:rPr>
              <a:t>expectimax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-like search tree</a:t>
            </a:r>
          </a:p>
        </p:txBody>
      </p:sp>
      <p:sp>
        <p:nvSpPr>
          <p:cNvPr id="35843" name="AutoShape 4"/>
          <p:cNvSpPr>
            <a:spLocks noChangeArrowheads="1"/>
          </p:cNvSpPr>
          <p:nvPr/>
        </p:nvSpPr>
        <p:spPr bwMode="auto">
          <a:xfrm>
            <a:off x="5486400" y="2133600"/>
            <a:ext cx="457200" cy="365125"/>
          </a:xfrm>
          <a:prstGeom prst="triangle">
            <a:avLst>
              <a:gd name="adj" fmla="val 50000"/>
            </a:avLst>
          </a:prstGeom>
          <a:solidFill>
            <a:srgbClr val="8FAA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5844" name="AutoShape 5"/>
          <p:cNvSpPr>
            <a:spLocks noChangeArrowheads="1"/>
          </p:cNvSpPr>
          <p:nvPr/>
        </p:nvSpPr>
        <p:spPr bwMode="auto">
          <a:xfrm>
            <a:off x="5334000" y="5121275"/>
            <a:ext cx="457200" cy="365125"/>
          </a:xfrm>
          <a:prstGeom prst="triangle">
            <a:avLst>
              <a:gd name="adj" fmla="val 50000"/>
            </a:avLst>
          </a:prstGeom>
          <a:solidFill>
            <a:srgbClr val="8FAA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grpSp>
        <p:nvGrpSpPr>
          <p:cNvPr id="35845" name="Group 6"/>
          <p:cNvGrpSpPr>
            <a:grpSpLocks/>
          </p:cNvGrpSpPr>
          <p:nvPr/>
        </p:nvGrpSpPr>
        <p:grpSpPr bwMode="auto">
          <a:xfrm>
            <a:off x="3886200" y="2514600"/>
            <a:ext cx="3733800" cy="1066800"/>
            <a:chOff x="1584" y="1680"/>
            <a:chExt cx="2352" cy="336"/>
          </a:xfrm>
        </p:grpSpPr>
        <p:sp>
          <p:nvSpPr>
            <p:cNvPr id="35869" name="Line 7"/>
            <p:cNvSpPr>
              <a:spLocks noChangeShapeType="1"/>
            </p:cNvSpPr>
            <p:nvPr/>
          </p:nvSpPr>
          <p:spPr bwMode="auto">
            <a:xfrm flipH="1">
              <a:off x="1584" y="1680"/>
              <a:ext cx="115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70" name="Line 8"/>
            <p:cNvSpPr>
              <a:spLocks noChangeShapeType="1"/>
            </p:cNvSpPr>
            <p:nvPr/>
          </p:nvSpPr>
          <p:spPr bwMode="auto">
            <a:xfrm>
              <a:off x="2736" y="1680"/>
              <a:ext cx="120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71" name="Line 9"/>
            <p:cNvSpPr>
              <a:spLocks noChangeShapeType="1"/>
            </p:cNvSpPr>
            <p:nvPr/>
          </p:nvSpPr>
          <p:spPr bwMode="auto">
            <a:xfrm flipH="1">
              <a:off x="2304" y="1680"/>
              <a:ext cx="43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72" name="Line 10"/>
            <p:cNvSpPr>
              <a:spLocks noChangeShapeType="1"/>
            </p:cNvSpPr>
            <p:nvPr/>
          </p:nvSpPr>
          <p:spPr bwMode="auto">
            <a:xfrm>
              <a:off x="2736" y="1680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35846" name="Oval 11"/>
          <p:cNvSpPr>
            <a:spLocks noChangeArrowheads="1"/>
          </p:cNvSpPr>
          <p:nvPr/>
        </p:nvSpPr>
        <p:spPr bwMode="auto">
          <a:xfrm>
            <a:off x="4876800" y="3581400"/>
            <a:ext cx="381000" cy="381000"/>
          </a:xfrm>
          <a:prstGeom prst="ellipse">
            <a:avLst/>
          </a:prstGeom>
          <a:solidFill>
            <a:srgbClr val="B8EA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grpSp>
        <p:nvGrpSpPr>
          <p:cNvPr id="35847" name="Group 12"/>
          <p:cNvGrpSpPr>
            <a:grpSpLocks/>
          </p:cNvGrpSpPr>
          <p:nvPr/>
        </p:nvGrpSpPr>
        <p:grpSpPr bwMode="auto">
          <a:xfrm>
            <a:off x="3505200" y="3962400"/>
            <a:ext cx="3124200" cy="1143000"/>
            <a:chOff x="1536" y="2400"/>
            <a:chExt cx="1584" cy="624"/>
          </a:xfrm>
        </p:grpSpPr>
        <p:sp>
          <p:nvSpPr>
            <p:cNvPr id="35865" name="Line 13"/>
            <p:cNvSpPr>
              <a:spLocks noChangeShapeType="1"/>
            </p:cNvSpPr>
            <p:nvPr/>
          </p:nvSpPr>
          <p:spPr bwMode="auto">
            <a:xfrm flipH="1">
              <a:off x="1536" y="2400"/>
              <a:ext cx="776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6" name="Line 14"/>
            <p:cNvSpPr>
              <a:spLocks noChangeShapeType="1"/>
            </p:cNvSpPr>
            <p:nvPr/>
          </p:nvSpPr>
          <p:spPr bwMode="auto">
            <a:xfrm>
              <a:off x="2312" y="2400"/>
              <a:ext cx="808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7" name="Line 15"/>
            <p:cNvSpPr>
              <a:spLocks noChangeShapeType="1"/>
            </p:cNvSpPr>
            <p:nvPr/>
          </p:nvSpPr>
          <p:spPr bwMode="auto">
            <a:xfrm flipH="1">
              <a:off x="2021" y="2400"/>
              <a:ext cx="291" cy="62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8" name="Line 16"/>
            <p:cNvSpPr>
              <a:spLocks noChangeShapeType="1"/>
            </p:cNvSpPr>
            <p:nvPr/>
          </p:nvSpPr>
          <p:spPr bwMode="auto">
            <a:xfrm>
              <a:off x="2312" y="2400"/>
              <a:ext cx="280" cy="62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35848" name="Text Box 17"/>
          <p:cNvSpPr txBox="1">
            <a:spLocks noChangeArrowheads="1"/>
          </p:cNvSpPr>
          <p:nvPr/>
        </p:nvSpPr>
        <p:spPr bwMode="auto">
          <a:xfrm>
            <a:off x="5410200" y="2833688"/>
            <a:ext cx="38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a</a:t>
            </a:r>
          </a:p>
        </p:txBody>
      </p:sp>
      <p:sp>
        <p:nvSpPr>
          <p:cNvPr id="35849" name="Text Box 18"/>
          <p:cNvSpPr txBox="1">
            <a:spLocks noChangeArrowheads="1"/>
          </p:cNvSpPr>
          <p:nvPr/>
        </p:nvSpPr>
        <p:spPr bwMode="auto">
          <a:xfrm>
            <a:off x="5943600" y="21336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s</a:t>
            </a:r>
          </a:p>
        </p:txBody>
      </p:sp>
      <p:sp>
        <p:nvSpPr>
          <p:cNvPr id="35850" name="Text Box 19"/>
          <p:cNvSpPr txBox="1">
            <a:spLocks noChangeArrowheads="1"/>
          </p:cNvSpPr>
          <p:nvPr/>
        </p:nvSpPr>
        <p:spPr bwMode="auto">
          <a:xfrm>
            <a:off x="5791200" y="51054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s</a:t>
            </a:r>
            <a:r>
              <a:rPr lang="ja-JP" altLang="en-US">
                <a:solidFill>
                  <a:schemeClr val="accent2"/>
                </a:solidFill>
                <a:latin typeface="Calibri"/>
                <a:cs typeface="Calibri"/>
              </a:rPr>
              <a:t>’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35851" name="Text Box 20"/>
          <p:cNvSpPr txBox="1">
            <a:spLocks noChangeArrowheads="1"/>
          </p:cNvSpPr>
          <p:nvPr/>
        </p:nvSpPr>
        <p:spPr bwMode="auto">
          <a:xfrm>
            <a:off x="5257800" y="35814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s, a</a:t>
            </a:r>
          </a:p>
        </p:txBody>
      </p:sp>
      <p:grpSp>
        <p:nvGrpSpPr>
          <p:cNvPr id="35852" name="Group 21"/>
          <p:cNvGrpSpPr>
            <a:grpSpLocks/>
          </p:cNvGrpSpPr>
          <p:nvPr/>
        </p:nvGrpSpPr>
        <p:grpSpPr bwMode="auto">
          <a:xfrm>
            <a:off x="3733800" y="5486400"/>
            <a:ext cx="3733800" cy="533400"/>
            <a:chOff x="1584" y="1680"/>
            <a:chExt cx="2352" cy="336"/>
          </a:xfrm>
        </p:grpSpPr>
        <p:sp>
          <p:nvSpPr>
            <p:cNvPr id="35861" name="Line 22"/>
            <p:cNvSpPr>
              <a:spLocks noChangeShapeType="1"/>
            </p:cNvSpPr>
            <p:nvPr/>
          </p:nvSpPr>
          <p:spPr bwMode="auto">
            <a:xfrm flipH="1">
              <a:off x="1584" y="1680"/>
              <a:ext cx="115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2" name="Line 23"/>
            <p:cNvSpPr>
              <a:spLocks noChangeShapeType="1"/>
            </p:cNvSpPr>
            <p:nvPr/>
          </p:nvSpPr>
          <p:spPr bwMode="auto">
            <a:xfrm>
              <a:off x="2736" y="1680"/>
              <a:ext cx="120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3" name="Line 24"/>
            <p:cNvSpPr>
              <a:spLocks noChangeShapeType="1"/>
            </p:cNvSpPr>
            <p:nvPr/>
          </p:nvSpPr>
          <p:spPr bwMode="auto">
            <a:xfrm flipH="1">
              <a:off x="2304" y="1680"/>
              <a:ext cx="43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4" name="Line 25"/>
            <p:cNvSpPr>
              <a:spLocks noChangeShapeType="1"/>
            </p:cNvSpPr>
            <p:nvPr/>
          </p:nvSpPr>
          <p:spPr bwMode="auto">
            <a:xfrm>
              <a:off x="2736" y="1680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35853" name="Freeform 26"/>
          <p:cNvSpPr>
            <a:spLocks/>
          </p:cNvSpPr>
          <p:nvPr/>
        </p:nvSpPr>
        <p:spPr bwMode="auto">
          <a:xfrm>
            <a:off x="5486400" y="4167188"/>
            <a:ext cx="2133600" cy="404812"/>
          </a:xfrm>
          <a:custGeom>
            <a:avLst/>
            <a:gdLst>
              <a:gd name="T0" fmla="*/ 0 w 1344"/>
              <a:gd name="T1" fmla="*/ 2147483647 h 255"/>
              <a:gd name="T2" fmla="*/ 2147483647 w 1344"/>
              <a:gd name="T3" fmla="*/ 2147483647 h 255"/>
              <a:gd name="T4" fmla="*/ 2147483647 w 1344"/>
              <a:gd name="T5" fmla="*/ 2147483647 h 255"/>
              <a:gd name="T6" fmla="*/ 0 60000 65536"/>
              <a:gd name="T7" fmla="*/ 0 60000 65536"/>
              <a:gd name="T8" fmla="*/ 0 60000 65536"/>
              <a:gd name="T9" fmla="*/ 0 w 1344"/>
              <a:gd name="T10" fmla="*/ 0 h 255"/>
              <a:gd name="T11" fmla="*/ 1344 w 1344"/>
              <a:gd name="T12" fmla="*/ 255 h 25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44" h="255">
                <a:moveTo>
                  <a:pt x="0" y="255"/>
                </a:moveTo>
                <a:cubicBezTo>
                  <a:pt x="79" y="219"/>
                  <a:pt x="251" y="80"/>
                  <a:pt x="475" y="40"/>
                </a:cubicBezTo>
                <a:cubicBezTo>
                  <a:pt x="699" y="0"/>
                  <a:pt x="1199" y="19"/>
                  <a:pt x="1344" y="15"/>
                </a:cubicBezTo>
              </a:path>
            </a:pathLst>
          </a:custGeom>
          <a:noFill/>
          <a:ln w="50800">
            <a:solidFill>
              <a:srgbClr val="C0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5854" name="Text Box 27"/>
          <p:cNvSpPr txBox="1">
            <a:spLocks noChangeArrowheads="1"/>
          </p:cNvSpPr>
          <p:nvPr/>
        </p:nvSpPr>
        <p:spPr bwMode="auto">
          <a:xfrm>
            <a:off x="7772400" y="3962400"/>
            <a:ext cx="28194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(</a:t>
            </a:r>
            <a:r>
              <a:rPr lang="en-US" dirty="0" err="1">
                <a:solidFill>
                  <a:srgbClr val="C00000"/>
                </a:solidFill>
                <a:latin typeface="Calibri"/>
                <a:cs typeface="Calibri"/>
              </a:rPr>
              <a:t>s,a,s</a:t>
            </a:r>
            <a:r>
              <a:rPr lang="ja-JP" altLang="en-US" dirty="0">
                <a:solidFill>
                  <a:srgbClr val="C00000"/>
                </a:solidFill>
                <a:latin typeface="Calibri"/>
                <a:cs typeface="Calibri"/>
              </a:rPr>
              <a:t>’</a:t>
            </a:r>
            <a:r>
              <a:rPr lang="en-US" altLang="ja-JP" dirty="0">
                <a:solidFill>
                  <a:srgbClr val="C00000"/>
                </a:solidFill>
                <a:latin typeface="Calibri"/>
                <a:cs typeface="Calibri"/>
              </a:rPr>
              <a:t>) called a </a:t>
            </a:r>
            <a:r>
              <a:rPr lang="en-US" altLang="ja-JP" i="1" dirty="0">
                <a:solidFill>
                  <a:srgbClr val="C00000"/>
                </a:solidFill>
                <a:latin typeface="Calibri"/>
                <a:cs typeface="Calibri"/>
              </a:rPr>
              <a:t>transition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T(</a:t>
            </a:r>
            <a:r>
              <a:rPr lang="en-US" dirty="0" err="1">
                <a:solidFill>
                  <a:srgbClr val="C00000"/>
                </a:solidFill>
                <a:latin typeface="Calibri"/>
                <a:cs typeface="Calibri"/>
              </a:rPr>
              <a:t>s,a,s</a:t>
            </a:r>
            <a:r>
              <a:rPr lang="ja-JP" altLang="en-US" dirty="0">
                <a:solidFill>
                  <a:srgbClr val="C00000"/>
                </a:solidFill>
                <a:latin typeface="Calibri"/>
                <a:cs typeface="Calibri"/>
              </a:rPr>
              <a:t>’</a:t>
            </a:r>
            <a:r>
              <a:rPr lang="en-US" altLang="ja-JP" dirty="0">
                <a:solidFill>
                  <a:srgbClr val="C00000"/>
                </a:solidFill>
                <a:latin typeface="Calibri"/>
                <a:cs typeface="Calibri"/>
              </a:rPr>
              <a:t>) = P(s</a:t>
            </a:r>
            <a:r>
              <a:rPr lang="ja-JP" altLang="en-US" dirty="0">
                <a:solidFill>
                  <a:srgbClr val="C00000"/>
                </a:solidFill>
                <a:latin typeface="Calibri"/>
                <a:cs typeface="Calibri"/>
              </a:rPr>
              <a:t>’</a:t>
            </a:r>
            <a:r>
              <a:rPr lang="en-US" altLang="ja-JP" dirty="0">
                <a:solidFill>
                  <a:srgbClr val="C00000"/>
                </a:solidFill>
                <a:latin typeface="Calibri"/>
                <a:cs typeface="Calibri"/>
              </a:rPr>
              <a:t>|</a:t>
            </a:r>
            <a:r>
              <a:rPr lang="en-US" altLang="ja-JP" dirty="0" err="1">
                <a:solidFill>
                  <a:srgbClr val="C00000"/>
                </a:solidFill>
                <a:latin typeface="Calibri"/>
                <a:cs typeface="Calibri"/>
              </a:rPr>
              <a:t>s,a</a:t>
            </a:r>
            <a:r>
              <a:rPr lang="en-US" altLang="ja-JP" dirty="0">
                <a:solidFill>
                  <a:srgbClr val="C00000"/>
                </a:solidFill>
                <a:latin typeface="Calibri"/>
                <a:cs typeface="Calibri"/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R(</a:t>
            </a:r>
            <a:r>
              <a:rPr lang="en-US" dirty="0" err="1">
                <a:solidFill>
                  <a:srgbClr val="C00000"/>
                </a:solidFill>
                <a:latin typeface="Calibri"/>
                <a:cs typeface="Calibri"/>
              </a:rPr>
              <a:t>s,a,s</a:t>
            </a:r>
            <a:r>
              <a:rPr lang="ja-JP" altLang="en-US" dirty="0">
                <a:solidFill>
                  <a:srgbClr val="C00000"/>
                </a:solidFill>
                <a:latin typeface="Calibri"/>
                <a:cs typeface="Calibri"/>
              </a:rPr>
              <a:t>’</a:t>
            </a:r>
            <a:r>
              <a:rPr lang="en-US" altLang="ja-JP" dirty="0">
                <a:solidFill>
                  <a:srgbClr val="C00000"/>
                </a:solidFill>
                <a:latin typeface="Calibri"/>
                <a:cs typeface="Calibri"/>
              </a:rPr>
              <a:t>)</a:t>
            </a:r>
            <a:endParaRPr lang="en-US" dirty="0">
              <a:solidFill>
                <a:srgbClr val="C00000"/>
              </a:solidFill>
              <a:latin typeface="Calibri"/>
              <a:cs typeface="Calibri"/>
            </a:endParaRPr>
          </a:p>
        </p:txBody>
      </p:sp>
      <p:sp>
        <p:nvSpPr>
          <p:cNvPr id="35855" name="Text Box 28"/>
          <p:cNvSpPr txBox="1">
            <a:spLocks noChangeArrowheads="1"/>
          </p:cNvSpPr>
          <p:nvPr/>
        </p:nvSpPr>
        <p:spPr bwMode="auto">
          <a:xfrm>
            <a:off x="4495800" y="441960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s,a,s</a:t>
            </a:r>
            <a:r>
              <a:rPr lang="ja-JP" altLang="en-US">
                <a:latin typeface="Calibri"/>
                <a:cs typeface="Calibri"/>
              </a:rPr>
              <a:t>’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35856" name="Freeform 29"/>
          <p:cNvSpPr>
            <a:spLocks/>
          </p:cNvSpPr>
          <p:nvPr/>
        </p:nvSpPr>
        <p:spPr bwMode="auto">
          <a:xfrm>
            <a:off x="6332538" y="2301875"/>
            <a:ext cx="2201862" cy="60325"/>
          </a:xfrm>
          <a:custGeom>
            <a:avLst/>
            <a:gdLst>
              <a:gd name="T0" fmla="*/ 0 w 1387"/>
              <a:gd name="T1" fmla="*/ 2147483647 h 38"/>
              <a:gd name="T2" fmla="*/ 2147483647 w 1387"/>
              <a:gd name="T3" fmla="*/ 2147483647 h 38"/>
              <a:gd name="T4" fmla="*/ 2147483647 w 1387"/>
              <a:gd name="T5" fmla="*/ 0 h 38"/>
              <a:gd name="T6" fmla="*/ 0 60000 65536"/>
              <a:gd name="T7" fmla="*/ 0 60000 65536"/>
              <a:gd name="T8" fmla="*/ 0 60000 65536"/>
              <a:gd name="T9" fmla="*/ 0 w 1387"/>
              <a:gd name="T10" fmla="*/ 0 h 38"/>
              <a:gd name="T11" fmla="*/ 1387 w 1387"/>
              <a:gd name="T12" fmla="*/ 38 h 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87" h="38">
                <a:moveTo>
                  <a:pt x="0" y="38"/>
                </a:moveTo>
                <a:cubicBezTo>
                  <a:pt x="86" y="36"/>
                  <a:pt x="287" y="31"/>
                  <a:pt x="518" y="25"/>
                </a:cubicBezTo>
                <a:cubicBezTo>
                  <a:pt x="749" y="19"/>
                  <a:pt x="1242" y="4"/>
                  <a:pt x="1387" y="0"/>
                </a:cubicBezTo>
              </a:path>
            </a:pathLst>
          </a:custGeom>
          <a:noFill/>
          <a:ln w="508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5857" name="Text Box 30"/>
          <p:cNvSpPr txBox="1">
            <a:spLocks noChangeArrowheads="1"/>
          </p:cNvSpPr>
          <p:nvPr/>
        </p:nvSpPr>
        <p:spPr bwMode="auto">
          <a:xfrm>
            <a:off x="8610600" y="2100262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s is a </a:t>
            </a:r>
            <a:r>
              <a:rPr lang="en-US" i="1" dirty="0">
                <a:solidFill>
                  <a:srgbClr val="0000FF"/>
                </a:solidFill>
                <a:latin typeface="Calibri"/>
                <a:cs typeface="Calibri"/>
              </a:rPr>
              <a:t>state</a:t>
            </a:r>
          </a:p>
        </p:txBody>
      </p:sp>
      <p:sp>
        <p:nvSpPr>
          <p:cNvPr id="35858" name="Freeform 31"/>
          <p:cNvSpPr>
            <a:spLocks/>
          </p:cNvSpPr>
          <p:nvPr/>
        </p:nvSpPr>
        <p:spPr bwMode="auto">
          <a:xfrm flipH="1">
            <a:off x="3048000" y="3733800"/>
            <a:ext cx="1676400" cy="76200"/>
          </a:xfrm>
          <a:custGeom>
            <a:avLst/>
            <a:gdLst>
              <a:gd name="T0" fmla="*/ 0 w 1387"/>
              <a:gd name="T1" fmla="*/ 2147483647 h 38"/>
              <a:gd name="T2" fmla="*/ 2147483647 w 1387"/>
              <a:gd name="T3" fmla="*/ 2147483647 h 38"/>
              <a:gd name="T4" fmla="*/ 2147483647 w 1387"/>
              <a:gd name="T5" fmla="*/ 0 h 38"/>
              <a:gd name="T6" fmla="*/ 0 60000 65536"/>
              <a:gd name="T7" fmla="*/ 0 60000 65536"/>
              <a:gd name="T8" fmla="*/ 0 60000 65536"/>
              <a:gd name="T9" fmla="*/ 0 w 1387"/>
              <a:gd name="T10" fmla="*/ 0 h 38"/>
              <a:gd name="T11" fmla="*/ 1387 w 1387"/>
              <a:gd name="T12" fmla="*/ 38 h 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87" h="38">
                <a:moveTo>
                  <a:pt x="0" y="38"/>
                </a:moveTo>
                <a:cubicBezTo>
                  <a:pt x="86" y="36"/>
                  <a:pt x="287" y="31"/>
                  <a:pt x="518" y="25"/>
                </a:cubicBezTo>
                <a:cubicBezTo>
                  <a:pt x="749" y="19"/>
                  <a:pt x="1242" y="4"/>
                  <a:pt x="1387" y="0"/>
                </a:cubicBezTo>
              </a:path>
            </a:pathLst>
          </a:custGeom>
          <a:noFill/>
          <a:ln w="50800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5859" name="Text Box 32"/>
          <p:cNvSpPr txBox="1">
            <a:spLocks noChangeArrowheads="1"/>
          </p:cNvSpPr>
          <p:nvPr/>
        </p:nvSpPr>
        <p:spPr bwMode="auto">
          <a:xfrm>
            <a:off x="1752600" y="3429000"/>
            <a:ext cx="137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(s, a) is a </a:t>
            </a:r>
            <a:r>
              <a:rPr lang="en-US" i="1" dirty="0">
                <a:solidFill>
                  <a:srgbClr val="008000"/>
                </a:solidFill>
                <a:latin typeface="Calibri"/>
                <a:cs typeface="Calibri"/>
              </a:rPr>
              <a:t>q-state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743429"/>
            <a:ext cx="3017838" cy="2259698"/>
          </a:xfrm>
          <a:prstGeom prst="rect">
            <a:avLst/>
          </a:prstGeom>
          <a:noFill/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34600" y="4345616"/>
            <a:ext cx="1844538" cy="1595768"/>
          </a:xfrm>
          <a:prstGeom prst="rect">
            <a:avLst/>
          </a:prstGeom>
          <a:noFill/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000" y="1448716"/>
            <a:ext cx="2057400" cy="1442614"/>
          </a:xfrm>
          <a:prstGeom prst="rect">
            <a:avLst/>
          </a:prstGeom>
          <a:noFill/>
        </p:spPr>
      </p:pic>
      <p:sp>
        <p:nvSpPr>
          <p:cNvPr id="2" name="Callout: Line 1">
            <a:extLst>
              <a:ext uri="{FF2B5EF4-FFF2-40B4-BE49-F238E27FC236}">
                <a16:creationId xmlns:a16="http://schemas.microsoft.com/office/drawing/2014/main" id="{389DCC8B-BF3C-66BB-6104-6E1E43268F1D}"/>
              </a:ext>
            </a:extLst>
          </p:cNvPr>
          <p:cNvSpPr/>
          <p:nvPr/>
        </p:nvSpPr>
        <p:spPr>
          <a:xfrm>
            <a:off x="8892376" y="5791200"/>
            <a:ext cx="2613824" cy="874986"/>
          </a:xfrm>
          <a:prstGeom prst="borderCallout1">
            <a:avLst>
              <a:gd name="adj1" fmla="val -3053"/>
              <a:gd name="adj2" fmla="val 476"/>
              <a:gd name="adj3" fmla="val -68967"/>
              <a:gd name="adj4" fmla="val -1711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1400" dirty="0"/>
              <a:t>We have rewards associated with transitions. 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 You sum the rewards as you go along the path</a:t>
            </a:r>
            <a:endParaRPr lang="tr-TR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994CA6-4E1C-7178-9BAF-ADC5FC70F8FA}"/>
              </a:ext>
            </a:extLst>
          </p:cNvPr>
          <p:cNvSpPr txBox="1"/>
          <p:nvPr/>
        </p:nvSpPr>
        <p:spPr>
          <a:xfrm>
            <a:off x="2373130" y="2998299"/>
            <a:ext cx="1000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(</a:t>
            </a:r>
            <a:r>
              <a:rPr lang="en-US" dirty="0" err="1">
                <a:solidFill>
                  <a:srgbClr val="008000"/>
                </a:solidFill>
                <a:latin typeface="Calibri"/>
                <a:cs typeface="Calibri"/>
              </a:rPr>
              <a:t>s,a</a:t>
            </a: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) is </a:t>
            </a:r>
          </a:p>
          <a:p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a q-state</a:t>
            </a:r>
            <a:endParaRPr lang="tr-TR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Utilities of Sequences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9012" y="1248279"/>
            <a:ext cx="7875588" cy="49996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Utilities of Sequences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What preferences should an agent have over reward sequences?</a:t>
            </a:r>
          </a:p>
          <a:p>
            <a:endParaRPr lang="en-US" sz="2800" dirty="0"/>
          </a:p>
          <a:p>
            <a:r>
              <a:rPr lang="en-US" sz="2800" dirty="0"/>
              <a:t>More or less?</a:t>
            </a:r>
          </a:p>
          <a:p>
            <a:endParaRPr lang="en-US" sz="2800" dirty="0"/>
          </a:p>
          <a:p>
            <a:r>
              <a:rPr lang="en-US" sz="2800" dirty="0"/>
              <a:t>Now or later?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Sooner is better</a:t>
            </a:r>
          </a:p>
          <a:p>
            <a:endParaRPr lang="en-US" sz="2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5200" y="3505497"/>
            <a:ext cx="4648200" cy="295079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124200" y="2409825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[1, 2, 2]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78253" y="2409825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[2, 3, 4]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94595" y="2409825"/>
            <a:ext cx="580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 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24200" y="3439180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[0, 0, 1]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78253" y="3439180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[1, 0, 0]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94595" y="3439180"/>
            <a:ext cx="580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 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Discounting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295400"/>
            <a:ext cx="11252200" cy="4729164"/>
          </a:xfrm>
        </p:spPr>
        <p:txBody>
          <a:bodyPr/>
          <a:lstStyle/>
          <a:p>
            <a:r>
              <a:rPr lang="en-US" sz="2800" dirty="0"/>
              <a:t>It’s reasonable to maximize the sum of rewards</a:t>
            </a:r>
          </a:p>
          <a:p>
            <a:r>
              <a:rPr lang="en-US" sz="2800" dirty="0"/>
              <a:t>It’s also reasonable to prefer rewards now to rewards later. We use a discount factor      which is a number between 0 and 1.</a:t>
            </a:r>
          </a:p>
          <a:p>
            <a:r>
              <a:rPr lang="en-US" sz="2800" dirty="0"/>
              <a:t>One solution: values of rewards decay exponentially</a:t>
            </a:r>
          </a:p>
        </p:txBody>
      </p:sp>
      <p:pic>
        <p:nvPicPr>
          <p:cNvPr id="7171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6" cstate="print"/>
          <a:srcRect l="73764" t="76543" r="1569"/>
          <a:stretch>
            <a:fillRect/>
          </a:stretch>
        </p:blipFill>
        <p:spPr bwMode="auto">
          <a:xfrm>
            <a:off x="8003286" y="3881735"/>
            <a:ext cx="2283714" cy="1447800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7800" y="3427278"/>
            <a:ext cx="2283714" cy="1975713"/>
          </a:xfrm>
          <a:prstGeom prst="rect">
            <a:avLst/>
          </a:prstGeom>
          <a:noFill/>
        </p:spPr>
      </p:pic>
      <p:pic>
        <p:nvPicPr>
          <p:cNvPr id="8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6" cstate="print"/>
          <a:srcRect l="73764" t="38272" r="1569" b="35802"/>
          <a:stretch>
            <a:fillRect/>
          </a:stretch>
        </p:blipFill>
        <p:spPr bwMode="auto">
          <a:xfrm>
            <a:off x="4802886" y="3653135"/>
            <a:ext cx="2283714" cy="16002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447800" y="6015335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Worth Now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48200" y="6015335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Worth Next Step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772400" y="6015335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Worth In Two Steps</a:t>
            </a:r>
          </a:p>
        </p:txBody>
      </p:sp>
      <p:pic>
        <p:nvPicPr>
          <p:cNvPr id="22" name="Picture 2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2362200" y="5357811"/>
            <a:ext cx="211138" cy="351897"/>
          </a:xfrm>
          <a:prstGeom prst="rect">
            <a:avLst/>
          </a:prstGeom>
          <a:noFill/>
          <a:ln/>
          <a:effectLst/>
        </p:spPr>
      </p:pic>
      <p:pic>
        <p:nvPicPr>
          <p:cNvPr id="23" name="Picture 2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5791200" y="5458851"/>
            <a:ext cx="280688" cy="327002"/>
          </a:xfrm>
          <a:prstGeom prst="rect">
            <a:avLst/>
          </a:prstGeom>
          <a:noFill/>
          <a:ln/>
          <a:effectLst/>
        </p:spPr>
      </p:pic>
      <p:pic>
        <p:nvPicPr>
          <p:cNvPr id="24" name="Picture 2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8915165" y="5253335"/>
            <a:ext cx="514651" cy="560927"/>
          </a:xfrm>
          <a:prstGeom prst="rect">
            <a:avLst/>
          </a:prstGeom>
          <a:noFill/>
          <a:ln/>
          <a:effectLst/>
        </p:spPr>
      </p:pic>
      <p:pic>
        <p:nvPicPr>
          <p:cNvPr id="4" name="Picture 3" descr="txp_fig">
            <a:extLst>
              <a:ext uri="{FF2B5EF4-FFF2-40B4-BE49-F238E27FC236}">
                <a16:creationId xmlns:a16="http://schemas.microsoft.com/office/drawing/2014/main" id="{B6939505-CE65-3BEF-A952-1B7B05A75A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3124200" y="2351925"/>
            <a:ext cx="280688" cy="32700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Discounting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524000"/>
            <a:ext cx="46482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ea typeface="ＭＳ Ｐゴシック" pitchFamily="34" charset="-128"/>
              </a:rPr>
              <a:t>How to discount?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Each time we descend a level, we multiply in the discount once</a:t>
            </a:r>
          </a:p>
          <a:p>
            <a:pPr lvl="1"/>
            <a:endParaRPr lang="en-US" sz="20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Why discount?</a:t>
            </a:r>
            <a:endParaRPr lang="en-US" sz="2400" dirty="0">
              <a:ea typeface="ＭＳ Ｐゴシック" pitchFamily="34" charset="-128"/>
              <a:sym typeface="Symbol" pitchFamily="18" charset="2"/>
            </a:endParaRP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Sooner rewards probably do have higher utility than later rewards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Also helps our algorithms converge</a:t>
            </a:r>
          </a:p>
          <a:p>
            <a:pPr lvl="1"/>
            <a:endParaRPr lang="en-US" sz="2000" dirty="0">
              <a:ea typeface="ＭＳ Ｐゴシック" pitchFamily="34" charset="-128"/>
              <a:sym typeface="Symbol" pitchFamily="18" charset="2"/>
            </a:endParaRPr>
          </a:p>
          <a:p>
            <a:r>
              <a:rPr lang="en-US" sz="2400" dirty="0">
                <a:ea typeface="ＭＳ Ｐゴシック" pitchFamily="34" charset="-128"/>
                <a:sym typeface="Symbol" pitchFamily="18" charset="2"/>
              </a:rPr>
              <a:t>Example: discount of 0.5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Reward 1 at 1</a:t>
            </a:r>
            <a:r>
              <a:rPr lang="en-US" sz="2000" baseline="30000" dirty="0">
                <a:ea typeface="ＭＳ Ｐゴシック" pitchFamily="34" charset="-128"/>
                <a:sym typeface="Symbol" pitchFamily="18" charset="2"/>
              </a:rPr>
              <a:t>st</a:t>
            </a:r>
            <a:r>
              <a:rPr lang="en-US" sz="2000" dirty="0">
                <a:ea typeface="ＭＳ Ｐゴシック" pitchFamily="34" charset="-128"/>
                <a:sym typeface="Symbol" pitchFamily="18" charset="2"/>
              </a:rPr>
              <a:t> step, 2 at  the 2</a:t>
            </a:r>
            <a:r>
              <a:rPr lang="en-US" sz="2000" baseline="30000" dirty="0">
                <a:ea typeface="ＭＳ Ｐゴシック" pitchFamily="34" charset="-128"/>
                <a:sym typeface="Symbol" pitchFamily="18" charset="2"/>
              </a:rPr>
              <a:t>nd</a:t>
            </a:r>
            <a:r>
              <a:rPr lang="en-US" sz="2000" dirty="0">
                <a:ea typeface="ＭＳ Ｐゴシック" pitchFamily="34" charset="-128"/>
                <a:sym typeface="Symbol" pitchFamily="18" charset="2"/>
              </a:rPr>
              <a:t>, 3 at the 3</a:t>
            </a:r>
            <a:r>
              <a:rPr lang="en-US" sz="2000" baseline="30000" dirty="0">
                <a:ea typeface="ＭＳ Ｐゴシック" pitchFamily="34" charset="-128"/>
                <a:sym typeface="Symbol" pitchFamily="18" charset="2"/>
              </a:rPr>
              <a:t>rd</a:t>
            </a:r>
            <a:r>
              <a:rPr lang="en-US" sz="2000" dirty="0">
                <a:ea typeface="ＭＳ Ｐゴシック" pitchFamily="34" charset="-128"/>
                <a:sym typeface="Symbol" pitchFamily="18" charset="2"/>
              </a:rPr>
              <a:t> steps 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U([1,2,3]) = 1*1 + 0.5*2 + 0.25*3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U([1,2,3]) &lt; U([3,2,1])</a:t>
            </a:r>
          </a:p>
        </p:txBody>
      </p:sp>
      <p:grpSp>
        <p:nvGrpSpPr>
          <p:cNvPr id="39939" name="Group 4"/>
          <p:cNvGrpSpPr>
            <a:grpSpLocks/>
          </p:cNvGrpSpPr>
          <p:nvPr/>
        </p:nvGrpSpPr>
        <p:grpSpPr bwMode="auto">
          <a:xfrm>
            <a:off x="8304213" y="1371600"/>
            <a:ext cx="2135187" cy="4875213"/>
            <a:chOff x="4085" y="960"/>
            <a:chExt cx="1345" cy="3071"/>
          </a:xfrm>
        </p:grpSpPr>
        <p:grpSp>
          <p:nvGrpSpPr>
            <p:cNvPr id="39947" name="Group 5"/>
            <p:cNvGrpSpPr>
              <a:grpSpLocks/>
            </p:cNvGrpSpPr>
            <p:nvPr/>
          </p:nvGrpSpPr>
          <p:grpSpPr bwMode="auto">
            <a:xfrm>
              <a:off x="4085" y="960"/>
              <a:ext cx="1291" cy="1202"/>
              <a:chOff x="2400" y="1401"/>
              <a:chExt cx="1392" cy="1296"/>
            </a:xfrm>
          </p:grpSpPr>
          <p:sp>
            <p:nvSpPr>
              <p:cNvPr id="39986" name="AutoShape 6"/>
              <p:cNvSpPr>
                <a:spLocks noChangeArrowheads="1"/>
              </p:cNvSpPr>
              <p:nvPr/>
            </p:nvSpPr>
            <p:spPr bwMode="auto">
              <a:xfrm>
                <a:off x="3070" y="1488"/>
                <a:ext cx="155" cy="124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9987" name="Group 7"/>
              <p:cNvGrpSpPr>
                <a:grpSpLocks/>
              </p:cNvGrpSpPr>
              <p:nvPr/>
            </p:nvGrpSpPr>
            <p:grpSpPr bwMode="auto">
              <a:xfrm>
                <a:off x="2529" y="1617"/>
                <a:ext cx="1263" cy="361"/>
                <a:chOff x="1584" y="1680"/>
                <a:chExt cx="2352" cy="336"/>
              </a:xfrm>
            </p:grpSpPr>
            <p:sp>
              <p:nvSpPr>
                <p:cNvPr id="40000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1584" y="1680"/>
                  <a:ext cx="1152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001" name="Line 9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120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002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2304" y="1680"/>
                  <a:ext cx="432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003" name="Line 11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432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88" name="Oval 12"/>
              <p:cNvSpPr>
                <a:spLocks noChangeArrowheads="1"/>
              </p:cNvSpPr>
              <p:nvPr/>
            </p:nvSpPr>
            <p:spPr bwMode="auto">
              <a:xfrm>
                <a:off x="2864" y="1978"/>
                <a:ext cx="129" cy="12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9989" name="Group 13"/>
              <p:cNvGrpSpPr>
                <a:grpSpLocks/>
              </p:cNvGrpSpPr>
              <p:nvPr/>
            </p:nvGrpSpPr>
            <p:grpSpPr bwMode="auto">
              <a:xfrm>
                <a:off x="2400" y="2107"/>
                <a:ext cx="1057" cy="386"/>
                <a:chOff x="1536" y="2400"/>
                <a:chExt cx="1584" cy="624"/>
              </a:xfrm>
            </p:grpSpPr>
            <p:sp>
              <p:nvSpPr>
                <p:cNvPr id="39996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1536" y="2400"/>
                  <a:ext cx="776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97" name="Line 15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808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98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2021" y="2400"/>
                  <a:ext cx="291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99" name="Line 17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280" cy="624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90" name="Text Box 18"/>
              <p:cNvSpPr txBox="1">
                <a:spLocks noChangeArrowheads="1"/>
              </p:cNvSpPr>
              <p:nvPr/>
            </p:nvSpPr>
            <p:spPr bwMode="auto">
              <a:xfrm>
                <a:off x="3024" y="1680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91" name="Text Box 19"/>
              <p:cNvSpPr txBox="1">
                <a:spLocks noChangeArrowheads="1"/>
              </p:cNvSpPr>
              <p:nvPr/>
            </p:nvSpPr>
            <p:spPr bwMode="auto">
              <a:xfrm>
                <a:off x="3216" y="1401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  <p:sp>
            <p:nvSpPr>
              <p:cNvPr id="39992" name="Text Box 20"/>
              <p:cNvSpPr txBox="1">
                <a:spLocks noChangeArrowheads="1"/>
              </p:cNvSpPr>
              <p:nvPr/>
            </p:nvSpPr>
            <p:spPr bwMode="auto">
              <a:xfrm>
                <a:off x="2976" y="1920"/>
                <a:ext cx="55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3333FF"/>
                  </a:solidFill>
                </a:endParaRPr>
              </a:p>
            </p:txBody>
          </p:sp>
          <p:sp>
            <p:nvSpPr>
              <p:cNvPr id="39993" name="Text Box 21"/>
              <p:cNvSpPr txBox="1">
                <a:spLocks noChangeArrowheads="1"/>
              </p:cNvSpPr>
              <p:nvPr/>
            </p:nvSpPr>
            <p:spPr bwMode="auto">
              <a:xfrm>
                <a:off x="2616" y="2261"/>
                <a:ext cx="504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94" name="AutoShape 22"/>
              <p:cNvSpPr>
                <a:spLocks noChangeArrowheads="1"/>
              </p:cNvSpPr>
              <p:nvPr/>
            </p:nvSpPr>
            <p:spPr bwMode="auto">
              <a:xfrm>
                <a:off x="3019" y="2499"/>
                <a:ext cx="154" cy="123"/>
              </a:xfrm>
              <a:prstGeom prst="triangle">
                <a:avLst>
                  <a:gd name="adj" fmla="val 50000"/>
                </a:avLst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rtl="1"/>
                <a:endParaRPr lang="en-US"/>
              </a:p>
            </p:txBody>
          </p:sp>
          <p:sp>
            <p:nvSpPr>
              <p:cNvPr id="39995" name="Text Box 23"/>
              <p:cNvSpPr txBox="1">
                <a:spLocks noChangeArrowheads="1"/>
              </p:cNvSpPr>
              <p:nvPr/>
            </p:nvSpPr>
            <p:spPr bwMode="auto">
              <a:xfrm>
                <a:off x="3173" y="2448"/>
                <a:ext cx="235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</p:grpSp>
        <p:grpSp>
          <p:nvGrpSpPr>
            <p:cNvPr id="39948" name="Group 24"/>
            <p:cNvGrpSpPr>
              <a:grpSpLocks/>
            </p:cNvGrpSpPr>
            <p:nvPr/>
          </p:nvGrpSpPr>
          <p:grpSpPr bwMode="auto">
            <a:xfrm flipH="1">
              <a:off x="4128" y="1895"/>
              <a:ext cx="1302" cy="1201"/>
              <a:chOff x="2400" y="1401"/>
              <a:chExt cx="1392" cy="1296"/>
            </a:xfrm>
          </p:grpSpPr>
          <p:sp>
            <p:nvSpPr>
              <p:cNvPr id="39968" name="AutoShape 25"/>
              <p:cNvSpPr>
                <a:spLocks noChangeArrowheads="1"/>
              </p:cNvSpPr>
              <p:nvPr/>
            </p:nvSpPr>
            <p:spPr bwMode="auto">
              <a:xfrm>
                <a:off x="3070" y="1488"/>
                <a:ext cx="155" cy="124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9969" name="Group 26"/>
              <p:cNvGrpSpPr>
                <a:grpSpLocks/>
              </p:cNvGrpSpPr>
              <p:nvPr/>
            </p:nvGrpSpPr>
            <p:grpSpPr bwMode="auto">
              <a:xfrm>
                <a:off x="2529" y="1617"/>
                <a:ext cx="1263" cy="361"/>
                <a:chOff x="1584" y="1680"/>
                <a:chExt cx="2352" cy="336"/>
              </a:xfrm>
            </p:grpSpPr>
            <p:sp>
              <p:nvSpPr>
                <p:cNvPr id="39982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1584" y="1680"/>
                  <a:ext cx="1152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3" name="Line 28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120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4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2304" y="1680"/>
                  <a:ext cx="432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5" name="Line 30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432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70" name="Oval 31"/>
              <p:cNvSpPr>
                <a:spLocks noChangeArrowheads="1"/>
              </p:cNvSpPr>
              <p:nvPr/>
            </p:nvSpPr>
            <p:spPr bwMode="auto">
              <a:xfrm>
                <a:off x="2864" y="1978"/>
                <a:ext cx="129" cy="12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9971" name="Group 32"/>
              <p:cNvGrpSpPr>
                <a:grpSpLocks/>
              </p:cNvGrpSpPr>
              <p:nvPr/>
            </p:nvGrpSpPr>
            <p:grpSpPr bwMode="auto">
              <a:xfrm>
                <a:off x="2400" y="2107"/>
                <a:ext cx="1057" cy="386"/>
                <a:chOff x="1536" y="2400"/>
                <a:chExt cx="1584" cy="624"/>
              </a:xfrm>
            </p:grpSpPr>
            <p:sp>
              <p:nvSpPr>
                <p:cNvPr id="39978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1536" y="2400"/>
                  <a:ext cx="776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79" name="Line 34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808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0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2021" y="2400"/>
                  <a:ext cx="291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1" name="Line 36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280" cy="624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72" name="Text Box 37"/>
              <p:cNvSpPr txBox="1">
                <a:spLocks noChangeArrowheads="1"/>
              </p:cNvSpPr>
              <p:nvPr/>
            </p:nvSpPr>
            <p:spPr bwMode="auto">
              <a:xfrm>
                <a:off x="3024" y="1680"/>
                <a:ext cx="12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73" name="Text Box 38"/>
              <p:cNvSpPr txBox="1">
                <a:spLocks noChangeArrowheads="1"/>
              </p:cNvSpPr>
              <p:nvPr/>
            </p:nvSpPr>
            <p:spPr bwMode="auto">
              <a:xfrm>
                <a:off x="3216" y="1401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  <p:sp>
            <p:nvSpPr>
              <p:cNvPr id="39974" name="Text Box 39"/>
              <p:cNvSpPr txBox="1">
                <a:spLocks noChangeArrowheads="1"/>
              </p:cNvSpPr>
              <p:nvPr/>
            </p:nvSpPr>
            <p:spPr bwMode="auto">
              <a:xfrm>
                <a:off x="2976" y="1920"/>
                <a:ext cx="55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3333FF"/>
                  </a:solidFill>
                </a:endParaRPr>
              </a:p>
            </p:txBody>
          </p:sp>
          <p:sp>
            <p:nvSpPr>
              <p:cNvPr id="39975" name="Text Box 40"/>
              <p:cNvSpPr txBox="1">
                <a:spLocks noChangeArrowheads="1"/>
              </p:cNvSpPr>
              <p:nvPr/>
            </p:nvSpPr>
            <p:spPr bwMode="auto">
              <a:xfrm>
                <a:off x="2616" y="2261"/>
                <a:ext cx="504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76" name="AutoShape 41"/>
              <p:cNvSpPr>
                <a:spLocks noChangeArrowheads="1"/>
              </p:cNvSpPr>
              <p:nvPr/>
            </p:nvSpPr>
            <p:spPr bwMode="auto">
              <a:xfrm>
                <a:off x="3019" y="2499"/>
                <a:ext cx="154" cy="123"/>
              </a:xfrm>
              <a:prstGeom prst="triangle">
                <a:avLst>
                  <a:gd name="adj" fmla="val 50000"/>
                </a:avLst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rtl="1"/>
                <a:endParaRPr lang="en-US"/>
              </a:p>
            </p:txBody>
          </p:sp>
          <p:sp>
            <p:nvSpPr>
              <p:cNvPr id="39977" name="Text Box 42"/>
              <p:cNvSpPr txBox="1">
                <a:spLocks noChangeArrowheads="1"/>
              </p:cNvSpPr>
              <p:nvPr/>
            </p:nvSpPr>
            <p:spPr bwMode="auto">
              <a:xfrm>
                <a:off x="3173" y="2448"/>
                <a:ext cx="235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</p:grpSp>
        <p:grpSp>
          <p:nvGrpSpPr>
            <p:cNvPr id="39949" name="Group 43"/>
            <p:cNvGrpSpPr>
              <a:grpSpLocks/>
            </p:cNvGrpSpPr>
            <p:nvPr/>
          </p:nvGrpSpPr>
          <p:grpSpPr bwMode="auto">
            <a:xfrm>
              <a:off x="4085" y="2829"/>
              <a:ext cx="1291" cy="1202"/>
              <a:chOff x="2400" y="1401"/>
              <a:chExt cx="1392" cy="1296"/>
            </a:xfrm>
          </p:grpSpPr>
          <p:sp>
            <p:nvSpPr>
              <p:cNvPr id="39950" name="AutoShape 44"/>
              <p:cNvSpPr>
                <a:spLocks noChangeArrowheads="1"/>
              </p:cNvSpPr>
              <p:nvPr/>
            </p:nvSpPr>
            <p:spPr bwMode="auto">
              <a:xfrm>
                <a:off x="3070" y="1488"/>
                <a:ext cx="155" cy="124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9951" name="Group 45"/>
              <p:cNvGrpSpPr>
                <a:grpSpLocks/>
              </p:cNvGrpSpPr>
              <p:nvPr/>
            </p:nvGrpSpPr>
            <p:grpSpPr bwMode="auto">
              <a:xfrm>
                <a:off x="2529" y="1617"/>
                <a:ext cx="1263" cy="361"/>
                <a:chOff x="1584" y="1680"/>
                <a:chExt cx="2352" cy="336"/>
              </a:xfrm>
            </p:grpSpPr>
            <p:sp>
              <p:nvSpPr>
                <p:cNvPr id="39964" name="Line 46"/>
                <p:cNvSpPr>
                  <a:spLocks noChangeShapeType="1"/>
                </p:cNvSpPr>
                <p:nvPr/>
              </p:nvSpPr>
              <p:spPr bwMode="auto">
                <a:xfrm flipH="1">
                  <a:off x="1584" y="1680"/>
                  <a:ext cx="1152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5" name="Line 47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120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6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2304" y="1680"/>
                  <a:ext cx="432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7" name="Line 49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432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52" name="Oval 50"/>
              <p:cNvSpPr>
                <a:spLocks noChangeArrowheads="1"/>
              </p:cNvSpPr>
              <p:nvPr/>
            </p:nvSpPr>
            <p:spPr bwMode="auto">
              <a:xfrm>
                <a:off x="2864" y="1978"/>
                <a:ext cx="129" cy="12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9953" name="Group 51"/>
              <p:cNvGrpSpPr>
                <a:grpSpLocks/>
              </p:cNvGrpSpPr>
              <p:nvPr/>
            </p:nvGrpSpPr>
            <p:grpSpPr bwMode="auto">
              <a:xfrm>
                <a:off x="2400" y="2107"/>
                <a:ext cx="1057" cy="386"/>
                <a:chOff x="1536" y="2400"/>
                <a:chExt cx="1584" cy="624"/>
              </a:xfrm>
            </p:grpSpPr>
            <p:sp>
              <p:nvSpPr>
                <p:cNvPr id="39960" name="Line 52"/>
                <p:cNvSpPr>
                  <a:spLocks noChangeShapeType="1"/>
                </p:cNvSpPr>
                <p:nvPr/>
              </p:nvSpPr>
              <p:spPr bwMode="auto">
                <a:xfrm flipH="1">
                  <a:off x="1536" y="2400"/>
                  <a:ext cx="776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1" name="Line 53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808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2" name="Line 54"/>
                <p:cNvSpPr>
                  <a:spLocks noChangeShapeType="1"/>
                </p:cNvSpPr>
                <p:nvPr/>
              </p:nvSpPr>
              <p:spPr bwMode="auto">
                <a:xfrm flipH="1">
                  <a:off x="2021" y="2400"/>
                  <a:ext cx="291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3" name="Line 55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280" cy="624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54" name="Text Box 56"/>
              <p:cNvSpPr txBox="1">
                <a:spLocks noChangeArrowheads="1"/>
              </p:cNvSpPr>
              <p:nvPr/>
            </p:nvSpPr>
            <p:spPr bwMode="auto">
              <a:xfrm>
                <a:off x="3024" y="1680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55" name="Text Box 57"/>
              <p:cNvSpPr txBox="1">
                <a:spLocks noChangeArrowheads="1"/>
              </p:cNvSpPr>
              <p:nvPr/>
            </p:nvSpPr>
            <p:spPr bwMode="auto">
              <a:xfrm>
                <a:off x="3216" y="1401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  <p:sp>
            <p:nvSpPr>
              <p:cNvPr id="39956" name="Text Box 58"/>
              <p:cNvSpPr txBox="1">
                <a:spLocks noChangeArrowheads="1"/>
              </p:cNvSpPr>
              <p:nvPr/>
            </p:nvSpPr>
            <p:spPr bwMode="auto">
              <a:xfrm>
                <a:off x="2976" y="1920"/>
                <a:ext cx="55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3333FF"/>
                  </a:solidFill>
                </a:endParaRPr>
              </a:p>
            </p:txBody>
          </p:sp>
          <p:sp>
            <p:nvSpPr>
              <p:cNvPr id="39957" name="Text Box 59"/>
              <p:cNvSpPr txBox="1">
                <a:spLocks noChangeArrowheads="1"/>
              </p:cNvSpPr>
              <p:nvPr/>
            </p:nvSpPr>
            <p:spPr bwMode="auto">
              <a:xfrm>
                <a:off x="2616" y="2261"/>
                <a:ext cx="504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58" name="AutoShape 60"/>
              <p:cNvSpPr>
                <a:spLocks noChangeArrowheads="1"/>
              </p:cNvSpPr>
              <p:nvPr/>
            </p:nvSpPr>
            <p:spPr bwMode="auto">
              <a:xfrm>
                <a:off x="3019" y="2499"/>
                <a:ext cx="154" cy="123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rtl="1"/>
                <a:endParaRPr lang="en-US"/>
              </a:p>
            </p:txBody>
          </p:sp>
          <p:sp>
            <p:nvSpPr>
              <p:cNvPr id="39959" name="Text Box 61"/>
              <p:cNvSpPr txBox="1">
                <a:spLocks noChangeArrowheads="1"/>
              </p:cNvSpPr>
              <p:nvPr/>
            </p:nvSpPr>
            <p:spPr bwMode="auto">
              <a:xfrm>
                <a:off x="3173" y="2448"/>
                <a:ext cx="235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</p:grpSp>
      </p:grpSp>
      <p:sp>
        <p:nvSpPr>
          <p:cNvPr id="39940" name="AutoShape 62"/>
          <p:cNvSpPr>
            <a:spLocks/>
          </p:cNvSpPr>
          <p:nvPr/>
        </p:nvSpPr>
        <p:spPr bwMode="auto">
          <a:xfrm>
            <a:off x="7772400" y="3505200"/>
            <a:ext cx="304800" cy="1143000"/>
          </a:xfrm>
          <a:prstGeom prst="leftBrace">
            <a:avLst>
              <a:gd name="adj1" fmla="val 312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1" name="AutoShape 63"/>
          <p:cNvSpPr>
            <a:spLocks/>
          </p:cNvSpPr>
          <p:nvPr/>
        </p:nvSpPr>
        <p:spPr bwMode="auto">
          <a:xfrm>
            <a:off x="7772400" y="1981200"/>
            <a:ext cx="304800" cy="1143000"/>
          </a:xfrm>
          <a:prstGeom prst="leftBrace">
            <a:avLst>
              <a:gd name="adj1" fmla="val 312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2" name="AutoShape 64"/>
          <p:cNvSpPr>
            <a:spLocks/>
          </p:cNvSpPr>
          <p:nvPr/>
        </p:nvSpPr>
        <p:spPr bwMode="auto">
          <a:xfrm>
            <a:off x="7772400" y="5029200"/>
            <a:ext cx="304800" cy="1143000"/>
          </a:xfrm>
          <a:prstGeom prst="leftBrace">
            <a:avLst>
              <a:gd name="adj1" fmla="val 312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2" name="Picture 7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7162800" y="2312690"/>
            <a:ext cx="211138" cy="351897"/>
          </a:xfrm>
          <a:prstGeom prst="rect">
            <a:avLst/>
          </a:prstGeom>
          <a:noFill/>
          <a:ln/>
          <a:effectLst/>
        </p:spPr>
      </p:pic>
      <p:pic>
        <p:nvPicPr>
          <p:cNvPr id="73" name="Picture 7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7137699" y="3856766"/>
            <a:ext cx="280688" cy="327002"/>
          </a:xfrm>
          <a:prstGeom prst="rect">
            <a:avLst/>
          </a:prstGeom>
          <a:noFill/>
          <a:ln/>
          <a:effectLst/>
        </p:spPr>
      </p:pic>
      <p:pic>
        <p:nvPicPr>
          <p:cNvPr id="74" name="Picture 7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7056372" y="5225060"/>
            <a:ext cx="514651" cy="560927"/>
          </a:xfrm>
          <a:prstGeom prst="rect">
            <a:avLst/>
          </a:prstGeom>
          <a:noFill/>
          <a:ln/>
          <a:effectLst/>
        </p:spPr>
      </p:pic>
      <p:pic>
        <p:nvPicPr>
          <p:cNvPr id="69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9" cstate="print"/>
          <a:srcRect l="73764" t="76543" r="1569"/>
          <a:stretch>
            <a:fillRect/>
          </a:stretch>
        </p:blipFill>
        <p:spPr bwMode="auto">
          <a:xfrm>
            <a:off x="5486400" y="5181600"/>
            <a:ext cx="1562540" cy="990600"/>
          </a:xfrm>
          <a:prstGeom prst="rect">
            <a:avLst/>
          </a:prstGeom>
          <a:noFill/>
        </p:spPr>
      </p:pic>
      <p:pic>
        <p:nvPicPr>
          <p:cNvPr id="70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2600" y="1676400"/>
            <a:ext cx="1761584" cy="1524000"/>
          </a:xfrm>
          <a:prstGeom prst="rect">
            <a:avLst/>
          </a:prstGeom>
          <a:noFill/>
        </p:spPr>
      </p:pic>
      <p:pic>
        <p:nvPicPr>
          <p:cNvPr id="71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9" cstate="print"/>
          <a:srcRect l="73764" t="38272" r="1569" b="35802"/>
          <a:stretch>
            <a:fillRect/>
          </a:stretch>
        </p:blipFill>
        <p:spPr bwMode="auto">
          <a:xfrm>
            <a:off x="5562600" y="3429000"/>
            <a:ext cx="1566128" cy="1097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Non-Deterministic Search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676400"/>
            <a:ext cx="5033902" cy="4360694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73CAC1-62FC-98BF-A671-73A4C9E1D732}"/>
              </a:ext>
            </a:extLst>
          </p:cNvPr>
          <p:cNvSpPr txBox="1"/>
          <p:nvPr/>
        </p:nvSpPr>
        <p:spPr>
          <a:xfrm>
            <a:off x="5491102" y="1524000"/>
            <a:ext cx="6624698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latin typeface="NimbusRomNo9L-Regu"/>
              </a:rPr>
              <a:t>Chapter 16 focuses on the computational issues involved in </a:t>
            </a:r>
            <a:r>
              <a:rPr lang="en-US" sz="2000" b="0" i="0" u="none" strike="noStrike" baseline="0" dirty="0">
                <a:solidFill>
                  <a:srgbClr val="FF0000"/>
                </a:solidFill>
                <a:latin typeface="NimbusRomNo9L-Regu"/>
              </a:rPr>
              <a:t>making decisions in a stochastic </a:t>
            </a:r>
            <a:r>
              <a:rPr lang="tr-TR" sz="2000" b="0" i="0" u="none" strike="noStrike" baseline="0" dirty="0">
                <a:solidFill>
                  <a:srgbClr val="FF0000"/>
                </a:solidFill>
                <a:latin typeface="NimbusRomNo9L-Regu"/>
              </a:rPr>
              <a:t>Environment</a:t>
            </a:r>
            <a:r>
              <a:rPr lang="en-US" sz="2000" b="0" i="0" u="none" strike="noStrike" baseline="0" dirty="0">
                <a:latin typeface="NimbusRomNo9L-Regu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NimbusRomNo9L-Regu"/>
              </a:rPr>
              <a:t>It works on </a:t>
            </a:r>
            <a:r>
              <a:rPr lang="en-US" sz="2000" dirty="0">
                <a:solidFill>
                  <a:srgbClr val="FF0000"/>
                </a:solidFill>
                <a:latin typeface="NimbusRomNo9L-Regu"/>
              </a:rPr>
              <a:t>sequential decision problems </a:t>
            </a:r>
            <a:r>
              <a:rPr lang="en-US" sz="2000" dirty="0">
                <a:latin typeface="NimbusRomNo9L-Regu"/>
              </a:rPr>
              <a:t>that incorporate utilities, uncertainty, and sensing, and include search and planning problems as special cases.</a:t>
            </a:r>
            <a:endParaRPr lang="en-US" sz="2000" b="0" i="0" u="none" strike="noStrike" baseline="0" dirty="0">
              <a:latin typeface="NimbusRomNo9L-Regu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NimbusRomNo9L-Regu"/>
              </a:rPr>
              <a:t>A</a:t>
            </a:r>
            <a:r>
              <a:rPr lang="en-US" sz="2000" b="0" i="0" u="none" strike="noStrike" baseline="0" dirty="0">
                <a:solidFill>
                  <a:srgbClr val="FF0000"/>
                </a:solidFill>
                <a:latin typeface="NimbusRomNo9L-Regu"/>
              </a:rPr>
              <a:t> sequential decision problem </a:t>
            </a:r>
            <a:r>
              <a:rPr lang="en-US" sz="2000" b="0" i="0" u="none" strike="noStrike" baseline="0" dirty="0">
                <a:latin typeface="NimbusRomNo9L-Regu"/>
              </a:rPr>
              <a:t>for a fully observable, stochastic environment with a </a:t>
            </a:r>
            <a:r>
              <a:rPr lang="en-US" sz="2000" b="0" i="0" u="none" strike="noStrike" baseline="0" dirty="0">
                <a:solidFill>
                  <a:srgbClr val="FF0000"/>
                </a:solidFill>
                <a:latin typeface="NimbusRomNo9L-Regu"/>
              </a:rPr>
              <a:t>Markovian transition model </a:t>
            </a:r>
            <a:r>
              <a:rPr lang="en-US" sz="2000" b="0" i="0" u="none" strike="noStrike" baseline="0" dirty="0">
                <a:latin typeface="NimbusRomNo9L-Regu"/>
              </a:rPr>
              <a:t>and additive rewards is called a </a:t>
            </a:r>
            <a:r>
              <a:rPr lang="en-US" sz="2000" b="0" i="0" u="none" strike="noStrike" baseline="0" dirty="0">
                <a:solidFill>
                  <a:srgbClr val="FF0000"/>
                </a:solidFill>
                <a:latin typeface="NimbusRomNo9L-Regu"/>
              </a:rPr>
              <a:t>Markov decision process.</a:t>
            </a:r>
            <a:endParaRPr lang="en-US" sz="2000" b="0" i="0" u="none" strike="noStrike" baseline="0" dirty="0">
              <a:latin typeface="NimbusRomNo9L-Regu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solidFill>
                  <a:srgbClr val="FF0000"/>
                </a:solidFill>
                <a:latin typeface="NimbusRomNo9L-Regu"/>
              </a:rPr>
              <a:t>Markov decision Process (MDP)</a:t>
            </a:r>
            <a:r>
              <a:rPr lang="en-US" sz="2000" b="0" i="0" u="none" strike="noStrike" baseline="0" dirty="0">
                <a:latin typeface="NimbusRomNo9L-Regu"/>
              </a:rPr>
              <a:t> consists of a set of states (with an initial state s</a:t>
            </a:r>
            <a:r>
              <a:rPr lang="en-US" sz="2000" b="0" i="0" u="none" strike="noStrike" baseline="-25000" dirty="0">
                <a:latin typeface="NimbusRomNo9L-Regu"/>
              </a:rPr>
              <a:t>0</a:t>
            </a:r>
            <a:r>
              <a:rPr lang="en-US" sz="2000" b="0" i="0" u="none" strike="noStrike" baseline="0" dirty="0">
                <a:latin typeface="NimbusRomNo9L-Regu"/>
              </a:rPr>
              <a:t>); a set ACTIONS(s) of actions in each state; a transition model P(s’ | </a:t>
            </a:r>
            <a:r>
              <a:rPr lang="en-US" sz="2000" b="0" i="0" u="none" strike="noStrike" baseline="0" dirty="0" err="1">
                <a:latin typeface="NimbusRomNo9L-Regu"/>
              </a:rPr>
              <a:t>s;a</a:t>
            </a:r>
            <a:r>
              <a:rPr lang="en-US" sz="2000" b="0" i="0" u="none" strike="noStrike" baseline="0" dirty="0">
                <a:latin typeface="NimbusRomNo9L-Regu"/>
              </a:rPr>
              <a:t>); and a reward function R(</a:t>
            </a:r>
            <a:r>
              <a:rPr lang="en-US" sz="2000" b="0" i="0" u="none" strike="noStrike" baseline="0" dirty="0" err="1">
                <a:latin typeface="NimbusRomNo9L-Regu"/>
              </a:rPr>
              <a:t>s,a</a:t>
            </a:r>
            <a:r>
              <a:rPr lang="en-US" sz="2000" dirty="0">
                <a:latin typeface="NimbusRomNo9L-Regu"/>
              </a:rPr>
              <a:t>,</a:t>
            </a:r>
            <a:r>
              <a:rPr lang="en-US" sz="2000" b="0" i="0" u="none" strike="noStrike" baseline="0" dirty="0">
                <a:latin typeface="NimbusRomNo9L-Regu"/>
              </a:rPr>
              <a:t> s’).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NimbusRomNo9L-Regu"/>
              </a:rPr>
              <a:t>T</a:t>
            </a:r>
            <a:r>
              <a:rPr lang="en-US" sz="2000" b="0" i="0" u="none" strike="noStrike" baseline="0" dirty="0">
                <a:solidFill>
                  <a:srgbClr val="FF0000"/>
                </a:solidFill>
                <a:latin typeface="NimbusRomNo9L-Regu"/>
              </a:rPr>
              <a:t>ransitions are Markovian </a:t>
            </a:r>
            <a:r>
              <a:rPr lang="en-US" sz="2000" b="0" i="0" u="none" strike="noStrike" baseline="0" dirty="0">
                <a:latin typeface="NimbusRomNo9L-Regu"/>
              </a:rPr>
              <a:t>that means the probability of reaching state s’ from s depends only on s and </a:t>
            </a:r>
            <a:r>
              <a:rPr lang="en-US" sz="2000" b="0" i="0" u="none" strike="noStrike" baseline="0" dirty="0">
                <a:solidFill>
                  <a:srgbClr val="FF0000"/>
                </a:solidFill>
                <a:latin typeface="NimbusRomNo9L-Regu"/>
              </a:rPr>
              <a:t>not on the history of earlier</a:t>
            </a:r>
            <a:r>
              <a:rPr lang="en-US" sz="2000" b="0" i="0" u="none" strike="noStrike" baseline="0" dirty="0">
                <a:latin typeface="NimbusRomNo9L-Regu"/>
              </a:rPr>
              <a:t> states.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latin typeface="NimbusRomNo9L-Regu"/>
              </a:rPr>
              <a:t>MDPs are </a:t>
            </a:r>
            <a:r>
              <a:rPr lang="en-US" sz="2000" b="0" i="0" u="none" strike="noStrike" baseline="0" dirty="0">
                <a:solidFill>
                  <a:srgbClr val="FF0000"/>
                </a:solidFill>
                <a:latin typeface="NimbusRomNo9L-Regu"/>
              </a:rPr>
              <a:t>non-deterministic search problems.</a:t>
            </a:r>
          </a:p>
          <a:p>
            <a:pPr algn="l"/>
            <a:endParaRPr lang="tr-TR" sz="2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Stationary Preferences</a:t>
            </a:r>
          </a:p>
        </p:txBody>
      </p:sp>
      <p:sp>
        <p:nvSpPr>
          <p:cNvPr id="1724419" name="Rectangle 3"/>
          <p:cNvSpPr>
            <a:spLocks noGrp="1" noChangeArrowheads="1"/>
          </p:cNvSpPr>
          <p:nvPr>
            <p:ph idx="1"/>
          </p:nvPr>
        </p:nvSpPr>
        <p:spPr>
          <a:xfrm>
            <a:off x="65649" y="1080310"/>
            <a:ext cx="9296400" cy="577768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 policy that depends on the time is called nonstationary. </a:t>
            </a:r>
          </a:p>
          <a:p>
            <a:r>
              <a:rPr lang="en-US" dirty="0"/>
              <a:t>An optimal action depends only on the current state, and then an  the optimal policy is stationary.</a:t>
            </a: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Theorem: if we assume </a:t>
            </a:r>
            <a:r>
              <a:rPr lang="en-US" sz="2800" dirty="0">
                <a:solidFill>
                  <a:srgbClr val="C00000"/>
                </a:solidFill>
                <a:ea typeface="ＭＳ Ｐゴシック" pitchFamily="34" charset="-128"/>
              </a:rPr>
              <a:t>stationary preferences over a</a:t>
            </a:r>
            <a:br>
              <a:rPr lang="en-US" sz="2800" dirty="0">
                <a:solidFill>
                  <a:srgbClr val="C00000"/>
                </a:solidFill>
                <a:ea typeface="ＭＳ Ｐゴシック" pitchFamily="34" charset="-128"/>
              </a:rPr>
            </a:br>
            <a:r>
              <a:rPr lang="en-US" sz="2800" dirty="0">
                <a:solidFill>
                  <a:srgbClr val="C00000"/>
                </a:solidFill>
                <a:ea typeface="ＭＳ Ｐゴシック" pitchFamily="34" charset="-128"/>
              </a:rPr>
              <a:t>sequence of rewards</a:t>
            </a:r>
            <a:r>
              <a:rPr lang="en-US" sz="2800" dirty="0">
                <a:ea typeface="ＭＳ Ｐゴシック" pitchFamily="34" charset="-128"/>
              </a:rPr>
              <a:t>: </a:t>
            </a: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Where r is the additional reward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Then: there are only two ways to define utilities</a:t>
            </a:r>
          </a:p>
          <a:p>
            <a:pPr lvl="1">
              <a:lnSpc>
                <a:spcPct val="90000"/>
              </a:lnSpc>
            </a:pPr>
            <a:endParaRPr lang="en-US" sz="1100" dirty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Additive utility:</a:t>
            </a:r>
          </a:p>
          <a:p>
            <a:pPr lvl="1">
              <a:lnSpc>
                <a:spcPct val="90000"/>
              </a:lnSpc>
            </a:pPr>
            <a:endParaRPr lang="en-US" sz="1200" dirty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Discounted utility:</a:t>
            </a:r>
          </a:p>
        </p:txBody>
      </p:sp>
      <p:pic>
        <p:nvPicPr>
          <p:cNvPr id="172442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 l="45437" t="34977" r="45475" b="36323"/>
          <a:stretch>
            <a:fillRect/>
          </a:stretch>
        </p:blipFill>
        <p:spPr bwMode="auto">
          <a:xfrm rot="5400000">
            <a:off x="2515932" y="3823260"/>
            <a:ext cx="5080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61206" y="5786489"/>
            <a:ext cx="5795912" cy="319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10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81400" y="6341485"/>
            <a:ext cx="5955524" cy="364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3267" y="1998816"/>
            <a:ext cx="3927056" cy="3276600"/>
          </a:xfrm>
          <a:prstGeom prst="rect">
            <a:avLst/>
          </a:prstGeom>
          <a:noFill/>
        </p:spPr>
      </p:pic>
      <p:pic>
        <p:nvPicPr>
          <p:cNvPr id="12" name="Picture 11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886563" y="3420438"/>
            <a:ext cx="3733800" cy="405992"/>
          </a:xfrm>
          <a:prstGeom prst="rect">
            <a:avLst/>
          </a:prstGeom>
        </p:spPr>
      </p:pic>
      <p:pic>
        <p:nvPicPr>
          <p:cNvPr id="14" name="Picture 13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762000" y="4166088"/>
            <a:ext cx="4398499" cy="405912"/>
          </a:xfrm>
          <a:prstGeom prst="rect">
            <a:avLst/>
          </a:prstGeom>
          <a:noFill/>
          <a:ln/>
          <a:effectLst/>
        </p:spPr>
      </p:pic>
      <p:sp>
        <p:nvSpPr>
          <p:cNvPr id="2" name="Callout: Double Bent Line 1">
            <a:extLst>
              <a:ext uri="{FF2B5EF4-FFF2-40B4-BE49-F238E27FC236}">
                <a16:creationId xmlns:a16="http://schemas.microsoft.com/office/drawing/2014/main" id="{B0A92BB4-BD4B-C8AB-1720-61859FE3770C}"/>
              </a:ext>
            </a:extLst>
          </p:cNvPr>
          <p:cNvSpPr/>
          <p:nvPr/>
        </p:nvSpPr>
        <p:spPr>
          <a:xfrm>
            <a:off x="6101961" y="3330792"/>
            <a:ext cx="2316431" cy="1469808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41399"/>
              <a:gd name="adj6" fmla="val -18013"/>
              <a:gd name="adj7" fmla="val 47403"/>
              <a:gd name="adj8" fmla="val -4695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Reward sequences of a’s are better sequences of b’s.</a:t>
            </a:r>
          </a:p>
          <a:p>
            <a:pPr algn="ctr"/>
            <a:r>
              <a:rPr lang="en-US" dirty="0"/>
              <a:t>Add a new reward r to sequences</a:t>
            </a:r>
            <a:endParaRPr lang="tr-T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 Discounting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0"/>
            <a:ext cx="11480800" cy="5460999"/>
          </a:xfrm>
        </p:spPr>
        <p:txBody>
          <a:bodyPr>
            <a:normAutofit fontScale="92500" lnSpcReduction="10000"/>
          </a:bodyPr>
          <a:lstStyle/>
          <a:p>
            <a:r>
              <a:rPr lang="en-US" sz="1600" dirty="0"/>
              <a:t>Given:</a:t>
            </a:r>
          </a:p>
          <a:p>
            <a:pPr lvl="1"/>
            <a:endParaRPr lang="en-US" sz="1400" dirty="0"/>
          </a:p>
          <a:p>
            <a:pPr lvl="1"/>
            <a:r>
              <a:rPr lang="en-US" sz="1400" dirty="0"/>
              <a:t>Actions: East, West, and Exit (only available in exit states a, e)</a:t>
            </a:r>
          </a:p>
          <a:p>
            <a:pPr lvl="1"/>
            <a:r>
              <a:rPr lang="en-US" sz="1400" dirty="0"/>
              <a:t>There is a reward of 10 at state a and 1 at state.</a:t>
            </a:r>
          </a:p>
          <a:p>
            <a:pPr lvl="1"/>
            <a:r>
              <a:rPr lang="en-US" sz="1400" dirty="0"/>
              <a:t>Transitions: deterministic</a:t>
            </a:r>
          </a:p>
          <a:p>
            <a:pPr marL="457176" lvl="1" indent="0">
              <a:buNone/>
            </a:pPr>
            <a:endParaRPr lang="en-US" sz="14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Quiz 1: For </a:t>
            </a:r>
            <a:r>
              <a:rPr lang="en-US" sz="1600" dirty="0">
                <a:sym typeface="Symbol" charset="0"/>
              </a:rPr>
              <a:t></a:t>
            </a:r>
            <a:r>
              <a:rPr lang="en-US" sz="1600" dirty="0"/>
              <a:t> = 1, what is the optimal policy?</a:t>
            </a:r>
          </a:p>
          <a:p>
            <a:pPr lvl="2"/>
            <a:endParaRPr lang="en-US" sz="1200" dirty="0"/>
          </a:p>
          <a:p>
            <a:pPr lvl="2"/>
            <a:endParaRPr lang="en-US" sz="1200" dirty="0"/>
          </a:p>
          <a:p>
            <a:r>
              <a:rPr lang="en-US" sz="1600" dirty="0"/>
              <a:t>Quiz 2: For </a:t>
            </a:r>
            <a:r>
              <a:rPr lang="en-US" sz="1600" dirty="0">
                <a:sym typeface="Symbol" charset="0"/>
              </a:rPr>
              <a:t></a:t>
            </a:r>
            <a:r>
              <a:rPr lang="en-US" sz="1600" dirty="0"/>
              <a:t> = 0.1, what is the optimal policy?</a:t>
            </a:r>
          </a:p>
          <a:p>
            <a:pPr lvl="2"/>
            <a:endParaRPr lang="en-US" sz="1200" dirty="0"/>
          </a:p>
          <a:p>
            <a:pPr lvl="2"/>
            <a:endParaRPr lang="en-US" sz="1200" dirty="0"/>
          </a:p>
          <a:p>
            <a:pPr lvl="2"/>
            <a:endParaRPr lang="en-US" sz="1200" dirty="0"/>
          </a:p>
          <a:p>
            <a:pPr lvl="2"/>
            <a:endParaRPr lang="en-US" sz="1200" dirty="0"/>
          </a:p>
          <a:p>
            <a:pPr marL="914353" lvl="2" indent="0">
              <a:buNone/>
            </a:pPr>
            <a:endParaRPr lang="en-US" sz="1200" dirty="0"/>
          </a:p>
          <a:p>
            <a:pPr lvl="2"/>
            <a:endParaRPr lang="en-US" sz="1200" dirty="0"/>
          </a:p>
          <a:p>
            <a:pPr lvl="2"/>
            <a:endParaRPr lang="en-US" sz="1200" dirty="0"/>
          </a:p>
          <a:p>
            <a:pPr lvl="2"/>
            <a:endParaRPr lang="en-US" sz="1200" dirty="0"/>
          </a:p>
          <a:p>
            <a:pPr lvl="2"/>
            <a:endParaRPr lang="en-US" sz="1200" dirty="0"/>
          </a:p>
          <a:p>
            <a:pPr lvl="2"/>
            <a:endParaRPr lang="en-US" sz="1200" dirty="0"/>
          </a:p>
          <a:p>
            <a:pPr lvl="2"/>
            <a:endParaRPr lang="en-US" sz="1200" dirty="0"/>
          </a:p>
          <a:p>
            <a:r>
              <a:rPr lang="en-US" sz="1600" dirty="0"/>
              <a:t>Quiz 3: For which </a:t>
            </a:r>
            <a:r>
              <a:rPr lang="en-US" sz="1600" dirty="0">
                <a:sym typeface="Symbol" charset="0"/>
              </a:rPr>
              <a:t></a:t>
            </a:r>
            <a:r>
              <a:rPr lang="en-US" sz="1600" dirty="0">
                <a:latin typeface="cmmi10"/>
                <a:ea typeface="cmmi10"/>
                <a:cs typeface="cmmi10"/>
              </a:rPr>
              <a:t> </a:t>
            </a:r>
            <a:r>
              <a:rPr lang="en-US" sz="1600" dirty="0"/>
              <a:t>are West and East equally good when in state d? </a:t>
            </a:r>
            <a:br>
              <a:rPr lang="en-US" sz="1600" dirty="0"/>
            </a:br>
            <a:r>
              <a:rPr lang="en-US" sz="1600" dirty="0"/>
              <a:t>                                               </a:t>
            </a:r>
            <a:r>
              <a:rPr lang="en-US" sz="1600" dirty="0">
                <a:highlight>
                  <a:srgbClr val="FFFF00"/>
                </a:highlight>
                <a:sym typeface="Symbol" charset="0"/>
              </a:rPr>
              <a:t> = 1 / sqrt(10)</a:t>
            </a:r>
            <a:endParaRPr lang="en-US" sz="1600" dirty="0">
              <a:highlight>
                <a:srgbClr val="FFFF00"/>
              </a:highlight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924800" y="1250961"/>
            <a:ext cx="3594100" cy="1168400"/>
            <a:chOff x="3352800" y="3505200"/>
            <a:chExt cx="3594100" cy="1168400"/>
          </a:xfrm>
        </p:grpSpPr>
        <p:pic>
          <p:nvPicPr>
            <p:cNvPr id="4" name="Picture 3" descr="discounting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3505200"/>
              <a:ext cx="3594100" cy="11684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486400" y="3733800"/>
              <a:ext cx="5334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077200" y="2523787"/>
            <a:ext cx="3289300" cy="685800"/>
            <a:chOff x="7870815" y="3645405"/>
            <a:chExt cx="3289300" cy="685800"/>
          </a:xfrm>
        </p:grpSpPr>
        <p:pic>
          <p:nvPicPr>
            <p:cNvPr id="17" name="Picture 16" descr="discounting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0815" y="3645405"/>
              <a:ext cx="3289300" cy="68580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9886156" y="3760395"/>
              <a:ext cx="5334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077200" y="3382800"/>
            <a:ext cx="3289300" cy="685800"/>
            <a:chOff x="7870815" y="3645405"/>
            <a:chExt cx="3289300" cy="685800"/>
          </a:xfrm>
        </p:grpSpPr>
        <p:pic>
          <p:nvPicPr>
            <p:cNvPr id="21" name="Picture 20" descr="discounting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0815" y="3645405"/>
              <a:ext cx="3289300" cy="68580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9886156" y="3760395"/>
              <a:ext cx="5334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C8C693D1-A72E-313F-8634-DC6756C7EA56}"/>
              </a:ext>
            </a:extLst>
          </p:cNvPr>
          <p:cNvSpPr/>
          <p:nvPr/>
        </p:nvSpPr>
        <p:spPr>
          <a:xfrm>
            <a:off x="6451600" y="4277080"/>
            <a:ext cx="5334000" cy="175848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For Quiz 2 on state d: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Sum rewards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Go to east : 0 +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sym typeface="Symbol" charset="0"/>
              </a:rPr>
              <a:t> * 1 = 0.1 from d.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Go to west : 0 +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sym typeface="Symbol" charset="0"/>
              </a:rPr>
              <a:t> * 0 + </a:t>
            </a:r>
            <a:r>
              <a:rPr lang="en-US" sz="1600" baseline="30000" dirty="0">
                <a:solidFill>
                  <a:schemeClr val="tx1">
                    <a:lumMod val="95000"/>
                    <a:lumOff val="5000"/>
                  </a:schemeClr>
                </a:solidFill>
                <a:sym typeface="Symbol" charset="0"/>
              </a:rPr>
              <a:t>2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sym typeface="Symbol" charset="0"/>
              </a:rPr>
              <a:t>*  0 </a:t>
            </a:r>
            <a:r>
              <a:rPr lang="en-US" sz="1600" baseline="30000" dirty="0">
                <a:solidFill>
                  <a:schemeClr val="tx1">
                    <a:lumMod val="95000"/>
                    <a:lumOff val="5000"/>
                  </a:schemeClr>
                </a:solidFill>
                <a:sym typeface="Symbol" charset="0"/>
              </a:rPr>
              <a:t>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sym typeface="Symbol" charset="0"/>
              </a:rPr>
              <a:t>+ </a:t>
            </a:r>
            <a:r>
              <a:rPr lang="en-US" sz="1600" baseline="30000" dirty="0">
                <a:solidFill>
                  <a:schemeClr val="tx1">
                    <a:lumMod val="95000"/>
                    <a:lumOff val="5000"/>
                  </a:schemeClr>
                </a:solidFill>
                <a:sym typeface="Symbol" charset="0"/>
              </a:rPr>
              <a:t>3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sym typeface="Symbol" charset="0"/>
              </a:rPr>
              <a:t>* 10 = 0.01 from d.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sym typeface="Symbol" charset="0"/>
              </a:rPr>
              <a:t>So it is better to go to east in you are in state d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sym typeface="Symbol" charset="0"/>
              </a:rPr>
              <a:t>In other states b and c, go to west</a:t>
            </a:r>
            <a:endParaRPr lang="tr-TR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4922AA5C-994A-0F6F-F3A3-56DC3FAF3E1F}"/>
              </a:ext>
            </a:extLst>
          </p:cNvPr>
          <p:cNvSpPr/>
          <p:nvPr/>
        </p:nvSpPr>
        <p:spPr>
          <a:xfrm>
            <a:off x="8955967" y="2829968"/>
            <a:ext cx="360382" cy="17062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Arrow: Left 22">
            <a:extLst>
              <a:ext uri="{FF2B5EF4-FFF2-40B4-BE49-F238E27FC236}">
                <a16:creationId xmlns:a16="http://schemas.microsoft.com/office/drawing/2014/main" id="{534BC868-A8C6-125C-445C-32EC4F0FFC16}"/>
              </a:ext>
            </a:extLst>
          </p:cNvPr>
          <p:cNvSpPr/>
          <p:nvPr/>
        </p:nvSpPr>
        <p:spPr>
          <a:xfrm>
            <a:off x="9541659" y="2840329"/>
            <a:ext cx="360382" cy="17062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Arrow: Left 23">
            <a:extLst>
              <a:ext uri="{FF2B5EF4-FFF2-40B4-BE49-F238E27FC236}">
                <a16:creationId xmlns:a16="http://schemas.microsoft.com/office/drawing/2014/main" id="{2B1E9D57-38C6-BB24-C87C-F5BBF3A8BBEF}"/>
              </a:ext>
            </a:extLst>
          </p:cNvPr>
          <p:cNvSpPr/>
          <p:nvPr/>
        </p:nvSpPr>
        <p:spPr>
          <a:xfrm>
            <a:off x="10149614" y="2837637"/>
            <a:ext cx="360382" cy="17062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267319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Infinite Utilities?!</a:t>
            </a:r>
          </a:p>
        </p:txBody>
      </p:sp>
      <p:sp>
        <p:nvSpPr>
          <p:cNvPr id="17254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0896600" cy="55626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>
            <a:normAutofit fontScale="92500" lnSpcReduction="20000"/>
          </a:bodyPr>
          <a:lstStyle/>
          <a:p>
            <a:pPr>
              <a:buFont typeface="Wingdings" charset="0"/>
              <a:buChar char="§"/>
              <a:defRPr/>
            </a:pPr>
            <a:r>
              <a:rPr lang="en-US" sz="2800" dirty="0"/>
              <a:t>Problem: What if the game lasts forever?  Do we get infinite rewards?</a:t>
            </a:r>
          </a:p>
          <a:p>
            <a:pPr>
              <a:buFont typeface="Wingdings" charset="0"/>
              <a:buChar char="§"/>
              <a:defRPr/>
            </a:pPr>
            <a:r>
              <a:rPr lang="en-US" sz="2800" dirty="0"/>
              <a:t>if the environment does not contain a terminal state, or if the agent never reaches one, then all environment histories will be infinitely long, and utilities with additive undiscounted rewards will generally be </a:t>
            </a:r>
            <a:r>
              <a:rPr lang="en-US" sz="2800" dirty="0" err="1"/>
              <a:t>infifinite</a:t>
            </a:r>
            <a:endParaRPr lang="en-US" sz="2800" dirty="0"/>
          </a:p>
          <a:p>
            <a:pPr lvl="3">
              <a:buFont typeface="Wingdings" charset="0"/>
              <a:buChar char="§"/>
              <a:defRPr/>
            </a:pPr>
            <a:endParaRPr lang="en-US" sz="1000" dirty="0"/>
          </a:p>
          <a:p>
            <a:pPr>
              <a:buFont typeface="Wingdings" charset="0"/>
              <a:buChar char="§"/>
              <a:defRPr/>
            </a:pPr>
            <a:r>
              <a:rPr lang="en-US" sz="2800" dirty="0"/>
              <a:t>3 Solutions:</a:t>
            </a:r>
          </a:p>
          <a:p>
            <a:pPr lvl="1">
              <a:buFont typeface="Wingdings" charset="0"/>
              <a:buChar char="§"/>
              <a:defRPr/>
            </a:pPr>
            <a:r>
              <a:rPr lang="en-US" sz="2400" dirty="0"/>
              <a:t>Finite horizon: (similar to depth-limited search)</a:t>
            </a:r>
          </a:p>
          <a:p>
            <a:pPr lvl="2">
              <a:buFont typeface="Wingdings" charset="0"/>
              <a:buChar char="§"/>
              <a:defRPr/>
            </a:pPr>
            <a:r>
              <a:rPr lang="en-US" sz="2000" dirty="0"/>
              <a:t>Terminate episodes after a fixed T steps (e.g. life)</a:t>
            </a:r>
          </a:p>
          <a:p>
            <a:pPr lvl="2">
              <a:buFont typeface="Wingdings" charset="0"/>
              <a:buChar char="§"/>
              <a:defRPr/>
            </a:pPr>
            <a:r>
              <a:rPr lang="en-US" sz="2000" dirty="0"/>
              <a:t>Gives </a:t>
            </a:r>
            <a:r>
              <a:rPr lang="en-US" sz="2000" dirty="0" err="1"/>
              <a:t>nonstationary</a:t>
            </a:r>
            <a:r>
              <a:rPr lang="en-US" sz="2000" dirty="0"/>
              <a:t> policies (</a:t>
            </a:r>
            <a:r>
              <a:rPr lang="en-US" sz="2000" dirty="0">
                <a:sym typeface="Symbol" charset="0"/>
              </a:rPr>
              <a:t> depends on time left)</a:t>
            </a:r>
          </a:p>
          <a:p>
            <a:pPr lvl="7">
              <a:defRPr/>
            </a:pPr>
            <a:endParaRPr lang="en-US" sz="800" dirty="0">
              <a:sym typeface="Symbol" charset="0"/>
            </a:endParaRPr>
          </a:p>
          <a:p>
            <a:pPr lvl="1">
              <a:buFont typeface="Wingdings" charset="0"/>
              <a:buChar char="§"/>
              <a:defRPr/>
            </a:pPr>
            <a:r>
              <a:rPr lang="en-US" sz="2400" dirty="0">
                <a:sym typeface="Symbol" charset="0"/>
              </a:rPr>
              <a:t>Discounting: use 0 &lt;  &lt; 1</a:t>
            </a:r>
          </a:p>
          <a:p>
            <a:pPr lvl="1">
              <a:buFont typeface="Wingdings" charset="0"/>
              <a:buChar char="§"/>
              <a:defRPr/>
            </a:pPr>
            <a:endParaRPr lang="en-US" sz="2400" dirty="0">
              <a:sym typeface="Symbol" charset="0"/>
            </a:endParaRPr>
          </a:p>
          <a:p>
            <a:pPr lvl="1">
              <a:buFont typeface="Wingdings" charset="0"/>
              <a:buChar char="§"/>
              <a:defRPr/>
            </a:pPr>
            <a:endParaRPr lang="en-US" sz="2400" dirty="0">
              <a:sym typeface="Symbol" charset="0"/>
            </a:endParaRPr>
          </a:p>
          <a:p>
            <a:pPr lvl="2">
              <a:buFont typeface="Wingdings" charset="0"/>
              <a:buChar char="§"/>
              <a:defRPr/>
            </a:pPr>
            <a:r>
              <a:rPr lang="en-US" sz="2000" dirty="0">
                <a:sym typeface="Symbol" charset="0"/>
              </a:rPr>
              <a:t>Sum of rewards are bounded (</a:t>
            </a:r>
            <a:r>
              <a:rPr lang="en-US" sz="2000" dirty="0" err="1">
                <a:sym typeface="Symbol" charset="0"/>
              </a:rPr>
              <a:t>R</a:t>
            </a:r>
            <a:r>
              <a:rPr lang="en-US" sz="2000" baseline="-25000" dirty="0" err="1">
                <a:sym typeface="Symbol" charset="0"/>
              </a:rPr>
              <a:t>max</a:t>
            </a:r>
            <a:r>
              <a:rPr lang="en-US" sz="2000" dirty="0">
                <a:sym typeface="Symbol" charset="0"/>
              </a:rPr>
              <a:t> : Maximum reward)</a:t>
            </a:r>
          </a:p>
          <a:p>
            <a:pPr lvl="2">
              <a:buFont typeface="Wingdings" charset="0"/>
              <a:buChar char="§"/>
              <a:defRPr/>
            </a:pPr>
            <a:r>
              <a:rPr lang="en-US" sz="2000" dirty="0">
                <a:sym typeface="Symbol" charset="0"/>
              </a:rPr>
              <a:t>Smaller  means smaller </a:t>
            </a:r>
            <a:r>
              <a:rPr lang="ja-JP" altLang="en-US" sz="2000" dirty="0">
                <a:sym typeface="Symbol" charset="0"/>
              </a:rPr>
              <a:t>“</a:t>
            </a:r>
            <a:r>
              <a:rPr lang="en-US" altLang="ja-JP" sz="2000" dirty="0">
                <a:sym typeface="Symbol" charset="0"/>
              </a:rPr>
              <a:t>horizon</a:t>
            </a:r>
            <a:r>
              <a:rPr lang="ja-JP" altLang="en-US" sz="2000" dirty="0">
                <a:sym typeface="Symbol" charset="0"/>
              </a:rPr>
              <a:t>”</a:t>
            </a:r>
            <a:r>
              <a:rPr lang="en-US" altLang="ja-JP" sz="2000" dirty="0">
                <a:sym typeface="Symbol" charset="0"/>
              </a:rPr>
              <a:t> – shorter term focus</a:t>
            </a:r>
          </a:p>
          <a:p>
            <a:pPr lvl="8">
              <a:buClr>
                <a:srgbClr val="000000"/>
              </a:buClr>
              <a:defRPr/>
            </a:pPr>
            <a:endParaRPr lang="en-US" sz="800" dirty="0">
              <a:solidFill>
                <a:srgbClr val="000000"/>
              </a:solidFill>
              <a:sym typeface="Symbol" charset="0"/>
            </a:endParaRPr>
          </a:p>
          <a:p>
            <a:pPr lvl="1">
              <a:buClr>
                <a:srgbClr val="000000"/>
              </a:buClr>
              <a:buFont typeface="Wingdings" charset="0"/>
              <a:buChar char="§"/>
              <a:defRPr/>
            </a:pPr>
            <a:r>
              <a:rPr lang="en-US" sz="2400" dirty="0">
                <a:solidFill>
                  <a:srgbClr val="000000"/>
                </a:solidFill>
                <a:sym typeface="Symbol" charset="0"/>
              </a:rPr>
              <a:t>Absorbing state: guarantee that for every policy, a terminal state will eventually be reached (like </a:t>
            </a:r>
            <a:r>
              <a:rPr lang="ja-JP" altLang="en-US" sz="2400" dirty="0">
                <a:solidFill>
                  <a:srgbClr val="000000"/>
                </a:solidFill>
                <a:sym typeface="Symbol" charset="0"/>
              </a:rPr>
              <a:t>“</a:t>
            </a:r>
            <a:r>
              <a:rPr lang="en-US" altLang="ja-JP" sz="2400" dirty="0">
                <a:solidFill>
                  <a:srgbClr val="000000"/>
                </a:solidFill>
                <a:sym typeface="Symbol" charset="0"/>
              </a:rPr>
              <a:t>overheated</a:t>
            </a:r>
            <a:r>
              <a:rPr lang="ja-JP" altLang="en-US" sz="2400" dirty="0">
                <a:solidFill>
                  <a:srgbClr val="000000"/>
                </a:solidFill>
                <a:sym typeface="Symbol" charset="0"/>
              </a:rPr>
              <a:t>”</a:t>
            </a:r>
            <a:r>
              <a:rPr lang="en-US" altLang="ja-JP" sz="2400" dirty="0">
                <a:solidFill>
                  <a:srgbClr val="000000"/>
                </a:solidFill>
                <a:sym typeface="Symbol" charset="0"/>
              </a:rPr>
              <a:t> for racing)</a:t>
            </a:r>
          </a:p>
          <a:p>
            <a:pPr lvl="1">
              <a:buFont typeface="Wingdings" charset="0"/>
              <a:buChar char="§"/>
              <a:defRPr/>
            </a:pPr>
            <a:endParaRPr lang="en-US" sz="2400" dirty="0">
              <a:sym typeface="Symbol" charset="0"/>
            </a:endParaRPr>
          </a:p>
        </p:txBody>
      </p:sp>
      <p:pic>
        <p:nvPicPr>
          <p:cNvPr id="8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 bwMode="auto">
          <a:xfrm>
            <a:off x="2209800" y="4571626"/>
            <a:ext cx="5222620" cy="714014"/>
          </a:xfrm>
          <a:prstGeom prst="rect">
            <a:avLst/>
          </a:prstGeom>
          <a:noFill/>
          <a:ln/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75215" y="3200587"/>
            <a:ext cx="3759585" cy="175222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Recap: Defining MDPs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443036"/>
            <a:ext cx="11379200" cy="4729164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Markov decision processes: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Set of states S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Start state s</a:t>
            </a:r>
            <a:r>
              <a:rPr lang="en-US" baseline="-25000" dirty="0">
                <a:ea typeface="ＭＳ Ｐゴシック" pitchFamily="34" charset="-128"/>
              </a:rPr>
              <a:t>0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Set of actions A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Transitions P(</a:t>
            </a:r>
            <a:r>
              <a:rPr lang="en-US" dirty="0" err="1">
                <a:ea typeface="ＭＳ Ｐゴシック" pitchFamily="34" charset="-128"/>
              </a:rPr>
              <a:t>s’</a:t>
            </a:r>
            <a:r>
              <a:rPr lang="en-US" altLang="ja-JP" dirty="0" err="1">
                <a:ea typeface="ＭＳ Ｐゴシック" pitchFamily="34" charset="-128"/>
              </a:rPr>
              <a:t>|s,a</a:t>
            </a:r>
            <a:r>
              <a:rPr lang="en-US" altLang="ja-JP" dirty="0">
                <a:ea typeface="ＭＳ Ｐゴシック" pitchFamily="34" charset="-128"/>
              </a:rPr>
              <a:t>) (or T(</a:t>
            </a:r>
            <a:r>
              <a:rPr lang="en-US" altLang="ja-JP" dirty="0" err="1">
                <a:ea typeface="ＭＳ Ｐゴシック" pitchFamily="34" charset="-128"/>
              </a:rPr>
              <a:t>s,a,s</a:t>
            </a:r>
            <a:r>
              <a:rPr lang="en-US" altLang="ja-JP" dirty="0">
                <a:ea typeface="ＭＳ Ｐゴシック" pitchFamily="34" charset="-128"/>
              </a:rPr>
              <a:t>’))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Rewards R(</a:t>
            </a:r>
            <a:r>
              <a:rPr lang="en-US" dirty="0" err="1">
                <a:ea typeface="ＭＳ Ｐゴシック" pitchFamily="34" charset="-128"/>
              </a:rPr>
              <a:t>s,a,s</a:t>
            </a:r>
            <a:r>
              <a:rPr lang="en-US" dirty="0">
                <a:ea typeface="ＭＳ Ｐゴシック" pitchFamily="34" charset="-128"/>
              </a:rPr>
              <a:t>’</a:t>
            </a:r>
            <a:r>
              <a:rPr lang="en-US" altLang="ja-JP" dirty="0">
                <a:ea typeface="ＭＳ Ｐゴシック" pitchFamily="34" charset="-128"/>
              </a:rPr>
              <a:t>) (and discount </a:t>
            </a:r>
            <a:r>
              <a:rPr lang="en-US" altLang="ja-JP" dirty="0">
                <a:ea typeface="ＭＳ Ｐゴシック" pitchFamily="34" charset="-128"/>
                <a:sym typeface="Symbol" pitchFamily="18" charset="2"/>
              </a:rPr>
              <a:t></a:t>
            </a:r>
            <a:r>
              <a:rPr lang="en-US" altLang="ja-JP" dirty="0">
                <a:ea typeface="ＭＳ Ｐゴシック" pitchFamily="34" charset="-128"/>
              </a:rPr>
              <a:t>)</a:t>
            </a:r>
          </a:p>
          <a:p>
            <a:pPr lvl="1">
              <a:lnSpc>
                <a:spcPct val="80000"/>
              </a:lnSpc>
            </a:pPr>
            <a:endParaRPr lang="en-US" baseline="-25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baseline="-250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MDP quantities so far: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Policy = Choice of action for each state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Utility = sum of (discounted) rewards</a:t>
            </a:r>
          </a:p>
        </p:txBody>
      </p:sp>
      <p:grpSp>
        <p:nvGrpSpPr>
          <p:cNvPr id="41987" name="Group 4"/>
          <p:cNvGrpSpPr>
            <a:grpSpLocks/>
          </p:cNvGrpSpPr>
          <p:nvPr/>
        </p:nvGrpSpPr>
        <p:grpSpPr bwMode="auto">
          <a:xfrm>
            <a:off x="8001000" y="1600200"/>
            <a:ext cx="3048000" cy="2754586"/>
            <a:chOff x="2400" y="1401"/>
            <a:chExt cx="1392" cy="1258"/>
          </a:xfrm>
        </p:grpSpPr>
        <p:sp>
          <p:nvSpPr>
            <p:cNvPr id="41989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41990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2003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4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5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6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41991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41992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41999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0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1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2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41993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41994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41995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41996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latin typeface="Calibri"/>
                  <a:cs typeface="Calibri"/>
                </a:rPr>
                <a:t>s,a,s</a:t>
              </a:r>
              <a:r>
                <a:rPr lang="ja-JP" altLang="en-US" sz="2400" dirty="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41997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1998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MDPs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7644" y="1371600"/>
            <a:ext cx="6171407" cy="3608023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104DB7-1403-3278-3719-AB308411D2A6}"/>
              </a:ext>
            </a:extLst>
          </p:cNvPr>
          <p:cNvSpPr txBox="1"/>
          <p:nvPr/>
        </p:nvSpPr>
        <p:spPr>
          <a:xfrm>
            <a:off x="1600200" y="5334000"/>
            <a:ext cx="10287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In this section, we present two different algorithms for solving MDPs: </a:t>
            </a:r>
          </a:p>
          <a:p>
            <a:r>
              <a:rPr lang="en-US" dirty="0"/>
              <a:t>-  value iteration, and </a:t>
            </a:r>
          </a:p>
          <a:p>
            <a:r>
              <a:rPr lang="en-US" dirty="0"/>
              <a:t>-  policy iteration.</a:t>
            </a:r>
            <a:endParaRPr lang="tr-TR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Optimal Quantities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57200" y="1295400"/>
            <a:ext cx="6705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value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(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utility) of a state s: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V</a:t>
            </a:r>
            <a:r>
              <a:rPr kumimoji="0" lang="en-US" sz="2800" b="0" i="0" u="none" strike="noStrike" kern="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sym typeface="Symbol" pitchFamily="18" charset="2"/>
              </a:rPr>
              <a:t>*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(s) = expected utility starting in s and acting optimally</a:t>
            </a: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value (utility) of a q-state (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s,a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Q</a:t>
            </a:r>
            <a:r>
              <a:rPr kumimoji="0" lang="en-US" sz="2800" b="0" i="0" u="none" strike="noStrike" kern="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sym typeface="Symbol" pitchFamily="18" charset="2"/>
              </a:rPr>
              <a:t>*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(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s,a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) = expected utility starting out having taken action a from state s and (thereafter) acting optimally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 pitchFamily="34" charset="0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optimal policy: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sym typeface="Symbol" pitchFamily="18" charset="2"/>
              </a:rPr>
              <a:t></a:t>
            </a:r>
            <a:r>
              <a:rPr kumimoji="0" lang="en-US" sz="2800" b="0" i="0" u="none" strike="noStrike" kern="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sym typeface="Symbol" pitchFamily="18" charset="2"/>
              </a:rPr>
              <a:t>*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(s) = optimal action from state s</a:t>
            </a: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8732838" y="2209800"/>
            <a:ext cx="350837" cy="276225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8615363" y="4468813"/>
            <a:ext cx="350837" cy="276225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H="1">
            <a:off x="7504113" y="2498725"/>
            <a:ext cx="1403350" cy="8064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8382000" y="2498725"/>
            <a:ext cx="525463" cy="806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8907463" y="2498725"/>
            <a:ext cx="525462" cy="6905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0" name="Oval 11"/>
          <p:cNvSpPr>
            <a:spLocks noChangeArrowheads="1"/>
          </p:cNvSpPr>
          <p:nvPr/>
        </p:nvSpPr>
        <p:spPr bwMode="auto">
          <a:xfrm>
            <a:off x="8264525" y="3305175"/>
            <a:ext cx="292100" cy="287338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 flipH="1">
            <a:off x="7696200" y="3592513"/>
            <a:ext cx="690563" cy="4651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>
            <a:off x="8386763" y="3592513"/>
            <a:ext cx="757237" cy="3889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 flipH="1">
            <a:off x="7945438" y="3592513"/>
            <a:ext cx="441325" cy="86360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>
            <a:off x="8386763" y="3592513"/>
            <a:ext cx="423862" cy="86360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8674100" y="2740025"/>
            <a:ext cx="2921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a</a:t>
            </a: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9083675" y="2209800"/>
            <a:ext cx="2921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s</a:t>
            </a: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8991600" y="4456113"/>
            <a:ext cx="381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  <a:latin typeface="Calibri"/>
                <a:cs typeface="Calibri"/>
              </a:rPr>
              <a:t>s’</a:t>
            </a: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8556625" y="3305175"/>
            <a:ext cx="584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s, a</a:t>
            </a:r>
          </a:p>
        </p:txBody>
      </p:sp>
      <p:sp>
        <p:nvSpPr>
          <p:cNvPr id="19" name="Line 22"/>
          <p:cNvSpPr>
            <a:spLocks noChangeShapeType="1"/>
          </p:cNvSpPr>
          <p:nvPr/>
        </p:nvSpPr>
        <p:spPr bwMode="auto">
          <a:xfrm flipH="1">
            <a:off x="7388225" y="4745038"/>
            <a:ext cx="1401763" cy="4032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" name="Line 24"/>
          <p:cNvSpPr>
            <a:spLocks noChangeShapeType="1"/>
          </p:cNvSpPr>
          <p:nvPr/>
        </p:nvSpPr>
        <p:spPr bwMode="auto">
          <a:xfrm flipH="1">
            <a:off x="8264525" y="4745038"/>
            <a:ext cx="525463" cy="403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1" name="Line 25"/>
          <p:cNvSpPr>
            <a:spLocks noChangeShapeType="1"/>
          </p:cNvSpPr>
          <p:nvPr/>
        </p:nvSpPr>
        <p:spPr bwMode="auto">
          <a:xfrm>
            <a:off x="8789988" y="4745038"/>
            <a:ext cx="527050" cy="3444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2" name="Text Box 27"/>
          <p:cNvSpPr txBox="1">
            <a:spLocks noChangeArrowheads="1"/>
          </p:cNvSpPr>
          <p:nvPr/>
        </p:nvSpPr>
        <p:spPr bwMode="auto">
          <a:xfrm>
            <a:off x="9723438" y="4016375"/>
            <a:ext cx="21637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C00000"/>
                </a:solidFill>
                <a:latin typeface="Calibri"/>
                <a:cs typeface="Calibri"/>
              </a:rPr>
              <a:t>(s,a,s’) is a </a:t>
            </a:r>
            <a:br>
              <a:rPr lang="en-US" sz="2000">
                <a:solidFill>
                  <a:srgbClr val="C00000"/>
                </a:solidFill>
                <a:latin typeface="Calibri"/>
                <a:cs typeface="Calibri"/>
              </a:rPr>
            </a:br>
            <a:r>
              <a:rPr lang="en-US" sz="2000" i="1">
                <a:solidFill>
                  <a:srgbClr val="C00000"/>
                </a:solidFill>
                <a:latin typeface="Calibri"/>
                <a:cs typeface="Calibri"/>
              </a:rPr>
              <a:t>transition</a:t>
            </a:r>
          </a:p>
        </p:txBody>
      </p:sp>
      <p:sp>
        <p:nvSpPr>
          <p:cNvPr id="23" name="Text Box 28"/>
          <p:cNvSpPr txBox="1">
            <a:spLocks noChangeArrowheads="1"/>
          </p:cNvSpPr>
          <p:nvPr/>
        </p:nvSpPr>
        <p:spPr bwMode="auto">
          <a:xfrm>
            <a:off x="7924800" y="4008438"/>
            <a:ext cx="8191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s,a,s’</a:t>
            </a:r>
          </a:p>
        </p:txBody>
      </p:sp>
      <p:sp>
        <p:nvSpPr>
          <p:cNvPr id="24" name="Text Box 30"/>
          <p:cNvSpPr txBox="1">
            <a:spLocks noChangeArrowheads="1"/>
          </p:cNvSpPr>
          <p:nvPr/>
        </p:nvSpPr>
        <p:spPr bwMode="auto">
          <a:xfrm>
            <a:off x="9723438" y="2076450"/>
            <a:ext cx="10525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0000FF"/>
                </a:solidFill>
                <a:latin typeface="Calibri"/>
                <a:cs typeface="Calibri"/>
              </a:rPr>
              <a:t>s is a </a:t>
            </a:r>
            <a:r>
              <a:rPr lang="en-US" sz="2000" i="1">
                <a:solidFill>
                  <a:srgbClr val="0000FF"/>
                </a:solidFill>
                <a:latin typeface="Calibri"/>
                <a:cs typeface="Calibri"/>
              </a:rPr>
              <a:t>state</a:t>
            </a:r>
          </a:p>
        </p:txBody>
      </p:sp>
      <p:sp>
        <p:nvSpPr>
          <p:cNvPr id="25" name="Text Box 32"/>
          <p:cNvSpPr txBox="1">
            <a:spLocks noChangeArrowheads="1"/>
          </p:cNvSpPr>
          <p:nvPr/>
        </p:nvSpPr>
        <p:spPr bwMode="auto">
          <a:xfrm>
            <a:off x="9723438" y="3048000"/>
            <a:ext cx="1295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(s, a) is a </a:t>
            </a:r>
            <a:r>
              <a:rPr lang="en-US" sz="2000" i="1" dirty="0">
                <a:solidFill>
                  <a:srgbClr val="008000"/>
                </a:solidFill>
                <a:latin typeface="Calibri"/>
                <a:cs typeface="Calibri"/>
              </a:rPr>
              <a:t>q-state</a:t>
            </a:r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5867400" y="6488112"/>
            <a:ext cx="6324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gridworld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values (L8D4)]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Demo – </a:t>
            </a:r>
            <a:r>
              <a:rPr lang="en-US" dirty="0" err="1"/>
              <a:t>Gridworld</a:t>
            </a:r>
            <a:r>
              <a:rPr lang="en-US" dirty="0"/>
              <a:t> V Values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</a:t>
            </a:r>
          </a:p>
          <a:p>
            <a:r>
              <a:rPr lang="en-US" dirty="0">
                <a:latin typeface="Calibri"/>
                <a:cs typeface="Calibri"/>
              </a:rPr>
              <a:t>Discount = 1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6" name="Picture 5" descr="Screen Shot 2014-08-10 at 7.36.1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892" y="1143000"/>
            <a:ext cx="618821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0221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Demo – </a:t>
            </a:r>
            <a:r>
              <a:rPr lang="en-US" dirty="0" err="1"/>
              <a:t>Gridworld</a:t>
            </a:r>
            <a:r>
              <a:rPr lang="en-US" dirty="0"/>
              <a:t> Q Values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</a:t>
            </a:r>
          </a:p>
          <a:p>
            <a:r>
              <a:rPr lang="en-US" dirty="0">
                <a:latin typeface="Calibri"/>
                <a:cs typeface="Calibri"/>
              </a:rPr>
              <a:t>Discount = 1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7" name="Picture 6" descr="Screen Shot 2014-08-10 at 7.37.3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355" y="1143000"/>
            <a:ext cx="6169291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0169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Demo – </a:t>
            </a:r>
            <a:r>
              <a:rPr lang="en-US" dirty="0" err="1"/>
              <a:t>Gridworld</a:t>
            </a:r>
            <a:r>
              <a:rPr lang="en-US" dirty="0"/>
              <a:t> V Values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1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39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811" y="1143000"/>
            <a:ext cx="617837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840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Demo – </a:t>
            </a:r>
            <a:r>
              <a:rPr lang="en-US" dirty="0" err="1"/>
              <a:t>Gridworld</a:t>
            </a:r>
            <a:r>
              <a:rPr lang="en-US" dirty="0"/>
              <a:t> Q Values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1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39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107" y="1143000"/>
            <a:ext cx="6195786" cy="5715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E3BF7D-41CA-7291-C5F2-023C6120C804}"/>
              </a:ext>
            </a:extLst>
          </p:cNvPr>
          <p:cNvSpPr txBox="1"/>
          <p:nvPr/>
        </p:nvSpPr>
        <p:spPr>
          <a:xfrm>
            <a:off x="381000" y="3048000"/>
            <a:ext cx="22683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The values in triangles</a:t>
            </a:r>
          </a:p>
          <a:p>
            <a:r>
              <a:rPr lang="en-US" dirty="0">
                <a:latin typeface="Calibri"/>
                <a:cs typeface="Calibri"/>
              </a:rPr>
              <a:t>Show Q-values for</a:t>
            </a:r>
          </a:p>
          <a:p>
            <a:r>
              <a:rPr lang="en-US" dirty="0">
                <a:latin typeface="Calibri"/>
                <a:cs typeface="Calibri"/>
              </a:rPr>
              <a:t>going Up, Down, </a:t>
            </a:r>
          </a:p>
          <a:p>
            <a:r>
              <a:rPr lang="en-US" dirty="0">
                <a:latin typeface="Calibri"/>
                <a:cs typeface="Calibri"/>
              </a:rPr>
              <a:t>Left and Right</a:t>
            </a:r>
            <a:endParaRPr lang="tr-TR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9766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Grid World</a:t>
            </a:r>
          </a:p>
        </p:txBody>
      </p:sp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0735" y="1371600"/>
            <a:ext cx="4495800" cy="348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3"/>
          <p:cNvSpPr txBox="1">
            <a:spLocks noChangeArrowheads="1"/>
          </p:cNvSpPr>
          <p:nvPr/>
        </p:nvSpPr>
        <p:spPr bwMode="auto">
          <a:xfrm>
            <a:off x="212387" y="1219200"/>
            <a:ext cx="6666270" cy="513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chemeClr val="accent2"/>
                </a:solidFill>
                <a:latin typeface="Calibri" pitchFamily="34" charset="0"/>
              </a:rPr>
              <a:t>A maze-like problem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dirty="0">
                <a:latin typeface="Calibri" pitchFamily="34" charset="0"/>
              </a:rPr>
              <a:t>The agent lives in a grid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dirty="0">
                <a:latin typeface="Calibri" pitchFamily="34" charset="0"/>
              </a:rPr>
              <a:t>Walls block the agent’</a:t>
            </a:r>
            <a:r>
              <a:rPr lang="en-US" altLang="ja-JP" sz="2000" dirty="0">
                <a:latin typeface="Calibri" pitchFamily="34" charset="0"/>
              </a:rPr>
              <a:t>s path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altLang="ja-JP" sz="2000" dirty="0">
                <a:latin typeface="Calibri" pitchFamily="34" charset="0"/>
              </a:rPr>
              <a:t>The interaction with the environment terminates when the agent reaches one of the </a:t>
            </a:r>
            <a:r>
              <a:rPr lang="en-US" altLang="ja-JP" sz="2000" dirty="0">
                <a:solidFill>
                  <a:srgbClr val="FF0000"/>
                </a:solidFill>
                <a:latin typeface="Calibri" pitchFamily="34" charset="0"/>
              </a:rPr>
              <a:t>goal states, marked +1 or –1</a:t>
            </a:r>
            <a:r>
              <a:rPr lang="en-US" altLang="ja-JP" sz="2000" dirty="0">
                <a:latin typeface="Calibri" pitchFamily="34" charset="0"/>
              </a:rPr>
              <a:t>. 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altLang="ja-JP" sz="2000" dirty="0">
                <a:solidFill>
                  <a:srgbClr val="FF0000"/>
                </a:solidFill>
                <a:latin typeface="Calibri" pitchFamily="34" charset="0"/>
              </a:rPr>
              <a:t>The actions available to </a:t>
            </a:r>
            <a:r>
              <a:rPr lang="en-US" altLang="ja-JP" sz="2000" dirty="0">
                <a:latin typeface="Calibri" pitchFamily="34" charset="0"/>
              </a:rPr>
              <a:t>the agent in each state are given by ACTIONS(s), sometimes abbreviated to A(s). 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altLang="ja-JP" sz="2000" dirty="0">
                <a:latin typeface="Calibri" pitchFamily="34" charset="0"/>
              </a:rPr>
              <a:t>In the 4x3 environment, the actions in every state are </a:t>
            </a:r>
            <a:r>
              <a:rPr lang="en-US" altLang="ja-JP" sz="2000" dirty="0">
                <a:solidFill>
                  <a:srgbClr val="FF0000"/>
                </a:solidFill>
                <a:latin typeface="Calibri" pitchFamily="34" charset="0"/>
              </a:rPr>
              <a:t>Up (North), Down (South), Left (West), and Right (East)</a:t>
            </a:r>
            <a:r>
              <a:rPr lang="en-US" altLang="ja-JP" sz="2000" dirty="0">
                <a:latin typeface="Calibri" pitchFamily="34" charset="0"/>
              </a:rPr>
              <a:t>. 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altLang="ja-JP" sz="2000" dirty="0">
                <a:latin typeface="Calibri" pitchFamily="34" charset="0"/>
              </a:rPr>
              <a:t>If the environment were deterministic, a solution would be easy: 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ja-JP" sz="2000" dirty="0">
                <a:latin typeface="Calibri" pitchFamily="34" charset="0"/>
              </a:rPr>
              <a:t>                   [Up, Up, Right, Right, Right]. </a:t>
            </a:r>
          </a:p>
          <a:p>
            <a:pPr marL="285750" indent="-285750" eaLnBrk="0" hangingPunct="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ja-JP" sz="2000" dirty="0">
                <a:latin typeface="Calibri" pitchFamily="34" charset="0"/>
              </a:rPr>
              <a:t>Unfortunately, the environment won’t always go along with this solution, because </a:t>
            </a:r>
            <a:r>
              <a:rPr lang="en-US" altLang="ja-JP" sz="2000" dirty="0">
                <a:solidFill>
                  <a:srgbClr val="FF0000"/>
                </a:solidFill>
                <a:latin typeface="Calibri" pitchFamily="34" charset="0"/>
              </a:rPr>
              <a:t>the actions are unreliable (non-deterministic)</a:t>
            </a:r>
          </a:p>
          <a:p>
            <a:pPr eaLnBrk="0" hangingPunct="0">
              <a:spcBef>
                <a:spcPct val="20000"/>
              </a:spcBef>
            </a:pPr>
            <a:endParaRPr lang="en-US" altLang="ja-JP" sz="500" dirty="0">
              <a:latin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3135" y="1373299"/>
            <a:ext cx="4439265" cy="3197001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10800" y="3896549"/>
            <a:ext cx="457200" cy="24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67801" y="3886200"/>
            <a:ext cx="509618" cy="21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77400" y="2895600"/>
            <a:ext cx="433322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Users\Dan\Dropbox\Office\CS 188\Ketrina Art\MDPs\AgentTopDow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71422" y="3581400"/>
            <a:ext cx="815578" cy="76200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42A791-1D2F-CE55-27E1-3BF5672E3E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6284" y="5007864"/>
            <a:ext cx="1650380" cy="1460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Demo – </a:t>
            </a:r>
            <a:r>
              <a:rPr lang="en-US" dirty="0" err="1"/>
              <a:t>Gridworld</a:t>
            </a:r>
            <a:r>
              <a:rPr lang="en-US" dirty="0"/>
              <a:t> V Values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0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65" y="1134664"/>
            <a:ext cx="6215470" cy="572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840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Demo – </a:t>
            </a:r>
            <a:r>
              <a:rPr lang="en-US" dirty="0" err="1"/>
              <a:t>Gridworld</a:t>
            </a:r>
            <a:r>
              <a:rPr lang="en-US" dirty="0"/>
              <a:t> Q Values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0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41" y="1143000"/>
            <a:ext cx="621551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669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Demo – </a:t>
            </a:r>
            <a:r>
              <a:rPr lang="en-US" dirty="0" err="1"/>
              <a:t>Gridworld</a:t>
            </a:r>
            <a:r>
              <a:rPr lang="en-US" dirty="0"/>
              <a:t> V Values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-0.1</a:t>
            </a:r>
          </a:p>
        </p:txBody>
      </p:sp>
      <p:pic>
        <p:nvPicPr>
          <p:cNvPr id="3" name="Picture 2" descr="Screen Shot 2014-08-10 at 7.42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182" y="1143000"/>
            <a:ext cx="620563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840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Demo – </a:t>
            </a:r>
            <a:r>
              <a:rPr lang="en-US" dirty="0" err="1"/>
              <a:t>Gridworld</a:t>
            </a:r>
            <a:r>
              <a:rPr lang="en-US" dirty="0"/>
              <a:t> Q Values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-0.1</a:t>
            </a:r>
          </a:p>
        </p:txBody>
      </p:sp>
      <p:pic>
        <p:nvPicPr>
          <p:cNvPr id="3" name="Picture 2" descr="Screen Shot 2014-08-10 at 7.42.5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416" y="1175632"/>
            <a:ext cx="6161168" cy="568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669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Values of States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Fundamental operation: compute the (</a:t>
            </a:r>
            <a:r>
              <a:rPr lang="en-US" sz="2800" dirty="0" err="1"/>
              <a:t>expectimax</a:t>
            </a:r>
            <a:r>
              <a:rPr lang="en-US" sz="2800" dirty="0"/>
              <a:t>) value of a state</a:t>
            </a:r>
          </a:p>
          <a:p>
            <a:pPr lvl="1"/>
            <a:r>
              <a:rPr lang="en-US" sz="2400" dirty="0"/>
              <a:t>Expected utility under optimal action</a:t>
            </a:r>
          </a:p>
          <a:p>
            <a:pPr lvl="1"/>
            <a:r>
              <a:rPr lang="en-US" sz="2400" dirty="0"/>
              <a:t>Average sum of (discounted) rewards</a:t>
            </a:r>
          </a:p>
          <a:p>
            <a:pPr lvl="1"/>
            <a:r>
              <a:rPr lang="en-US" sz="2400" dirty="0"/>
              <a:t>This is just what </a:t>
            </a:r>
            <a:r>
              <a:rPr lang="en-US" sz="2400" dirty="0" err="1"/>
              <a:t>expectimax</a:t>
            </a:r>
            <a:r>
              <a:rPr lang="en-US" sz="2400" dirty="0"/>
              <a:t> computed!</a:t>
            </a:r>
          </a:p>
          <a:p>
            <a:pPr lvl="1"/>
            <a:endParaRPr lang="en-US" sz="2400" dirty="0"/>
          </a:p>
          <a:p>
            <a:r>
              <a:rPr lang="en-US" sz="2800" dirty="0"/>
              <a:t>Recursive definition of value:</a:t>
            </a:r>
          </a:p>
        </p:txBody>
      </p:sp>
      <p:pic>
        <p:nvPicPr>
          <p:cNvPr id="52" name="Picture 5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370835" y="4343400"/>
            <a:ext cx="3078105" cy="405370"/>
          </a:xfrm>
          <a:prstGeom prst="rect">
            <a:avLst/>
          </a:prstGeom>
          <a:noFill/>
          <a:ln/>
          <a:effectLst/>
        </p:spPr>
      </p:pic>
      <p:pic>
        <p:nvPicPr>
          <p:cNvPr id="48" name="Picture 4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1371443" y="5727700"/>
            <a:ext cx="6950388" cy="690805"/>
          </a:xfrm>
          <a:prstGeom prst="rect">
            <a:avLst/>
          </a:prstGeom>
          <a:noFill/>
          <a:ln/>
          <a:effectLst/>
        </p:spPr>
      </p:pic>
      <p:pic>
        <p:nvPicPr>
          <p:cNvPr id="47" name="Picture 4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1378073" y="4986337"/>
            <a:ext cx="5556003" cy="593269"/>
          </a:xfrm>
          <a:prstGeom prst="rect">
            <a:avLst/>
          </a:prstGeom>
          <a:noFill/>
          <a:ln/>
          <a:effectLst/>
        </p:spPr>
      </p:pic>
      <p:grpSp>
        <p:nvGrpSpPr>
          <p:cNvPr id="27" name="Group 4"/>
          <p:cNvGrpSpPr>
            <a:grpSpLocks/>
          </p:cNvGrpSpPr>
          <p:nvPr/>
        </p:nvGrpSpPr>
        <p:grpSpPr bwMode="auto">
          <a:xfrm>
            <a:off x="8229600" y="2133600"/>
            <a:ext cx="3048000" cy="2754586"/>
            <a:chOff x="2400" y="1401"/>
            <a:chExt cx="1392" cy="1258"/>
          </a:xfrm>
        </p:grpSpPr>
        <p:sp>
          <p:nvSpPr>
            <p:cNvPr id="28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grpSp>
          <p:nvGrpSpPr>
            <p:cNvPr id="29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2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3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4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5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</p:grpSp>
        <p:sp>
          <p:nvSpPr>
            <p:cNvPr id="30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grpSp>
          <p:nvGrpSpPr>
            <p:cNvPr id="31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8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0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1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</p:grpSp>
        <p:sp>
          <p:nvSpPr>
            <p:cNvPr id="32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/>
                <a:t>a</a:t>
              </a:r>
            </a:p>
          </p:txBody>
        </p:sp>
        <p:sp>
          <p:nvSpPr>
            <p:cNvPr id="33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</a:rPr>
                <a:t>s</a:t>
              </a:r>
            </a:p>
          </p:txBody>
        </p:sp>
        <p:sp>
          <p:nvSpPr>
            <p:cNvPr id="34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</a:rPr>
                <a:t>s, a</a:t>
              </a:r>
            </a:p>
          </p:txBody>
        </p:sp>
        <p:sp>
          <p:nvSpPr>
            <p:cNvPr id="35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/>
                <a:t>s,a,s</a:t>
              </a:r>
              <a:r>
                <a:rPr lang="ja-JP" altLang="en-US" sz="2400"/>
                <a:t>’</a:t>
              </a:r>
              <a:endParaRPr lang="en-US" sz="2400" dirty="0"/>
            </a:p>
          </p:txBody>
        </p:sp>
        <p:sp>
          <p:nvSpPr>
            <p:cNvPr id="36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/>
            </a:p>
          </p:txBody>
        </p:sp>
        <p:sp>
          <p:nvSpPr>
            <p:cNvPr id="37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</a:rPr>
                <a:t>’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Racing Search Tree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3362" y="1295400"/>
            <a:ext cx="928190" cy="610285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54642" y="3124200"/>
            <a:ext cx="1014614" cy="639346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24561" y="4941332"/>
            <a:ext cx="984797" cy="697468"/>
          </a:xfrm>
          <a:prstGeom prst="rect">
            <a:avLst/>
          </a:prstGeom>
          <a:noFill/>
        </p:spPr>
      </p:pic>
      <p:sp>
        <p:nvSpPr>
          <p:cNvPr id="8" name="Oval 7"/>
          <p:cNvSpPr/>
          <p:nvPr/>
        </p:nvSpPr>
        <p:spPr>
          <a:xfrm>
            <a:off x="1770678" y="220980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790478" y="220980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5" idx="2"/>
            <a:endCxn id="9" idx="1"/>
          </p:cNvCxnSpPr>
          <p:nvPr/>
        </p:nvCxnSpPr>
        <p:spPr>
          <a:xfrm>
            <a:off x="5207457" y="1905685"/>
            <a:ext cx="2627658" cy="348752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2"/>
            <a:endCxn id="8" idx="7"/>
          </p:cNvCxnSpPr>
          <p:nvPr/>
        </p:nvCxnSpPr>
        <p:spPr>
          <a:xfrm flipH="1">
            <a:off x="2030841" y="1905685"/>
            <a:ext cx="3176616" cy="3487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6004" y="3124200"/>
            <a:ext cx="928190" cy="610285"/>
          </a:xfrm>
          <a:prstGeom prst="rect">
            <a:avLst/>
          </a:prstGeom>
          <a:noFill/>
        </p:spPr>
      </p:pic>
      <p:cxnSp>
        <p:nvCxnSpPr>
          <p:cNvPr id="17" name="Straight Arrow Connector 16"/>
          <p:cNvCxnSpPr>
            <a:stCxn id="9" idx="4"/>
            <a:endCxn id="16" idx="0"/>
          </p:cNvCxnSpPr>
          <p:nvPr/>
        </p:nvCxnSpPr>
        <p:spPr>
          <a:xfrm flipH="1">
            <a:off x="6030099" y="2514600"/>
            <a:ext cx="1912779" cy="609600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" idx="4"/>
            <a:endCxn id="6" idx="0"/>
          </p:cNvCxnSpPr>
          <p:nvPr/>
        </p:nvCxnSpPr>
        <p:spPr>
          <a:xfrm>
            <a:off x="7942878" y="2514600"/>
            <a:ext cx="2219072" cy="609600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1204" y="3123515"/>
            <a:ext cx="928190" cy="610285"/>
          </a:xfrm>
          <a:prstGeom prst="rect">
            <a:avLst/>
          </a:prstGeom>
          <a:noFill/>
        </p:spPr>
      </p:pic>
      <p:cxnSp>
        <p:nvCxnSpPr>
          <p:cNvPr id="26" name="Straight Arrow Connector 25"/>
          <p:cNvCxnSpPr>
            <a:stCxn id="8" idx="4"/>
            <a:endCxn id="25" idx="0"/>
          </p:cNvCxnSpPr>
          <p:nvPr/>
        </p:nvCxnSpPr>
        <p:spPr>
          <a:xfrm flipH="1">
            <a:off x="1915299" y="2514600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2842" y="5029200"/>
            <a:ext cx="1014614" cy="639346"/>
          </a:xfrm>
          <a:prstGeom prst="rect">
            <a:avLst/>
          </a:prstGeom>
          <a:noFill/>
        </p:spPr>
      </p:pic>
      <p:sp>
        <p:nvSpPr>
          <p:cNvPr id="30" name="Oval 29"/>
          <p:cNvSpPr/>
          <p:nvPr/>
        </p:nvSpPr>
        <p:spPr>
          <a:xfrm>
            <a:off x="76452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78004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>
            <a:stCxn id="25" idx="2"/>
            <a:endCxn id="31" idx="1"/>
          </p:cNvCxnSpPr>
          <p:nvPr/>
        </p:nvCxnSpPr>
        <p:spPr>
          <a:xfrm>
            <a:off x="1915299" y="3733800"/>
            <a:ext cx="909378" cy="424952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5" idx="2"/>
            <a:endCxn id="30" idx="7"/>
          </p:cNvCxnSpPr>
          <p:nvPr/>
        </p:nvCxnSpPr>
        <p:spPr>
          <a:xfrm flipH="1">
            <a:off x="1024683" y="3733800"/>
            <a:ext cx="890616" cy="4249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0804" y="5029200"/>
            <a:ext cx="928190" cy="610285"/>
          </a:xfrm>
          <a:prstGeom prst="rect">
            <a:avLst/>
          </a:prstGeom>
          <a:noFill/>
        </p:spPr>
      </p:pic>
      <p:cxnSp>
        <p:nvCxnSpPr>
          <p:cNvPr id="35" name="Straight Arrow Connector 34"/>
          <p:cNvCxnSpPr>
            <a:stCxn id="31" idx="4"/>
            <a:endCxn id="34" idx="0"/>
          </p:cNvCxnSpPr>
          <p:nvPr/>
        </p:nvCxnSpPr>
        <p:spPr>
          <a:xfrm flipH="1">
            <a:off x="2524899" y="4418915"/>
            <a:ext cx="407541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1" idx="4"/>
            <a:endCxn id="29" idx="0"/>
          </p:cNvCxnSpPr>
          <p:nvPr/>
        </p:nvCxnSpPr>
        <p:spPr>
          <a:xfrm>
            <a:off x="2932440" y="4418915"/>
            <a:ext cx="447710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604" y="5027830"/>
            <a:ext cx="928190" cy="610285"/>
          </a:xfrm>
          <a:prstGeom prst="rect">
            <a:avLst/>
          </a:prstGeom>
          <a:noFill/>
        </p:spPr>
      </p:pic>
      <p:cxnSp>
        <p:nvCxnSpPr>
          <p:cNvPr id="38" name="Straight Arrow Connector 37"/>
          <p:cNvCxnSpPr>
            <a:stCxn id="30" idx="4"/>
            <a:endCxn id="37" idx="0"/>
          </p:cNvCxnSpPr>
          <p:nvPr/>
        </p:nvCxnSpPr>
        <p:spPr>
          <a:xfrm>
            <a:off x="916920" y="4418915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4863762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Arrow Connector 55"/>
          <p:cNvCxnSpPr>
            <a:endCxn id="53" idx="7"/>
          </p:cNvCxnSpPr>
          <p:nvPr/>
        </p:nvCxnSpPr>
        <p:spPr>
          <a:xfrm flipH="1">
            <a:off x="5123925" y="3733800"/>
            <a:ext cx="890616" cy="4249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59846" y="5027830"/>
            <a:ext cx="928190" cy="610285"/>
          </a:xfrm>
          <a:prstGeom prst="rect">
            <a:avLst/>
          </a:prstGeom>
          <a:noFill/>
        </p:spPr>
      </p:pic>
      <p:cxnSp>
        <p:nvCxnSpPr>
          <p:cNvPr id="61" name="Straight Arrow Connector 60"/>
          <p:cNvCxnSpPr>
            <a:stCxn id="53" idx="4"/>
            <a:endCxn id="60" idx="0"/>
          </p:cNvCxnSpPr>
          <p:nvPr/>
        </p:nvCxnSpPr>
        <p:spPr>
          <a:xfrm>
            <a:off x="5016162" y="4418915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7642" y="5029200"/>
            <a:ext cx="1014614" cy="639346"/>
          </a:xfrm>
          <a:prstGeom prst="rect">
            <a:avLst/>
          </a:prstGeom>
          <a:noFill/>
        </p:spPr>
      </p:pic>
      <p:sp>
        <p:nvSpPr>
          <p:cNvPr id="65" name="Oval 64"/>
          <p:cNvSpPr/>
          <p:nvPr/>
        </p:nvSpPr>
        <p:spPr>
          <a:xfrm>
            <a:off x="689484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/>
          <p:cNvCxnSpPr>
            <a:stCxn id="16" idx="2"/>
            <a:endCxn id="65" idx="1"/>
          </p:cNvCxnSpPr>
          <p:nvPr/>
        </p:nvCxnSpPr>
        <p:spPr>
          <a:xfrm>
            <a:off x="6030099" y="3734485"/>
            <a:ext cx="909378" cy="424267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5604" y="5029200"/>
            <a:ext cx="928190" cy="610285"/>
          </a:xfrm>
          <a:prstGeom prst="rect">
            <a:avLst/>
          </a:prstGeom>
          <a:noFill/>
        </p:spPr>
      </p:pic>
      <p:cxnSp>
        <p:nvCxnSpPr>
          <p:cNvPr id="68" name="Straight Arrow Connector 67"/>
          <p:cNvCxnSpPr>
            <a:stCxn id="65" idx="4"/>
            <a:endCxn id="67" idx="0"/>
          </p:cNvCxnSpPr>
          <p:nvPr/>
        </p:nvCxnSpPr>
        <p:spPr>
          <a:xfrm flipH="1">
            <a:off x="6639699" y="4418915"/>
            <a:ext cx="407541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65" idx="4"/>
            <a:endCxn id="64" idx="0"/>
          </p:cNvCxnSpPr>
          <p:nvPr/>
        </p:nvCxnSpPr>
        <p:spPr>
          <a:xfrm>
            <a:off x="7047240" y="4418915"/>
            <a:ext cx="447710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45042" y="5028515"/>
            <a:ext cx="1014614" cy="639346"/>
          </a:xfrm>
          <a:prstGeom prst="rect">
            <a:avLst/>
          </a:prstGeom>
          <a:noFill/>
        </p:spPr>
      </p:pic>
      <p:sp>
        <p:nvSpPr>
          <p:cNvPr id="72" name="Oval 71"/>
          <p:cNvSpPr/>
          <p:nvPr/>
        </p:nvSpPr>
        <p:spPr>
          <a:xfrm>
            <a:off x="8952240" y="411343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Arrow Connector 72"/>
          <p:cNvCxnSpPr>
            <a:stCxn id="6" idx="2"/>
            <a:endCxn id="72" idx="7"/>
          </p:cNvCxnSpPr>
          <p:nvPr/>
        </p:nvCxnSpPr>
        <p:spPr>
          <a:xfrm flipH="1">
            <a:off x="9212403" y="3763546"/>
            <a:ext cx="949547" cy="394521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33004" y="5028515"/>
            <a:ext cx="928190" cy="610285"/>
          </a:xfrm>
          <a:prstGeom prst="rect">
            <a:avLst/>
          </a:prstGeom>
          <a:noFill/>
        </p:spPr>
      </p:pic>
      <p:cxnSp>
        <p:nvCxnSpPr>
          <p:cNvPr id="75" name="Straight Arrow Connector 74"/>
          <p:cNvCxnSpPr>
            <a:stCxn id="72" idx="4"/>
            <a:endCxn id="74" idx="0"/>
          </p:cNvCxnSpPr>
          <p:nvPr/>
        </p:nvCxnSpPr>
        <p:spPr>
          <a:xfrm flipH="1">
            <a:off x="8697099" y="4418230"/>
            <a:ext cx="407541" cy="61028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72" idx="4"/>
            <a:endCxn id="71" idx="0"/>
          </p:cNvCxnSpPr>
          <p:nvPr/>
        </p:nvCxnSpPr>
        <p:spPr>
          <a:xfrm>
            <a:off x="9104640" y="4418230"/>
            <a:ext cx="447710" cy="61028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/>
          <p:cNvSpPr/>
          <p:nvPr/>
        </p:nvSpPr>
        <p:spPr>
          <a:xfrm>
            <a:off x="11119941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Arrow Connector 79"/>
          <p:cNvCxnSpPr>
            <a:stCxn id="6" idx="2"/>
            <a:endCxn id="79" idx="1"/>
          </p:cNvCxnSpPr>
          <p:nvPr/>
        </p:nvCxnSpPr>
        <p:spPr>
          <a:xfrm>
            <a:off x="10161950" y="3763546"/>
            <a:ext cx="1002628" cy="395206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79" idx="4"/>
          </p:cNvCxnSpPr>
          <p:nvPr/>
        </p:nvCxnSpPr>
        <p:spPr>
          <a:xfrm>
            <a:off x="11272341" y="4418915"/>
            <a:ext cx="7779" cy="60891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8F67FE7-65ED-34A7-BD01-B60A2255BFF0}"/>
              </a:ext>
            </a:extLst>
          </p:cNvPr>
          <p:cNvSpPr txBox="1"/>
          <p:nvPr/>
        </p:nvSpPr>
        <p:spPr>
          <a:xfrm>
            <a:off x="9045042" y="1600200"/>
            <a:ext cx="2977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- Search Tree with 2 iterations</a:t>
            </a:r>
            <a:endParaRPr lang="tr-TR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53627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Racing Search Tree</a:t>
            </a:r>
          </a:p>
        </p:txBody>
      </p:sp>
      <p:pic>
        <p:nvPicPr>
          <p:cNvPr id="45" name="Picture 44" descr="RacingSubTre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352800"/>
            <a:ext cx="5803005" cy="2822260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2982141" y="1447800"/>
            <a:ext cx="6237200" cy="2286000"/>
            <a:chOff x="460604" y="1295400"/>
            <a:chExt cx="11931837" cy="4373146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43363" y="1295400"/>
              <a:ext cx="928189" cy="610285"/>
            </a:xfrm>
            <a:prstGeom prst="rect">
              <a:avLst/>
            </a:prstGeom>
            <a:noFill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212034" y="3124200"/>
              <a:ext cx="1014614" cy="639346"/>
            </a:xfrm>
            <a:prstGeom prst="rect">
              <a:avLst/>
            </a:prstGeom>
            <a:noFill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07647" y="4941332"/>
              <a:ext cx="984794" cy="697467"/>
            </a:xfrm>
            <a:prstGeom prst="rect">
              <a:avLst/>
            </a:prstGeom>
            <a:noFill/>
          </p:spPr>
        </p:pic>
        <p:sp>
          <p:nvSpPr>
            <p:cNvPr id="8" name="Oval 7"/>
            <p:cNvSpPr/>
            <p:nvPr/>
          </p:nvSpPr>
          <p:spPr>
            <a:xfrm>
              <a:off x="17706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8153453" y="2209801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>
              <a:stCxn id="5" idx="2"/>
              <a:endCxn id="9" idx="1"/>
            </p:cNvCxnSpPr>
            <p:nvPr/>
          </p:nvCxnSpPr>
          <p:spPr>
            <a:xfrm>
              <a:off x="5207456" y="1905685"/>
              <a:ext cx="2990634" cy="348752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5" idx="2"/>
              <a:endCxn id="8" idx="7"/>
            </p:cNvCxnSpPr>
            <p:nvPr/>
          </p:nvCxnSpPr>
          <p:spPr>
            <a:xfrm flipH="1">
              <a:off x="2030841" y="1905685"/>
              <a:ext cx="3176616" cy="3487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6004" y="3124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17" name="Straight Arrow Connector 16"/>
            <p:cNvCxnSpPr>
              <a:stCxn id="9" idx="4"/>
              <a:endCxn id="16" idx="0"/>
            </p:cNvCxnSpPr>
            <p:nvPr/>
          </p:nvCxnSpPr>
          <p:spPr>
            <a:xfrm flipH="1">
              <a:off x="6030098" y="2514601"/>
              <a:ext cx="2275755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9" idx="4"/>
              <a:endCxn id="6" idx="0"/>
            </p:cNvCxnSpPr>
            <p:nvPr/>
          </p:nvCxnSpPr>
          <p:spPr>
            <a:xfrm>
              <a:off x="8305854" y="2514601"/>
              <a:ext cx="2413488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51204" y="3123515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26" name="Straight Arrow Connector 25"/>
            <p:cNvCxnSpPr>
              <a:stCxn id="8" idx="4"/>
              <a:endCxn id="25" idx="0"/>
            </p:cNvCxnSpPr>
            <p:nvPr/>
          </p:nvCxnSpPr>
          <p:spPr>
            <a:xfrm flipH="1">
              <a:off x="1915299" y="2514600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88129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0" name="Oval 29"/>
            <p:cNvSpPr/>
            <p:nvPr/>
          </p:nvSpPr>
          <p:spPr>
            <a:xfrm>
              <a:off x="76452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778807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/>
            <p:cNvCxnSpPr>
              <a:stCxn id="25" idx="2"/>
              <a:endCxn id="31" idx="1"/>
            </p:cNvCxnSpPr>
            <p:nvPr/>
          </p:nvCxnSpPr>
          <p:spPr>
            <a:xfrm>
              <a:off x="1915298" y="3733800"/>
              <a:ext cx="908145" cy="424951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5" idx="2"/>
              <a:endCxn id="30" idx="7"/>
            </p:cNvCxnSpPr>
            <p:nvPr/>
          </p:nvCxnSpPr>
          <p:spPr>
            <a:xfrm flipH="1">
              <a:off x="1024683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72547" y="5029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35" name="Straight Arrow Connector 34"/>
            <p:cNvCxnSpPr>
              <a:stCxn id="31" idx="4"/>
              <a:endCxn id="34" idx="0"/>
            </p:cNvCxnSpPr>
            <p:nvPr/>
          </p:nvCxnSpPr>
          <p:spPr>
            <a:xfrm flipH="1">
              <a:off x="2236642" y="4418915"/>
              <a:ext cx="694565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31" idx="4"/>
              <a:endCxn id="29" idx="0"/>
            </p:cNvCxnSpPr>
            <p:nvPr/>
          </p:nvCxnSpPr>
          <p:spPr>
            <a:xfrm>
              <a:off x="2931207" y="4418915"/>
              <a:ext cx="66423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0604" y="502783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38" name="Straight Arrow Connector 37"/>
            <p:cNvCxnSpPr>
              <a:stCxn id="30" idx="4"/>
              <a:endCxn id="37" idx="0"/>
            </p:cNvCxnSpPr>
            <p:nvPr/>
          </p:nvCxnSpPr>
          <p:spPr>
            <a:xfrm>
              <a:off x="916920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/>
            <p:cNvSpPr/>
            <p:nvPr/>
          </p:nvSpPr>
          <p:spPr>
            <a:xfrm>
              <a:off x="4863762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Arrow Connector 55"/>
            <p:cNvCxnSpPr>
              <a:endCxn id="53" idx="7"/>
            </p:cNvCxnSpPr>
            <p:nvPr/>
          </p:nvCxnSpPr>
          <p:spPr>
            <a:xfrm flipH="1">
              <a:off x="5123925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59846" y="502783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61" name="Straight Arrow Connector 60"/>
            <p:cNvCxnSpPr>
              <a:stCxn id="53" idx="4"/>
              <a:endCxn id="60" idx="0"/>
            </p:cNvCxnSpPr>
            <p:nvPr/>
          </p:nvCxnSpPr>
          <p:spPr>
            <a:xfrm>
              <a:off x="5016162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69733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65" name="Oval 64"/>
            <p:cNvSpPr/>
            <p:nvPr/>
          </p:nvSpPr>
          <p:spPr>
            <a:xfrm>
              <a:off x="68948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Arrow Connector 65"/>
            <p:cNvCxnSpPr>
              <a:stCxn id="16" idx="2"/>
              <a:endCxn id="65" idx="1"/>
            </p:cNvCxnSpPr>
            <p:nvPr/>
          </p:nvCxnSpPr>
          <p:spPr>
            <a:xfrm>
              <a:off x="6030099" y="3734485"/>
              <a:ext cx="909378" cy="42426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99923" y="5029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68" name="Straight Arrow Connector 67"/>
            <p:cNvCxnSpPr>
              <a:stCxn id="65" idx="4"/>
              <a:endCxn id="67" idx="0"/>
            </p:cNvCxnSpPr>
            <p:nvPr/>
          </p:nvCxnSpPr>
          <p:spPr>
            <a:xfrm flipH="1">
              <a:off x="6464016" y="4418915"/>
              <a:ext cx="583224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stCxn id="65" idx="4"/>
              <a:endCxn id="64" idx="0"/>
            </p:cNvCxnSpPr>
            <p:nvPr/>
          </p:nvCxnSpPr>
          <p:spPr>
            <a:xfrm>
              <a:off x="7047240" y="4418915"/>
              <a:ext cx="62980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920493" y="5028515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72" name="Oval 71"/>
            <p:cNvSpPr/>
            <p:nvPr/>
          </p:nvSpPr>
          <p:spPr>
            <a:xfrm>
              <a:off x="9478656" y="411343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Arrow Connector 72"/>
            <p:cNvCxnSpPr>
              <a:stCxn id="6" idx="2"/>
              <a:endCxn id="72" idx="7"/>
            </p:cNvCxnSpPr>
            <p:nvPr/>
          </p:nvCxnSpPr>
          <p:spPr>
            <a:xfrm flipH="1">
              <a:off x="9738818" y="3763545"/>
              <a:ext cx="980524" cy="394521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49581" y="5028515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75" name="Straight Arrow Connector 74"/>
            <p:cNvCxnSpPr>
              <a:stCxn id="72" idx="4"/>
              <a:endCxn id="74" idx="0"/>
            </p:cNvCxnSpPr>
            <p:nvPr/>
          </p:nvCxnSpPr>
          <p:spPr>
            <a:xfrm flipH="1">
              <a:off x="9013677" y="4418230"/>
              <a:ext cx="617379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stCxn id="72" idx="4"/>
              <a:endCxn id="71" idx="0"/>
            </p:cNvCxnSpPr>
            <p:nvPr/>
          </p:nvCxnSpPr>
          <p:spPr>
            <a:xfrm>
              <a:off x="9631056" y="4418230"/>
              <a:ext cx="796745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Oval 78"/>
            <p:cNvSpPr/>
            <p:nvPr/>
          </p:nvSpPr>
          <p:spPr>
            <a:xfrm>
              <a:off x="11651969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0" name="Straight Arrow Connector 79"/>
            <p:cNvCxnSpPr>
              <a:stCxn id="6" idx="2"/>
              <a:endCxn id="79" idx="1"/>
            </p:cNvCxnSpPr>
            <p:nvPr/>
          </p:nvCxnSpPr>
          <p:spPr>
            <a:xfrm>
              <a:off x="10719342" y="3763545"/>
              <a:ext cx="977264" cy="39520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79" idx="4"/>
            </p:cNvCxnSpPr>
            <p:nvPr/>
          </p:nvCxnSpPr>
          <p:spPr>
            <a:xfrm>
              <a:off x="11804369" y="4418915"/>
              <a:ext cx="7778" cy="608916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4EEBA7FF-2205-1E57-914D-DB0D465EFBEF}"/>
              </a:ext>
            </a:extLst>
          </p:cNvPr>
          <p:cNvSpPr txBox="1"/>
          <p:nvPr/>
        </p:nvSpPr>
        <p:spPr>
          <a:xfrm>
            <a:off x="3049097" y="3232821"/>
            <a:ext cx="6098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ym typeface="Symbol" charset="0"/>
              </a:rPr>
              <a:t></a:t>
            </a:r>
            <a:endParaRPr lang="tr-TR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3DB6C8-921C-7457-0008-67B52D2952B4}"/>
              </a:ext>
            </a:extLst>
          </p:cNvPr>
          <p:cNvSpPr txBox="1"/>
          <p:nvPr/>
        </p:nvSpPr>
        <p:spPr>
          <a:xfrm>
            <a:off x="9230023" y="1298845"/>
            <a:ext cx="26571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We play the game long time, not stop after 2 iterations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Some branches are the same (repetitions)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Use caching or bottom-up dynamic programming</a:t>
            </a:r>
            <a:endParaRPr lang="tr-TR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Racing Search Tree</a:t>
            </a:r>
          </a:p>
        </p:txBody>
      </p:sp>
      <p:sp>
        <p:nvSpPr>
          <p:cNvPr id="358" name="Content Placeholder 357"/>
          <p:cNvSpPr>
            <a:spLocks noGrp="1"/>
          </p:cNvSpPr>
          <p:nvPr>
            <p:ph idx="1"/>
          </p:nvPr>
        </p:nvSpPr>
        <p:spPr>
          <a:xfrm>
            <a:off x="304800" y="1397001"/>
            <a:ext cx="4470400" cy="4729164"/>
          </a:xfrm>
        </p:spPr>
        <p:txBody>
          <a:bodyPr/>
          <a:lstStyle/>
          <a:p>
            <a:r>
              <a:rPr lang="en-US" sz="2400" dirty="0"/>
              <a:t>We’re doing way too much work with </a:t>
            </a:r>
            <a:r>
              <a:rPr lang="en-US" sz="2400" dirty="0" err="1"/>
              <a:t>expectimax</a:t>
            </a:r>
            <a:r>
              <a:rPr lang="en-US" sz="2400" dirty="0"/>
              <a:t>!</a:t>
            </a:r>
          </a:p>
          <a:p>
            <a:pPr lvl="1"/>
            <a:endParaRPr lang="en-US" sz="2000" dirty="0"/>
          </a:p>
          <a:p>
            <a:r>
              <a:rPr lang="en-US" sz="2400" dirty="0"/>
              <a:t>Problem: States are repeated </a:t>
            </a:r>
          </a:p>
          <a:p>
            <a:pPr lvl="1"/>
            <a:r>
              <a:rPr lang="en-US" sz="2000" dirty="0"/>
              <a:t>Idea: Only compute needed quantities once</a:t>
            </a:r>
          </a:p>
          <a:p>
            <a:pPr lvl="1"/>
            <a:endParaRPr lang="en-US" sz="2000" dirty="0"/>
          </a:p>
          <a:p>
            <a:r>
              <a:rPr lang="en-US" sz="2400" dirty="0"/>
              <a:t>Problem: Tree goes on forever</a:t>
            </a:r>
          </a:p>
          <a:p>
            <a:pPr lvl="1"/>
            <a:r>
              <a:rPr lang="en-US" sz="2000" dirty="0"/>
              <a:t>Idea: Do a depth-limited computation, but with increasing depths until change is small</a:t>
            </a:r>
          </a:p>
          <a:p>
            <a:pPr lvl="1"/>
            <a:r>
              <a:rPr lang="en-US" sz="2000" dirty="0"/>
              <a:t>Note: deep parts of the tree eventually don’t matter if </a:t>
            </a:r>
            <a:r>
              <a:rPr lang="el-GR" sz="2000" dirty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2000" dirty="0"/>
              <a:t> &lt; 1</a:t>
            </a:r>
          </a:p>
        </p:txBody>
      </p:sp>
      <p:pic>
        <p:nvPicPr>
          <p:cNvPr id="41" name="Picture 40" descr="RacingSubTre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352800"/>
            <a:ext cx="5803005" cy="2822260"/>
          </a:xfrm>
          <a:prstGeom prst="rect">
            <a:avLst/>
          </a:prstGeom>
        </p:spPr>
      </p:pic>
      <p:grpSp>
        <p:nvGrpSpPr>
          <p:cNvPr id="22" name="Group 43"/>
          <p:cNvGrpSpPr/>
          <p:nvPr/>
        </p:nvGrpSpPr>
        <p:grpSpPr>
          <a:xfrm>
            <a:off x="5115741" y="1447800"/>
            <a:ext cx="6237200" cy="2286000"/>
            <a:chOff x="460604" y="1295400"/>
            <a:chExt cx="11931837" cy="4373146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43363" y="1295400"/>
              <a:ext cx="928189" cy="610285"/>
            </a:xfrm>
            <a:prstGeom prst="rect">
              <a:avLst/>
            </a:prstGeom>
            <a:noFill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212034" y="3124200"/>
              <a:ext cx="1014614" cy="639346"/>
            </a:xfrm>
            <a:prstGeom prst="rect">
              <a:avLst/>
            </a:prstGeom>
            <a:noFill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07647" y="4941332"/>
              <a:ext cx="984794" cy="697467"/>
            </a:xfrm>
            <a:prstGeom prst="rect">
              <a:avLst/>
            </a:prstGeom>
            <a:noFill/>
          </p:spPr>
        </p:pic>
        <p:sp>
          <p:nvSpPr>
            <p:cNvPr id="8" name="Oval 7"/>
            <p:cNvSpPr/>
            <p:nvPr/>
          </p:nvSpPr>
          <p:spPr>
            <a:xfrm>
              <a:off x="17706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8153453" y="2209801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>
              <a:stCxn id="5" idx="2"/>
              <a:endCxn id="9" idx="1"/>
            </p:cNvCxnSpPr>
            <p:nvPr/>
          </p:nvCxnSpPr>
          <p:spPr>
            <a:xfrm>
              <a:off x="5207456" y="1905685"/>
              <a:ext cx="2990634" cy="348752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5" idx="2"/>
              <a:endCxn id="8" idx="7"/>
            </p:cNvCxnSpPr>
            <p:nvPr/>
          </p:nvCxnSpPr>
          <p:spPr>
            <a:xfrm flipH="1">
              <a:off x="2030841" y="1905685"/>
              <a:ext cx="3176616" cy="3487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6004" y="3124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17" name="Straight Arrow Connector 16"/>
            <p:cNvCxnSpPr>
              <a:stCxn id="9" idx="4"/>
              <a:endCxn id="16" idx="0"/>
            </p:cNvCxnSpPr>
            <p:nvPr/>
          </p:nvCxnSpPr>
          <p:spPr>
            <a:xfrm flipH="1">
              <a:off x="6030098" y="2514601"/>
              <a:ext cx="2275755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9" idx="4"/>
              <a:endCxn id="6" idx="0"/>
            </p:cNvCxnSpPr>
            <p:nvPr/>
          </p:nvCxnSpPr>
          <p:spPr>
            <a:xfrm>
              <a:off x="8305854" y="2514601"/>
              <a:ext cx="2413488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51203" y="3123515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26" name="Straight Arrow Connector 25"/>
            <p:cNvCxnSpPr>
              <a:stCxn id="8" idx="4"/>
              <a:endCxn id="25" idx="0"/>
            </p:cNvCxnSpPr>
            <p:nvPr/>
          </p:nvCxnSpPr>
          <p:spPr>
            <a:xfrm flipH="1">
              <a:off x="1915299" y="2514600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88129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0" name="Oval 29"/>
            <p:cNvSpPr/>
            <p:nvPr/>
          </p:nvSpPr>
          <p:spPr>
            <a:xfrm>
              <a:off x="76452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778807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/>
            <p:cNvCxnSpPr>
              <a:stCxn id="25" idx="2"/>
              <a:endCxn id="31" idx="1"/>
            </p:cNvCxnSpPr>
            <p:nvPr/>
          </p:nvCxnSpPr>
          <p:spPr>
            <a:xfrm>
              <a:off x="1915298" y="3733800"/>
              <a:ext cx="908145" cy="424951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5" idx="2"/>
              <a:endCxn id="30" idx="7"/>
            </p:cNvCxnSpPr>
            <p:nvPr/>
          </p:nvCxnSpPr>
          <p:spPr>
            <a:xfrm flipH="1">
              <a:off x="1024683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72547" y="5029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35" name="Straight Arrow Connector 34"/>
            <p:cNvCxnSpPr>
              <a:stCxn id="31" idx="4"/>
              <a:endCxn id="34" idx="0"/>
            </p:cNvCxnSpPr>
            <p:nvPr/>
          </p:nvCxnSpPr>
          <p:spPr>
            <a:xfrm flipH="1">
              <a:off x="2236642" y="4418915"/>
              <a:ext cx="694565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31" idx="4"/>
              <a:endCxn id="29" idx="0"/>
            </p:cNvCxnSpPr>
            <p:nvPr/>
          </p:nvCxnSpPr>
          <p:spPr>
            <a:xfrm>
              <a:off x="2931207" y="4418915"/>
              <a:ext cx="66423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0604" y="502783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38" name="Straight Arrow Connector 37"/>
            <p:cNvCxnSpPr>
              <a:stCxn id="30" idx="4"/>
              <a:endCxn id="37" idx="0"/>
            </p:cNvCxnSpPr>
            <p:nvPr/>
          </p:nvCxnSpPr>
          <p:spPr>
            <a:xfrm>
              <a:off x="916920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/>
            <p:cNvSpPr/>
            <p:nvPr/>
          </p:nvSpPr>
          <p:spPr>
            <a:xfrm>
              <a:off x="4863762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Arrow Connector 55"/>
            <p:cNvCxnSpPr>
              <a:endCxn id="53" idx="7"/>
            </p:cNvCxnSpPr>
            <p:nvPr/>
          </p:nvCxnSpPr>
          <p:spPr>
            <a:xfrm flipH="1">
              <a:off x="5123925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59846" y="502783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61" name="Straight Arrow Connector 60"/>
            <p:cNvCxnSpPr>
              <a:stCxn id="53" idx="4"/>
              <a:endCxn id="60" idx="0"/>
            </p:cNvCxnSpPr>
            <p:nvPr/>
          </p:nvCxnSpPr>
          <p:spPr>
            <a:xfrm>
              <a:off x="5016162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69733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65" name="Oval 64"/>
            <p:cNvSpPr/>
            <p:nvPr/>
          </p:nvSpPr>
          <p:spPr>
            <a:xfrm>
              <a:off x="68948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Arrow Connector 65"/>
            <p:cNvCxnSpPr>
              <a:stCxn id="16" idx="2"/>
              <a:endCxn id="65" idx="1"/>
            </p:cNvCxnSpPr>
            <p:nvPr/>
          </p:nvCxnSpPr>
          <p:spPr>
            <a:xfrm>
              <a:off x="6030099" y="3734485"/>
              <a:ext cx="909378" cy="42426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99923" y="5029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68" name="Straight Arrow Connector 67"/>
            <p:cNvCxnSpPr>
              <a:stCxn id="65" idx="4"/>
              <a:endCxn id="67" idx="0"/>
            </p:cNvCxnSpPr>
            <p:nvPr/>
          </p:nvCxnSpPr>
          <p:spPr>
            <a:xfrm flipH="1">
              <a:off x="6464016" y="4418915"/>
              <a:ext cx="583224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stCxn id="65" idx="4"/>
              <a:endCxn id="64" idx="0"/>
            </p:cNvCxnSpPr>
            <p:nvPr/>
          </p:nvCxnSpPr>
          <p:spPr>
            <a:xfrm>
              <a:off x="7047240" y="4418915"/>
              <a:ext cx="62980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920493" y="5028515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72" name="Oval 71"/>
            <p:cNvSpPr/>
            <p:nvPr/>
          </p:nvSpPr>
          <p:spPr>
            <a:xfrm>
              <a:off x="9478656" y="411343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Arrow Connector 72"/>
            <p:cNvCxnSpPr>
              <a:stCxn id="6" idx="2"/>
              <a:endCxn id="72" idx="7"/>
            </p:cNvCxnSpPr>
            <p:nvPr/>
          </p:nvCxnSpPr>
          <p:spPr>
            <a:xfrm flipH="1">
              <a:off x="9738818" y="3763545"/>
              <a:ext cx="980524" cy="394521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49581" y="5028515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75" name="Straight Arrow Connector 74"/>
            <p:cNvCxnSpPr>
              <a:stCxn id="72" idx="4"/>
              <a:endCxn id="74" idx="0"/>
            </p:cNvCxnSpPr>
            <p:nvPr/>
          </p:nvCxnSpPr>
          <p:spPr>
            <a:xfrm flipH="1">
              <a:off x="9013677" y="4418230"/>
              <a:ext cx="617379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stCxn id="72" idx="4"/>
              <a:endCxn id="71" idx="0"/>
            </p:cNvCxnSpPr>
            <p:nvPr/>
          </p:nvCxnSpPr>
          <p:spPr>
            <a:xfrm>
              <a:off x="9631056" y="4418230"/>
              <a:ext cx="796745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Oval 78"/>
            <p:cNvSpPr/>
            <p:nvPr/>
          </p:nvSpPr>
          <p:spPr>
            <a:xfrm>
              <a:off x="11651969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0" name="Straight Arrow Connector 79"/>
            <p:cNvCxnSpPr>
              <a:stCxn id="6" idx="2"/>
              <a:endCxn id="79" idx="1"/>
            </p:cNvCxnSpPr>
            <p:nvPr/>
          </p:nvCxnSpPr>
          <p:spPr>
            <a:xfrm>
              <a:off x="10719342" y="3763545"/>
              <a:ext cx="977264" cy="39520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79" idx="4"/>
            </p:cNvCxnSpPr>
            <p:nvPr/>
          </p:nvCxnSpPr>
          <p:spPr>
            <a:xfrm>
              <a:off x="11804369" y="4418915"/>
              <a:ext cx="7778" cy="608916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Time-Limited Values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823200" cy="4729164"/>
          </a:xfrm>
        </p:spPr>
        <p:txBody>
          <a:bodyPr/>
          <a:lstStyle/>
          <a:p>
            <a:r>
              <a:rPr lang="en-US" sz="2400" dirty="0"/>
              <a:t>Key idea: time-limited values</a:t>
            </a:r>
          </a:p>
          <a:p>
            <a:pPr lvl="4"/>
            <a:endParaRPr lang="en-US" sz="1200" dirty="0"/>
          </a:p>
          <a:p>
            <a:r>
              <a:rPr lang="en-US" sz="2400" dirty="0"/>
              <a:t>Define </a:t>
            </a:r>
            <a:r>
              <a:rPr lang="en-US" sz="2400" dirty="0" err="1"/>
              <a:t>V</a:t>
            </a:r>
            <a:r>
              <a:rPr lang="en-US" sz="2400" baseline="-25000" dirty="0" err="1"/>
              <a:t>k</a:t>
            </a:r>
            <a:r>
              <a:rPr lang="en-US" sz="2400" dirty="0"/>
              <a:t>(s) to be the optimal value of s if the game ends in k more time steps</a:t>
            </a:r>
          </a:p>
          <a:p>
            <a:pPr lvl="1"/>
            <a:r>
              <a:rPr lang="en-US" sz="2000" dirty="0"/>
              <a:t>Equivalently, it’s what a depth-k </a:t>
            </a:r>
            <a:r>
              <a:rPr lang="en-US" sz="2000" dirty="0" err="1"/>
              <a:t>expectimax</a:t>
            </a:r>
            <a:r>
              <a:rPr lang="en-US" sz="2000" dirty="0"/>
              <a:t> would give from s</a:t>
            </a:r>
          </a:p>
          <a:p>
            <a:endParaRPr lang="en-US" sz="2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9020" y="1264178"/>
            <a:ext cx="2248579" cy="2164822"/>
          </a:xfrm>
          <a:prstGeom prst="rect">
            <a:avLst/>
          </a:prstGeom>
          <a:noFill/>
        </p:spPr>
      </p:pic>
      <p:sp>
        <p:nvSpPr>
          <p:cNvPr id="5" name="Text Box 28"/>
          <p:cNvSpPr txBox="1">
            <a:spLocks noChangeArrowheads="1"/>
          </p:cNvSpPr>
          <p:nvPr/>
        </p:nvSpPr>
        <p:spPr bwMode="auto">
          <a:xfrm>
            <a:off x="7696200" y="6488112"/>
            <a:ext cx="4495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 – time-limited values (L8D6)]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524350" y="3962400"/>
            <a:ext cx="4492280" cy="1731062"/>
            <a:chOff x="460604" y="1295400"/>
            <a:chExt cx="11348754" cy="4373146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43362" y="1295400"/>
              <a:ext cx="928190" cy="610286"/>
            </a:xfrm>
            <a:prstGeom prst="rect">
              <a:avLst/>
            </a:prstGeom>
            <a:noFill/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54641" y="3124199"/>
              <a:ext cx="1014612" cy="639346"/>
            </a:xfrm>
            <a:prstGeom prst="rect">
              <a:avLst/>
            </a:prstGeom>
            <a:noFill/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824561" y="4941331"/>
              <a:ext cx="984797" cy="697468"/>
            </a:xfrm>
            <a:prstGeom prst="rect">
              <a:avLst/>
            </a:prstGeom>
            <a:noFill/>
          </p:spPr>
        </p:pic>
        <p:sp>
          <p:nvSpPr>
            <p:cNvPr id="11" name="Oval 10"/>
            <p:cNvSpPr/>
            <p:nvPr/>
          </p:nvSpPr>
          <p:spPr>
            <a:xfrm>
              <a:off x="17706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77904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8" idx="2"/>
              <a:endCxn id="12" idx="1"/>
            </p:cNvCxnSpPr>
            <p:nvPr/>
          </p:nvCxnSpPr>
          <p:spPr>
            <a:xfrm>
              <a:off x="5207457" y="1905685"/>
              <a:ext cx="2627658" cy="348752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8" idx="2"/>
              <a:endCxn id="11" idx="7"/>
            </p:cNvCxnSpPr>
            <p:nvPr/>
          </p:nvCxnSpPr>
          <p:spPr>
            <a:xfrm flipH="1">
              <a:off x="2030841" y="1905685"/>
              <a:ext cx="3176616" cy="3487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6005" y="3124199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16" name="Straight Arrow Connector 15"/>
            <p:cNvCxnSpPr>
              <a:stCxn id="12" idx="4"/>
              <a:endCxn id="15" idx="0"/>
            </p:cNvCxnSpPr>
            <p:nvPr/>
          </p:nvCxnSpPr>
          <p:spPr>
            <a:xfrm flipH="1">
              <a:off x="6030099" y="2514600"/>
              <a:ext cx="1912779" cy="609600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2" idx="4"/>
              <a:endCxn id="9" idx="0"/>
            </p:cNvCxnSpPr>
            <p:nvPr/>
          </p:nvCxnSpPr>
          <p:spPr>
            <a:xfrm>
              <a:off x="7942878" y="2514600"/>
              <a:ext cx="2219072" cy="609600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51204" y="3123514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19" name="Straight Arrow Connector 18"/>
            <p:cNvCxnSpPr>
              <a:stCxn id="11" idx="4"/>
              <a:endCxn id="18" idx="0"/>
            </p:cNvCxnSpPr>
            <p:nvPr/>
          </p:nvCxnSpPr>
          <p:spPr>
            <a:xfrm flipH="1">
              <a:off x="1915299" y="2514600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872842" y="5029200"/>
              <a:ext cx="1014612" cy="639346"/>
            </a:xfrm>
            <a:prstGeom prst="rect">
              <a:avLst/>
            </a:prstGeom>
            <a:noFill/>
          </p:spPr>
        </p:pic>
        <p:sp>
          <p:nvSpPr>
            <p:cNvPr id="21" name="Oval 20"/>
            <p:cNvSpPr/>
            <p:nvPr/>
          </p:nvSpPr>
          <p:spPr>
            <a:xfrm>
              <a:off x="76452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7800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Arrow Connector 22"/>
            <p:cNvCxnSpPr>
              <a:stCxn id="18" idx="2"/>
              <a:endCxn id="22" idx="1"/>
            </p:cNvCxnSpPr>
            <p:nvPr/>
          </p:nvCxnSpPr>
          <p:spPr>
            <a:xfrm>
              <a:off x="1915299" y="3733800"/>
              <a:ext cx="909378" cy="424952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8" idx="2"/>
              <a:endCxn id="21" idx="7"/>
            </p:cNvCxnSpPr>
            <p:nvPr/>
          </p:nvCxnSpPr>
          <p:spPr>
            <a:xfrm flipH="1">
              <a:off x="1024683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60805" y="5029200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26" name="Straight Arrow Connector 25"/>
            <p:cNvCxnSpPr>
              <a:stCxn id="22" idx="4"/>
              <a:endCxn id="25" idx="0"/>
            </p:cNvCxnSpPr>
            <p:nvPr/>
          </p:nvCxnSpPr>
          <p:spPr>
            <a:xfrm flipH="1">
              <a:off x="2524899" y="4418915"/>
              <a:ext cx="407541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22" idx="4"/>
              <a:endCxn id="20" idx="0"/>
            </p:cNvCxnSpPr>
            <p:nvPr/>
          </p:nvCxnSpPr>
          <p:spPr>
            <a:xfrm>
              <a:off x="2932440" y="4418915"/>
              <a:ext cx="44771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0604" y="5027831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29" name="Straight Arrow Connector 28"/>
            <p:cNvCxnSpPr>
              <a:stCxn id="21" idx="4"/>
              <a:endCxn id="28" idx="0"/>
            </p:cNvCxnSpPr>
            <p:nvPr/>
          </p:nvCxnSpPr>
          <p:spPr>
            <a:xfrm>
              <a:off x="916920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4863762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Arrow Connector 30"/>
            <p:cNvCxnSpPr>
              <a:endCxn id="30" idx="7"/>
            </p:cNvCxnSpPr>
            <p:nvPr/>
          </p:nvCxnSpPr>
          <p:spPr>
            <a:xfrm flipH="1">
              <a:off x="5123925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59846" y="5027831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33" name="Straight Arrow Connector 32"/>
            <p:cNvCxnSpPr>
              <a:stCxn id="30" idx="4"/>
              <a:endCxn id="32" idx="0"/>
            </p:cNvCxnSpPr>
            <p:nvPr/>
          </p:nvCxnSpPr>
          <p:spPr>
            <a:xfrm>
              <a:off x="5016162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987643" y="5029200"/>
              <a:ext cx="1014612" cy="639346"/>
            </a:xfrm>
            <a:prstGeom prst="rect">
              <a:avLst/>
            </a:prstGeom>
            <a:noFill/>
          </p:spPr>
        </p:pic>
        <p:sp>
          <p:nvSpPr>
            <p:cNvPr id="35" name="Oval 34"/>
            <p:cNvSpPr/>
            <p:nvPr/>
          </p:nvSpPr>
          <p:spPr>
            <a:xfrm>
              <a:off x="68948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Arrow Connector 35"/>
            <p:cNvCxnSpPr>
              <a:stCxn id="15" idx="2"/>
              <a:endCxn id="35" idx="1"/>
            </p:cNvCxnSpPr>
            <p:nvPr/>
          </p:nvCxnSpPr>
          <p:spPr>
            <a:xfrm>
              <a:off x="6030099" y="3734485"/>
              <a:ext cx="909378" cy="42426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175604" y="5029200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38" name="Straight Arrow Connector 37"/>
            <p:cNvCxnSpPr>
              <a:stCxn id="35" idx="4"/>
              <a:endCxn id="37" idx="0"/>
            </p:cNvCxnSpPr>
            <p:nvPr/>
          </p:nvCxnSpPr>
          <p:spPr>
            <a:xfrm flipH="1">
              <a:off x="6639699" y="4418915"/>
              <a:ext cx="407541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35" idx="4"/>
              <a:endCxn id="34" idx="0"/>
            </p:cNvCxnSpPr>
            <p:nvPr/>
          </p:nvCxnSpPr>
          <p:spPr>
            <a:xfrm>
              <a:off x="7047240" y="4418915"/>
              <a:ext cx="44771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045042" y="5028516"/>
              <a:ext cx="1014612" cy="639346"/>
            </a:xfrm>
            <a:prstGeom prst="rect">
              <a:avLst/>
            </a:prstGeom>
            <a:noFill/>
          </p:spPr>
        </p:pic>
        <p:sp>
          <p:nvSpPr>
            <p:cNvPr id="41" name="Oval 40"/>
            <p:cNvSpPr/>
            <p:nvPr/>
          </p:nvSpPr>
          <p:spPr>
            <a:xfrm>
              <a:off x="8952240" y="411343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Arrow Connector 41"/>
            <p:cNvCxnSpPr>
              <a:stCxn id="9" idx="2"/>
              <a:endCxn id="41" idx="7"/>
            </p:cNvCxnSpPr>
            <p:nvPr/>
          </p:nvCxnSpPr>
          <p:spPr>
            <a:xfrm flipH="1">
              <a:off x="9212403" y="3763546"/>
              <a:ext cx="949547" cy="394521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233005" y="5028516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44" name="Straight Arrow Connector 43"/>
            <p:cNvCxnSpPr>
              <a:stCxn id="41" idx="4"/>
              <a:endCxn id="43" idx="0"/>
            </p:cNvCxnSpPr>
            <p:nvPr/>
          </p:nvCxnSpPr>
          <p:spPr>
            <a:xfrm flipH="1">
              <a:off x="8697099" y="4418230"/>
              <a:ext cx="407541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41" idx="4"/>
              <a:endCxn id="40" idx="0"/>
            </p:cNvCxnSpPr>
            <p:nvPr/>
          </p:nvCxnSpPr>
          <p:spPr>
            <a:xfrm>
              <a:off x="9104640" y="4418230"/>
              <a:ext cx="447710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/>
            <p:cNvSpPr/>
            <p:nvPr/>
          </p:nvSpPr>
          <p:spPr>
            <a:xfrm>
              <a:off x="11119941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Arrow Connector 46"/>
            <p:cNvCxnSpPr>
              <a:stCxn id="9" idx="2"/>
              <a:endCxn id="46" idx="1"/>
            </p:cNvCxnSpPr>
            <p:nvPr/>
          </p:nvCxnSpPr>
          <p:spPr>
            <a:xfrm>
              <a:off x="10161950" y="3763546"/>
              <a:ext cx="1002628" cy="395206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stCxn id="46" idx="4"/>
            </p:cNvCxnSpPr>
            <p:nvPr/>
          </p:nvCxnSpPr>
          <p:spPr>
            <a:xfrm>
              <a:off x="11272341" y="4418915"/>
              <a:ext cx="7779" cy="60891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Right Arrow 48"/>
          <p:cNvSpPr/>
          <p:nvPr/>
        </p:nvSpPr>
        <p:spPr>
          <a:xfrm>
            <a:off x="6629400" y="4343400"/>
            <a:ext cx="990600" cy="9144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Isosceles Triangle 49"/>
          <p:cNvSpPr/>
          <p:nvPr/>
        </p:nvSpPr>
        <p:spPr>
          <a:xfrm>
            <a:off x="8229600" y="4267200"/>
            <a:ext cx="2057400" cy="1447800"/>
          </a:xfrm>
          <a:prstGeom prst="triangle">
            <a:avLst/>
          </a:prstGeom>
          <a:solidFill>
            <a:srgbClr val="8FAA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8763000" y="3962400"/>
            <a:ext cx="864110" cy="278892"/>
          </a:xfrm>
          <a:prstGeom prst="rect">
            <a:avLst/>
          </a:prstGeom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4350" y="3962400"/>
            <a:ext cx="367414" cy="241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7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791" y="1143000"/>
            <a:ext cx="620641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Grid World</a:t>
            </a:r>
          </a:p>
        </p:txBody>
      </p:sp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0735" y="1371600"/>
            <a:ext cx="4495800" cy="348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3"/>
          <p:cNvSpPr txBox="1">
            <a:spLocks noChangeArrowheads="1"/>
          </p:cNvSpPr>
          <p:nvPr/>
        </p:nvSpPr>
        <p:spPr bwMode="auto">
          <a:xfrm>
            <a:off x="212387" y="1219200"/>
            <a:ext cx="6666270" cy="513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accent2"/>
                </a:solidFill>
                <a:latin typeface="Calibri" pitchFamily="34" charset="0"/>
              </a:rPr>
              <a:t>We are in a non-deterministic, stochastic or noisy environment.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accent2"/>
                </a:solidFill>
                <a:latin typeface="Calibri" pitchFamily="34" charset="0"/>
              </a:rPr>
              <a:t>Noisy movement: </a:t>
            </a:r>
            <a:r>
              <a:rPr lang="en-US" altLang="ja-JP" sz="2000" dirty="0">
                <a:solidFill>
                  <a:schemeClr val="accent2"/>
                </a:solidFill>
                <a:latin typeface="Calibri" pitchFamily="34" charset="0"/>
              </a:rPr>
              <a:t>actions do not always go as planned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>
                <a:latin typeface="Calibri" pitchFamily="34" charset="0"/>
              </a:rPr>
              <a:t>With 80% of the time, the action Up (North) takes place </a:t>
            </a:r>
            <a:br>
              <a:rPr lang="en-US" dirty="0">
                <a:latin typeface="Calibri" pitchFamily="34" charset="0"/>
              </a:rPr>
            </a:br>
            <a:r>
              <a:rPr lang="en-US" dirty="0">
                <a:latin typeface="Calibri" pitchFamily="34" charset="0"/>
              </a:rPr>
              <a:t>(if there is no wall there)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>
                <a:latin typeface="Calibri" pitchFamily="34" charset="0"/>
              </a:rPr>
              <a:t>With 10% of the time, the agent moves  Left (West) or Right (East)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>
                <a:latin typeface="Calibri" pitchFamily="34" charset="0"/>
              </a:rPr>
              <a:t>If there is a wall in the direction the agent would have been taken, the agent stays there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000FF"/>
                </a:solidFill>
                <a:latin typeface="Calibri" pitchFamily="34" charset="0"/>
              </a:rPr>
              <a:t>The transition model </a:t>
            </a:r>
            <a:r>
              <a:rPr lang="en-US" dirty="0">
                <a:latin typeface="Calibri" pitchFamily="34" charset="0"/>
              </a:rPr>
              <a:t>(or just “model,” when the meaning is clear) describes the outcome of each action in each state. 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000FF"/>
                </a:solidFill>
                <a:latin typeface="Calibri" pitchFamily="34" charset="0"/>
              </a:rPr>
              <a:t>Here, the outcome is stochastic</a:t>
            </a:r>
            <a:r>
              <a:rPr lang="en-US" dirty="0">
                <a:latin typeface="Calibri" pitchFamily="34" charset="0"/>
              </a:rPr>
              <a:t>, so we write </a:t>
            </a:r>
            <a:r>
              <a:rPr lang="en-US" dirty="0">
                <a:solidFill>
                  <a:srgbClr val="0000FF"/>
                </a:solidFill>
                <a:latin typeface="Calibri" pitchFamily="34" charset="0"/>
              </a:rPr>
              <a:t>transition functions P(s’ | s, a) (or T(s ,a,  s’)) </a:t>
            </a:r>
            <a:r>
              <a:rPr lang="en-US" dirty="0">
                <a:latin typeface="Calibri" pitchFamily="34" charset="0"/>
              </a:rPr>
              <a:t>for the probability of reaching state s’ if action a is done in state s.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>
                <a:latin typeface="Calibri" pitchFamily="34" charset="0"/>
              </a:rPr>
              <a:t>We will assume that </a:t>
            </a:r>
            <a:r>
              <a:rPr lang="en-US" dirty="0">
                <a:solidFill>
                  <a:srgbClr val="0000FF"/>
                </a:solidFill>
                <a:latin typeface="Calibri" pitchFamily="34" charset="0"/>
              </a:rPr>
              <a:t>transitions are Markovian</a:t>
            </a:r>
            <a:r>
              <a:rPr lang="en-US" dirty="0">
                <a:latin typeface="Calibri" pitchFamily="34" charset="0"/>
              </a:rPr>
              <a:t>: the probability of reaching s’ from s depends only on s and not on the history of earlier states.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sz="500" dirty="0">
              <a:latin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3135" y="1373299"/>
            <a:ext cx="4439265" cy="3197001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10800" y="3896549"/>
            <a:ext cx="457200" cy="24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67801" y="3886200"/>
            <a:ext cx="509618" cy="21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77400" y="2895600"/>
            <a:ext cx="433322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Users\Dan\Dropbox\Office\CS 188\Ketrina Art\MDPs\AgentTopDow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71422" y="3581400"/>
            <a:ext cx="815578" cy="76200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42A791-1D2F-CE55-27E1-3BF5672E3E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6284" y="5007864"/>
            <a:ext cx="1650380" cy="146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6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7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545" y="1143000"/>
            <a:ext cx="617691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7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400" y="1143000"/>
            <a:ext cx="620720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179" y="1143000"/>
            <a:ext cx="617764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57098"/>
            <a:ext cx="6172200" cy="570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644" y="1143000"/>
            <a:ext cx="6186713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972" y="1173166"/>
            <a:ext cx="6154057" cy="568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48034"/>
            <a:ext cx="6172200" cy="570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75224"/>
            <a:ext cx="6172200" cy="568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98" y="1157224"/>
            <a:ext cx="6179605" cy="570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25" y="1143000"/>
            <a:ext cx="61965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Grid World</a:t>
            </a:r>
          </a:p>
        </p:txBody>
      </p:sp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1371600"/>
            <a:ext cx="4495800" cy="348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3"/>
          <p:cNvSpPr txBox="1">
            <a:spLocks noChangeArrowheads="1"/>
          </p:cNvSpPr>
          <p:nvPr/>
        </p:nvSpPr>
        <p:spPr bwMode="auto">
          <a:xfrm>
            <a:off x="228600" y="1219200"/>
            <a:ext cx="6858000" cy="513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00100" lvl="1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sz="5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accent2"/>
                </a:solidFill>
                <a:latin typeface="Calibri" pitchFamily="34" charset="0"/>
              </a:rPr>
              <a:t>The agent receives rewards each time step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1600" dirty="0">
                <a:latin typeface="Calibri" pitchFamily="34" charset="0"/>
              </a:rPr>
              <a:t>Small </a:t>
            </a:r>
            <a:r>
              <a:rPr lang="en-US" altLang="ja-JP" sz="1600" dirty="0">
                <a:latin typeface="Calibri" pitchFamily="34" charset="0"/>
              </a:rPr>
              <a:t>“living” reward each step (can be negative)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1600" dirty="0">
                <a:latin typeface="Calibri" pitchFamily="34" charset="0"/>
              </a:rPr>
              <a:t>Big rewards come at the end (good or bad)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1600" dirty="0">
                <a:latin typeface="Calibri" pitchFamily="34" charset="0"/>
              </a:rPr>
              <a:t>To complete the definition of the task environment, we must </a:t>
            </a:r>
            <a:r>
              <a:rPr lang="en-US" sz="1600" dirty="0">
                <a:solidFill>
                  <a:srgbClr val="0000FF"/>
                </a:solidFill>
                <a:latin typeface="Calibri" pitchFamily="34" charset="0"/>
              </a:rPr>
              <a:t>specify the utility function</a:t>
            </a:r>
            <a:r>
              <a:rPr lang="en-US" sz="1600" dirty="0">
                <a:latin typeface="Calibri" pitchFamily="34" charset="0"/>
              </a:rPr>
              <a:t> for the agent. Because the decision problem is sequential, the utility (reward) function  will depend on a sequence of states and actions. 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1600" dirty="0">
                <a:latin typeface="Calibri" pitchFamily="34" charset="0"/>
              </a:rPr>
              <a:t>For every transition from s to s’ via action a, the agent receives </a:t>
            </a:r>
            <a:r>
              <a:rPr lang="en-US" sz="1600" dirty="0">
                <a:solidFill>
                  <a:srgbClr val="0000FF"/>
                </a:solidFill>
                <a:latin typeface="Calibri" pitchFamily="34" charset="0"/>
              </a:rPr>
              <a:t>a reward </a:t>
            </a:r>
            <a:r>
              <a:rPr lang="en-US" sz="1600" dirty="0" err="1">
                <a:solidFill>
                  <a:srgbClr val="0000FF"/>
                </a:solidFill>
                <a:latin typeface="Calibri" pitchFamily="34" charset="0"/>
              </a:rPr>
              <a:t>Reward</a:t>
            </a:r>
            <a:r>
              <a:rPr lang="en-US" sz="1600" dirty="0">
                <a:solidFill>
                  <a:srgbClr val="0000FF"/>
                </a:solidFill>
                <a:latin typeface="Calibri" pitchFamily="34" charset="0"/>
              </a:rPr>
              <a:t> R(s, a,  s’)</a:t>
            </a:r>
            <a:r>
              <a:rPr lang="en-US" sz="1600" dirty="0">
                <a:latin typeface="Calibri" pitchFamily="34" charset="0"/>
              </a:rPr>
              <a:t>. The rewards may be positive or negative, but they are bounded by  -</a:t>
            </a:r>
            <a:r>
              <a:rPr lang="en-US" sz="1600" dirty="0" err="1">
                <a:latin typeface="Calibri" pitchFamily="34" charset="0"/>
              </a:rPr>
              <a:t>Rmax</a:t>
            </a:r>
            <a:r>
              <a:rPr lang="en-US" sz="1600" dirty="0">
                <a:latin typeface="Calibri" pitchFamily="34" charset="0"/>
              </a:rPr>
              <a:t> and +</a:t>
            </a:r>
            <a:r>
              <a:rPr lang="en-US" sz="1600" dirty="0" err="1">
                <a:latin typeface="Calibri" pitchFamily="34" charset="0"/>
              </a:rPr>
              <a:t>Rmax</a:t>
            </a:r>
            <a:r>
              <a:rPr lang="en-US" sz="1600" dirty="0">
                <a:latin typeface="Calibri" pitchFamily="34" charset="0"/>
              </a:rPr>
              <a:t>.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1600" dirty="0">
                <a:latin typeface="Calibri" pitchFamily="34" charset="0"/>
              </a:rPr>
              <a:t>For our particular example, the reward is </a:t>
            </a:r>
            <a:r>
              <a:rPr lang="en-US" sz="1600" dirty="0">
                <a:solidFill>
                  <a:srgbClr val="0000FF"/>
                </a:solidFill>
                <a:latin typeface="Calibri" pitchFamily="34" charset="0"/>
              </a:rPr>
              <a:t>-0.04 for all transitions except those entering terminal states (which have rewards +1 and –1)</a:t>
            </a:r>
            <a:r>
              <a:rPr lang="en-US" sz="1600" dirty="0">
                <a:latin typeface="Calibri" pitchFamily="34" charset="0"/>
              </a:rPr>
              <a:t>. The utility of an environment history is just (for now) the sum of the rewards received.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1600" dirty="0">
                <a:latin typeface="Calibri" pitchFamily="34" charset="0"/>
              </a:rPr>
              <a:t>For example, if the agent reaches the +1 state after 10 steps, its total utility will be (9 x -0.04)+1=0.64. The negative reward of –0.04 gives the agent an incentive to reach (4,3) quickly, so our environment is a stochastic generalization of the search problems of Chapter 3. </a:t>
            </a:r>
          </a:p>
          <a:p>
            <a:pPr lvl="1" eaLnBrk="0" hangingPunct="0">
              <a:spcBef>
                <a:spcPct val="20000"/>
              </a:spcBef>
            </a:pPr>
            <a:endParaRPr lang="en-US" sz="5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accent2"/>
                </a:solidFill>
                <a:latin typeface="Calibri" pitchFamily="34" charset="0"/>
              </a:rPr>
              <a:t>Goal: maximize sum of rewards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71735" y="1373299"/>
            <a:ext cx="4439265" cy="3197001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10800" y="3896549"/>
            <a:ext cx="457200" cy="24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67801" y="3886200"/>
            <a:ext cx="509618" cy="21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77400" y="2895600"/>
            <a:ext cx="433322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Users\Dan\Dropbox\Office\CS 188\Ketrina Art\MDPs\AgentTopDow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71422" y="3581400"/>
            <a:ext cx="815578" cy="76200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42A791-1D2F-CE55-27E1-3BF5672E3E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6284" y="5007864"/>
            <a:ext cx="1650380" cy="146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43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38306"/>
            <a:ext cx="6172200" cy="571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25" y="1143000"/>
            <a:ext cx="61965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k=100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9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746" y="1130418"/>
            <a:ext cx="6190508" cy="57275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A17BD4-867E-B7DC-D5B9-C7BE46F52D09}"/>
              </a:ext>
            </a:extLst>
          </p:cNvPr>
          <p:cNvSpPr txBox="1"/>
          <p:nvPr/>
        </p:nvSpPr>
        <p:spPr>
          <a:xfrm>
            <a:off x="9906001" y="1828800"/>
            <a:ext cx="20573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Values converge 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don’t change much after certain number of iterations</a:t>
            </a:r>
            <a:endParaRPr lang="tr-TR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cingSubTree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657600"/>
            <a:ext cx="5803005" cy="2822260"/>
          </a:xfrm>
          <a:prstGeom prst="rect">
            <a:avLst/>
          </a:prstGeom>
        </p:spPr>
      </p:pic>
      <p:cxnSp>
        <p:nvCxnSpPr>
          <p:cNvPr id="951" name="Straight Arrow Connector 10"/>
          <p:cNvCxnSpPr>
            <a:stCxn id="309" idx="2"/>
            <a:endCxn id="313" idx="1"/>
          </p:cNvCxnSpPr>
          <p:nvPr/>
        </p:nvCxnSpPr>
        <p:spPr>
          <a:xfrm>
            <a:off x="7749492" y="1843018"/>
            <a:ext cx="1563311" cy="41090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Computing Time-Limited Values (Compute v</a:t>
            </a:r>
            <a:r>
              <a:rPr lang="en-US" baseline="-25000" dirty="0"/>
              <a:t>0</a:t>
            </a:r>
            <a:r>
              <a:rPr lang="en-US" dirty="0"/>
              <a:t>, v</a:t>
            </a:r>
            <a:r>
              <a:rPr lang="en-US" baseline="-25000" dirty="0"/>
              <a:t>1</a:t>
            </a:r>
            <a:r>
              <a:rPr lang="en-US" dirty="0"/>
              <a:t>, v</a:t>
            </a:r>
            <a:r>
              <a:rPr lang="en-US" baseline="-25000" dirty="0"/>
              <a:t>2 </a:t>
            </a:r>
            <a:r>
              <a:rPr lang="en-US" dirty="0"/>
              <a:t>, …)</a:t>
            </a:r>
          </a:p>
        </p:txBody>
      </p:sp>
      <p:grpSp>
        <p:nvGrpSpPr>
          <p:cNvPr id="308" name="Group 43"/>
          <p:cNvGrpSpPr/>
          <p:nvPr/>
        </p:nvGrpSpPr>
        <p:grpSpPr>
          <a:xfrm>
            <a:off x="5268141" y="1524000"/>
            <a:ext cx="6237200" cy="2514600"/>
            <a:chOff x="460604" y="858084"/>
            <a:chExt cx="11931837" cy="4810462"/>
          </a:xfrm>
        </p:grpSpPr>
        <p:pic>
          <p:nvPicPr>
            <p:cNvPr id="309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43363" y="858084"/>
              <a:ext cx="928189" cy="610286"/>
            </a:xfrm>
            <a:prstGeom prst="rect">
              <a:avLst/>
            </a:prstGeom>
            <a:noFill/>
          </p:spPr>
        </p:pic>
        <p:pic>
          <p:nvPicPr>
            <p:cNvPr id="310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212034" y="3044658"/>
              <a:ext cx="1014614" cy="639346"/>
            </a:xfrm>
            <a:prstGeom prst="rect">
              <a:avLst/>
            </a:prstGeom>
            <a:noFill/>
          </p:spPr>
        </p:pic>
        <p:pic>
          <p:nvPicPr>
            <p:cNvPr id="311" name="Picture 2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07647" y="4941331"/>
              <a:ext cx="984794" cy="697467"/>
            </a:xfrm>
            <a:prstGeom prst="rect">
              <a:avLst/>
            </a:prstGeom>
            <a:noFill/>
          </p:spPr>
        </p:pic>
        <p:sp>
          <p:nvSpPr>
            <p:cNvPr id="312" name="Oval 7"/>
            <p:cNvSpPr/>
            <p:nvPr/>
          </p:nvSpPr>
          <p:spPr>
            <a:xfrm>
              <a:off x="17706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8"/>
            <p:cNvSpPr/>
            <p:nvPr/>
          </p:nvSpPr>
          <p:spPr>
            <a:xfrm>
              <a:off x="8153453" y="2209801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5" name="Straight Arrow Connector 12"/>
            <p:cNvCxnSpPr>
              <a:stCxn id="309" idx="2"/>
            </p:cNvCxnSpPr>
            <p:nvPr/>
          </p:nvCxnSpPr>
          <p:spPr>
            <a:xfrm flipH="1">
              <a:off x="2030842" y="1468370"/>
              <a:ext cx="3176615" cy="786067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6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6004" y="3044658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17" name="Straight Arrow Connector 16"/>
            <p:cNvCxnSpPr/>
            <p:nvPr/>
          </p:nvCxnSpPr>
          <p:spPr>
            <a:xfrm flipH="1">
              <a:off x="6030098" y="2514601"/>
              <a:ext cx="2275755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17"/>
            <p:cNvCxnSpPr/>
            <p:nvPr/>
          </p:nvCxnSpPr>
          <p:spPr>
            <a:xfrm>
              <a:off x="8305854" y="2514601"/>
              <a:ext cx="2413488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9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51203" y="3044658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20" name="Straight Arrow Connector 319"/>
            <p:cNvCxnSpPr>
              <a:endCxn id="319" idx="0"/>
            </p:cNvCxnSpPr>
            <p:nvPr/>
          </p:nvCxnSpPr>
          <p:spPr>
            <a:xfrm flipH="1">
              <a:off x="1915298" y="2435743"/>
              <a:ext cx="7778" cy="608916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1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88129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22" name="Oval 321"/>
            <p:cNvSpPr/>
            <p:nvPr/>
          </p:nvSpPr>
          <p:spPr>
            <a:xfrm>
              <a:off x="76452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/>
            <p:cNvSpPr/>
            <p:nvPr/>
          </p:nvSpPr>
          <p:spPr>
            <a:xfrm>
              <a:off x="2778807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4" name="Straight Arrow Connector 323"/>
            <p:cNvCxnSpPr>
              <a:stCxn id="319" idx="2"/>
              <a:endCxn id="323" idx="1"/>
            </p:cNvCxnSpPr>
            <p:nvPr/>
          </p:nvCxnSpPr>
          <p:spPr>
            <a:xfrm>
              <a:off x="1915298" y="3654944"/>
              <a:ext cx="908145" cy="50380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Arrow Connector 324"/>
            <p:cNvCxnSpPr>
              <a:stCxn id="319" idx="2"/>
              <a:endCxn id="322" idx="7"/>
            </p:cNvCxnSpPr>
            <p:nvPr/>
          </p:nvCxnSpPr>
          <p:spPr>
            <a:xfrm flipH="1">
              <a:off x="1024684" y="3654944"/>
              <a:ext cx="890614" cy="503807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6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72547" y="502920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27" name="Straight Arrow Connector 326"/>
            <p:cNvCxnSpPr>
              <a:stCxn id="323" idx="4"/>
              <a:endCxn id="326" idx="0"/>
            </p:cNvCxnSpPr>
            <p:nvPr/>
          </p:nvCxnSpPr>
          <p:spPr>
            <a:xfrm flipH="1">
              <a:off x="2236642" y="4418915"/>
              <a:ext cx="694565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Arrow Connector 327"/>
            <p:cNvCxnSpPr>
              <a:stCxn id="323" idx="4"/>
              <a:endCxn id="321" idx="0"/>
            </p:cNvCxnSpPr>
            <p:nvPr/>
          </p:nvCxnSpPr>
          <p:spPr>
            <a:xfrm>
              <a:off x="2931207" y="4418915"/>
              <a:ext cx="66423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9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0604" y="502783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30" name="Straight Arrow Connector 329"/>
            <p:cNvCxnSpPr>
              <a:stCxn id="322" idx="4"/>
              <a:endCxn id="329" idx="0"/>
            </p:cNvCxnSpPr>
            <p:nvPr/>
          </p:nvCxnSpPr>
          <p:spPr>
            <a:xfrm>
              <a:off x="916920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1" name="Oval 330"/>
            <p:cNvSpPr/>
            <p:nvPr/>
          </p:nvSpPr>
          <p:spPr>
            <a:xfrm>
              <a:off x="4863762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2" name="Straight Arrow Connector 331"/>
            <p:cNvCxnSpPr>
              <a:stCxn id="316" idx="2"/>
              <a:endCxn id="331" idx="7"/>
            </p:cNvCxnSpPr>
            <p:nvPr/>
          </p:nvCxnSpPr>
          <p:spPr>
            <a:xfrm flipH="1">
              <a:off x="5123926" y="3654944"/>
              <a:ext cx="906173" cy="503807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3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59846" y="502783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34" name="Straight Arrow Connector 333"/>
            <p:cNvCxnSpPr>
              <a:stCxn id="331" idx="4"/>
              <a:endCxn id="333" idx="0"/>
            </p:cNvCxnSpPr>
            <p:nvPr/>
          </p:nvCxnSpPr>
          <p:spPr>
            <a:xfrm>
              <a:off x="5016162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5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69733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36" name="Oval 335"/>
            <p:cNvSpPr/>
            <p:nvPr/>
          </p:nvSpPr>
          <p:spPr>
            <a:xfrm>
              <a:off x="68948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7" name="Straight Arrow Connector 336"/>
            <p:cNvCxnSpPr>
              <a:stCxn id="316" idx="2"/>
              <a:endCxn id="336" idx="1"/>
            </p:cNvCxnSpPr>
            <p:nvPr/>
          </p:nvCxnSpPr>
          <p:spPr>
            <a:xfrm>
              <a:off x="6030098" y="3654944"/>
              <a:ext cx="909379" cy="50380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8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99923" y="502920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39" name="Straight Arrow Connector 338"/>
            <p:cNvCxnSpPr>
              <a:stCxn id="336" idx="4"/>
              <a:endCxn id="338" idx="0"/>
            </p:cNvCxnSpPr>
            <p:nvPr/>
          </p:nvCxnSpPr>
          <p:spPr>
            <a:xfrm flipH="1">
              <a:off x="6464016" y="4418915"/>
              <a:ext cx="583224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Arrow Connector 339"/>
            <p:cNvCxnSpPr>
              <a:stCxn id="336" idx="4"/>
              <a:endCxn id="335" idx="0"/>
            </p:cNvCxnSpPr>
            <p:nvPr/>
          </p:nvCxnSpPr>
          <p:spPr>
            <a:xfrm>
              <a:off x="7047240" y="4418915"/>
              <a:ext cx="62980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1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920493" y="5028515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42" name="Oval 341"/>
            <p:cNvSpPr/>
            <p:nvPr/>
          </p:nvSpPr>
          <p:spPr>
            <a:xfrm>
              <a:off x="9478656" y="411343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3" name="Straight Arrow Connector 342"/>
            <p:cNvCxnSpPr>
              <a:stCxn id="310" idx="2"/>
              <a:endCxn id="342" idx="7"/>
            </p:cNvCxnSpPr>
            <p:nvPr/>
          </p:nvCxnSpPr>
          <p:spPr>
            <a:xfrm flipH="1">
              <a:off x="9738820" y="3684004"/>
              <a:ext cx="980522" cy="47406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4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49581" y="5028515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45" name="Straight Arrow Connector 344"/>
            <p:cNvCxnSpPr>
              <a:stCxn id="342" idx="4"/>
              <a:endCxn id="344" idx="0"/>
            </p:cNvCxnSpPr>
            <p:nvPr/>
          </p:nvCxnSpPr>
          <p:spPr>
            <a:xfrm flipH="1">
              <a:off x="9013677" y="4418230"/>
              <a:ext cx="617379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/>
            <p:cNvCxnSpPr>
              <a:stCxn id="342" idx="4"/>
              <a:endCxn id="341" idx="0"/>
            </p:cNvCxnSpPr>
            <p:nvPr/>
          </p:nvCxnSpPr>
          <p:spPr>
            <a:xfrm>
              <a:off x="9631056" y="4418230"/>
              <a:ext cx="796745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7" name="Oval 346"/>
            <p:cNvSpPr/>
            <p:nvPr/>
          </p:nvSpPr>
          <p:spPr>
            <a:xfrm>
              <a:off x="11651969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8" name="Straight Arrow Connector 347"/>
            <p:cNvCxnSpPr>
              <a:stCxn id="310" idx="2"/>
              <a:endCxn id="347" idx="1"/>
            </p:cNvCxnSpPr>
            <p:nvPr/>
          </p:nvCxnSpPr>
          <p:spPr>
            <a:xfrm>
              <a:off x="10719342" y="3684004"/>
              <a:ext cx="977264" cy="47474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Arrow Connector 348"/>
            <p:cNvCxnSpPr>
              <a:stCxn id="347" idx="4"/>
            </p:cNvCxnSpPr>
            <p:nvPr/>
          </p:nvCxnSpPr>
          <p:spPr>
            <a:xfrm>
              <a:off x="11804369" y="4418915"/>
              <a:ext cx="7778" cy="608916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0" name="Rounded Rectangle 349"/>
          <p:cNvSpPr/>
          <p:nvPr/>
        </p:nvSpPr>
        <p:spPr>
          <a:xfrm>
            <a:off x="4953000" y="5867400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1" name="Right Arrow 350"/>
          <p:cNvSpPr/>
          <p:nvPr/>
        </p:nvSpPr>
        <p:spPr>
          <a:xfrm flipH="1">
            <a:off x="4038600" y="6025662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4" name="Picture 353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533400" y="6096000"/>
            <a:ext cx="864620" cy="279057"/>
          </a:xfrm>
          <a:prstGeom prst="rect">
            <a:avLst/>
          </a:prstGeom>
          <a:noFill/>
          <a:ln/>
          <a:effectLst/>
        </p:spPr>
      </p:pic>
      <p:pic>
        <p:nvPicPr>
          <p:cNvPr id="353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6096000"/>
            <a:ext cx="367414" cy="241575"/>
          </a:xfrm>
          <a:prstGeom prst="rect">
            <a:avLst/>
          </a:prstGeom>
          <a:noFill/>
        </p:spPr>
      </p:pic>
      <p:pic>
        <p:nvPicPr>
          <p:cNvPr id="355" name="Picture 354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1649980" y="6096000"/>
            <a:ext cx="864620" cy="279057"/>
          </a:xfrm>
          <a:prstGeom prst="rect">
            <a:avLst/>
          </a:prstGeom>
          <a:noFill/>
          <a:ln/>
          <a:effectLst/>
        </p:spPr>
      </p:pic>
      <p:pic>
        <p:nvPicPr>
          <p:cNvPr id="357" name="Picture 356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2792980" y="6096000"/>
            <a:ext cx="864620" cy="279057"/>
          </a:xfrm>
          <a:prstGeom prst="rect">
            <a:avLst/>
          </a:prstGeom>
          <a:noFill/>
          <a:ln/>
          <a:effectLst/>
        </p:spPr>
      </p:pic>
      <p:pic>
        <p:nvPicPr>
          <p:cNvPr id="359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6051604"/>
            <a:ext cx="389821" cy="276085"/>
          </a:xfrm>
          <a:prstGeom prst="rect">
            <a:avLst/>
          </a:prstGeom>
          <a:noFill/>
        </p:spPr>
      </p:pic>
      <p:pic>
        <p:nvPicPr>
          <p:cNvPr id="360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6087424"/>
            <a:ext cx="401623" cy="253078"/>
          </a:xfrm>
          <a:prstGeom prst="rect">
            <a:avLst/>
          </a:prstGeom>
          <a:noFill/>
        </p:spPr>
      </p:pic>
      <p:sp>
        <p:nvSpPr>
          <p:cNvPr id="361" name="Rounded Rectangle 360"/>
          <p:cNvSpPr/>
          <p:nvPr/>
        </p:nvSpPr>
        <p:spPr>
          <a:xfrm>
            <a:off x="381000" y="5867400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2" name="Rounded Rectangle 361"/>
          <p:cNvSpPr/>
          <p:nvPr/>
        </p:nvSpPr>
        <p:spPr>
          <a:xfrm>
            <a:off x="4953000" y="4724400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3" name="Right Arrow 362"/>
          <p:cNvSpPr/>
          <p:nvPr/>
        </p:nvSpPr>
        <p:spPr>
          <a:xfrm flipH="1">
            <a:off x="4038600" y="4882662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1" name="Picture 370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5" cstate="print"/>
          <a:stretch>
            <a:fillRect/>
          </a:stretch>
        </p:blipFill>
        <p:spPr bwMode="auto">
          <a:xfrm>
            <a:off x="533144" y="4953000"/>
            <a:ext cx="865130" cy="279221"/>
          </a:xfrm>
          <a:prstGeom prst="rect">
            <a:avLst/>
          </a:prstGeom>
          <a:noFill/>
          <a:ln/>
          <a:effectLst/>
        </p:spPr>
      </p:pic>
      <p:pic>
        <p:nvPicPr>
          <p:cNvPr id="365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4953000"/>
            <a:ext cx="367414" cy="241575"/>
          </a:xfrm>
          <a:prstGeom prst="rect">
            <a:avLst/>
          </a:prstGeom>
          <a:noFill/>
        </p:spPr>
      </p:pic>
      <p:pic>
        <p:nvPicPr>
          <p:cNvPr id="372" name="Picture 371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 cstate="print"/>
          <a:stretch>
            <a:fillRect/>
          </a:stretch>
        </p:blipFill>
        <p:spPr bwMode="auto">
          <a:xfrm>
            <a:off x="1649724" y="4953000"/>
            <a:ext cx="865130" cy="279221"/>
          </a:xfrm>
          <a:prstGeom prst="rect">
            <a:avLst/>
          </a:prstGeom>
          <a:noFill/>
          <a:ln/>
          <a:effectLst/>
        </p:spPr>
      </p:pic>
      <p:pic>
        <p:nvPicPr>
          <p:cNvPr id="373" name="Picture 372" descr="TP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 cstate="print"/>
          <a:stretch>
            <a:fillRect/>
          </a:stretch>
        </p:blipFill>
        <p:spPr bwMode="auto">
          <a:xfrm>
            <a:off x="2792724" y="4953000"/>
            <a:ext cx="865130" cy="279221"/>
          </a:xfrm>
          <a:prstGeom prst="rect">
            <a:avLst/>
          </a:prstGeom>
          <a:noFill/>
          <a:ln/>
          <a:effectLst/>
        </p:spPr>
      </p:pic>
      <p:pic>
        <p:nvPicPr>
          <p:cNvPr id="368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4908604"/>
            <a:ext cx="389821" cy="276085"/>
          </a:xfrm>
          <a:prstGeom prst="rect">
            <a:avLst/>
          </a:prstGeom>
          <a:noFill/>
        </p:spPr>
      </p:pic>
      <p:pic>
        <p:nvPicPr>
          <p:cNvPr id="369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4944424"/>
            <a:ext cx="401623" cy="253078"/>
          </a:xfrm>
          <a:prstGeom prst="rect">
            <a:avLst/>
          </a:prstGeom>
          <a:noFill/>
        </p:spPr>
      </p:pic>
      <p:sp>
        <p:nvSpPr>
          <p:cNvPr id="370" name="Rounded Rectangle 369"/>
          <p:cNvSpPr/>
          <p:nvPr/>
        </p:nvSpPr>
        <p:spPr>
          <a:xfrm>
            <a:off x="381000" y="4724400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4" name="Rounded Rectangle 373"/>
          <p:cNvSpPr/>
          <p:nvPr/>
        </p:nvSpPr>
        <p:spPr>
          <a:xfrm>
            <a:off x="4953000" y="3597302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5" name="Right Arrow 374"/>
          <p:cNvSpPr/>
          <p:nvPr/>
        </p:nvSpPr>
        <p:spPr>
          <a:xfrm flipH="1">
            <a:off x="4038600" y="3755564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3" name="Picture 382" descr="TP_tmp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/>
          <a:stretch>
            <a:fillRect/>
          </a:stretch>
        </p:blipFill>
        <p:spPr bwMode="auto">
          <a:xfrm>
            <a:off x="532889" y="3825902"/>
            <a:ext cx="865640" cy="279386"/>
          </a:xfrm>
          <a:prstGeom prst="rect">
            <a:avLst/>
          </a:prstGeom>
          <a:noFill/>
          <a:ln/>
          <a:effectLst/>
        </p:spPr>
      </p:pic>
      <p:pic>
        <p:nvPicPr>
          <p:cNvPr id="377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3825902"/>
            <a:ext cx="367414" cy="241575"/>
          </a:xfrm>
          <a:prstGeom prst="rect">
            <a:avLst/>
          </a:prstGeom>
          <a:noFill/>
        </p:spPr>
      </p:pic>
      <p:pic>
        <p:nvPicPr>
          <p:cNvPr id="384" name="Picture 383" descr="TP_tmp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 cstate="print"/>
          <a:stretch>
            <a:fillRect/>
          </a:stretch>
        </p:blipFill>
        <p:spPr bwMode="auto">
          <a:xfrm>
            <a:off x="1649469" y="3825902"/>
            <a:ext cx="865640" cy="279386"/>
          </a:xfrm>
          <a:prstGeom prst="rect">
            <a:avLst/>
          </a:prstGeom>
          <a:noFill/>
          <a:ln/>
          <a:effectLst/>
        </p:spPr>
      </p:pic>
      <p:pic>
        <p:nvPicPr>
          <p:cNvPr id="385" name="Picture 384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 cstate="print"/>
          <a:stretch>
            <a:fillRect/>
          </a:stretch>
        </p:blipFill>
        <p:spPr bwMode="auto">
          <a:xfrm>
            <a:off x="2792468" y="3825902"/>
            <a:ext cx="865640" cy="279386"/>
          </a:xfrm>
          <a:prstGeom prst="rect">
            <a:avLst/>
          </a:prstGeom>
          <a:noFill/>
          <a:ln/>
          <a:effectLst/>
        </p:spPr>
      </p:pic>
      <p:pic>
        <p:nvPicPr>
          <p:cNvPr id="380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3781506"/>
            <a:ext cx="389821" cy="276085"/>
          </a:xfrm>
          <a:prstGeom prst="rect">
            <a:avLst/>
          </a:prstGeom>
          <a:noFill/>
        </p:spPr>
      </p:pic>
      <p:pic>
        <p:nvPicPr>
          <p:cNvPr id="381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3817326"/>
            <a:ext cx="401623" cy="253078"/>
          </a:xfrm>
          <a:prstGeom prst="rect">
            <a:avLst/>
          </a:prstGeom>
          <a:noFill/>
        </p:spPr>
      </p:pic>
      <p:sp>
        <p:nvSpPr>
          <p:cNvPr id="382" name="Rounded Rectangle 381"/>
          <p:cNvSpPr/>
          <p:nvPr/>
        </p:nvSpPr>
        <p:spPr>
          <a:xfrm>
            <a:off x="381000" y="3597302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6" name="Rounded Rectangle 385"/>
          <p:cNvSpPr/>
          <p:nvPr/>
        </p:nvSpPr>
        <p:spPr>
          <a:xfrm>
            <a:off x="4953000" y="2474845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7" name="Right Arrow 386"/>
          <p:cNvSpPr/>
          <p:nvPr/>
        </p:nvSpPr>
        <p:spPr>
          <a:xfrm flipH="1">
            <a:off x="4038600" y="2633107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9" name="Picture 398" descr="TP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 cstate="print"/>
          <a:stretch>
            <a:fillRect/>
          </a:stretch>
        </p:blipFill>
        <p:spPr bwMode="auto">
          <a:xfrm>
            <a:off x="532633" y="2703445"/>
            <a:ext cx="866151" cy="279551"/>
          </a:xfrm>
          <a:prstGeom prst="rect">
            <a:avLst/>
          </a:prstGeom>
          <a:noFill/>
          <a:ln/>
          <a:effectLst/>
        </p:spPr>
      </p:pic>
      <p:pic>
        <p:nvPicPr>
          <p:cNvPr id="389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2703445"/>
            <a:ext cx="367414" cy="241575"/>
          </a:xfrm>
          <a:prstGeom prst="rect">
            <a:avLst/>
          </a:prstGeom>
          <a:noFill/>
        </p:spPr>
      </p:pic>
      <p:pic>
        <p:nvPicPr>
          <p:cNvPr id="400" name="Picture 399" descr="TP_tmp.pn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7" cstate="print"/>
          <a:stretch>
            <a:fillRect/>
          </a:stretch>
        </p:blipFill>
        <p:spPr bwMode="auto">
          <a:xfrm>
            <a:off x="1649213" y="2703445"/>
            <a:ext cx="866151" cy="279551"/>
          </a:xfrm>
          <a:prstGeom prst="rect">
            <a:avLst/>
          </a:prstGeom>
          <a:noFill/>
          <a:ln/>
          <a:effectLst/>
        </p:spPr>
      </p:pic>
      <p:pic>
        <p:nvPicPr>
          <p:cNvPr id="401" name="Picture 400" descr="TP_tmp.pn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7" cstate="print"/>
          <a:stretch>
            <a:fillRect/>
          </a:stretch>
        </p:blipFill>
        <p:spPr bwMode="auto">
          <a:xfrm>
            <a:off x="2792212" y="2703445"/>
            <a:ext cx="866151" cy="279551"/>
          </a:xfrm>
          <a:prstGeom prst="rect">
            <a:avLst/>
          </a:prstGeom>
          <a:noFill/>
          <a:ln/>
          <a:effectLst/>
        </p:spPr>
      </p:pic>
      <p:pic>
        <p:nvPicPr>
          <p:cNvPr id="392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2659049"/>
            <a:ext cx="389821" cy="276085"/>
          </a:xfrm>
          <a:prstGeom prst="rect">
            <a:avLst/>
          </a:prstGeom>
          <a:noFill/>
        </p:spPr>
      </p:pic>
      <p:pic>
        <p:nvPicPr>
          <p:cNvPr id="393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2694869"/>
            <a:ext cx="401623" cy="253078"/>
          </a:xfrm>
          <a:prstGeom prst="rect">
            <a:avLst/>
          </a:prstGeom>
          <a:noFill/>
        </p:spPr>
      </p:pic>
      <p:sp>
        <p:nvSpPr>
          <p:cNvPr id="394" name="Rounded Rectangle 393"/>
          <p:cNvSpPr/>
          <p:nvPr/>
        </p:nvSpPr>
        <p:spPr>
          <a:xfrm>
            <a:off x="381000" y="2474845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2" name="Rounded Rectangle 401"/>
          <p:cNvSpPr/>
          <p:nvPr/>
        </p:nvSpPr>
        <p:spPr>
          <a:xfrm>
            <a:off x="4953000" y="1371600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3" name="Right Arrow 402"/>
          <p:cNvSpPr/>
          <p:nvPr/>
        </p:nvSpPr>
        <p:spPr>
          <a:xfrm flipH="1">
            <a:off x="4038600" y="1529862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54" name="Picture 953" descr="TP_tmp.png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8" cstate="print"/>
          <a:stretch>
            <a:fillRect/>
          </a:stretch>
        </p:blipFill>
        <p:spPr bwMode="auto">
          <a:xfrm>
            <a:off x="532377" y="1600200"/>
            <a:ext cx="866662" cy="279716"/>
          </a:xfrm>
          <a:prstGeom prst="rect">
            <a:avLst/>
          </a:prstGeom>
          <a:noFill/>
          <a:ln/>
          <a:effectLst/>
        </p:spPr>
      </p:pic>
      <p:pic>
        <p:nvPicPr>
          <p:cNvPr id="405" name="Picture 2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1600200"/>
            <a:ext cx="367414" cy="241575"/>
          </a:xfrm>
          <a:prstGeom prst="rect">
            <a:avLst/>
          </a:prstGeom>
          <a:noFill/>
        </p:spPr>
      </p:pic>
      <p:pic>
        <p:nvPicPr>
          <p:cNvPr id="955" name="Picture 954" descr="TP_tmp.png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8" cstate="print"/>
          <a:stretch>
            <a:fillRect/>
          </a:stretch>
        </p:blipFill>
        <p:spPr bwMode="auto">
          <a:xfrm>
            <a:off x="1648957" y="1600200"/>
            <a:ext cx="866662" cy="279716"/>
          </a:xfrm>
          <a:prstGeom prst="rect">
            <a:avLst/>
          </a:prstGeom>
          <a:noFill/>
          <a:ln/>
          <a:effectLst/>
        </p:spPr>
      </p:pic>
      <p:pic>
        <p:nvPicPr>
          <p:cNvPr id="956" name="Picture 955" descr="TP_tmp.png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8" cstate="print"/>
          <a:stretch>
            <a:fillRect/>
          </a:stretch>
        </p:blipFill>
        <p:spPr bwMode="auto">
          <a:xfrm>
            <a:off x="2791956" y="1600200"/>
            <a:ext cx="866662" cy="279716"/>
          </a:xfrm>
          <a:prstGeom prst="rect">
            <a:avLst/>
          </a:prstGeom>
          <a:noFill/>
          <a:ln/>
          <a:effectLst/>
        </p:spPr>
      </p:pic>
      <p:pic>
        <p:nvPicPr>
          <p:cNvPr id="408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1555804"/>
            <a:ext cx="389821" cy="276085"/>
          </a:xfrm>
          <a:prstGeom prst="rect">
            <a:avLst/>
          </a:prstGeom>
          <a:noFill/>
        </p:spPr>
      </p:pic>
      <p:pic>
        <p:nvPicPr>
          <p:cNvPr id="409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1591624"/>
            <a:ext cx="401623" cy="253078"/>
          </a:xfrm>
          <a:prstGeom prst="rect">
            <a:avLst/>
          </a:prstGeom>
          <a:noFill/>
        </p:spPr>
      </p:pic>
      <p:sp>
        <p:nvSpPr>
          <p:cNvPr id="410" name="Rounded Rectangle 409"/>
          <p:cNvSpPr/>
          <p:nvPr/>
        </p:nvSpPr>
        <p:spPr>
          <a:xfrm>
            <a:off x="381000" y="1371600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" grpId="0" animBg="1"/>
      <p:bldP spid="351" grpId="0" animBg="1"/>
      <p:bldP spid="361" grpId="0" animBg="1"/>
      <p:bldP spid="362" grpId="0" animBg="1"/>
      <p:bldP spid="363" grpId="0" animBg="1"/>
      <p:bldP spid="370" grpId="0" animBg="1"/>
      <p:bldP spid="374" grpId="0" animBg="1"/>
      <p:bldP spid="375" grpId="0" animBg="1"/>
      <p:bldP spid="382" grpId="0" animBg="1"/>
      <p:bldP spid="386" grpId="0" animBg="1"/>
      <p:bldP spid="387" grpId="0" animBg="1"/>
      <p:bldP spid="394" grpId="0" animBg="1"/>
      <p:bldP spid="402" grpId="0" animBg="1"/>
      <p:bldP spid="403" grpId="0" animBg="1"/>
      <p:bldP spid="4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Iteration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00" y="1600200"/>
            <a:ext cx="6067425" cy="4200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  <a:sym typeface="Symbol" pitchFamily="18" charset="2"/>
              </a:rPr>
              <a:t>Value Iteration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12776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Start with V</a:t>
            </a:r>
            <a:r>
              <a:rPr lang="en-US" sz="2400" baseline="-25000" dirty="0">
                <a:ea typeface="ＭＳ Ｐゴシック" pitchFamily="34" charset="-128"/>
              </a:rPr>
              <a:t>0</a:t>
            </a:r>
            <a:r>
              <a:rPr lang="en-US" sz="2400" dirty="0">
                <a:ea typeface="ＭＳ Ｐゴシック" pitchFamily="34" charset="-128"/>
              </a:rPr>
              <a:t>(s) = 0: no time steps left means an expected reward sum of zero</a:t>
            </a:r>
          </a:p>
          <a:p>
            <a:pPr lvl="2">
              <a:lnSpc>
                <a:spcPct val="80000"/>
              </a:lnSpc>
            </a:pPr>
            <a:endParaRPr lang="en-US" sz="16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Given vector of </a:t>
            </a:r>
            <a:r>
              <a:rPr lang="en-US" sz="2400" dirty="0" err="1">
                <a:ea typeface="ＭＳ Ｐゴシック" pitchFamily="34" charset="-128"/>
              </a:rPr>
              <a:t>V</a:t>
            </a:r>
            <a:r>
              <a:rPr lang="en-US" sz="2400" baseline="-25000" dirty="0" err="1">
                <a:ea typeface="ＭＳ Ｐゴシック" pitchFamily="34" charset="-128"/>
              </a:rPr>
              <a:t>k</a:t>
            </a:r>
            <a:r>
              <a:rPr lang="en-US" sz="2400" dirty="0">
                <a:ea typeface="ＭＳ Ｐゴシック" pitchFamily="34" charset="-128"/>
              </a:rPr>
              <a:t>(s) values, do one ply of </a:t>
            </a:r>
            <a:r>
              <a:rPr lang="en-US" sz="2400" dirty="0" err="1">
                <a:ea typeface="ＭＳ Ｐゴシック" pitchFamily="34" charset="-128"/>
              </a:rPr>
              <a:t>expectimax</a:t>
            </a:r>
            <a:r>
              <a:rPr lang="en-US" sz="2400" dirty="0">
                <a:ea typeface="ＭＳ Ｐゴシック" pitchFamily="34" charset="-128"/>
              </a:rPr>
              <a:t> from each state:</a:t>
            </a: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Repeat until convergence</a:t>
            </a: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Complexity of each iteration: O(S</a:t>
            </a:r>
            <a:r>
              <a:rPr lang="en-US" sz="2400" baseline="30000" dirty="0">
                <a:ea typeface="ＭＳ Ｐゴシック" pitchFamily="34" charset="-128"/>
              </a:rPr>
              <a:t>2</a:t>
            </a:r>
            <a:r>
              <a:rPr lang="en-US" sz="2400" dirty="0">
                <a:ea typeface="ＭＳ Ｐゴシック" pitchFamily="34" charset="-128"/>
              </a:rPr>
              <a:t>A)</a:t>
            </a: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Theorem: will converge to unique optimal values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Basic idea: approximations get refined towards optimal values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Policy may converge long before values do</a:t>
            </a:r>
          </a:p>
        </p:txBody>
      </p:sp>
      <p:pic>
        <p:nvPicPr>
          <p:cNvPr id="29" name="Picture 2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142684" y="2667000"/>
            <a:ext cx="7266933" cy="690930"/>
          </a:xfrm>
          <a:prstGeom prst="rect">
            <a:avLst/>
          </a:prstGeom>
          <a:noFill/>
          <a:ln/>
          <a:effectLst/>
        </p:spPr>
      </p:pic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9220200" y="2286000"/>
            <a:ext cx="2286000" cy="2122488"/>
            <a:chOff x="2400" y="1401"/>
            <a:chExt cx="1440" cy="1337"/>
          </a:xfrm>
        </p:grpSpPr>
        <p:sp>
          <p:nvSpPr>
            <p:cNvPr id="9" name="AutoShape 11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3" name="Line 13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4" name="Line 14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5" name="Line 15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6" name="Line 16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1" name="Oval 17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12" name="Group 18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19" name="Line 19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" name="Line 20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1" name="Line 21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2" name="Line 22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3" name="Text Box 23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14" name="Text Box 24"/>
            <p:cNvSpPr txBox="1">
              <a:spLocks noChangeArrowheads="1"/>
            </p:cNvSpPr>
            <p:nvPr/>
          </p:nvSpPr>
          <p:spPr bwMode="auto">
            <a:xfrm>
              <a:off x="3216" y="1401"/>
              <a:ext cx="62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00FF"/>
                  </a:solidFill>
                  <a:latin typeface="Calibri"/>
                  <a:cs typeface="Calibri"/>
                </a:rPr>
                <a:t>V</a:t>
              </a:r>
              <a:r>
                <a:rPr lang="en-US" baseline="-25000" dirty="0">
                  <a:solidFill>
                    <a:srgbClr val="0000FF"/>
                  </a:solidFill>
                  <a:latin typeface="Calibri"/>
                  <a:cs typeface="Calibri"/>
                </a:rPr>
                <a:t>k+1</a:t>
              </a:r>
              <a:r>
                <a:rPr lang="en-US" dirty="0">
                  <a:solidFill>
                    <a:srgbClr val="0000FF"/>
                  </a:solidFill>
                  <a:latin typeface="Calibri"/>
                  <a:cs typeface="Calibri"/>
                </a:rPr>
                <a:t>(s)</a:t>
              </a:r>
            </a:p>
          </p:txBody>
        </p:sp>
        <p:sp>
          <p:nvSpPr>
            <p:cNvPr id="15" name="Text Box 25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16" name="Text Box 26"/>
            <p:cNvSpPr txBox="1">
              <a:spLocks noChangeArrowheads="1"/>
            </p:cNvSpPr>
            <p:nvPr/>
          </p:nvSpPr>
          <p:spPr bwMode="auto">
            <a:xfrm>
              <a:off x="2592" y="2265"/>
              <a:ext cx="5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err="1">
                  <a:latin typeface="Calibri"/>
                  <a:cs typeface="Calibri"/>
                </a:rPr>
                <a:t>s,a,s</a:t>
              </a:r>
              <a:r>
                <a:rPr lang="ja-JP" altLang="en-US">
                  <a:latin typeface="Calibri"/>
                  <a:cs typeface="Calibri"/>
                </a:rPr>
                <a:t>’</a:t>
              </a:r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18" name="Text Box 28"/>
            <p:cNvSpPr txBox="1">
              <a:spLocks noChangeArrowheads="1"/>
            </p:cNvSpPr>
            <p:nvPr/>
          </p:nvSpPr>
          <p:spPr bwMode="auto">
            <a:xfrm>
              <a:off x="2789" y="2505"/>
              <a:ext cx="66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 err="1">
                  <a:solidFill>
                    <a:srgbClr val="0000FF"/>
                  </a:solidFill>
                  <a:latin typeface="Calibri"/>
                  <a:cs typeface="Calibri"/>
                </a:rPr>
                <a:t>V</a:t>
              </a:r>
              <a:r>
                <a:rPr lang="en-US" baseline="-25000" dirty="0" err="1">
                  <a:solidFill>
                    <a:srgbClr val="0000FF"/>
                  </a:solidFill>
                  <a:latin typeface="Calibri"/>
                  <a:cs typeface="Calibri"/>
                </a:rPr>
                <a:t>k</a:t>
              </a:r>
              <a:r>
                <a:rPr lang="en-US" dirty="0">
                  <a:solidFill>
                    <a:srgbClr val="0000FF"/>
                  </a:solidFill>
                  <a:latin typeface="Calibri"/>
                  <a:cs typeface="Calibri"/>
                </a:rPr>
                <a:t>(s’</a:t>
              </a:r>
              <a:r>
                <a:rPr lang="en-US" altLang="ja-JP" dirty="0">
                  <a:solidFill>
                    <a:srgbClr val="0000FF"/>
                  </a:solidFill>
                  <a:latin typeface="Calibri"/>
                  <a:cs typeface="Calibri"/>
                </a:rPr>
                <a:t>)</a:t>
              </a:r>
              <a:endParaRPr lang="en-US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7" name="Isosceles Triangle 26"/>
          <p:cNvSpPr/>
          <p:nvPr/>
        </p:nvSpPr>
        <p:spPr>
          <a:xfrm>
            <a:off x="9601200" y="4495800"/>
            <a:ext cx="1600200" cy="1752600"/>
          </a:xfrm>
          <a:prstGeom prst="triangle">
            <a:avLst/>
          </a:prstGeom>
          <a:solidFill>
            <a:srgbClr val="8FAA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Value Iteration</a:t>
            </a:r>
          </a:p>
        </p:txBody>
      </p:sp>
      <p:pic>
        <p:nvPicPr>
          <p:cNvPr id="39" name="Content Placeholder 38" descr="TP_tmp.png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685800" y="5231592"/>
            <a:ext cx="254808" cy="254808"/>
          </a:xfrm>
          <a:noFill/>
          <a:ln>
            <a:noFill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8191" y="1644596"/>
            <a:ext cx="668678" cy="439656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7315" y="1600200"/>
            <a:ext cx="709457" cy="502463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6907" y="1636019"/>
            <a:ext cx="730937" cy="460591"/>
          </a:xfrm>
          <a:prstGeom prst="rect">
            <a:avLst/>
          </a:prstGeom>
          <a:noFill/>
        </p:spPr>
      </p:pic>
      <p:sp>
        <p:nvSpPr>
          <p:cNvPr id="10" name="Rounded Rectangle 9"/>
          <p:cNvSpPr/>
          <p:nvPr/>
        </p:nvSpPr>
        <p:spPr>
          <a:xfrm>
            <a:off x="1219200" y="4937098"/>
            <a:ext cx="3657600" cy="8541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219200" y="3565498"/>
            <a:ext cx="3657600" cy="8541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219200" y="2209800"/>
            <a:ext cx="3657600" cy="838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41" name="Picture 4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698540" y="3875895"/>
            <a:ext cx="229327" cy="255317"/>
          </a:xfrm>
          <a:prstGeom prst="rect">
            <a:avLst/>
          </a:prstGeom>
          <a:noFill/>
          <a:ln/>
          <a:effectLst/>
        </p:spPr>
      </p:pic>
      <p:pic>
        <p:nvPicPr>
          <p:cNvPr id="43" name="Picture 42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672805" y="2504295"/>
            <a:ext cx="255317" cy="255317"/>
          </a:xfrm>
          <a:prstGeom prst="rect">
            <a:avLst/>
          </a:prstGeom>
          <a:noFill/>
          <a:ln/>
          <a:effectLst/>
        </p:spPr>
      </p:pic>
      <p:sp>
        <p:nvSpPr>
          <p:cNvPr id="76" name="TextBox 75"/>
          <p:cNvSpPr txBox="1"/>
          <p:nvPr/>
        </p:nvSpPr>
        <p:spPr>
          <a:xfrm>
            <a:off x="1447800" y="5105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  0             0             0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447800" y="3733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  2             1             0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447800" y="23622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  3.5          2.5          0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162800" y="45720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Calibri"/>
                <a:cs typeface="Calibri"/>
              </a:rPr>
              <a:t>Assume no discount! 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8981" y="1876171"/>
            <a:ext cx="6428219" cy="234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5715000" y="5334000"/>
            <a:ext cx="5971533" cy="567765"/>
          </a:xfrm>
          <a:prstGeom prst="rect">
            <a:avLst/>
          </a:prstGeom>
          <a:noFill/>
          <a:ln/>
          <a:effectLst/>
        </p:spPr>
      </p:pic>
      <p:sp>
        <p:nvSpPr>
          <p:cNvPr id="3" name="Callout: Line with Accent Bar 2">
            <a:extLst>
              <a:ext uri="{FF2B5EF4-FFF2-40B4-BE49-F238E27FC236}">
                <a16:creationId xmlns:a16="http://schemas.microsoft.com/office/drawing/2014/main" id="{041B0B27-3471-BD7C-F80E-62A60B1CC21F}"/>
              </a:ext>
            </a:extLst>
          </p:cNvPr>
          <p:cNvSpPr/>
          <p:nvPr/>
        </p:nvSpPr>
        <p:spPr>
          <a:xfrm>
            <a:off x="708762" y="6002374"/>
            <a:ext cx="3276600" cy="612648"/>
          </a:xfrm>
          <a:prstGeom prst="accentCallout1">
            <a:avLst>
              <a:gd name="adj1" fmla="val 19824"/>
              <a:gd name="adj2" fmla="val -101"/>
              <a:gd name="adj3" fmla="val -242917"/>
              <a:gd name="adj4" fmla="val 18485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Max (Q1(cool, slow) = 1, Q1(</a:t>
            </a:r>
            <a:r>
              <a:rPr lang="en-US" dirty="0" err="1"/>
              <a:t>cool,fast</a:t>
            </a:r>
            <a:r>
              <a:rPr lang="en-US" dirty="0"/>
              <a:t>) = 2))</a:t>
            </a:r>
            <a:endParaRPr lang="tr-TR" dirty="0"/>
          </a:p>
        </p:txBody>
      </p:sp>
      <p:sp>
        <p:nvSpPr>
          <p:cNvPr id="19" name="Callout: Line with Accent Bar 18">
            <a:extLst>
              <a:ext uri="{FF2B5EF4-FFF2-40B4-BE49-F238E27FC236}">
                <a16:creationId xmlns:a16="http://schemas.microsoft.com/office/drawing/2014/main" id="{683C15A2-37CD-F181-AFCD-4D1BC44A6089}"/>
              </a:ext>
            </a:extLst>
          </p:cNvPr>
          <p:cNvSpPr/>
          <p:nvPr/>
        </p:nvSpPr>
        <p:spPr>
          <a:xfrm>
            <a:off x="4332043" y="6055503"/>
            <a:ext cx="3276600" cy="612648"/>
          </a:xfrm>
          <a:prstGeom prst="accentCallout1">
            <a:avLst>
              <a:gd name="adj1" fmla="val 19824"/>
              <a:gd name="adj2" fmla="val -101"/>
              <a:gd name="adj3" fmla="val -259023"/>
              <a:gd name="adj4" fmla="val -4054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Max (Q1(warm, slow) = 1, Q1(</a:t>
            </a:r>
            <a:r>
              <a:rPr lang="en-US" dirty="0" err="1"/>
              <a:t>warm,fast</a:t>
            </a:r>
            <a:r>
              <a:rPr lang="en-US" dirty="0"/>
              <a:t>) = -10))</a:t>
            </a:r>
            <a:endParaRPr lang="tr-TR" dirty="0"/>
          </a:p>
        </p:txBody>
      </p:sp>
      <p:sp>
        <p:nvSpPr>
          <p:cNvPr id="20" name="Callout: Line with Accent Bar 19">
            <a:extLst>
              <a:ext uri="{FF2B5EF4-FFF2-40B4-BE49-F238E27FC236}">
                <a16:creationId xmlns:a16="http://schemas.microsoft.com/office/drawing/2014/main" id="{773E1EBB-2186-7EC1-A3F8-01C38FC630A2}"/>
              </a:ext>
            </a:extLst>
          </p:cNvPr>
          <p:cNvSpPr/>
          <p:nvPr/>
        </p:nvSpPr>
        <p:spPr>
          <a:xfrm>
            <a:off x="26314" y="135209"/>
            <a:ext cx="3210268" cy="770803"/>
          </a:xfrm>
          <a:prstGeom prst="accentCallout1">
            <a:avLst>
              <a:gd name="adj1" fmla="val 19824"/>
              <a:gd name="adj2" fmla="val -101"/>
              <a:gd name="adj3" fmla="val 292894"/>
              <a:gd name="adj4" fmla="val 3715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Max (Q2(cool, slow) = 1+2, Q2(</a:t>
            </a:r>
            <a:r>
              <a:rPr lang="en-US" sz="1400" dirty="0" err="1"/>
              <a:t>cool,fast</a:t>
            </a:r>
            <a:r>
              <a:rPr lang="en-US" sz="1400" dirty="0"/>
              <a:t>) = ((2+2)+(2+1))/2=3.5)</a:t>
            </a:r>
            <a:endParaRPr lang="tr-TR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7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DB46B-39BB-5174-16A7-3097B65A1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Value Iteration</a:t>
            </a:r>
            <a:endParaRPr lang="tr-TR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16A609-8930-FE2D-8D11-51B2FCCC29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4576" y="1397000"/>
            <a:ext cx="9122847" cy="4729163"/>
          </a:xfrm>
        </p:spPr>
      </p:pic>
    </p:spTree>
    <p:extLst>
      <p:ext uri="{BB962C8B-B14F-4D97-AF65-F5344CB8AC3E}">
        <p14:creationId xmlns:p14="http://schemas.microsoft.com/office/powerpoint/2010/main" val="29946845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D0C7B-7488-957E-763F-B5A37AF3B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Value Iteration</a:t>
            </a:r>
            <a:endParaRPr lang="tr-TR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D2446E-73FC-D3CE-98C0-BA361D8C9A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14400" y="1447800"/>
            <a:ext cx="10210800" cy="5029200"/>
          </a:xfrm>
        </p:spPr>
      </p:pic>
    </p:spTree>
    <p:extLst>
      <p:ext uri="{BB962C8B-B14F-4D97-AF65-F5344CB8AC3E}">
        <p14:creationId xmlns:p14="http://schemas.microsoft.com/office/powerpoint/2010/main" val="21370514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B94EB-48BE-32DD-5E9C-74C048F53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ED0309-A84E-FF16-BB6E-2BAC742D07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33891" y="1397000"/>
            <a:ext cx="8924217" cy="4729163"/>
          </a:xfrm>
        </p:spPr>
      </p:pic>
    </p:spTree>
    <p:extLst>
      <p:ext uri="{BB962C8B-B14F-4D97-AF65-F5344CB8AC3E}">
        <p14:creationId xmlns:p14="http://schemas.microsoft.com/office/powerpoint/2010/main" val="324476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Grid World Actions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6308" y="1728787"/>
            <a:ext cx="2067596" cy="3113557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50953" y="1805405"/>
            <a:ext cx="6607647" cy="4518777"/>
          </a:xfrm>
          <a:prstGeom prst="rect">
            <a:avLst/>
          </a:prstGeom>
          <a:noFill/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14400" y="1214735"/>
            <a:ext cx="327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Deterministic Grid World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858000" y="1214735"/>
            <a:ext cx="327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Stochastic Grid World</a:t>
            </a:r>
          </a:p>
        </p:txBody>
      </p:sp>
      <p:cxnSp>
        <p:nvCxnSpPr>
          <p:cNvPr id="8" name="Straight Connector 7"/>
          <p:cNvCxnSpPr/>
          <p:nvPr/>
        </p:nvCxnSpPr>
        <p:spPr>
          <a:xfrm rot="16200000" flipH="1">
            <a:off x="2171700" y="3924301"/>
            <a:ext cx="5181600" cy="7620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0" y="4877716"/>
            <a:ext cx="2057400" cy="14426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DD313-8B04-3B6E-FEA1-75F0B3B9B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GridWorld</a:t>
            </a:r>
            <a:r>
              <a:rPr lang="tr-TR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tr-TR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Dynamic</a:t>
            </a:r>
            <a:r>
              <a:rPr lang="tr-TR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Programming Demo</a:t>
            </a:r>
            <a:endParaRPr lang="tr-T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9C231-D4EB-104D-2B8D-974691B254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hlinkClick r:id="rId2"/>
              </a:rPr>
              <a:t>https://cs.stanford.edu/people/karpathy/reinforcejs/gridworld_dp.html</a:t>
            </a:r>
            <a:r>
              <a:rPr lang="en-US" dirty="0"/>
              <a:t>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952896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Bellman Equations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3875" y="1219677"/>
            <a:ext cx="8551863" cy="514254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871850" y="2057400"/>
            <a:ext cx="556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How to be optimal:</a:t>
            </a:r>
          </a:p>
          <a:p>
            <a:endParaRPr lang="en-US" dirty="0">
              <a:latin typeface="Calibri" pitchFamily="34" charset="0"/>
            </a:endParaRPr>
          </a:p>
          <a:p>
            <a:r>
              <a:rPr lang="en-US" sz="2800" dirty="0">
                <a:latin typeface="Calibri" pitchFamily="34" charset="0"/>
              </a:rPr>
              <a:t>    Step 1: Take correct first action</a:t>
            </a:r>
          </a:p>
          <a:p>
            <a:endParaRPr lang="en-US" dirty="0">
              <a:latin typeface="Calibri" pitchFamily="34" charset="0"/>
            </a:endParaRPr>
          </a:p>
          <a:p>
            <a:r>
              <a:rPr lang="en-US" sz="2800" dirty="0">
                <a:latin typeface="Calibri" pitchFamily="34" charset="0"/>
              </a:rPr>
              <a:t>    Step 2: Keep being optimal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The Bellman Equations</a:t>
            </a:r>
          </a:p>
        </p:txBody>
      </p:sp>
      <p:sp>
        <p:nvSpPr>
          <p:cNvPr id="6656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610600" cy="5486400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Definition of </a:t>
            </a:r>
            <a:r>
              <a:rPr lang="en-US" altLang="ja-JP" sz="2800" dirty="0">
                <a:latin typeface="Calibri"/>
                <a:ea typeface="ＭＳ Ｐゴシック" pitchFamily="34" charset="-128"/>
                <a:cs typeface="Calibri"/>
              </a:rPr>
              <a:t>“optimal utility” via </a:t>
            </a:r>
            <a:r>
              <a:rPr lang="en-US" altLang="ja-JP" sz="2800" dirty="0" err="1">
                <a:latin typeface="Calibri"/>
                <a:ea typeface="ＭＳ Ｐゴシック" pitchFamily="34" charset="-128"/>
                <a:cs typeface="Calibri"/>
              </a:rPr>
              <a:t>expectimax</a:t>
            </a:r>
            <a:r>
              <a:rPr lang="en-US" altLang="ja-JP" sz="2800" dirty="0">
                <a:latin typeface="Calibri"/>
                <a:ea typeface="ＭＳ Ｐゴシック" pitchFamily="34" charset="-128"/>
                <a:cs typeface="Calibri"/>
              </a:rPr>
              <a:t> recurrence gives a simple one-step </a:t>
            </a:r>
            <a:r>
              <a:rPr lang="en-US" altLang="ja-JP" sz="2800" dirty="0" err="1">
                <a:latin typeface="Calibri"/>
                <a:ea typeface="ＭＳ Ｐゴシック" pitchFamily="34" charset="-128"/>
                <a:cs typeface="Calibri"/>
              </a:rPr>
              <a:t>lookahead</a:t>
            </a:r>
            <a:r>
              <a:rPr lang="en-US" altLang="ja-JP" sz="2800" dirty="0">
                <a:latin typeface="Calibri"/>
                <a:ea typeface="ＭＳ Ｐゴシック" pitchFamily="34" charset="-128"/>
                <a:cs typeface="Calibri"/>
              </a:rPr>
              <a:t> relationship amongst optimal utility values</a:t>
            </a: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altLang="ja-JP" sz="2800" dirty="0">
                <a:latin typeface="Calibri"/>
                <a:ea typeface="ＭＳ Ｐゴシック" pitchFamily="34" charset="-128"/>
                <a:cs typeface="Calibri"/>
              </a:rPr>
              <a:t>These are the Bellman equations, and they characterize optimal values in a way we’ll use over and over.</a:t>
            </a:r>
          </a:p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The Bellman equation is the basis of the value iteration algorithm for solving MDPs.</a:t>
            </a:r>
          </a:p>
          <a:p>
            <a:pPr lvl="1">
              <a:buFont typeface="Wingdings" pitchFamily="2" charset="2"/>
              <a:buNone/>
            </a:pP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	</a:t>
            </a:r>
            <a:endParaRPr lang="en-US" sz="2800" dirty="0">
              <a:latin typeface="Calibri"/>
              <a:ea typeface="ＭＳ Ｐゴシック" pitchFamily="34" charset="-128"/>
              <a:cs typeface="Calibri"/>
              <a:sym typeface="Symbol" pitchFamily="18" charset="2"/>
            </a:endParaRPr>
          </a:p>
          <a:p>
            <a:endParaRPr lang="en-US" sz="2800" dirty="0">
              <a:latin typeface="Calibri"/>
              <a:ea typeface="ＭＳ Ｐゴシック" pitchFamily="34" charset="-128"/>
              <a:cs typeface="Calibri"/>
              <a:sym typeface="Symbol" pitchFamily="18" charset="2"/>
            </a:endParaRPr>
          </a:p>
        </p:txBody>
      </p:sp>
      <p:pic>
        <p:nvPicPr>
          <p:cNvPr id="47" name="Picture 4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1295247" y="2971800"/>
            <a:ext cx="3076881" cy="405209"/>
          </a:xfrm>
          <a:prstGeom prst="rect">
            <a:avLst/>
          </a:prstGeom>
          <a:noFill/>
          <a:ln/>
          <a:effectLst/>
        </p:spPr>
      </p:pic>
      <p:pic>
        <p:nvPicPr>
          <p:cNvPr id="46" name="Picture 4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1295243" y="4356100"/>
            <a:ext cx="6950388" cy="690805"/>
          </a:xfrm>
          <a:prstGeom prst="rect">
            <a:avLst/>
          </a:prstGeom>
          <a:noFill/>
          <a:ln/>
          <a:effectLst/>
        </p:spPr>
      </p:pic>
      <p:pic>
        <p:nvPicPr>
          <p:cNvPr id="48" name="Picture 47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1301873" y="3614737"/>
            <a:ext cx="5556003" cy="593269"/>
          </a:xfrm>
          <a:prstGeom prst="rect">
            <a:avLst/>
          </a:prstGeom>
          <a:noFill/>
          <a:ln/>
          <a:effectLst/>
        </p:spPr>
      </p:pic>
      <p:grpSp>
        <p:nvGrpSpPr>
          <p:cNvPr id="27" name="Group 4"/>
          <p:cNvGrpSpPr>
            <a:grpSpLocks/>
          </p:cNvGrpSpPr>
          <p:nvPr/>
        </p:nvGrpSpPr>
        <p:grpSpPr bwMode="auto">
          <a:xfrm>
            <a:off x="8610600" y="1371600"/>
            <a:ext cx="3048000" cy="2754586"/>
            <a:chOff x="2400" y="1401"/>
            <a:chExt cx="1392" cy="1258"/>
          </a:xfrm>
        </p:grpSpPr>
        <p:sp>
          <p:nvSpPr>
            <p:cNvPr id="28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29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2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3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4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5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30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31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8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9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0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1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32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33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34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35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latin typeface="Calibri"/>
                  <a:cs typeface="Calibri"/>
                </a:rPr>
                <a:t>s,a,s</a:t>
              </a:r>
              <a:r>
                <a:rPr lang="ja-JP" altLang="en-US" sz="240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36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37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Value Iteration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12776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Bellman equations </a:t>
            </a:r>
            <a:r>
              <a:rPr lang="en-US" sz="2800" dirty="0">
                <a:solidFill>
                  <a:srgbClr val="C00000"/>
                </a:solidFill>
                <a:latin typeface="Calibri"/>
                <a:ea typeface="ＭＳ Ｐゴシック" pitchFamily="34" charset="-128"/>
                <a:cs typeface="Calibri"/>
              </a:rPr>
              <a:t>characterize</a:t>
            </a: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 the optimal values:</a:t>
            </a: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Value iteration </a:t>
            </a:r>
            <a:r>
              <a:rPr lang="en-US" sz="2800" dirty="0">
                <a:solidFill>
                  <a:srgbClr val="C00000"/>
                </a:solidFill>
                <a:latin typeface="Calibri"/>
                <a:ea typeface="ＭＳ Ｐゴシック" pitchFamily="34" charset="-128"/>
                <a:cs typeface="Calibri"/>
              </a:rPr>
              <a:t>computes</a:t>
            </a: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 them:</a:t>
            </a: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Value iteration is just a fixed point solution method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… though the </a:t>
            </a:r>
            <a:r>
              <a:rPr lang="en-US" sz="2000" dirty="0" err="1">
                <a:latin typeface="Calibri"/>
                <a:ea typeface="ＭＳ Ｐゴシック" pitchFamily="34" charset="-128"/>
                <a:cs typeface="Calibri"/>
              </a:rPr>
              <a:t>V</a:t>
            </a:r>
            <a:r>
              <a:rPr lang="en-US" sz="2000" baseline="-25000" dirty="0" err="1">
                <a:latin typeface="Calibri"/>
                <a:ea typeface="ＭＳ Ｐゴシック" pitchFamily="34" charset="-128"/>
                <a:cs typeface="Calibri"/>
              </a:rPr>
              <a:t>k</a:t>
            </a: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 vectors are also interpretable as time-limited values</a:t>
            </a:r>
          </a:p>
        </p:txBody>
      </p:sp>
      <p:pic>
        <p:nvPicPr>
          <p:cNvPr id="29" name="Picture 2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371600" y="4343400"/>
            <a:ext cx="7266933" cy="690930"/>
          </a:xfrm>
          <a:prstGeom prst="rect">
            <a:avLst/>
          </a:prstGeom>
          <a:noFill/>
          <a:ln/>
          <a:effectLst/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9220200" y="1524000"/>
            <a:ext cx="2209800" cy="2427288"/>
            <a:chOff x="2400" y="1209"/>
            <a:chExt cx="1392" cy="1529"/>
          </a:xfrm>
        </p:grpSpPr>
        <p:sp>
          <p:nvSpPr>
            <p:cNvPr id="9" name="AutoShape 11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3" name="Line 13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4" name="Line 14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5" name="Line 15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6" name="Line 16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1" name="Oval 17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4" name="Group 18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19" name="Line 19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" name="Line 20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1" name="Line 21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2" name="Line 22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3" name="Text Box 23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14" name="Text Box 24"/>
            <p:cNvSpPr txBox="1">
              <a:spLocks noChangeArrowheads="1"/>
            </p:cNvSpPr>
            <p:nvPr/>
          </p:nvSpPr>
          <p:spPr bwMode="auto">
            <a:xfrm>
              <a:off x="2976" y="1209"/>
              <a:ext cx="62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00FF"/>
                  </a:solidFill>
                  <a:latin typeface="Calibri"/>
                  <a:cs typeface="Calibri"/>
                </a:rPr>
                <a:t>V(s)</a:t>
              </a:r>
            </a:p>
          </p:txBody>
        </p:sp>
        <p:sp>
          <p:nvSpPr>
            <p:cNvPr id="15" name="Text Box 25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16" name="Text Box 26"/>
            <p:cNvSpPr txBox="1">
              <a:spLocks noChangeArrowheads="1"/>
            </p:cNvSpPr>
            <p:nvPr/>
          </p:nvSpPr>
          <p:spPr bwMode="auto">
            <a:xfrm>
              <a:off x="2592" y="2265"/>
              <a:ext cx="5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err="1">
                  <a:latin typeface="Calibri"/>
                  <a:cs typeface="Calibri"/>
                </a:rPr>
                <a:t>s,a,s</a:t>
              </a:r>
              <a:r>
                <a:rPr lang="ja-JP" altLang="en-US">
                  <a:latin typeface="Calibri"/>
                  <a:cs typeface="Calibri"/>
                </a:rPr>
                <a:t>’</a:t>
              </a:r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18" name="Text Box 28"/>
            <p:cNvSpPr txBox="1">
              <a:spLocks noChangeArrowheads="1"/>
            </p:cNvSpPr>
            <p:nvPr/>
          </p:nvSpPr>
          <p:spPr bwMode="auto">
            <a:xfrm>
              <a:off x="2688" y="2505"/>
              <a:ext cx="66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>
                  <a:solidFill>
                    <a:srgbClr val="0000FF"/>
                  </a:solidFill>
                  <a:latin typeface="Calibri"/>
                  <a:cs typeface="Calibri"/>
                </a:rPr>
                <a:t>V(s’</a:t>
              </a:r>
              <a:r>
                <a:rPr lang="en-US" altLang="ja-JP" dirty="0">
                  <a:solidFill>
                    <a:srgbClr val="0000FF"/>
                  </a:solidFill>
                  <a:latin typeface="Calibri"/>
                  <a:cs typeface="Calibri"/>
                </a:rPr>
                <a:t>)</a:t>
              </a:r>
              <a:endParaRPr lang="en-US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7" name="Isosceles Triangle 26"/>
          <p:cNvSpPr/>
          <p:nvPr/>
        </p:nvSpPr>
        <p:spPr>
          <a:xfrm>
            <a:off x="9601200" y="4038600"/>
            <a:ext cx="1600200" cy="1752600"/>
          </a:xfrm>
          <a:prstGeom prst="triangle">
            <a:avLst/>
          </a:prstGeom>
          <a:solidFill>
            <a:srgbClr val="8FAA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28" name="Picture 2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1295243" y="2286000"/>
            <a:ext cx="6950388" cy="69080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Convergence*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6375400" cy="4729164"/>
          </a:xfrm>
        </p:spPr>
        <p:txBody>
          <a:bodyPr/>
          <a:lstStyle/>
          <a:p>
            <a:r>
              <a:rPr lang="en-US" sz="2000" dirty="0">
                <a:latin typeface="Calibri"/>
                <a:cs typeface="Calibri"/>
              </a:rPr>
              <a:t>How do we know the </a:t>
            </a:r>
            <a:r>
              <a:rPr lang="en-US" sz="2000" dirty="0" err="1">
                <a:latin typeface="Calibri"/>
                <a:cs typeface="Calibri"/>
              </a:rPr>
              <a:t>V</a:t>
            </a:r>
            <a:r>
              <a:rPr lang="en-US" sz="2000" baseline="-25000" dirty="0" err="1">
                <a:latin typeface="Calibri"/>
                <a:cs typeface="Calibri"/>
              </a:rPr>
              <a:t>k</a:t>
            </a:r>
            <a:r>
              <a:rPr lang="en-US" sz="2000" dirty="0">
                <a:latin typeface="Calibri"/>
                <a:cs typeface="Calibri"/>
              </a:rPr>
              <a:t> vectors are going to converge?</a:t>
            </a:r>
          </a:p>
          <a:p>
            <a:pPr lvl="1"/>
            <a:endParaRPr lang="en-US" sz="16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Case 1: If the tree has maximum depth M, then V</a:t>
            </a:r>
            <a:r>
              <a:rPr lang="en-US" sz="2000" baseline="-25000" dirty="0">
                <a:latin typeface="Calibri"/>
                <a:cs typeface="Calibri"/>
              </a:rPr>
              <a:t>M</a:t>
            </a:r>
            <a:r>
              <a:rPr lang="en-US" sz="2000" dirty="0">
                <a:latin typeface="Calibri"/>
                <a:cs typeface="Calibri"/>
              </a:rPr>
              <a:t> holds the actual </a:t>
            </a:r>
            <a:r>
              <a:rPr lang="en-US" sz="2000" dirty="0" err="1">
                <a:latin typeface="Calibri"/>
                <a:cs typeface="Calibri"/>
              </a:rPr>
              <a:t>untruncated</a:t>
            </a:r>
            <a:r>
              <a:rPr lang="en-US" sz="2000" dirty="0">
                <a:latin typeface="Calibri"/>
                <a:cs typeface="Calibri"/>
              </a:rPr>
              <a:t> values</a:t>
            </a:r>
          </a:p>
          <a:p>
            <a:pPr lvl="1"/>
            <a:endParaRPr lang="en-US" sz="16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Case 2: If the discount is less than 1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Sketch: For any state </a:t>
            </a:r>
            <a:r>
              <a:rPr lang="en-US" sz="1800" dirty="0" err="1">
                <a:latin typeface="Calibri"/>
                <a:cs typeface="Calibri"/>
              </a:rPr>
              <a:t>V</a:t>
            </a:r>
            <a:r>
              <a:rPr lang="en-US" sz="1800" baseline="-25000" dirty="0" err="1">
                <a:latin typeface="Calibri"/>
                <a:cs typeface="Calibri"/>
              </a:rPr>
              <a:t>k</a:t>
            </a:r>
            <a:r>
              <a:rPr lang="en-US" sz="1800" dirty="0">
                <a:latin typeface="Calibri"/>
                <a:cs typeface="Calibri"/>
              </a:rPr>
              <a:t> and V</a:t>
            </a:r>
            <a:r>
              <a:rPr lang="en-US" sz="1800" baseline="-25000" dirty="0">
                <a:latin typeface="Calibri"/>
                <a:cs typeface="Calibri"/>
              </a:rPr>
              <a:t>k+1</a:t>
            </a:r>
            <a:r>
              <a:rPr lang="en-US" sz="1800" dirty="0">
                <a:latin typeface="Calibri"/>
                <a:cs typeface="Calibri"/>
              </a:rPr>
              <a:t> can be viewed as depth k+1 </a:t>
            </a:r>
            <a:r>
              <a:rPr lang="en-US" sz="1800" dirty="0" err="1">
                <a:latin typeface="Calibri"/>
                <a:cs typeface="Calibri"/>
              </a:rPr>
              <a:t>expectimax</a:t>
            </a:r>
            <a:r>
              <a:rPr lang="en-US" sz="1800" dirty="0">
                <a:latin typeface="Calibri"/>
                <a:cs typeface="Calibri"/>
              </a:rPr>
              <a:t> results in nearly identical search trees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The difference is that on the bottom layer, V</a:t>
            </a:r>
            <a:r>
              <a:rPr lang="en-US" sz="1800" baseline="-25000" dirty="0">
                <a:latin typeface="Calibri"/>
                <a:cs typeface="Calibri"/>
              </a:rPr>
              <a:t>k+1</a:t>
            </a:r>
            <a:r>
              <a:rPr lang="en-US" sz="1800" dirty="0">
                <a:latin typeface="Calibri"/>
                <a:cs typeface="Calibri"/>
              </a:rPr>
              <a:t> has actual rewards while </a:t>
            </a:r>
            <a:r>
              <a:rPr lang="en-US" sz="1800" dirty="0" err="1">
                <a:latin typeface="Calibri"/>
                <a:cs typeface="Calibri"/>
              </a:rPr>
              <a:t>V</a:t>
            </a:r>
            <a:r>
              <a:rPr lang="en-US" sz="1800" baseline="-25000" dirty="0" err="1">
                <a:latin typeface="Calibri"/>
                <a:cs typeface="Calibri"/>
              </a:rPr>
              <a:t>k</a:t>
            </a:r>
            <a:r>
              <a:rPr lang="en-US" sz="1800" dirty="0">
                <a:latin typeface="Calibri"/>
                <a:cs typeface="Calibri"/>
              </a:rPr>
              <a:t> has zeros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That last layer is at best all R</a:t>
            </a:r>
            <a:r>
              <a:rPr lang="en-US" sz="1800" baseline="-25000" dirty="0">
                <a:latin typeface="Calibri"/>
                <a:cs typeface="Calibri"/>
              </a:rPr>
              <a:t>MAX</a:t>
            </a:r>
            <a:r>
              <a:rPr lang="en-US" sz="1800" dirty="0">
                <a:latin typeface="Calibri"/>
                <a:cs typeface="Calibri"/>
              </a:rPr>
              <a:t> 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It is at worst R</a:t>
            </a:r>
            <a:r>
              <a:rPr lang="en-US" sz="1800" baseline="-25000" dirty="0">
                <a:latin typeface="Calibri"/>
                <a:cs typeface="Calibri"/>
              </a:rPr>
              <a:t>MIN</a:t>
            </a:r>
            <a:r>
              <a:rPr lang="en-US" sz="1800" dirty="0">
                <a:latin typeface="Calibri"/>
                <a:cs typeface="Calibri"/>
              </a:rPr>
              <a:t> 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But everything is </a:t>
            </a:r>
            <a:r>
              <a:rPr lang="en-US" sz="1800" dirty="0">
                <a:solidFill>
                  <a:srgbClr val="FF0000"/>
                </a:solidFill>
                <a:latin typeface="Calibri"/>
                <a:cs typeface="Calibri"/>
              </a:rPr>
              <a:t>discounted by </a:t>
            </a:r>
            <a:r>
              <a:rPr lang="el-GR" sz="1800" dirty="0">
                <a:solidFill>
                  <a:srgbClr val="FF0000"/>
                </a:solidFill>
                <a:latin typeface="Calibri"/>
                <a:cs typeface="Calibri"/>
              </a:rPr>
              <a:t>γ</a:t>
            </a:r>
            <a:r>
              <a:rPr lang="en-US" sz="1800" baseline="30000" dirty="0">
                <a:solidFill>
                  <a:srgbClr val="FF0000"/>
                </a:solidFill>
                <a:latin typeface="Calibri"/>
                <a:cs typeface="Calibri"/>
              </a:rPr>
              <a:t>k</a:t>
            </a:r>
            <a:r>
              <a:rPr lang="en-US" sz="18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that far out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So </a:t>
            </a:r>
            <a:r>
              <a:rPr lang="en-US" sz="1800" dirty="0" err="1">
                <a:latin typeface="Calibri"/>
                <a:cs typeface="Calibri"/>
              </a:rPr>
              <a:t>V</a:t>
            </a:r>
            <a:r>
              <a:rPr lang="en-US" sz="1800" baseline="-25000" dirty="0" err="1">
                <a:latin typeface="Calibri"/>
                <a:cs typeface="Calibri"/>
              </a:rPr>
              <a:t>k</a:t>
            </a:r>
            <a:r>
              <a:rPr lang="en-US" sz="1800" dirty="0">
                <a:latin typeface="Calibri"/>
                <a:cs typeface="Calibri"/>
              </a:rPr>
              <a:t> and V</a:t>
            </a:r>
            <a:r>
              <a:rPr lang="en-US" sz="1800" baseline="-25000" dirty="0">
                <a:latin typeface="Calibri"/>
                <a:cs typeface="Calibri"/>
              </a:rPr>
              <a:t>k+1</a:t>
            </a:r>
            <a:r>
              <a:rPr lang="en-US" sz="1800" dirty="0">
                <a:latin typeface="Calibri"/>
                <a:cs typeface="Calibri"/>
              </a:rPr>
              <a:t> are at most (</a:t>
            </a:r>
            <a:r>
              <a:rPr lang="el-GR" sz="1800" dirty="0">
                <a:latin typeface="Calibri"/>
                <a:cs typeface="Calibri"/>
              </a:rPr>
              <a:t>γ</a:t>
            </a:r>
            <a:r>
              <a:rPr lang="en-US" sz="1800" baseline="30000" dirty="0">
                <a:latin typeface="Calibri"/>
                <a:cs typeface="Calibri"/>
              </a:rPr>
              <a:t>k</a:t>
            </a:r>
            <a:r>
              <a:rPr lang="en-US" sz="1800" dirty="0">
                <a:latin typeface="Calibri"/>
                <a:cs typeface="Calibri"/>
              </a:rPr>
              <a:t> * </a:t>
            </a:r>
            <a:r>
              <a:rPr lang="en-US" sz="1800" dirty="0" err="1">
                <a:latin typeface="Calibri"/>
                <a:cs typeface="Calibri"/>
              </a:rPr>
              <a:t>max|R</a:t>
            </a:r>
            <a:r>
              <a:rPr lang="en-US" sz="1800" dirty="0">
                <a:latin typeface="Calibri"/>
                <a:cs typeface="Calibri"/>
              </a:rPr>
              <a:t>|) different</a:t>
            </a:r>
          </a:p>
          <a:p>
            <a:pPr lvl="1"/>
            <a:r>
              <a:rPr lang="en-US" sz="1800" dirty="0">
                <a:solidFill>
                  <a:srgbClr val="FF0000"/>
                </a:solidFill>
                <a:latin typeface="Calibri"/>
                <a:cs typeface="Calibri"/>
              </a:rPr>
              <a:t>So as k increases, the values converge</a:t>
            </a:r>
          </a:p>
        </p:txBody>
      </p:sp>
      <p:sp>
        <p:nvSpPr>
          <p:cNvPr id="5" name="Isosceles Triangle 4"/>
          <p:cNvSpPr/>
          <p:nvPr/>
        </p:nvSpPr>
        <p:spPr>
          <a:xfrm>
            <a:off x="7239000" y="2304691"/>
            <a:ext cx="2135038" cy="3105509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" name="Isosceles Triangle 3"/>
          <p:cNvSpPr/>
          <p:nvPr/>
        </p:nvSpPr>
        <p:spPr>
          <a:xfrm>
            <a:off x="7368396" y="2304691"/>
            <a:ext cx="1876245" cy="2717321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" name="Isosceles Triangle 5"/>
          <p:cNvSpPr/>
          <p:nvPr/>
        </p:nvSpPr>
        <p:spPr>
          <a:xfrm>
            <a:off x="9697528" y="2304691"/>
            <a:ext cx="2135038" cy="3105509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7" name="Isosceles Triangle 6"/>
          <p:cNvSpPr/>
          <p:nvPr/>
        </p:nvSpPr>
        <p:spPr>
          <a:xfrm>
            <a:off x="9826925" y="2304691"/>
            <a:ext cx="1876245" cy="2717321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9" name="Picture 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7931118" y="1828939"/>
            <a:ext cx="780241" cy="389057"/>
          </a:xfrm>
          <a:prstGeom prst="rect">
            <a:avLst/>
          </a:prstGeom>
        </p:spPr>
      </p:pic>
      <p:pic>
        <p:nvPicPr>
          <p:cNvPr id="11" name="Picture 1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0219613" y="1828800"/>
            <a:ext cx="1134187" cy="38941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  <p:bldP spid="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52284-FA06-28D0-38B9-FA374A6BD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V</a:t>
            </a:r>
            <a:r>
              <a:rPr lang="en-US" dirty="0" err="1"/>
              <a:t>alue</a:t>
            </a:r>
            <a:r>
              <a:rPr lang="en-US" dirty="0"/>
              <a:t> iteration algorithm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E1FEF5-D9B2-0655-D3CA-47384F34B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19200"/>
            <a:ext cx="117348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3384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Methods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9800" y="1219756"/>
            <a:ext cx="7608888" cy="53328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Evaluation</a:t>
            </a: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03588" y="1476848"/>
            <a:ext cx="5764212" cy="48519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Fixed Policies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5075235"/>
            <a:ext cx="11379200" cy="1782765"/>
          </a:xfrm>
        </p:spPr>
        <p:txBody>
          <a:bodyPr/>
          <a:lstStyle/>
          <a:p>
            <a:r>
              <a:rPr lang="en-US" sz="2400" dirty="0" err="1">
                <a:latin typeface="Calibri"/>
                <a:cs typeface="Calibri"/>
              </a:rPr>
              <a:t>Expectimax</a:t>
            </a:r>
            <a:r>
              <a:rPr lang="en-US" sz="2400" dirty="0">
                <a:latin typeface="Calibri"/>
                <a:cs typeface="Calibri"/>
              </a:rPr>
              <a:t> trees max over all actions to compute the optimal values</a:t>
            </a:r>
          </a:p>
          <a:p>
            <a:pPr lvl="5"/>
            <a:endParaRPr lang="en-US" sz="8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If we fixed some policy </a:t>
            </a:r>
            <a:r>
              <a:rPr lang="en-US" sz="2400" dirty="0">
                <a:latin typeface="Calibri"/>
                <a:cs typeface="Calibri"/>
                <a:sym typeface="Symbol" pitchFamily="18" charset="2"/>
              </a:rPr>
              <a:t>(s</a:t>
            </a:r>
            <a:r>
              <a:rPr lang="en-US" sz="2400" dirty="0">
                <a:latin typeface="Calibri"/>
                <a:cs typeface="Calibri"/>
              </a:rPr>
              <a:t>), then the tree would be simpler – only one action per state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… though the tree’s value would depend on which policy we fixed</a:t>
            </a:r>
          </a:p>
          <a:p>
            <a:endParaRPr lang="en-US" sz="2400" dirty="0">
              <a:latin typeface="Calibri"/>
              <a:cs typeface="Calibri"/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2057400" y="1893614"/>
            <a:ext cx="3048000" cy="2754586"/>
            <a:chOff x="2400" y="1401"/>
            <a:chExt cx="1392" cy="1258"/>
          </a:xfrm>
        </p:grpSpPr>
        <p:sp>
          <p:nvSpPr>
            <p:cNvPr id="6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0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prstDash val="solid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21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prstDash val="solid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22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prstDash val="solid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23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prstDash val="solid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9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16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17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18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19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10" name="Text Box 17"/>
            <p:cNvSpPr txBox="1">
              <a:spLocks noChangeArrowheads="1"/>
            </p:cNvSpPr>
            <p:nvPr/>
          </p:nvSpPr>
          <p:spPr bwMode="auto">
            <a:xfrm>
              <a:off x="306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11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12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13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latin typeface="Calibri"/>
                  <a:cs typeface="Calibri"/>
                </a:rPr>
                <a:t>s,a,s</a:t>
              </a:r>
              <a:r>
                <a:rPr lang="ja-JP" altLang="en-US" sz="240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14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7239438" y="1893614"/>
            <a:ext cx="2590362" cy="2754586"/>
            <a:chOff x="2400" y="1401"/>
            <a:chExt cx="1183" cy="1258"/>
          </a:xfrm>
        </p:grpSpPr>
        <p:sp>
          <p:nvSpPr>
            <p:cNvPr id="25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1" name="Line 9"/>
            <p:cNvSpPr>
              <a:spLocks noChangeShapeType="1"/>
            </p:cNvSpPr>
            <p:nvPr/>
          </p:nvSpPr>
          <p:spPr bwMode="auto">
            <a:xfrm flipH="1">
              <a:off x="2916" y="1617"/>
              <a:ext cx="232" cy="36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27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28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5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6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7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8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29" name="Text Box 17"/>
            <p:cNvSpPr txBox="1">
              <a:spLocks noChangeArrowheads="1"/>
            </p:cNvSpPr>
            <p:nvPr/>
          </p:nvSpPr>
          <p:spPr bwMode="auto">
            <a:xfrm>
              <a:off x="3096" y="1680"/>
              <a:ext cx="373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30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31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32" name="Text Box 20"/>
            <p:cNvSpPr txBox="1">
              <a:spLocks noChangeArrowheads="1"/>
            </p:cNvSpPr>
            <p:nvPr/>
          </p:nvSpPr>
          <p:spPr bwMode="auto">
            <a:xfrm>
              <a:off x="2435" y="2271"/>
              <a:ext cx="66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s,</a:t>
              </a: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 (s</a:t>
              </a:r>
              <a:r>
                <a:rPr lang="en-US" sz="2400" dirty="0">
                  <a:latin typeface="Calibri"/>
                  <a:cs typeface="Calibri"/>
                </a:rPr>
                <a:t>),s</a:t>
              </a:r>
              <a:r>
                <a:rPr lang="ja-JP" altLang="en-US" sz="240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33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34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1752600" y="1290935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/>
                <a:cs typeface="Calibri"/>
              </a:rPr>
              <a:t>Do the optimal action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629400" y="1290935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/>
                <a:cs typeface="Calibri"/>
              </a:rPr>
              <a:t>Do what </a:t>
            </a:r>
            <a:r>
              <a:rPr lang="en-US" sz="2400" dirty="0"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sz="2400" dirty="0">
                <a:latin typeface="Calibri"/>
                <a:cs typeface="Calibri"/>
              </a:rPr>
              <a:t> says to do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Utilities for a Fixed Policy</a:t>
            </a:r>
          </a:p>
        </p:txBody>
      </p:sp>
      <p:sp>
        <p:nvSpPr>
          <p:cNvPr id="17274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Another basic operation: compute the utility of a state s under a fixed (generally non-optimal) policy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Define the utility of a state s, under a fixed policy </a:t>
            </a:r>
            <a:r>
              <a:rPr lang="en-US" sz="2400" dirty="0"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sz="2400" dirty="0">
                <a:latin typeface="Calibri"/>
                <a:cs typeface="Calibri"/>
              </a:rPr>
              <a:t>:</a:t>
            </a:r>
          </a:p>
          <a:p>
            <a:pPr lvl="1">
              <a:buFont typeface="Wingdings" pitchFamily="2" charset="2"/>
              <a:buNone/>
            </a:pPr>
            <a:r>
              <a:rPr lang="en-US" sz="2000" dirty="0">
                <a:latin typeface="Calibri"/>
                <a:cs typeface="Calibri"/>
              </a:rPr>
              <a:t>V</a:t>
            </a:r>
            <a:r>
              <a:rPr lang="en-US" sz="2000" baseline="30000" dirty="0"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sz="2000" dirty="0">
                <a:latin typeface="Calibri"/>
                <a:cs typeface="Calibri"/>
              </a:rPr>
              <a:t>(s) = expected total discounted rewards starting in s and following </a:t>
            </a:r>
            <a:r>
              <a:rPr lang="en-US" sz="2000" dirty="0">
                <a:latin typeface="Calibri"/>
                <a:cs typeface="Calibri"/>
                <a:sym typeface="Symbol" pitchFamily="18" charset="2"/>
              </a:rPr>
              <a:t></a:t>
            </a:r>
            <a:endParaRPr lang="en-US" sz="20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Recursive relation (one-step look-ahead / Bellman equation):</a:t>
            </a:r>
          </a:p>
        </p:txBody>
      </p:sp>
      <p:pic>
        <p:nvPicPr>
          <p:cNvPr id="61" name="Picture 60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158868" y="4800600"/>
            <a:ext cx="7070738" cy="645824"/>
          </a:xfrm>
          <a:prstGeom prst="rect">
            <a:avLst/>
          </a:prstGeom>
          <a:noFill/>
          <a:ln/>
          <a:effectLst/>
        </p:spPr>
      </p:pic>
      <p:grpSp>
        <p:nvGrpSpPr>
          <p:cNvPr id="46" name="Group 45"/>
          <p:cNvGrpSpPr>
            <a:grpSpLocks/>
          </p:cNvGrpSpPr>
          <p:nvPr/>
        </p:nvGrpSpPr>
        <p:grpSpPr bwMode="auto">
          <a:xfrm>
            <a:off x="9068238" y="1600200"/>
            <a:ext cx="2590362" cy="2754586"/>
            <a:chOff x="2400" y="1401"/>
            <a:chExt cx="1183" cy="1258"/>
          </a:xfrm>
        </p:grpSpPr>
        <p:sp>
          <p:nvSpPr>
            <p:cNvPr id="47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8" name="Line 9"/>
            <p:cNvSpPr>
              <a:spLocks noChangeShapeType="1"/>
            </p:cNvSpPr>
            <p:nvPr/>
          </p:nvSpPr>
          <p:spPr bwMode="auto">
            <a:xfrm flipH="1">
              <a:off x="2916" y="1617"/>
              <a:ext cx="232" cy="36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9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50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57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58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59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6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51" name="Text Box 17"/>
            <p:cNvSpPr txBox="1">
              <a:spLocks noChangeArrowheads="1"/>
            </p:cNvSpPr>
            <p:nvPr/>
          </p:nvSpPr>
          <p:spPr bwMode="auto">
            <a:xfrm>
              <a:off x="3096" y="1680"/>
              <a:ext cx="373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52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53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54" name="Text Box 20"/>
            <p:cNvSpPr txBox="1">
              <a:spLocks noChangeArrowheads="1"/>
            </p:cNvSpPr>
            <p:nvPr/>
          </p:nvSpPr>
          <p:spPr bwMode="auto">
            <a:xfrm>
              <a:off x="2435" y="2271"/>
              <a:ext cx="66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s,</a:t>
              </a: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 (s</a:t>
              </a:r>
              <a:r>
                <a:rPr lang="en-US" sz="2400" dirty="0">
                  <a:latin typeface="Calibri"/>
                  <a:cs typeface="Calibri"/>
                </a:rPr>
                <a:t>),s</a:t>
              </a:r>
              <a:r>
                <a:rPr lang="ja-JP" altLang="en-US" sz="240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55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56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7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Markov Decision Processes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93838"/>
            <a:ext cx="6553200" cy="45259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An MDP is defined by: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set of states s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set of actions 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A</a:t>
            </a:r>
            <a:endParaRPr lang="en-US" sz="2000" dirty="0">
              <a:solidFill>
                <a:srgbClr val="CC0000"/>
              </a:solidFill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transition function T(s, a, s</a:t>
            </a:r>
            <a:r>
              <a:rPr lang="en-US" altLang="ja-JP" sz="2000" dirty="0">
                <a:solidFill>
                  <a:srgbClr val="CC0000"/>
                </a:solidFill>
                <a:ea typeface="ＭＳ Ｐゴシック" pitchFamily="34" charset="-128"/>
              </a:rPr>
              <a:t>’)</a:t>
            </a:r>
            <a:endParaRPr lang="en-US" altLang="ja-JP" sz="2000" dirty="0">
              <a:ea typeface="ＭＳ Ｐゴシック" pitchFamily="34" charset="-128"/>
            </a:endParaRPr>
          </a:p>
          <a:p>
            <a:pPr lvl="2"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Probability that a from s leads to s’, i.e., P(s</a:t>
            </a:r>
            <a:r>
              <a:rPr lang="en-US" altLang="ja-JP" sz="1800" dirty="0">
                <a:ea typeface="ＭＳ Ｐゴシック" pitchFamily="34" charset="-128"/>
              </a:rPr>
              <a:t>’| s, a)</a:t>
            </a:r>
          </a:p>
          <a:p>
            <a:pPr lvl="2"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Also called the model or the dynamics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reward function R(s, a, s</a:t>
            </a:r>
            <a:r>
              <a:rPr lang="en-US" altLang="ja-JP" sz="2000" dirty="0">
                <a:solidFill>
                  <a:srgbClr val="CC0000"/>
                </a:solidFill>
                <a:ea typeface="ＭＳ Ｐゴシック" pitchFamily="34" charset="-128"/>
              </a:rPr>
              <a:t>’) </a:t>
            </a:r>
          </a:p>
          <a:p>
            <a:pPr lvl="2"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Sometimes just R(s) or R(s</a:t>
            </a:r>
            <a:r>
              <a:rPr lang="en-US" altLang="ja-JP" sz="1800" dirty="0">
                <a:ea typeface="ＭＳ Ｐゴシック" pitchFamily="34" charset="-128"/>
              </a:rPr>
              <a:t>’)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start state</a:t>
            </a: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Maybe 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terminal state</a:t>
            </a:r>
          </a:p>
          <a:p>
            <a:pPr lvl="1">
              <a:lnSpc>
                <a:spcPct val="80000"/>
              </a:lnSpc>
            </a:pPr>
            <a:endParaRPr lang="en-US" sz="32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MDPs are non-deterministic search problems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One way to solve them is with </a:t>
            </a:r>
            <a:r>
              <a:rPr lang="en-US" sz="2000" dirty="0" err="1">
                <a:ea typeface="ＭＳ Ｐゴシック" pitchFamily="34" charset="-128"/>
              </a:rPr>
              <a:t>expectimax</a:t>
            </a:r>
            <a:r>
              <a:rPr lang="en-US" sz="2000" dirty="0">
                <a:ea typeface="ＭＳ Ｐゴシック" pitchFamily="34" charset="-128"/>
              </a:rPr>
              <a:t> search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We’</a:t>
            </a:r>
            <a:r>
              <a:rPr lang="en-US" altLang="ja-JP" sz="2000" dirty="0">
                <a:ea typeface="ＭＳ Ｐゴシック" pitchFamily="34" charset="-128"/>
              </a:rPr>
              <a:t>ll have a new tool soon</a:t>
            </a:r>
            <a:endParaRPr lang="en-US" sz="2000" dirty="0">
              <a:ea typeface="ＭＳ Ｐゴシック" pitchFamily="34" charset="-128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0735" y="1371600"/>
            <a:ext cx="4495800" cy="348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3135" y="1373299"/>
            <a:ext cx="4439265" cy="3197001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10800" y="3896549"/>
            <a:ext cx="457200" cy="24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67801" y="3886200"/>
            <a:ext cx="509618" cy="21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77400" y="2895600"/>
            <a:ext cx="433322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C:\Users\Dan\Dropbox\Office\CS 188\Ketrina Art\MDPs\AgentTopDow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71422" y="3581400"/>
            <a:ext cx="815578" cy="762000"/>
          </a:xfrm>
          <a:prstGeom prst="rect">
            <a:avLst/>
          </a:prstGeom>
          <a:noFill/>
        </p:spPr>
      </p:pic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7086600" y="6488112"/>
            <a:ext cx="5105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gridworld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manual intro (L8D1)]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Policy Evaluation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7800" y="1290935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/>
                <a:cs typeface="Calibri"/>
              </a:rPr>
              <a:t>Always Go Right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10387" y="1290935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/>
                <a:cs typeface="Calibri"/>
              </a:rPr>
              <a:t>Always Go Forward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8427" y="1219200"/>
            <a:ext cx="4592932" cy="4562475"/>
          </a:xfrm>
          <a:prstGeom prst="rect">
            <a:avLst/>
          </a:prstGeom>
          <a:noFill/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7023" y="1219200"/>
            <a:ext cx="4647754" cy="4562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828800" y="1828800"/>
            <a:ext cx="3048000" cy="4038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262750" y="1828800"/>
            <a:ext cx="3048000" cy="4038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Policy Evaluation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7800" y="1290935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/>
                <a:cs typeface="Calibri"/>
              </a:rPr>
              <a:t>Always Go Right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10387" y="1290935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/>
                <a:cs typeface="Calibri"/>
              </a:rPr>
              <a:t>Always Go Forward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" t="8813" r="71526" b="32430"/>
          <a:stretch/>
        </p:blipFill>
        <p:spPr bwMode="auto">
          <a:xfrm>
            <a:off x="7262750" y="1828800"/>
            <a:ext cx="3068664" cy="4029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16271" r="67839" b="25876"/>
          <a:stretch/>
        </p:blipFill>
        <p:spPr bwMode="auto">
          <a:xfrm>
            <a:off x="1858254" y="1852550"/>
            <a:ext cx="3006671" cy="3967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FD1D29-6318-66C6-2E02-E5E91602972E}"/>
              </a:ext>
            </a:extLst>
          </p:cNvPr>
          <p:cNvSpPr txBox="1"/>
          <p:nvPr/>
        </p:nvSpPr>
        <p:spPr>
          <a:xfrm>
            <a:off x="2651140" y="6125183"/>
            <a:ext cx="1165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/>
                <a:cs typeface="Calibri"/>
              </a:rPr>
              <a:t>Bad Policy</a:t>
            </a:r>
            <a:endParaRPr lang="tr-TR" b="1" dirty="0">
              <a:latin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6A1E20-A6A5-3E23-4E45-CC2A1640B6E3}"/>
              </a:ext>
            </a:extLst>
          </p:cNvPr>
          <p:cNvSpPr txBox="1"/>
          <p:nvPr/>
        </p:nvSpPr>
        <p:spPr>
          <a:xfrm>
            <a:off x="8246064" y="6096000"/>
            <a:ext cx="1315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/>
                <a:cs typeface="Calibri"/>
              </a:rPr>
              <a:t>Good Policy</a:t>
            </a:r>
            <a:endParaRPr lang="tr-TR" b="1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Policy Evaluation</a:t>
            </a:r>
          </a:p>
        </p:txBody>
      </p:sp>
      <p:sp>
        <p:nvSpPr>
          <p:cNvPr id="17285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How do we calculate the V’s for a fixed policy </a:t>
            </a:r>
            <a:r>
              <a:rPr lang="en-US" sz="2400" dirty="0"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sz="2400" dirty="0">
                <a:latin typeface="Calibri"/>
                <a:cs typeface="Calibri"/>
              </a:rPr>
              <a:t>?</a:t>
            </a:r>
          </a:p>
          <a:p>
            <a:pPr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Idea 1: Turn recursive Bellman equations into updates</a:t>
            </a:r>
          </a:p>
          <a:p>
            <a:pPr>
              <a:lnSpc>
                <a:spcPct val="80000"/>
              </a:lnSpc>
              <a:buNone/>
            </a:pPr>
            <a:r>
              <a:rPr lang="en-US" sz="2400" dirty="0">
                <a:latin typeface="Calibri"/>
                <a:cs typeface="Calibri"/>
              </a:rPr>
              <a:t>	(like value iteration)</a:t>
            </a:r>
          </a:p>
          <a:p>
            <a:pPr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36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36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Efficiency: O(S</a:t>
            </a:r>
            <a:r>
              <a:rPr lang="en-US" sz="2400" baseline="30000" dirty="0">
                <a:latin typeface="Calibri"/>
                <a:cs typeface="Calibri"/>
              </a:rPr>
              <a:t>2</a:t>
            </a:r>
            <a:r>
              <a:rPr lang="en-US" sz="2400" dirty="0">
                <a:latin typeface="Calibri"/>
                <a:cs typeface="Calibri"/>
              </a:rPr>
              <a:t>) per iteration</a:t>
            </a:r>
          </a:p>
          <a:p>
            <a:pPr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Idea 2: Without the maxes, the Bellman equations are just a linear system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Solve with </a:t>
            </a:r>
            <a:r>
              <a:rPr lang="en-US" sz="2000" dirty="0" err="1">
                <a:latin typeface="Calibri"/>
                <a:cs typeface="Calibri"/>
              </a:rPr>
              <a:t>Matlab</a:t>
            </a:r>
            <a:r>
              <a:rPr lang="en-US" sz="2000" dirty="0">
                <a:latin typeface="Calibri"/>
                <a:cs typeface="Calibri"/>
              </a:rPr>
              <a:t> (or your favorite linear system solver)</a:t>
            </a:r>
          </a:p>
        </p:txBody>
      </p:sp>
      <p:pic>
        <p:nvPicPr>
          <p:cNvPr id="24" name="Picture 23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300125" y="3926130"/>
            <a:ext cx="7416560" cy="645897"/>
          </a:xfrm>
          <a:prstGeom prst="rect">
            <a:avLst/>
          </a:prstGeom>
          <a:noFill/>
          <a:ln/>
          <a:effectLst/>
        </p:spPr>
      </p:pic>
      <p:pic>
        <p:nvPicPr>
          <p:cNvPr id="7" name="Picture 6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330016" y="3316530"/>
            <a:ext cx="1502078" cy="330692"/>
          </a:xfrm>
          <a:prstGeom prst="rect">
            <a:avLst/>
          </a:prstGeom>
          <a:noFill/>
          <a:ln/>
          <a:effectLst/>
        </p:spPr>
      </p:pic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9144438" y="1371600"/>
            <a:ext cx="2590362" cy="2754586"/>
            <a:chOff x="2400" y="1401"/>
            <a:chExt cx="1183" cy="1258"/>
          </a:xfrm>
        </p:grpSpPr>
        <p:sp>
          <p:nvSpPr>
            <p:cNvPr id="10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 flipH="1">
              <a:off x="2916" y="1617"/>
              <a:ext cx="232" cy="36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13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20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21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22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23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14" name="Text Box 17"/>
            <p:cNvSpPr txBox="1">
              <a:spLocks noChangeArrowheads="1"/>
            </p:cNvSpPr>
            <p:nvPr/>
          </p:nvSpPr>
          <p:spPr bwMode="auto">
            <a:xfrm>
              <a:off x="3096" y="1680"/>
              <a:ext cx="373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15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16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17" name="Text Box 20"/>
            <p:cNvSpPr txBox="1">
              <a:spLocks noChangeArrowheads="1"/>
            </p:cNvSpPr>
            <p:nvPr/>
          </p:nvSpPr>
          <p:spPr bwMode="auto">
            <a:xfrm>
              <a:off x="2435" y="2271"/>
              <a:ext cx="66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s,</a:t>
              </a: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 (s</a:t>
              </a:r>
              <a:r>
                <a:rPr lang="en-US" sz="2400" dirty="0">
                  <a:latin typeface="Calibri"/>
                  <a:cs typeface="Calibri"/>
                </a:rPr>
                <a:t>),s</a:t>
              </a:r>
              <a:r>
                <a:rPr lang="ja-JP" altLang="en-US" sz="240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18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9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5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5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5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Extraction</a:t>
            </a: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7998" y="1295950"/>
            <a:ext cx="6660802" cy="52328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Actions from Values</a:t>
            </a:r>
          </a:p>
        </p:txBody>
      </p:sp>
      <p:sp>
        <p:nvSpPr>
          <p:cNvPr id="17336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Let’s imagine we have the optimal values V*(s)</a:t>
            </a:r>
          </a:p>
          <a:p>
            <a:pPr marL="342882" lvl="1" indent="-342882">
              <a:buClr>
                <a:schemeClr val="accent2"/>
              </a:buClr>
            </a:pPr>
            <a:endParaRPr lang="en-US" sz="2000" dirty="0"/>
          </a:p>
          <a:p>
            <a:r>
              <a:rPr lang="en-US" sz="2800" dirty="0"/>
              <a:t>How should we act?</a:t>
            </a:r>
          </a:p>
          <a:p>
            <a:pPr lvl="1"/>
            <a:r>
              <a:rPr lang="en-US" sz="2400" dirty="0"/>
              <a:t>It’s not obvious!</a:t>
            </a:r>
          </a:p>
          <a:p>
            <a:pPr lvl="1"/>
            <a:endParaRPr lang="en-US" sz="2000" dirty="0"/>
          </a:p>
          <a:p>
            <a:r>
              <a:rPr lang="en-US" sz="2800" dirty="0"/>
              <a:t>We need to do a mini-</a:t>
            </a:r>
            <a:r>
              <a:rPr lang="en-US" sz="2800" dirty="0" err="1"/>
              <a:t>expectimax</a:t>
            </a:r>
            <a:r>
              <a:rPr lang="en-US" sz="2800" dirty="0"/>
              <a:t> (one step)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r>
              <a:rPr lang="en-US" sz="2800" dirty="0"/>
              <a:t>This is called </a:t>
            </a:r>
            <a:r>
              <a:rPr lang="en-US" sz="2800" dirty="0">
                <a:solidFill>
                  <a:srgbClr val="C00000"/>
                </a:solidFill>
              </a:rPr>
              <a:t>policy extraction</a:t>
            </a:r>
            <a:r>
              <a:rPr lang="en-US" sz="2800" dirty="0"/>
              <a:t>, since it gets the policy implied by the values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  <p:pic>
        <p:nvPicPr>
          <p:cNvPr id="8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2828003" y="4648200"/>
            <a:ext cx="6392197" cy="685800"/>
          </a:xfrm>
          <a:prstGeom prst="rect">
            <a:avLst/>
          </a:prstGeom>
          <a:noFill/>
          <a:ln/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5" t="22147" r="62711" b="41695"/>
          <a:stretch/>
        </p:blipFill>
        <p:spPr bwMode="auto">
          <a:xfrm>
            <a:off x="7934801" y="1295400"/>
            <a:ext cx="3647599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1432955" y="4683368"/>
            <a:ext cx="1195552" cy="33475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Actions from Q-Values</a:t>
            </a:r>
          </a:p>
        </p:txBody>
      </p:sp>
      <p:sp>
        <p:nvSpPr>
          <p:cNvPr id="17336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Let’s imagine we have the optimal q-values:</a:t>
            </a:r>
          </a:p>
          <a:p>
            <a:endParaRPr lang="en-US" sz="2800" dirty="0"/>
          </a:p>
          <a:p>
            <a:r>
              <a:rPr lang="en-US" sz="2800" dirty="0"/>
              <a:t>How should we act?</a:t>
            </a:r>
          </a:p>
          <a:p>
            <a:pPr lvl="1"/>
            <a:r>
              <a:rPr lang="en-US" sz="2400" dirty="0"/>
              <a:t>Completely trivial to decide!</a:t>
            </a:r>
          </a:p>
          <a:p>
            <a:endParaRPr lang="en-US" sz="28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r>
              <a:rPr lang="en-US" sz="2800" dirty="0"/>
              <a:t>Important lesson: actions are easier to select from q-values than values!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1" t="20051" r="58223" b="36486"/>
          <a:stretch/>
        </p:blipFill>
        <p:spPr bwMode="auto">
          <a:xfrm>
            <a:off x="7391401" y="1292469"/>
            <a:ext cx="4557346" cy="3456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3199872" y="3781300"/>
            <a:ext cx="2438928" cy="478221"/>
          </a:xfrm>
          <a:prstGeom prst="rect">
            <a:avLst/>
          </a:prstGeom>
          <a:noFill/>
          <a:ln/>
          <a:effectLst/>
        </p:spPr>
      </p:pic>
      <p:pic>
        <p:nvPicPr>
          <p:cNvPr id="12" name="Picture 1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1813955" y="3768968"/>
            <a:ext cx="1195552" cy="33475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Iteration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2862" y="1448320"/>
            <a:ext cx="7018338" cy="45995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Problems with Value Iteration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latin typeface="Calibri"/>
                <a:cs typeface="Calibri"/>
              </a:rPr>
              <a:t>Value iteration repeats the Bellman updates:</a:t>
            </a:r>
          </a:p>
          <a:p>
            <a:endParaRPr lang="en-US" sz="2800" dirty="0">
              <a:latin typeface="Calibri"/>
              <a:cs typeface="Calibri"/>
            </a:endParaRPr>
          </a:p>
          <a:p>
            <a:endParaRPr lang="en-US" sz="2800" dirty="0">
              <a:latin typeface="Calibri"/>
              <a:cs typeface="Calibri"/>
            </a:endParaRPr>
          </a:p>
          <a:p>
            <a:endParaRPr lang="en-US" sz="2800" dirty="0">
              <a:latin typeface="Calibri"/>
              <a:cs typeface="Calibri"/>
            </a:endParaRPr>
          </a:p>
          <a:p>
            <a:r>
              <a:rPr lang="en-US" sz="2800" dirty="0">
                <a:latin typeface="Calibri"/>
                <a:cs typeface="Calibri"/>
              </a:rPr>
              <a:t>Problem 1: It’s slow – O(S</a:t>
            </a:r>
            <a:r>
              <a:rPr lang="en-US" sz="2800" baseline="30000" dirty="0">
                <a:latin typeface="Calibri"/>
                <a:cs typeface="Calibri"/>
              </a:rPr>
              <a:t>2</a:t>
            </a:r>
            <a:r>
              <a:rPr lang="en-US" sz="2800" dirty="0">
                <a:latin typeface="Calibri"/>
                <a:cs typeface="Calibri"/>
              </a:rPr>
              <a:t>A) per iteration</a:t>
            </a:r>
          </a:p>
          <a:p>
            <a:endParaRPr lang="en-US" sz="2800" dirty="0">
              <a:latin typeface="Calibri"/>
              <a:cs typeface="Calibri"/>
            </a:endParaRPr>
          </a:p>
          <a:p>
            <a:r>
              <a:rPr lang="en-US" sz="2800" dirty="0">
                <a:latin typeface="Calibri"/>
                <a:cs typeface="Calibri"/>
              </a:rPr>
              <a:t>Problem 2: The “max” at each state rarely changes</a:t>
            </a:r>
          </a:p>
          <a:p>
            <a:endParaRPr lang="en-US" sz="2800" dirty="0">
              <a:latin typeface="Calibri"/>
              <a:cs typeface="Calibri"/>
            </a:endParaRPr>
          </a:p>
          <a:p>
            <a:r>
              <a:rPr lang="en-US" sz="2800" dirty="0">
                <a:latin typeface="Calibri"/>
                <a:cs typeface="Calibri"/>
              </a:rPr>
              <a:t>Problem 3: The policy often converges long before the values</a:t>
            </a:r>
          </a:p>
          <a:p>
            <a:pPr lvl="1"/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5" name="Picture 4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066801" y="2362200"/>
            <a:ext cx="6629400" cy="630314"/>
          </a:xfrm>
          <a:prstGeom prst="rect">
            <a:avLst/>
          </a:prstGeom>
          <a:noFill/>
          <a:ln/>
          <a:effectLst/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8534400" y="1447800"/>
            <a:ext cx="3048000" cy="2754586"/>
            <a:chOff x="2400" y="1401"/>
            <a:chExt cx="1392" cy="1258"/>
          </a:xfrm>
        </p:grpSpPr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1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prstDash val="solid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22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prstDash val="solid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23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prstDash val="solid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24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prstDash val="solid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9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17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18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19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2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11" name="Text Box 17"/>
            <p:cNvSpPr txBox="1">
              <a:spLocks noChangeArrowheads="1"/>
            </p:cNvSpPr>
            <p:nvPr/>
          </p:nvSpPr>
          <p:spPr bwMode="auto">
            <a:xfrm>
              <a:off x="306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12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13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14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latin typeface="Calibri"/>
                  <a:cs typeface="Calibri"/>
                </a:rPr>
                <a:t>s,a,s</a:t>
              </a:r>
              <a:r>
                <a:rPr lang="ja-JP" altLang="en-US" sz="240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15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6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5" name="Text Box 28"/>
          <p:cNvSpPr txBox="1">
            <a:spLocks noChangeArrowheads="1"/>
          </p:cNvSpPr>
          <p:nvPr/>
        </p:nvSpPr>
        <p:spPr bwMode="auto">
          <a:xfrm>
            <a:off x="9067800" y="6411913"/>
            <a:ext cx="3048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/>
                <a:cs typeface="Calibri"/>
              </a:rPr>
              <a:t>[Demo: value iteration (L9D2)]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7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791" y="1143000"/>
            <a:ext cx="620641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5989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7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545" y="1143000"/>
            <a:ext cx="617691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804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</a:t>
            </a:r>
            <a:r>
              <a:rPr lang="en-US" dirty="0" err="1"/>
              <a:t>Gridworld</a:t>
            </a:r>
            <a:r>
              <a:rPr lang="en-US" dirty="0"/>
              <a:t> Manual Intro</a:t>
            </a:r>
          </a:p>
        </p:txBody>
      </p:sp>
      <p:pic>
        <p:nvPicPr>
          <p:cNvPr id="4" name="Gridworld Manual Intr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9760" y="1143000"/>
            <a:ext cx="841248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7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7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400" y="1143000"/>
            <a:ext cx="620720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66116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179" y="1143000"/>
            <a:ext cx="617764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30168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57098"/>
            <a:ext cx="6172200" cy="570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39919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644" y="1143000"/>
            <a:ext cx="6186713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4993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972" y="1173166"/>
            <a:ext cx="6154057" cy="568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1278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48034"/>
            <a:ext cx="6172200" cy="570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79943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75224"/>
            <a:ext cx="6172200" cy="568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7735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98" y="1157224"/>
            <a:ext cx="6179605" cy="570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67791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25" y="1143000"/>
            <a:ext cx="61965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38256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38306"/>
            <a:ext cx="6172200" cy="571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622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What is Markov about MDPs?</a:t>
            </a:r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610600" cy="4525963"/>
          </a:xfrm>
        </p:spPr>
        <p:txBody>
          <a:bodyPr/>
          <a:lstStyle/>
          <a:p>
            <a:r>
              <a:rPr lang="en-US" altLang="ja-JP" sz="2400" dirty="0">
                <a:ea typeface="ＭＳ Ｐゴシック" pitchFamily="34" charset="-128"/>
              </a:rPr>
              <a:t>“Markov” generally means that given the present state, the </a:t>
            </a:r>
            <a:r>
              <a:rPr lang="en-US" altLang="ja-JP" sz="2400" dirty="0">
                <a:solidFill>
                  <a:srgbClr val="C00000"/>
                </a:solidFill>
                <a:ea typeface="ＭＳ Ｐゴシック" pitchFamily="34" charset="-128"/>
              </a:rPr>
              <a:t>future and the past are independent</a:t>
            </a:r>
          </a:p>
          <a:p>
            <a:pPr lvl="2"/>
            <a:endParaRPr lang="en-US" sz="16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For Markov decision processes, </a:t>
            </a:r>
            <a:r>
              <a:rPr lang="en-US" altLang="ja-JP" sz="2400" dirty="0">
                <a:ea typeface="ＭＳ Ｐゴシック" pitchFamily="34" charset="-128"/>
              </a:rPr>
              <a:t>“Markov” means action outcomes depend only on the current state</a:t>
            </a:r>
          </a:p>
          <a:p>
            <a:endParaRPr lang="en-US" altLang="ja-JP" sz="2400" dirty="0">
              <a:ea typeface="ＭＳ Ｐゴシック" pitchFamily="34" charset="-128"/>
            </a:endParaRPr>
          </a:p>
          <a:p>
            <a:endParaRPr lang="en-US" altLang="ja-JP" sz="2400" dirty="0">
              <a:ea typeface="ＭＳ Ｐゴシック" pitchFamily="34" charset="-128"/>
            </a:endParaRPr>
          </a:p>
          <a:p>
            <a:endParaRPr lang="en-US" altLang="ja-JP" sz="2000" dirty="0">
              <a:ea typeface="ＭＳ Ｐゴシック" pitchFamily="34" charset="-128"/>
            </a:endParaRPr>
          </a:p>
          <a:p>
            <a:endParaRPr lang="en-US" altLang="ja-JP" sz="2000" dirty="0">
              <a:ea typeface="ＭＳ Ｐゴシック" pitchFamily="34" charset="-128"/>
            </a:endParaRPr>
          </a:p>
          <a:p>
            <a:endParaRPr lang="en-US" altLang="ja-JP" sz="2000" dirty="0">
              <a:ea typeface="ＭＳ Ｐゴシック" pitchFamily="34" charset="-128"/>
            </a:endParaRPr>
          </a:p>
          <a:p>
            <a:r>
              <a:rPr lang="en-US" altLang="ja-JP" sz="2400" dirty="0">
                <a:ea typeface="ＭＳ Ｐゴシック" pitchFamily="34" charset="-128"/>
              </a:rPr>
              <a:t>This is just like search, where the successor function could only depend on the current state (not the history)</a:t>
            </a:r>
          </a:p>
          <a:p>
            <a:pPr>
              <a:buFont typeface="Wingdings" pitchFamily="2" charset="2"/>
              <a:buNone/>
            </a:pPr>
            <a:endParaRPr lang="en-US" sz="2400" dirty="0">
              <a:ea typeface="ＭＳ Ｐゴシック" pitchFamily="34" charset="-128"/>
            </a:endParaRPr>
          </a:p>
        </p:txBody>
      </p:sp>
      <p:pic>
        <p:nvPicPr>
          <p:cNvPr id="24579" name="Picture 2" descr="\\.host\Shared Folders\Shared with PC\images\Marko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96400" y="1447800"/>
            <a:ext cx="2143125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1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06613" y="4191000"/>
            <a:ext cx="193675" cy="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9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44613" y="3581400"/>
            <a:ext cx="71897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0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44613" y="4648200"/>
            <a:ext cx="34972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9448800" y="4334470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libri" pitchFamily="34" charset="0"/>
              </a:rPr>
              <a:t>Andrey</a:t>
            </a:r>
            <a:r>
              <a:rPr lang="en-US" dirty="0">
                <a:latin typeface="Calibri" pitchFamily="34" charset="0"/>
              </a:rPr>
              <a:t> Markov (1856-1922)</a:t>
            </a:r>
          </a:p>
          <a:p>
            <a:pPr algn="ctr"/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25" y="1143000"/>
            <a:ext cx="61965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5026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k=100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9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746" y="1130418"/>
            <a:ext cx="6190508" cy="572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6713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Iteration</a:t>
            </a:r>
          </a:p>
        </p:txBody>
      </p:sp>
      <p:sp>
        <p:nvSpPr>
          <p:cNvPr id="17612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Alternative approach for optimal values:</a:t>
            </a:r>
          </a:p>
          <a:p>
            <a:pPr lvl="1"/>
            <a:r>
              <a:rPr lang="en-US" sz="2400" dirty="0">
                <a:solidFill>
                  <a:srgbClr val="CC0000"/>
                </a:solidFill>
              </a:rPr>
              <a:t>Step 1: Policy evaluation: </a:t>
            </a:r>
            <a:r>
              <a:rPr lang="en-US" sz="2400" dirty="0"/>
              <a:t>calculate utilities for some fixed policy (not optimal utilities!) until convergence</a:t>
            </a:r>
          </a:p>
          <a:p>
            <a:pPr lvl="1"/>
            <a:r>
              <a:rPr lang="en-US" sz="2400" dirty="0">
                <a:solidFill>
                  <a:srgbClr val="CC0000"/>
                </a:solidFill>
              </a:rPr>
              <a:t>Step 2: Policy improvement: </a:t>
            </a:r>
            <a:r>
              <a:rPr lang="en-US" sz="2400" dirty="0"/>
              <a:t>update policy using one-step look-ahead with resulting converged (but not optimal!) utilities as future values</a:t>
            </a:r>
          </a:p>
          <a:p>
            <a:pPr lvl="1"/>
            <a:r>
              <a:rPr lang="en-US" sz="2400" dirty="0"/>
              <a:t>Repeat steps until policy converges</a:t>
            </a:r>
          </a:p>
          <a:p>
            <a:pPr lvl="1"/>
            <a:endParaRPr lang="en-US" sz="2400" dirty="0"/>
          </a:p>
          <a:p>
            <a:r>
              <a:rPr lang="en-US" sz="2800" dirty="0"/>
              <a:t>This is </a:t>
            </a:r>
            <a:r>
              <a:rPr lang="en-US" sz="2800" dirty="0">
                <a:solidFill>
                  <a:srgbClr val="CC0000"/>
                </a:solidFill>
              </a:rPr>
              <a:t>policy iteration</a:t>
            </a:r>
          </a:p>
          <a:p>
            <a:pPr lvl="1"/>
            <a:r>
              <a:rPr lang="en-US" sz="2400" dirty="0"/>
              <a:t>It’s still optimal!</a:t>
            </a:r>
          </a:p>
          <a:p>
            <a:pPr lvl="1"/>
            <a:r>
              <a:rPr lang="en-US" sz="2400" dirty="0"/>
              <a:t>Can converge (much) faster under some conditions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Policy Iteration</a:t>
            </a:r>
          </a:p>
        </p:txBody>
      </p:sp>
      <p:sp>
        <p:nvSpPr>
          <p:cNvPr id="17623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3"/>
            <a:endParaRPr lang="en-US" sz="1200" dirty="0"/>
          </a:p>
          <a:p>
            <a:r>
              <a:rPr lang="en-US" sz="2400" dirty="0"/>
              <a:t>Evaluation: For fixed current policy </a:t>
            </a:r>
            <a:r>
              <a:rPr lang="en-US" sz="2400" dirty="0">
                <a:sym typeface="Symbol" pitchFamily="18" charset="2"/>
              </a:rPr>
              <a:t>, find values with policy evaluation:</a:t>
            </a:r>
          </a:p>
          <a:p>
            <a:pPr lvl="1"/>
            <a:r>
              <a:rPr lang="en-US" sz="2000" dirty="0">
                <a:sym typeface="Symbol" pitchFamily="18" charset="2"/>
              </a:rPr>
              <a:t>Iterate until values converge:</a:t>
            </a:r>
          </a:p>
          <a:p>
            <a:endParaRPr lang="en-US" sz="2400" dirty="0">
              <a:sym typeface="Symbol" pitchFamily="18" charset="2"/>
            </a:endParaRPr>
          </a:p>
          <a:p>
            <a:endParaRPr lang="en-US" sz="2400" dirty="0">
              <a:sym typeface="Symbol" pitchFamily="18" charset="2"/>
            </a:endParaRPr>
          </a:p>
          <a:p>
            <a:endParaRPr lang="en-US" sz="2400" dirty="0">
              <a:sym typeface="Symbol" pitchFamily="18" charset="2"/>
            </a:endParaRPr>
          </a:p>
          <a:p>
            <a:r>
              <a:rPr lang="en-US" sz="2400" dirty="0"/>
              <a:t>Improvement: For fixed values, get a better policy using policy extraction</a:t>
            </a:r>
          </a:p>
          <a:p>
            <a:pPr lvl="1"/>
            <a:r>
              <a:rPr lang="en-US" sz="2000" dirty="0"/>
              <a:t>One-step look-ahead:</a:t>
            </a:r>
          </a:p>
          <a:p>
            <a:endParaRPr lang="en-US" sz="2400" dirty="0">
              <a:sym typeface="Symbol" pitchFamily="18" charset="2"/>
            </a:endParaRPr>
          </a:p>
        </p:txBody>
      </p:sp>
      <p:pic>
        <p:nvPicPr>
          <p:cNvPr id="9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2026211" y="2743200"/>
            <a:ext cx="7834776" cy="690721"/>
          </a:xfrm>
          <a:prstGeom prst="rect">
            <a:avLst/>
          </a:prstGeom>
          <a:noFill/>
          <a:ln/>
          <a:effectLst/>
        </p:spPr>
      </p:pic>
      <p:pic>
        <p:nvPicPr>
          <p:cNvPr id="10" name="Picture 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2030087" y="4921250"/>
            <a:ext cx="7215495" cy="64106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07687-96D0-7D54-A241-9F82C513D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P</a:t>
            </a:r>
            <a:r>
              <a:rPr lang="en-US" dirty="0" err="1"/>
              <a:t>olicy</a:t>
            </a:r>
            <a:r>
              <a:rPr lang="en-US" dirty="0"/>
              <a:t> iteration algorithm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352266-46A3-F582-292D-883C15392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19200"/>
            <a:ext cx="115824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6340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Comparison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1201400" cy="5257800"/>
          </a:xfrm>
        </p:spPr>
        <p:txBody>
          <a:bodyPr/>
          <a:lstStyle/>
          <a:p>
            <a:r>
              <a:rPr lang="en-US" sz="2400" dirty="0"/>
              <a:t>Both value iteration and policy iteration compute the same thing (all optimal values)</a:t>
            </a:r>
          </a:p>
          <a:p>
            <a:pPr lvl="3"/>
            <a:endParaRPr lang="en-US" sz="1200" dirty="0"/>
          </a:p>
          <a:p>
            <a:r>
              <a:rPr lang="en-US" sz="2400" dirty="0"/>
              <a:t>In value iteration:</a:t>
            </a:r>
          </a:p>
          <a:p>
            <a:pPr lvl="1"/>
            <a:r>
              <a:rPr lang="en-US" sz="2200" dirty="0"/>
              <a:t>Every iteration updates both the values and (implicitly) the policy</a:t>
            </a:r>
          </a:p>
          <a:p>
            <a:pPr lvl="1"/>
            <a:r>
              <a:rPr lang="en-US" sz="2200" dirty="0"/>
              <a:t>We don’t track the policy, but taking the max over actions implicitly </a:t>
            </a:r>
            <a:r>
              <a:rPr lang="en-US" sz="2200" dirty="0" err="1"/>
              <a:t>recomputes</a:t>
            </a:r>
            <a:r>
              <a:rPr lang="en-US" sz="2200" dirty="0"/>
              <a:t> it</a:t>
            </a:r>
          </a:p>
          <a:p>
            <a:pPr lvl="3"/>
            <a:endParaRPr lang="en-US" sz="1200" dirty="0"/>
          </a:p>
          <a:p>
            <a:r>
              <a:rPr lang="en-US" sz="2400" dirty="0"/>
              <a:t>In policy iteration:</a:t>
            </a:r>
          </a:p>
          <a:p>
            <a:pPr lvl="1"/>
            <a:r>
              <a:rPr lang="en-US" sz="2200" dirty="0"/>
              <a:t>We do several passes that update utilities with fixed policy (each pass is fast because we consider only one action, not all of them)</a:t>
            </a:r>
          </a:p>
          <a:p>
            <a:pPr lvl="1"/>
            <a:r>
              <a:rPr lang="en-US" sz="2200" dirty="0"/>
              <a:t>After the policy is evaluated, a new policy is chosen (slow like a value iteration pass)</a:t>
            </a:r>
          </a:p>
          <a:p>
            <a:pPr lvl="1"/>
            <a:r>
              <a:rPr lang="en-US" sz="2200" dirty="0"/>
              <a:t>The new policy will be better (or we’re done)</a:t>
            </a:r>
          </a:p>
          <a:p>
            <a:pPr lvl="4"/>
            <a:endParaRPr lang="en-US" sz="1200" dirty="0"/>
          </a:p>
          <a:p>
            <a:pPr>
              <a:spcBef>
                <a:spcPts val="1200"/>
              </a:spcBef>
            </a:pPr>
            <a:r>
              <a:rPr lang="en-US" sz="2400" dirty="0"/>
              <a:t>Both are dynamic programs for solving MDPs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 MDP Algorithms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So you want to….</a:t>
            </a:r>
          </a:p>
          <a:p>
            <a:pPr lvl="1"/>
            <a:r>
              <a:rPr lang="en-US" sz="2400" dirty="0"/>
              <a:t>Compute optimal values: use value iteration or policy iteration</a:t>
            </a:r>
          </a:p>
          <a:p>
            <a:pPr lvl="1"/>
            <a:r>
              <a:rPr lang="en-US" sz="2400" dirty="0"/>
              <a:t>Compute values for a particular policy: use policy evaluation</a:t>
            </a:r>
          </a:p>
          <a:p>
            <a:pPr lvl="1"/>
            <a:r>
              <a:rPr lang="en-US" sz="2400" dirty="0"/>
              <a:t>Turn your values into a policy: use policy extraction (one-step </a:t>
            </a:r>
            <a:r>
              <a:rPr lang="en-US" sz="2400" dirty="0" err="1"/>
              <a:t>lookahead</a:t>
            </a:r>
            <a:r>
              <a:rPr lang="en-US" sz="2400" dirty="0"/>
              <a:t>)</a:t>
            </a:r>
          </a:p>
          <a:p>
            <a:pPr lvl="1"/>
            <a:endParaRPr lang="en-US" sz="2400" dirty="0"/>
          </a:p>
          <a:p>
            <a:r>
              <a:rPr lang="en-US" sz="2800" dirty="0"/>
              <a:t>These all look the same!</a:t>
            </a:r>
          </a:p>
          <a:p>
            <a:pPr lvl="1"/>
            <a:r>
              <a:rPr lang="en-US" sz="2400" dirty="0"/>
              <a:t>They basically are – they are all variations of Bellman updates</a:t>
            </a:r>
          </a:p>
          <a:p>
            <a:pPr lvl="1"/>
            <a:r>
              <a:rPr lang="en-US" sz="2400" dirty="0"/>
              <a:t>They all use one-step </a:t>
            </a:r>
            <a:r>
              <a:rPr lang="en-US" sz="2400" dirty="0" err="1"/>
              <a:t>lookahead</a:t>
            </a:r>
            <a:r>
              <a:rPr lang="en-US" sz="2400" dirty="0"/>
              <a:t> </a:t>
            </a:r>
            <a:r>
              <a:rPr lang="en-US" sz="2400" dirty="0" err="1"/>
              <a:t>expectimax</a:t>
            </a:r>
            <a:r>
              <a:rPr lang="en-US" sz="2400" dirty="0"/>
              <a:t> fragments</a:t>
            </a:r>
          </a:p>
          <a:p>
            <a:pPr lvl="1"/>
            <a:r>
              <a:rPr lang="en-US" sz="2400" dirty="0"/>
              <a:t>They differ only in whether we plug in a fixed policy or max over actions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 Bandits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0" y="1447800"/>
            <a:ext cx="3048000" cy="304800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7200" y="1371600"/>
            <a:ext cx="2743200" cy="3048000"/>
          </a:xfrm>
          <a:prstGeom prst="rect">
            <a:avLst/>
          </a:prstGeom>
          <a:noFill/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0600" y="3049893"/>
            <a:ext cx="2819400" cy="3501414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A29EB4-86A1-5528-9203-CB3B1D6F57E2}"/>
              </a:ext>
            </a:extLst>
          </p:cNvPr>
          <p:cNvSpPr txBox="1"/>
          <p:nvPr/>
        </p:nvSpPr>
        <p:spPr>
          <a:xfrm>
            <a:off x="1096610" y="5087034"/>
            <a:ext cx="3058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Blue slot machine gives you $1</a:t>
            </a:r>
          </a:p>
          <a:p>
            <a:r>
              <a:rPr lang="en-US" dirty="0">
                <a:latin typeface="Calibri"/>
                <a:cs typeface="Calibri"/>
              </a:rPr>
              <a:t>when you pull the lever </a:t>
            </a:r>
            <a:endParaRPr lang="tr-TR" dirty="0"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C9E3C-49FB-6F62-1828-DF887AF9A609}"/>
              </a:ext>
            </a:extLst>
          </p:cNvPr>
          <p:cNvSpPr txBox="1"/>
          <p:nvPr/>
        </p:nvSpPr>
        <p:spPr>
          <a:xfrm>
            <a:off x="8229600" y="5105400"/>
            <a:ext cx="3543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Red slot machine gives you $0 or $2</a:t>
            </a:r>
          </a:p>
          <a:p>
            <a:r>
              <a:rPr lang="en-US" dirty="0">
                <a:latin typeface="Calibri"/>
                <a:cs typeface="Calibri"/>
              </a:rPr>
              <a:t>when you pull the lever </a:t>
            </a:r>
            <a:endParaRPr lang="tr-TR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Double-Bandit MDP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71600"/>
            <a:ext cx="11379200" cy="4729164"/>
          </a:xfrm>
        </p:spPr>
        <p:txBody>
          <a:bodyPr/>
          <a:lstStyle/>
          <a:p>
            <a:r>
              <a:rPr lang="en-US" sz="2400" dirty="0"/>
              <a:t>Actions: </a:t>
            </a:r>
            <a:r>
              <a:rPr lang="en-US" sz="2400" i="1" dirty="0">
                <a:solidFill>
                  <a:srgbClr val="3333FF"/>
                </a:solidFill>
              </a:rPr>
              <a:t>Blue</a:t>
            </a:r>
            <a:r>
              <a:rPr lang="en-US" sz="2400" i="1" dirty="0"/>
              <a:t>, </a:t>
            </a:r>
            <a:r>
              <a:rPr lang="en-US" sz="2400" i="1" dirty="0">
                <a:solidFill>
                  <a:srgbClr val="C00000"/>
                </a:solidFill>
              </a:rPr>
              <a:t>Red</a:t>
            </a:r>
          </a:p>
          <a:p>
            <a:r>
              <a:rPr lang="en-US" sz="2400" dirty="0"/>
              <a:t>States: </a:t>
            </a:r>
            <a:r>
              <a:rPr lang="en-US" sz="2400" dirty="0">
                <a:solidFill>
                  <a:srgbClr val="008000"/>
                </a:solidFill>
              </a:rPr>
              <a:t>Win</a:t>
            </a:r>
            <a:r>
              <a:rPr lang="en-US" sz="2400" dirty="0">
                <a:solidFill>
                  <a:schemeClr val="tx1"/>
                </a:solidFill>
              </a:rPr>
              <a:t>, Lose</a:t>
            </a:r>
          </a:p>
        </p:txBody>
      </p:sp>
      <p:sp>
        <p:nvSpPr>
          <p:cNvPr id="5" name="Oval 4"/>
          <p:cNvSpPr/>
          <p:nvPr/>
        </p:nvSpPr>
        <p:spPr>
          <a:xfrm>
            <a:off x="3276600" y="3276601"/>
            <a:ext cx="685800" cy="685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8000"/>
                </a:solidFill>
                <a:latin typeface="Calibri" pitchFamily="34" charset="0"/>
              </a:rPr>
              <a:t>W</a:t>
            </a:r>
          </a:p>
        </p:txBody>
      </p:sp>
      <p:sp>
        <p:nvSpPr>
          <p:cNvPr id="6" name="Oval 5"/>
          <p:cNvSpPr/>
          <p:nvPr/>
        </p:nvSpPr>
        <p:spPr>
          <a:xfrm>
            <a:off x="8229600" y="3276601"/>
            <a:ext cx="685800" cy="6858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libri" pitchFamily="34" charset="0"/>
              </a:rPr>
              <a:t>L</a:t>
            </a:r>
          </a:p>
        </p:txBody>
      </p:sp>
      <p:cxnSp>
        <p:nvCxnSpPr>
          <p:cNvPr id="8" name="Curved Connector 7"/>
          <p:cNvCxnSpPr>
            <a:stCxn id="5" idx="0"/>
            <a:endCxn id="6" idx="1"/>
          </p:cNvCxnSpPr>
          <p:nvPr/>
        </p:nvCxnSpPr>
        <p:spPr>
          <a:xfrm rot="16200000" flipH="1">
            <a:off x="5924549" y="971551"/>
            <a:ext cx="100433" cy="4710533"/>
          </a:xfrm>
          <a:prstGeom prst="curvedConnector3">
            <a:avLst>
              <a:gd name="adj1" fmla="val -822914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>
            <a:stCxn id="5" idx="0"/>
            <a:endCxn id="5" idx="6"/>
          </p:cNvCxnSpPr>
          <p:nvPr/>
        </p:nvCxnSpPr>
        <p:spPr>
          <a:xfrm rot="16200000" flipH="1">
            <a:off x="3619500" y="3276601"/>
            <a:ext cx="342900" cy="342900"/>
          </a:xfrm>
          <a:prstGeom prst="curvedConnector4">
            <a:avLst>
              <a:gd name="adj1" fmla="val -87180"/>
              <a:gd name="adj2" fmla="val 338462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>
            <a:stCxn id="6" idx="4"/>
            <a:endCxn id="5" idx="5"/>
          </p:cNvCxnSpPr>
          <p:nvPr/>
        </p:nvCxnSpPr>
        <p:spPr>
          <a:xfrm rot="5400000" flipH="1">
            <a:off x="6167017" y="1556919"/>
            <a:ext cx="100433" cy="4710533"/>
          </a:xfrm>
          <a:prstGeom prst="curvedConnector3">
            <a:avLst>
              <a:gd name="adj1" fmla="val -927967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3"/>
          <p:cNvCxnSpPr>
            <a:stCxn id="6" idx="4"/>
            <a:endCxn id="6" idx="2"/>
          </p:cNvCxnSpPr>
          <p:nvPr/>
        </p:nvCxnSpPr>
        <p:spPr>
          <a:xfrm rot="5400000" flipH="1">
            <a:off x="8229600" y="3619501"/>
            <a:ext cx="342900" cy="342900"/>
          </a:xfrm>
          <a:prstGeom prst="curvedConnector4">
            <a:avLst>
              <a:gd name="adj1" fmla="val -84616"/>
              <a:gd name="adj2" fmla="val 325641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6" idx="6"/>
            <a:endCxn id="5" idx="4"/>
          </p:cNvCxnSpPr>
          <p:nvPr/>
        </p:nvCxnSpPr>
        <p:spPr>
          <a:xfrm flipH="1">
            <a:off x="3619500" y="3619501"/>
            <a:ext cx="5295900" cy="342900"/>
          </a:xfrm>
          <a:prstGeom prst="curvedConnector4">
            <a:avLst>
              <a:gd name="adj1" fmla="val -7681"/>
              <a:gd name="adj2" fmla="val 589178"/>
            </a:avLst>
          </a:prstGeom>
          <a:ln w="57150">
            <a:solidFill>
              <a:srgbClr val="0070C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13"/>
          <p:cNvCxnSpPr>
            <a:stCxn id="5" idx="4"/>
            <a:endCxn id="5" idx="2"/>
          </p:cNvCxnSpPr>
          <p:nvPr/>
        </p:nvCxnSpPr>
        <p:spPr>
          <a:xfrm rot="5400000" flipH="1">
            <a:off x="3276600" y="3619501"/>
            <a:ext cx="342900" cy="342900"/>
          </a:xfrm>
          <a:prstGeom prst="curvedConnector4">
            <a:avLst>
              <a:gd name="adj1" fmla="val -376924"/>
              <a:gd name="adj2" fmla="val 415385"/>
            </a:avLst>
          </a:prstGeom>
          <a:ln w="57150">
            <a:solidFill>
              <a:srgbClr val="0070C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1600200" y="3962400"/>
            <a:ext cx="60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  <a:latin typeface="Calibri" pitchFamily="34" charset="0"/>
              </a:rPr>
              <a:t>$1</a:t>
            </a:r>
          </a:p>
          <a:p>
            <a:endParaRPr lang="en-US" sz="2400" dirty="0">
              <a:latin typeface="Calibri" pitchFamily="34" charset="0"/>
            </a:endParaRPr>
          </a:p>
          <a:p>
            <a:r>
              <a:rPr lang="en-US" sz="2400" dirty="0">
                <a:latin typeface="Calibri" pitchFamily="34" charset="0"/>
              </a:rPr>
              <a:t>1.0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9448800" y="3886200"/>
            <a:ext cx="60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  <a:latin typeface="Calibri" pitchFamily="34" charset="0"/>
              </a:rPr>
              <a:t>$1</a:t>
            </a:r>
          </a:p>
          <a:p>
            <a:endParaRPr lang="en-US" sz="2400" dirty="0">
              <a:latin typeface="Calibri" pitchFamily="34" charset="0"/>
            </a:endParaRPr>
          </a:p>
          <a:p>
            <a:r>
              <a:rPr lang="en-US" sz="2400" dirty="0">
                <a:latin typeface="Calibri" pitchFamily="34" charset="0"/>
              </a:rPr>
              <a:t>1.0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5334000" y="1976735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0.25 	</a:t>
            </a:r>
            <a:r>
              <a:rPr lang="en-US" sz="2400" dirty="0">
                <a:solidFill>
                  <a:srgbClr val="008000"/>
                </a:solidFill>
                <a:latin typeface="Calibri" pitchFamily="34" charset="0"/>
              </a:rPr>
              <a:t>$0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800600" y="2826603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0.75 </a:t>
            </a:r>
          </a:p>
          <a:p>
            <a:r>
              <a:rPr lang="en-US" sz="2400" dirty="0">
                <a:solidFill>
                  <a:srgbClr val="008000"/>
                </a:solidFill>
                <a:latin typeface="Calibri" pitchFamily="34" charset="0"/>
              </a:rPr>
              <a:t>$2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486400" y="43434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0.75 	</a:t>
            </a:r>
            <a:r>
              <a:rPr lang="en-US" sz="2400" dirty="0">
                <a:solidFill>
                  <a:srgbClr val="008000"/>
                </a:solidFill>
                <a:latin typeface="Calibri" pitchFamily="34" charset="0"/>
              </a:rPr>
              <a:t>$2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858000" y="3352800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0.25 </a:t>
            </a:r>
          </a:p>
          <a:p>
            <a:r>
              <a:rPr lang="en-US" sz="2400" dirty="0">
                <a:solidFill>
                  <a:srgbClr val="008000"/>
                </a:solidFill>
                <a:latin typeface="Calibri" pitchFamily="34" charset="0"/>
              </a:rPr>
              <a:t>$0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9525000" y="1371600"/>
            <a:ext cx="2209800" cy="1752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chemeClr val="tx1"/>
                </a:solidFill>
                <a:latin typeface="Calibri" pitchFamily="34" charset="0"/>
              </a:rPr>
              <a:t>No discount</a:t>
            </a:r>
          </a:p>
          <a:p>
            <a:pPr algn="ctr"/>
            <a:endParaRPr lang="en-US" sz="400" i="1" dirty="0">
              <a:solidFill>
                <a:schemeClr val="tx1"/>
              </a:solidFill>
              <a:latin typeface="Calibri" pitchFamily="34" charset="0"/>
            </a:endParaRPr>
          </a:p>
          <a:p>
            <a:pPr algn="ctr"/>
            <a:r>
              <a:rPr lang="en-US" sz="2000" i="1" dirty="0">
                <a:solidFill>
                  <a:schemeClr val="tx1"/>
                </a:solidFill>
                <a:latin typeface="Calibri" pitchFamily="34" charset="0"/>
              </a:rPr>
              <a:t>100 time steps</a:t>
            </a:r>
            <a:endParaRPr lang="en-US" sz="800" i="1" dirty="0">
              <a:solidFill>
                <a:schemeClr val="tx1"/>
              </a:solidFill>
              <a:latin typeface="Calibri" pitchFamily="34" charset="0"/>
            </a:endParaRPr>
          </a:p>
          <a:p>
            <a:pPr algn="ctr"/>
            <a:endParaRPr lang="en-US" sz="400" i="1" dirty="0">
              <a:solidFill>
                <a:schemeClr val="tx1"/>
              </a:solidFill>
              <a:latin typeface="Calibri" pitchFamily="34" charset="0"/>
            </a:endParaRPr>
          </a:p>
          <a:p>
            <a:pPr algn="ctr"/>
            <a:r>
              <a:rPr lang="en-US" sz="2000" i="1" dirty="0">
                <a:solidFill>
                  <a:schemeClr val="tx1"/>
                </a:solidFill>
                <a:latin typeface="Calibri" pitchFamily="34" charset="0"/>
              </a:rPr>
              <a:t>Both states have the same value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Offline 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295400"/>
            <a:ext cx="11379200" cy="4729164"/>
          </a:xfrm>
        </p:spPr>
        <p:txBody>
          <a:bodyPr/>
          <a:lstStyle/>
          <a:p>
            <a:r>
              <a:rPr lang="en-US" sz="2800" dirty="0">
                <a:latin typeface="Calibri"/>
                <a:cs typeface="Calibri"/>
              </a:rPr>
              <a:t>Solving MDPs is offline planning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You determine all quantities through computation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You need to know the details of the MDP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You do not actually play the game!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19200" y="449580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alibri"/>
                <a:cs typeface="Calibri"/>
              </a:rPr>
              <a:t>Play Red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19200" y="542038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alibri"/>
                <a:cs typeface="Calibri"/>
              </a:rPr>
              <a:t>Play Blue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29000" y="3667780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Value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525000" y="1371600"/>
            <a:ext cx="2209800" cy="1752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chemeClr val="tx1"/>
                </a:solidFill>
                <a:latin typeface="Calibri"/>
                <a:cs typeface="Calibri"/>
              </a:rPr>
              <a:t>No discount</a:t>
            </a:r>
          </a:p>
          <a:p>
            <a:pPr algn="ctr"/>
            <a:endParaRPr lang="en-US" sz="400" i="1" dirty="0">
              <a:solidFill>
                <a:schemeClr val="tx1"/>
              </a:solidFill>
              <a:latin typeface="Calibri"/>
              <a:cs typeface="Calibri"/>
            </a:endParaRPr>
          </a:p>
          <a:p>
            <a:pPr algn="ctr"/>
            <a:r>
              <a:rPr lang="en-US" sz="2000" i="1" dirty="0">
                <a:solidFill>
                  <a:schemeClr val="tx1"/>
                </a:solidFill>
                <a:latin typeface="Calibri"/>
                <a:cs typeface="Calibri"/>
              </a:rPr>
              <a:t>100 time steps</a:t>
            </a:r>
            <a:endParaRPr lang="en-US" sz="800" i="1" dirty="0">
              <a:solidFill>
                <a:schemeClr val="tx1"/>
              </a:solidFill>
              <a:latin typeface="Calibri"/>
              <a:cs typeface="Calibri"/>
            </a:endParaRPr>
          </a:p>
          <a:p>
            <a:pPr algn="ctr"/>
            <a:endParaRPr lang="en-US" sz="400" i="1" dirty="0">
              <a:solidFill>
                <a:schemeClr val="tx1"/>
              </a:solidFill>
              <a:latin typeface="Calibri"/>
              <a:cs typeface="Calibri"/>
            </a:endParaRPr>
          </a:p>
          <a:p>
            <a:pPr algn="ctr"/>
            <a:r>
              <a:rPr lang="en-US" sz="2000" i="1" dirty="0">
                <a:solidFill>
                  <a:schemeClr val="tx1"/>
                </a:solidFill>
                <a:latin typeface="Calibri"/>
                <a:cs typeface="Calibri"/>
              </a:rPr>
              <a:t>Both states have the same value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52800" y="450598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latin typeface="Calibri"/>
                <a:cs typeface="Calibri"/>
              </a:rPr>
              <a:t>150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52800" y="542038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latin typeface="Calibri"/>
                <a:cs typeface="Calibri"/>
              </a:rPr>
              <a:t>100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5410200" y="3304073"/>
            <a:ext cx="6705600" cy="2696855"/>
            <a:chOff x="1600200" y="1815326"/>
            <a:chExt cx="8756724" cy="3521777"/>
          </a:xfrm>
        </p:grpSpPr>
        <p:sp>
          <p:nvSpPr>
            <p:cNvPr id="10" name="Oval 9"/>
            <p:cNvSpPr/>
            <p:nvPr/>
          </p:nvSpPr>
          <p:spPr>
            <a:xfrm>
              <a:off x="3276600" y="3276601"/>
              <a:ext cx="685800" cy="6858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8000"/>
                  </a:solidFill>
                  <a:latin typeface="Calibri"/>
                  <a:cs typeface="Calibri"/>
                </a:rPr>
                <a:t>W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8229600" y="3276601"/>
              <a:ext cx="685800" cy="6858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Calibri"/>
                  <a:cs typeface="Calibri"/>
                </a:rPr>
                <a:t>L</a:t>
              </a:r>
            </a:p>
          </p:txBody>
        </p:sp>
        <p:cxnSp>
          <p:nvCxnSpPr>
            <p:cNvPr id="12" name="Curved Connector 11"/>
            <p:cNvCxnSpPr>
              <a:stCxn id="10" idx="0"/>
              <a:endCxn id="11" idx="1"/>
            </p:cNvCxnSpPr>
            <p:nvPr/>
          </p:nvCxnSpPr>
          <p:spPr>
            <a:xfrm rot="16200000" flipH="1">
              <a:off x="5924549" y="971551"/>
              <a:ext cx="100433" cy="4710533"/>
            </a:xfrm>
            <a:prstGeom prst="curvedConnector3">
              <a:avLst>
                <a:gd name="adj1" fmla="val -822914"/>
              </a:avLst>
            </a:prstGeom>
            <a:ln w="5715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3"/>
            <p:cNvCxnSpPr>
              <a:stCxn id="10" idx="0"/>
              <a:endCxn id="10" idx="6"/>
            </p:cNvCxnSpPr>
            <p:nvPr/>
          </p:nvCxnSpPr>
          <p:spPr>
            <a:xfrm rot="16200000" flipH="1">
              <a:off x="3619500" y="3276601"/>
              <a:ext cx="342900" cy="342900"/>
            </a:xfrm>
            <a:prstGeom prst="curvedConnector4">
              <a:avLst>
                <a:gd name="adj1" fmla="val -87180"/>
                <a:gd name="adj2" fmla="val 338462"/>
              </a:avLst>
            </a:prstGeom>
            <a:ln w="5715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urved Connector 13"/>
            <p:cNvCxnSpPr>
              <a:stCxn id="11" idx="4"/>
              <a:endCxn id="10" idx="5"/>
            </p:cNvCxnSpPr>
            <p:nvPr/>
          </p:nvCxnSpPr>
          <p:spPr>
            <a:xfrm rot="5400000" flipH="1">
              <a:off x="6167017" y="1556919"/>
              <a:ext cx="100433" cy="4710533"/>
            </a:xfrm>
            <a:prstGeom prst="curvedConnector3">
              <a:avLst>
                <a:gd name="adj1" fmla="val -927967"/>
              </a:avLst>
            </a:prstGeom>
            <a:ln w="5715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urved Connector 13"/>
            <p:cNvCxnSpPr>
              <a:stCxn id="11" idx="4"/>
              <a:endCxn id="11" idx="2"/>
            </p:cNvCxnSpPr>
            <p:nvPr/>
          </p:nvCxnSpPr>
          <p:spPr>
            <a:xfrm rot="5400000" flipH="1">
              <a:off x="8229600" y="3619501"/>
              <a:ext cx="342900" cy="342900"/>
            </a:xfrm>
            <a:prstGeom prst="curvedConnector4">
              <a:avLst>
                <a:gd name="adj1" fmla="val -84616"/>
                <a:gd name="adj2" fmla="val 325641"/>
              </a:avLst>
            </a:prstGeom>
            <a:ln w="5715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urved Connector 29"/>
            <p:cNvCxnSpPr>
              <a:stCxn id="11" idx="6"/>
              <a:endCxn id="10" idx="4"/>
            </p:cNvCxnSpPr>
            <p:nvPr/>
          </p:nvCxnSpPr>
          <p:spPr>
            <a:xfrm flipH="1">
              <a:off x="3619500" y="3619501"/>
              <a:ext cx="5295900" cy="342900"/>
            </a:xfrm>
            <a:prstGeom prst="curvedConnector4">
              <a:avLst>
                <a:gd name="adj1" fmla="val -7681"/>
                <a:gd name="adj2" fmla="val 589178"/>
              </a:avLst>
            </a:prstGeom>
            <a:ln w="57150">
              <a:solidFill>
                <a:srgbClr val="0070C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urved Connector 13"/>
            <p:cNvCxnSpPr>
              <a:stCxn id="10" idx="4"/>
              <a:endCxn id="10" idx="2"/>
            </p:cNvCxnSpPr>
            <p:nvPr/>
          </p:nvCxnSpPr>
          <p:spPr>
            <a:xfrm rot="5400000" flipH="1">
              <a:off x="3276600" y="3619501"/>
              <a:ext cx="342900" cy="342900"/>
            </a:xfrm>
            <a:prstGeom prst="curvedConnector4">
              <a:avLst>
                <a:gd name="adj1" fmla="val -376924"/>
                <a:gd name="adj2" fmla="val 415385"/>
              </a:avLst>
            </a:prstGeom>
            <a:ln w="57150">
              <a:solidFill>
                <a:srgbClr val="0070C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1600200" y="3769613"/>
              <a:ext cx="995082" cy="1567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$1</a:t>
              </a:r>
            </a:p>
            <a:p>
              <a:endParaRPr lang="en-US" sz="2400" dirty="0">
                <a:latin typeface="Calibri"/>
                <a:cs typeface="Calibri"/>
              </a:endParaRPr>
            </a:p>
            <a:p>
              <a:r>
                <a:rPr lang="en-US" sz="2400" dirty="0">
                  <a:latin typeface="Calibri"/>
                  <a:cs typeface="Calibri"/>
                </a:rPr>
                <a:t>1.0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349291" y="3769614"/>
              <a:ext cx="1007633" cy="1567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$1</a:t>
              </a:r>
            </a:p>
            <a:p>
              <a:endParaRPr lang="en-US" sz="2400" dirty="0">
                <a:latin typeface="Calibri"/>
                <a:cs typeface="Calibri"/>
              </a:endParaRPr>
            </a:p>
            <a:p>
              <a:r>
                <a:rPr lang="en-US" sz="2400" dirty="0">
                  <a:latin typeface="Calibri"/>
                  <a:cs typeface="Calibri"/>
                </a:rPr>
                <a:t>1.0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333999" y="1815326"/>
              <a:ext cx="2133600" cy="602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bri"/>
                  <a:cs typeface="Calibri"/>
                </a:rPr>
                <a:t>0.25 	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$0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800600" y="2826603"/>
              <a:ext cx="2133600" cy="1085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bri"/>
                  <a:cs typeface="Calibri"/>
                </a:rPr>
                <a:t>0.75 </a:t>
              </a:r>
            </a:p>
            <a:p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$2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282004" y="4267157"/>
              <a:ext cx="2133600" cy="602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bri"/>
                  <a:cs typeface="Calibri"/>
                </a:rPr>
                <a:t>0.75 	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$2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730701" y="3137634"/>
              <a:ext cx="2133600" cy="1085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bri"/>
                  <a:cs typeface="Calibri"/>
                </a:rPr>
                <a:t>0.25 </a:t>
              </a:r>
            </a:p>
            <a:p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$0</a:t>
              </a:r>
              <a:endParaRPr lang="en-US" sz="2400" dirty="0">
                <a:latin typeface="Calibri"/>
                <a:cs typeface="Calibri"/>
              </a:endParaRPr>
            </a:p>
          </p:txBody>
        </p:sp>
      </p:grpSp>
      <p:sp>
        <p:nvSpPr>
          <p:cNvPr id="25" name="Rounded Rectangle 24"/>
          <p:cNvSpPr/>
          <p:nvPr/>
        </p:nvSpPr>
        <p:spPr>
          <a:xfrm>
            <a:off x="762000" y="3429000"/>
            <a:ext cx="4191000" cy="2895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2"/>
  <p:tag name="PICTUREFILESIZE" val="170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^2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320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def\pref{\succ}&#10;\def\lequiv{\Leftrightarrow}&#10;\begin{document}&#10;\centering&#10;$[r,r_0,r_1,r_2,\ldots]\pref [r,r'_0,r'_1,r'_2,\ldots]$\\&#10;$\lequiv$\\&#10;$[r_0,r_1,r_2,\ldots]\pref [r'_0,r'_1,r'_2,\ldots]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16"/>
  <p:tag name="PICTUREFILESIZE" val="4786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def\pref{\succ}&#10;\def\lequiv{\Leftrightarrow}&#10;\begin{document}&#10;$U([r_0,r_1,r_2,\ldots]) = r_0 + r_1 + r_2 + \cdots $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64"/>
  <p:tag name="PICTUREFILESIZE" val="1819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def\pref{\succ}&#10;\def\lequiv{\Leftrightarrow}&#10;\begin{document}&#10;$U([r_0,r_1,r_2,\ldots]) = r_0 + \gamma r_1 + \gamma^2 r_2 \cdots $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74"/>
  <p:tag name="PICTUREFILESIZE" val="2177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[a_1, a_2, \ldots] \succ [b_1, b_2, \ldots]  template TPT1  env TPENV1  fore 0  back 16777215  eqnno 3"/>
  <p:tag name="FILENAME" val="TP_tmp"/>
  <p:tag name="ORIGWIDTH" val="101"/>
  <p:tag name="PICTUREFILESIZE" val="467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[r, a_1, a_2, \ldots] \succ [r, b_1, b_2, \ldots]  template TPT1  env TPENV1  fore 0  back 16777215  eqnno 3"/>
  <p:tag name="FILENAME" val="TP_tmp"/>
  <p:tag name="ORIGWIDTH" val="119"/>
  <p:tag name="PICTUREFILESIZE" val="550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U([r_0,\ldots r_{\infty}]) = \sum_{t=0}^{\infty} \gamma^t r_t \leq R_{{\rm max}}/(1-\gamm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95"/>
  <p:tag name="PICTUREFILESIZE" val="4373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V^*(s) = \max_a Q^*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5"/>
  <p:tag name="PICTUREFILESIZE" val="1926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V^*(s) = \max_a \sum_{s'} T(s,a,s') \,\left[ R(s, a, s') + \gamma\, V^*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63"/>
  <p:tag name="PICTUREFILESIZE" val="4639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=  template TPT1  env TPENV1  fore 0  back 16777215  eqnno 1"/>
  <p:tag name="FILENAME" val="TP_tmp"/>
  <p:tag name="ORIGWIDTH" val="7"/>
  <p:tag name="PICTUREFILESIZE" val="16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Q^*(s,a) = \sum_{s'} T(s,a,s') \left[ R(s,a,s') + \gamma V^*(s')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31"/>
  <p:tag name="PICTUREFILESIZE" val="4323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(\phantom{xxx})  template TPT1  env TPENV1  fore 0  back 16777215  eqnno 1"/>
  <p:tag name="FILENAME" val="TP_tmp"/>
  <p:tag name="ORIGWIDTH" val="34"/>
  <p:tag name="PICTUREFILESIZE" val="236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(\phantom{xxx})  template TPT1  env TPENV1  fore 0  back 16777215  eqnno 1"/>
  <p:tag name="FILENAME" val="TP_tmp"/>
  <p:tag name="ORIGWIDTH" val="34"/>
  <p:tag name="PICTUREFILESIZE" val="227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(\phantom{xxx})  template TPT1  env TPENV1  fore 0  back 16777215  eqnno 1"/>
  <p:tag name="FILENAME" val="TP_tmp"/>
  <p:tag name="ORIGWIDTH" val="34"/>
  <p:tag name="PICTUREFILESIZE" val="227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(\phantom{xxx})  template TPT1  env TPENV1  fore 0  back 16777215  eqnno 1"/>
  <p:tag name="FILENAME" val="TP_tmp"/>
  <p:tag name="ORIGWIDTH" val="34"/>
  <p:tag name="PICTUREFILESIZE" val="227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(\phantom{xxx})  template TPT1  env TPENV1  fore 0  back 16777215  eqnno 1"/>
  <p:tag name="FILENAME" val="TP_tmp"/>
  <p:tag name="ORIGWIDTH" val="34"/>
  <p:tag name="PICTUREFILESIZE" val="208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(\phantom{xxx})  template TPT1  env TPENV1  fore 0  back 16777215  eqnno 1"/>
  <p:tag name="FILENAME" val="TP_tmp"/>
  <p:tag name="ORIGWIDTH" val="34"/>
  <p:tag name="PICTUREFILESIZE" val="208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(\phantom{xxx})  template TPT1  env TPENV1  fore 0  back 16777215  eqnno 1"/>
  <p:tag name="FILENAME" val="TP_tmp"/>
  <p:tag name="ORIGWIDTH" val="34"/>
  <p:tag name="PICTUREFILESIZE" val="208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(\phantom{xxx})  template TPT1  env TPENV1  fore 0  back 16777215  eqnno 1"/>
  <p:tag name="FILENAME" val="TP_tmp"/>
  <p:tag name="ORIGWIDTH" val="34"/>
  <p:tag name="PICTUREFILESIZE" val="236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(\phantom{xxx})  template TPT1  env TPENV1  fore 0  back 16777215  eqnno 1"/>
  <p:tag name="FILENAME" val="TP_tmp"/>
  <p:tag name="ORIGWIDTH" val="34"/>
  <p:tag name="PICTUREFILESIZE" val="236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P(S_{t+1} = s' | S_t = s_t, A_t = a_t, S_{t-1}=s_{t-1},A_{t-1}, \ldots S_0 = s_0)  template TPT1  env TPENV1  fore 0  back 16777215  eqnno 1"/>
  <p:tag name="FILENAME" val="TP_tmp"/>
  <p:tag name="ORIGWIDTH" val="259"/>
  <p:tag name="PICTUREFILESIZE" val="824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(\phantom{xxx})  template TPT1  env TPENV1  fore 0  back 16777215  eqnno 1"/>
  <p:tag name="FILENAME" val="TP_tmp"/>
  <p:tag name="ORIGWIDTH" val="34"/>
  <p:tag name="PICTUREFILESIZE" val="236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3(\phantom{xxx})  template TPT1  env TPENV1  fore 0  back 16777215  eqnno 1"/>
  <p:tag name="FILENAME" val="TP_tmp"/>
  <p:tag name="ORIGWIDTH" val="34"/>
  <p:tag name="PICTUREFILESIZE" val="241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3(\phantom{xxx})  template TPT1  env TPENV1  fore 0  back 16777215  eqnno 1"/>
  <p:tag name="FILENAME" val="TP_tmp"/>
  <p:tag name="ORIGWIDTH" val="34"/>
  <p:tag name="PICTUREFILESIZE" val="241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3(\phantom{xxx})  template TPT1  env TPENV1  fore 0  back 16777215  eqnno 1"/>
  <p:tag name="FILENAME" val="TP_tmp"/>
  <p:tag name="ORIGWIDTH" val="34"/>
  <p:tag name="PICTUREFILESIZE" val="241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4(\phantom{xxx})  template TPT1  env TPENV1  fore 0  back 16777215  eqnno 1"/>
  <p:tag name="FILENAME" val="TP_tmp"/>
  <p:tag name="ORIGWIDTH" val="34"/>
  <p:tag name="PICTUREFILESIZE" val="222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4(\phantom{xxx})  template TPT1  env TPENV1  fore 0  back 16777215  eqnno 1"/>
  <p:tag name="FILENAME" val="TP_tmp"/>
  <p:tag name="ORIGWIDTH" val="34"/>
  <p:tag name="PICTUREFILESIZE" val="222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4(\phantom{xxx})  template TPT1  env TPENV1  fore 0  back 16777215  eqnno 1"/>
  <p:tag name="FILENAME" val="TP_tmp"/>
  <p:tag name="ORIGWIDTH" val="34"/>
  <p:tag name="PICTUREFILESIZE" val="222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  template TPT1  env TPENV1  fore 0  back 16777215  eqnno 1"/>
  <p:tag name="FILENAME" val="TP_tmp"/>
  <p:tag name="ORIGWIDTH" val="10"/>
  <p:tag name="PICTUREFILESIZE" val="134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  template TPT1  env TPENV1  fore 0  back 16777215  eqnno 1"/>
  <p:tag name="FILENAME" val="TP_tmp"/>
  <p:tag name="ORIGWIDTH" val="9"/>
  <p:tag name="PICTUREFILESIZE" val="11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P(S_{t+1} = s' | S_t = s_t, A_t = a_t)  template TPT1  env TPENV1  fore 0  back 16777215  eqnno 1"/>
  <p:tag name="FILENAME" val="TP_tmp"/>
  <p:tag name="ORIGWIDTH" val="126"/>
  <p:tag name="PICTUREFILESIZE" val="472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  template TPT1  env TPENV1  fore 0  back 16777215  eqnno 1"/>
  <p:tag name="FILENAME" val="TP_tmp"/>
  <p:tag name="ORIGWIDTH" val="10"/>
  <p:tag name="PICTUREFILESIZE" val="139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V^*(s) = \max_a Q^*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5"/>
  <p:tag name="PICTUREFILESIZE" val="1926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^*(s) = \max_a \sum_{s'} T(s,a,s') \,\left[ R(s, a, s') + \gamma\, V^*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63"/>
  <p:tag name="PICTUREFILESIZE" val="4639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Q^*(s,a) = \sum_{s'} T(s,a,s') \left[ R(s,a,s') + \gamma V^*(s')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31"/>
  <p:tag name="PICTUREFILESIZE" val="4323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^*(s) = \max_a \sum_{s'} T(s,a,s') \,\left[ R(s, a, s') + \gamma\, V^*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63"/>
  <p:tag name="PICTUREFILESIZE" val="4639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k(s)  template TPT1  env TPENV1  fore 0  back 16777215  eqnno 2"/>
  <p:tag name="FILENAME" val="TP_tmp"/>
  <p:tag name="ORIGWIDTH" val="22"/>
  <p:tag name="PICTUREFILESIZE" val="267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{k+1}(s)  template TPT1  env TPENV1  fore 0  back 16777215  eqnno 2"/>
  <p:tag name="FILENAME" val="TP_tmp"/>
  <p:tag name="ORIGWIDTH" val="32"/>
  <p:tag name="PICTUREFILESIZE" val="298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^\pi(s) = \sum_{s'} T(s, \pi(s), s') [R(s,\pi(s), s') + \gamma V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71"/>
  <p:tag name="PICTUREFILESIZE" val="4400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9"/>
  <p:tag name="PICTUREFILESIZE" val="98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0}^\pi(s) =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00"/>
  <p:tag name="PICTUREFILESIZE" val="882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\argmax_a \sum_{s'} T(s, a ,s') [ R(s,a,s') + \gamma V^*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01"/>
  <p:tag name="PICTUREFILESIZE" val="4195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\pi^*(s) =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75"/>
  <p:tag name="PICTUREFILESIZE" val="6258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\argmax_a Q^*(s, 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53"/>
  <p:tag name="PICTUREFILESIZE" val="1708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\pi^*(s) =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75"/>
  <p:tag name="PICTUREFILESIZE" val="6258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^{\pi_i}_{k+1}(s) \leftarrow \sum_{s'} T(s,\pi_i(s),s') \,\left[ R(s, \pi_i(s), s') + \gamma\, V^{\pi_i}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22"/>
  <p:tag name="PICTUREFILESIZE" val="5148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\pi_{i+1}(s) = \argmax_a \sum_{s'} T(s, a ,s') \left[ R(s,a,s') + \gamma V^{\pi_i}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18"/>
  <p:tag name="PICTUREFILESIZE" val="5134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2"/>
  <p:tag name="PICTUREFILESIZE" val="170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^2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320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2"/>
  <p:tag name="PICTUREFILESIZE" val="170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9"/>
  <p:tag name="PICTUREFILESIZE" val="984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latin typeface="Calibri"/>
            <a:cs typeface="Calibri"/>
          </a:defRPr>
        </a:defPPr>
      </a:lstStyle>
    </a:tx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52780</TotalTime>
  <Words>5253</Words>
  <Application>Microsoft Office PowerPoint</Application>
  <PresentationFormat>Widescreen</PresentationFormat>
  <Paragraphs>928</Paragraphs>
  <Slides>104</Slides>
  <Notes>56</Notes>
  <HiddenSlides>6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11" baseType="lpstr">
      <vt:lpstr>Arial</vt:lpstr>
      <vt:lpstr>Calibri</vt:lpstr>
      <vt:lpstr>cmmi10</vt:lpstr>
      <vt:lpstr>NimbusRomNo9L-Regu</vt:lpstr>
      <vt:lpstr>Times New Roman</vt:lpstr>
      <vt:lpstr>Wingdings</vt:lpstr>
      <vt:lpstr>dan-berkeley-nlp-v1</vt:lpstr>
      <vt:lpstr>COE 4213564 Introduction to Artificial Intelligence </vt:lpstr>
      <vt:lpstr>Non-Deterministic Search</vt:lpstr>
      <vt:lpstr>Example: Grid World</vt:lpstr>
      <vt:lpstr>Example: Grid World</vt:lpstr>
      <vt:lpstr>Example: Grid World</vt:lpstr>
      <vt:lpstr>Grid World Actions</vt:lpstr>
      <vt:lpstr>Markov Decision Processes</vt:lpstr>
      <vt:lpstr>Video of Demo Gridworld Manual Intro</vt:lpstr>
      <vt:lpstr>What is Markov about MDPs?</vt:lpstr>
      <vt:lpstr>Policies</vt:lpstr>
      <vt:lpstr>Optimal Policies</vt:lpstr>
      <vt:lpstr>Example: Racing</vt:lpstr>
      <vt:lpstr>Example: Racing</vt:lpstr>
      <vt:lpstr>Racing Search Tree</vt:lpstr>
      <vt:lpstr>MDP Search Trees</vt:lpstr>
      <vt:lpstr>Utilities of Sequences</vt:lpstr>
      <vt:lpstr>Utilities of Sequences</vt:lpstr>
      <vt:lpstr>Discounting</vt:lpstr>
      <vt:lpstr>Discounting</vt:lpstr>
      <vt:lpstr>Stationary Preferences</vt:lpstr>
      <vt:lpstr>Quiz: Discounting</vt:lpstr>
      <vt:lpstr>Infinite Utilities?!</vt:lpstr>
      <vt:lpstr>Recap: Defining MDPs</vt:lpstr>
      <vt:lpstr>Solving MDPs</vt:lpstr>
      <vt:lpstr>Optimal Quantities</vt:lpstr>
      <vt:lpstr>Snapshot of Demo – Gridworld V Values</vt:lpstr>
      <vt:lpstr>Snapshot of Demo – Gridworld Q Values</vt:lpstr>
      <vt:lpstr>Snapshot of Demo – Gridworld V Values</vt:lpstr>
      <vt:lpstr>Snapshot of Demo – Gridworld Q Values</vt:lpstr>
      <vt:lpstr>Snapshot of Demo – Gridworld V Values</vt:lpstr>
      <vt:lpstr>Snapshot of Demo – Gridworld Q Values</vt:lpstr>
      <vt:lpstr>Snapshot of Demo – Gridworld V Values</vt:lpstr>
      <vt:lpstr>Snapshot of Demo – Gridworld Q Values</vt:lpstr>
      <vt:lpstr>Values of States</vt:lpstr>
      <vt:lpstr>Racing Search Tree</vt:lpstr>
      <vt:lpstr>Racing Search Tree</vt:lpstr>
      <vt:lpstr>Racing Search Tree</vt:lpstr>
      <vt:lpstr>Time-Limited Values</vt:lpstr>
      <vt:lpstr>k=0</vt:lpstr>
      <vt:lpstr>k=1</vt:lpstr>
      <vt:lpstr>k=2</vt:lpstr>
      <vt:lpstr>k=3</vt:lpstr>
      <vt:lpstr>k=4</vt:lpstr>
      <vt:lpstr>k=5</vt:lpstr>
      <vt:lpstr>k=6</vt:lpstr>
      <vt:lpstr>k=7</vt:lpstr>
      <vt:lpstr>k=8</vt:lpstr>
      <vt:lpstr>k=9</vt:lpstr>
      <vt:lpstr>k=10</vt:lpstr>
      <vt:lpstr>k=11</vt:lpstr>
      <vt:lpstr>k=12</vt:lpstr>
      <vt:lpstr>k=100</vt:lpstr>
      <vt:lpstr>Computing Time-Limited Values (Compute v0, v1, v2 , …)</vt:lpstr>
      <vt:lpstr>Value Iteration</vt:lpstr>
      <vt:lpstr>Value Iteration</vt:lpstr>
      <vt:lpstr>Example: Value Iteration</vt:lpstr>
      <vt:lpstr>Example: Value Iteration</vt:lpstr>
      <vt:lpstr>Example: Value Iteration</vt:lpstr>
      <vt:lpstr>PowerPoint Presentation</vt:lpstr>
      <vt:lpstr>GridWorld: Dynamic Programming Demo</vt:lpstr>
      <vt:lpstr>The Bellman Equations</vt:lpstr>
      <vt:lpstr>The Bellman Equations</vt:lpstr>
      <vt:lpstr>Value Iteration</vt:lpstr>
      <vt:lpstr>Convergence*</vt:lpstr>
      <vt:lpstr>Value iteration algorithm</vt:lpstr>
      <vt:lpstr>Policy Methods</vt:lpstr>
      <vt:lpstr>Policy Evaluation</vt:lpstr>
      <vt:lpstr>Fixed Policies</vt:lpstr>
      <vt:lpstr>Utilities for a Fixed Policy</vt:lpstr>
      <vt:lpstr>Example: Policy Evaluation</vt:lpstr>
      <vt:lpstr>Example: Policy Evaluation</vt:lpstr>
      <vt:lpstr>Policy Evaluation</vt:lpstr>
      <vt:lpstr>Policy Extraction</vt:lpstr>
      <vt:lpstr>Computing Actions from Values</vt:lpstr>
      <vt:lpstr>Computing Actions from Q-Values</vt:lpstr>
      <vt:lpstr>Policy Iteration</vt:lpstr>
      <vt:lpstr>Problems with Value Iteration</vt:lpstr>
      <vt:lpstr>k=0</vt:lpstr>
      <vt:lpstr>k=1</vt:lpstr>
      <vt:lpstr>k=2</vt:lpstr>
      <vt:lpstr>k=3</vt:lpstr>
      <vt:lpstr>k=4</vt:lpstr>
      <vt:lpstr>k=5</vt:lpstr>
      <vt:lpstr>k=6</vt:lpstr>
      <vt:lpstr>k=7</vt:lpstr>
      <vt:lpstr>k=8</vt:lpstr>
      <vt:lpstr>k=9</vt:lpstr>
      <vt:lpstr>k=10</vt:lpstr>
      <vt:lpstr>k=11</vt:lpstr>
      <vt:lpstr>k=12</vt:lpstr>
      <vt:lpstr>k=100</vt:lpstr>
      <vt:lpstr>Policy Iteration</vt:lpstr>
      <vt:lpstr>Policy Iteration</vt:lpstr>
      <vt:lpstr>Policy iteration algorithm</vt:lpstr>
      <vt:lpstr>Comparison</vt:lpstr>
      <vt:lpstr>Summary: MDP Algorithms</vt:lpstr>
      <vt:lpstr>Double Bandits</vt:lpstr>
      <vt:lpstr>Double-Bandit MDP</vt:lpstr>
      <vt:lpstr>Offline Planning</vt:lpstr>
      <vt:lpstr>Let’s Play!</vt:lpstr>
      <vt:lpstr>Online Planning</vt:lpstr>
      <vt:lpstr>Let’s Play!</vt:lpstr>
      <vt:lpstr>What Just Happened?</vt:lpstr>
      <vt:lpstr>Next Time: Reinforcement Learning!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Selim AKYOKUŞ</cp:lastModifiedBy>
  <cp:revision>2759</cp:revision>
  <cp:lastPrinted>2014-02-13T17:51:45Z</cp:lastPrinted>
  <dcterms:created xsi:type="dcterms:W3CDTF">2004-08-27T04:16:05Z</dcterms:created>
  <dcterms:modified xsi:type="dcterms:W3CDTF">2023-11-26T21:30:30Z</dcterms:modified>
</cp:coreProperties>
</file>