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80"/>
  </p:notesMasterIdLst>
  <p:handoutMasterIdLst>
    <p:handoutMasterId r:id="rId81"/>
  </p:handoutMasterIdLst>
  <p:sldIdLst>
    <p:sldId id="256" r:id="rId2"/>
    <p:sldId id="389" r:id="rId3"/>
    <p:sldId id="466" r:id="rId4"/>
    <p:sldId id="483" r:id="rId5"/>
    <p:sldId id="484" r:id="rId6"/>
    <p:sldId id="490" r:id="rId7"/>
    <p:sldId id="485" r:id="rId8"/>
    <p:sldId id="489" r:id="rId9"/>
    <p:sldId id="486" r:id="rId10"/>
    <p:sldId id="491" r:id="rId11"/>
    <p:sldId id="435" r:id="rId12"/>
    <p:sldId id="392" r:id="rId13"/>
    <p:sldId id="488" r:id="rId14"/>
    <p:sldId id="487" r:id="rId15"/>
    <p:sldId id="492" r:id="rId16"/>
    <p:sldId id="463" r:id="rId17"/>
    <p:sldId id="445" r:id="rId18"/>
    <p:sldId id="427" r:id="rId19"/>
    <p:sldId id="467" r:id="rId20"/>
    <p:sldId id="450" r:id="rId21"/>
    <p:sldId id="394" r:id="rId22"/>
    <p:sldId id="393" r:id="rId23"/>
    <p:sldId id="400" r:id="rId24"/>
    <p:sldId id="493" r:id="rId25"/>
    <p:sldId id="451" r:id="rId26"/>
    <p:sldId id="468" r:id="rId27"/>
    <p:sldId id="452" r:id="rId28"/>
    <p:sldId id="494" r:id="rId29"/>
    <p:sldId id="436" r:id="rId30"/>
    <p:sldId id="270" r:id="rId31"/>
    <p:sldId id="438" r:id="rId32"/>
    <p:sldId id="264" r:id="rId33"/>
    <p:sldId id="502" r:id="rId34"/>
    <p:sldId id="503" r:id="rId35"/>
    <p:sldId id="510" r:id="rId36"/>
    <p:sldId id="266" r:id="rId37"/>
    <p:sldId id="439" r:id="rId38"/>
    <p:sldId id="460" r:id="rId39"/>
    <p:sldId id="496" r:id="rId40"/>
    <p:sldId id="402" r:id="rId41"/>
    <p:sldId id="406" r:id="rId42"/>
    <p:sldId id="509" r:id="rId43"/>
    <p:sldId id="501" r:id="rId44"/>
    <p:sldId id="459" r:id="rId45"/>
    <p:sldId id="497" r:id="rId46"/>
    <p:sldId id="401" r:id="rId47"/>
    <p:sldId id="504" r:id="rId48"/>
    <p:sldId id="469" r:id="rId49"/>
    <p:sldId id="453" r:id="rId50"/>
    <p:sldId id="455" r:id="rId51"/>
    <p:sldId id="470" r:id="rId52"/>
    <p:sldId id="407" r:id="rId53"/>
    <p:sldId id="476" r:id="rId54"/>
    <p:sldId id="478" r:id="rId55"/>
    <p:sldId id="283" r:id="rId56"/>
    <p:sldId id="498" r:id="rId57"/>
    <p:sldId id="424" r:id="rId58"/>
    <p:sldId id="499" r:id="rId59"/>
    <p:sldId id="500" r:id="rId60"/>
    <p:sldId id="276" r:id="rId61"/>
    <p:sldId id="277" r:id="rId62"/>
    <p:sldId id="408" r:id="rId63"/>
    <p:sldId id="461" r:id="rId64"/>
    <p:sldId id="506" r:id="rId65"/>
    <p:sldId id="409" r:id="rId66"/>
    <p:sldId id="505" r:id="rId67"/>
    <p:sldId id="457" r:id="rId68"/>
    <p:sldId id="413" r:id="rId69"/>
    <p:sldId id="479" r:id="rId70"/>
    <p:sldId id="480" r:id="rId71"/>
    <p:sldId id="481" r:id="rId72"/>
    <p:sldId id="482" r:id="rId73"/>
    <p:sldId id="508" r:id="rId74"/>
    <p:sldId id="507" r:id="rId75"/>
    <p:sldId id="279" r:id="rId76"/>
    <p:sldId id="471" r:id="rId77"/>
    <p:sldId id="458" r:id="rId78"/>
    <p:sldId id="444" r:id="rId79"/>
  </p:sldIdLst>
  <p:sldSz cx="12192000" cy="6858000"/>
  <p:notesSz cx="7099300" cy="10234613"/>
  <p:custDataLst>
    <p:tags r:id="rId8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84834" autoAdjust="0"/>
  </p:normalViewPr>
  <p:slideViewPr>
    <p:cSldViewPr>
      <p:cViewPr varScale="1">
        <p:scale>
          <a:sx n="94" d="100"/>
          <a:sy n="94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iterative deepening visits states multiple times, it may seem wasteful, but it turns out to be not so costly, since in a tree most of the nodes are in the bottom level, so it does not matter much if the upper levels are visited multiple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DE980-E9BE-054A-A1C9-3C311D150F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3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BFS.)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UCS.)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DFS.)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plans that achieve the same state, will be different nodes in the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show tree</a:t>
            </a:r>
          </a:p>
          <a:p>
            <a:r>
              <a:rPr lang="en-US" dirty="0"/>
              <a:t>Right: fringe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sz="2500" cap="none"/>
            </a:lvl1pPr>
            <a:lvl2pPr>
              <a:defRPr sz="2200" cap="none"/>
            </a:lvl2pPr>
            <a:lvl3pPr>
              <a:defRPr sz="2000"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8194-0375-0249-BEF9-CA1423EBE175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en.wikipedia.org/wiki/Pac-Man_(character)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s://en.wikipedia.org/wiki/List_of_maze_chase_g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en.wikipedia.org/wiki/Pac-Man#cite_note-Maynard-8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en.wikipedia.org/wiki/Action_game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/>
          <a:lstStyle/>
          <a:p>
            <a:pPr eaLnBrk="1" hangingPunct="1"/>
            <a:r>
              <a:rPr lang="tr-TR" b="0" i="0" dirty="0">
                <a:solidFill>
                  <a:srgbClr val="212529"/>
                </a:solidFill>
                <a:effectLst/>
                <a:latin typeface="-apple-system"/>
              </a:rPr>
              <a:t>COE 4213564 </a:t>
            </a:r>
            <a:br>
              <a:rPr lang="tr-TR" b="0" i="0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US" dirty="0"/>
              <a:t>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3733800"/>
          </a:xfrm>
        </p:spPr>
        <p:txBody>
          <a:bodyPr/>
          <a:lstStyle/>
          <a:p>
            <a:pPr eaLnBrk="1" hangingPunct="1"/>
            <a:endParaRPr lang="tr-TR" sz="2800" dirty="0"/>
          </a:p>
          <a:p>
            <a:pPr eaLnBrk="1" hangingPunct="1"/>
            <a:r>
              <a:rPr lang="en-US" sz="2800" dirty="0"/>
              <a:t>SOLVING PROBLEMS BY SEARCHING</a:t>
            </a:r>
            <a:endParaRPr lang="tr-TR" sz="2800" dirty="0"/>
          </a:p>
          <a:p>
            <a:pPr eaLnBrk="1" hangingPunct="1"/>
            <a:r>
              <a:rPr lang="tr-TR" sz="4267" dirty="0" err="1"/>
              <a:t>Chapter</a:t>
            </a:r>
            <a:r>
              <a:rPr lang="tr-TR" sz="4267" dirty="0"/>
              <a:t> 3 </a:t>
            </a:r>
          </a:p>
          <a:p>
            <a:pPr eaLnBrk="1" hangingPunct="1"/>
            <a:endParaRPr lang="en-US" sz="4267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2"/>
            <a:ext cx="5867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359400"/>
            <a:ext cx="12192000" cy="7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dirty="0">
                <a:latin typeface="Calibri"/>
                <a:cs typeface="Calibri"/>
              </a:rPr>
              <a:t>Fall</a:t>
            </a:r>
            <a:r>
              <a:rPr lang="en-US" dirty="0">
                <a:latin typeface="Calibri"/>
                <a:cs typeface="Calibri"/>
              </a:rPr>
              <a:t> 202</a:t>
            </a:r>
            <a:r>
              <a:rPr lang="tr-TR" dirty="0">
                <a:latin typeface="Calibri"/>
                <a:cs typeface="Calibri"/>
              </a:rPr>
              <a:t>5</a:t>
            </a:r>
            <a:endParaRPr lang="en-US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Many slides are adapted from  CS 188 (http://ai.berkeley.edu), CIS 521, CS 221.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A0AB-9219-42D2-A348-B28015A5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Art: Formulating a Search Problem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52FB-2E76-4D05-B3CD-55509A51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5308597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Decide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:</a:t>
            </a:r>
          </a:p>
          <a:p>
            <a:pPr marL="399999" lvl="1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OpenSans-Regular"/>
              </a:rPr>
              <a:t>Which properties matter &amp; how to represent</a:t>
            </a:r>
          </a:p>
          <a:p>
            <a:pPr marL="800000" lvl="2" indent="0">
              <a:buNone/>
            </a:pPr>
            <a:r>
              <a:rPr lang="en-US" sz="1600" b="0" i="0" u="none" strike="noStrike" baseline="0" dirty="0">
                <a:solidFill>
                  <a:srgbClr val="FFAE2B"/>
                </a:solidFill>
                <a:latin typeface="ArialMT"/>
              </a:rPr>
              <a:t>•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OpenSans-Italic"/>
              </a:rPr>
              <a:t>Initial State, Goal State, Possible Intermediate States</a:t>
            </a:r>
          </a:p>
          <a:p>
            <a:pPr marL="399999" lvl="1" indent="0">
              <a:buNone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OpenSans-Regular"/>
              </a:rPr>
              <a:t>Which actions are possible &amp; how to represent</a:t>
            </a:r>
          </a:p>
          <a:p>
            <a:pPr marL="800000" lvl="2" indent="0">
              <a:buNone/>
            </a:pPr>
            <a:r>
              <a:rPr lang="en-US" sz="1600" b="0" i="0" u="none" strike="noStrike" baseline="0" dirty="0">
                <a:solidFill>
                  <a:srgbClr val="FFAE2B"/>
                </a:solidFill>
                <a:latin typeface="ArialMT"/>
              </a:rPr>
              <a:t>•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OpenSans-Italic"/>
              </a:rPr>
              <a:t>Operator Set: Actions and Transition Model</a:t>
            </a:r>
          </a:p>
          <a:p>
            <a:pPr marL="399999" lvl="1" indent="0">
              <a:buNone/>
            </a:pPr>
            <a:r>
              <a:rPr lang="tr-TR" sz="1600" b="0" i="0" u="none" strike="noStrike" baseline="0" dirty="0" err="1">
                <a:solidFill>
                  <a:srgbClr val="000000"/>
                </a:solidFill>
                <a:latin typeface="OpenSans-Regular"/>
              </a:rPr>
              <a:t>Which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sz="1600" b="0" i="0" u="none" strike="noStrike" baseline="0" dirty="0" err="1">
                <a:solidFill>
                  <a:srgbClr val="000000"/>
                </a:solidFill>
                <a:latin typeface="OpenSans-Regular"/>
              </a:rPr>
              <a:t>action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OpenSans-Regular"/>
              </a:rPr>
              <a:t> is </a:t>
            </a:r>
            <a:r>
              <a:rPr lang="tr-TR" sz="1600" b="0" i="0" u="none" strike="noStrike" baseline="0" dirty="0" err="1">
                <a:solidFill>
                  <a:srgbClr val="000000"/>
                </a:solidFill>
                <a:latin typeface="OpenSans-Regular"/>
              </a:rPr>
              <a:t>next</a:t>
            </a:r>
            <a:endParaRPr lang="tr-TR" sz="16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marL="399999" lvl="1" indent="0">
              <a:buNone/>
            </a:pPr>
            <a:r>
              <a:rPr lang="tr-TR" sz="2000" b="0" i="0" u="none" strike="noStrike" baseline="0" dirty="0">
                <a:solidFill>
                  <a:srgbClr val="FFAE2B"/>
                </a:solidFill>
                <a:latin typeface="ArialMT"/>
              </a:rPr>
              <a:t>• </a:t>
            </a:r>
            <a:r>
              <a:rPr lang="tr-TR" sz="2000" b="0" i="1" u="none" strike="noStrike" baseline="0" dirty="0" err="1">
                <a:solidFill>
                  <a:srgbClr val="000000"/>
                </a:solidFill>
                <a:latin typeface="OpenSans-Italic"/>
              </a:rPr>
              <a:t>Path</a:t>
            </a:r>
            <a:r>
              <a:rPr lang="tr-TR" sz="2000" b="0" i="1" u="none" strike="noStrike" baseline="0" dirty="0">
                <a:solidFill>
                  <a:srgbClr val="000000"/>
                </a:solidFill>
                <a:latin typeface="OpenSans-Italic"/>
              </a:rPr>
              <a:t> </a:t>
            </a:r>
            <a:r>
              <a:rPr lang="tr-TR" sz="2000" b="0" i="1" u="none" strike="noStrike" baseline="0" dirty="0" err="1">
                <a:solidFill>
                  <a:srgbClr val="000000"/>
                </a:solidFill>
                <a:latin typeface="OpenSans-Italic"/>
              </a:rPr>
              <a:t>Cost</a:t>
            </a:r>
            <a:r>
              <a:rPr lang="tr-TR" sz="2000" b="0" i="1" u="none" strike="noStrike" baseline="0" dirty="0">
                <a:solidFill>
                  <a:srgbClr val="000000"/>
                </a:solidFill>
                <a:latin typeface="OpenSans-Italic"/>
              </a:rPr>
              <a:t> </a:t>
            </a:r>
            <a:r>
              <a:rPr lang="tr-TR" sz="2000" b="0" i="1" u="none" strike="noStrike" baseline="0" dirty="0" err="1">
                <a:solidFill>
                  <a:srgbClr val="000000"/>
                </a:solidFill>
                <a:latin typeface="OpenSans-Italic"/>
              </a:rPr>
              <a:t>Function</a:t>
            </a:r>
            <a:endParaRPr lang="tr-TR" sz="2000" b="0" i="1" u="none" strike="noStrike" baseline="0" dirty="0">
              <a:solidFill>
                <a:srgbClr val="000000"/>
              </a:solidFill>
              <a:latin typeface="OpenSans-Italic"/>
            </a:endParaRPr>
          </a:p>
          <a:p>
            <a:pPr algn="l"/>
            <a:r>
              <a:rPr lang="en-US" sz="2000" b="1" i="0" u="none" strike="noStrike" baseline="0" dirty="0">
                <a:solidFill>
                  <a:srgbClr val="DE8901"/>
                </a:solidFill>
                <a:latin typeface="OpenSans-Bold"/>
              </a:rPr>
              <a:t>Formulation greatly affects combinatorics of search space and therefore </a:t>
            </a:r>
            <a:r>
              <a:rPr lang="tr-TR" sz="2000" b="1" i="0" u="none" strike="noStrike" baseline="0" dirty="0" err="1">
                <a:solidFill>
                  <a:srgbClr val="DE8901"/>
                </a:solidFill>
                <a:latin typeface="OpenSans-Bold"/>
              </a:rPr>
              <a:t>speed</a:t>
            </a:r>
            <a:r>
              <a:rPr lang="tr-TR" sz="2000" b="1" i="0" u="none" strike="noStrike" baseline="0" dirty="0">
                <a:solidFill>
                  <a:srgbClr val="DE8901"/>
                </a:solidFill>
                <a:latin typeface="OpenSans-Bold"/>
              </a:rPr>
              <a:t> of </a:t>
            </a:r>
            <a:r>
              <a:rPr lang="tr-TR" sz="2000" b="1" i="0" u="none" strike="noStrike" baseline="0" dirty="0" err="1">
                <a:solidFill>
                  <a:srgbClr val="DE8901"/>
                </a:solidFill>
                <a:latin typeface="OpenSans-Bold"/>
              </a:rPr>
              <a:t>search</a:t>
            </a:r>
            <a:r>
              <a:rPr lang="en-US" sz="2000" b="1" i="0" u="none" strike="noStrike" baseline="0" dirty="0">
                <a:solidFill>
                  <a:srgbClr val="DE8901"/>
                </a:solidFill>
                <a:latin typeface="OpenSans-Bold"/>
              </a:rPr>
              <a:t>.</a:t>
            </a:r>
            <a:endParaRPr lang="tr-TR" sz="2000" b="1" i="0" u="none" strike="noStrike" baseline="0" dirty="0">
              <a:solidFill>
                <a:srgbClr val="DE8901"/>
              </a:solidFill>
              <a:latin typeface="OpenSans-Bold"/>
            </a:endParaRPr>
          </a:p>
          <a:p>
            <a:r>
              <a:rPr lang="en-US" sz="2000" b="1" i="0" u="none" strike="noStrike" baseline="0" dirty="0">
                <a:solidFill>
                  <a:srgbClr val="370660"/>
                </a:solidFill>
                <a:latin typeface="OpenSans-Bold"/>
              </a:rPr>
              <a:t>Hard subtask: Selecting a state space</a:t>
            </a:r>
          </a:p>
          <a:p>
            <a:pPr marL="399999" lvl="1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Real world is absurdly complex</a:t>
            </a:r>
          </a:p>
          <a:p>
            <a:pPr marL="800000" lvl="2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State space must be </a:t>
            </a:r>
            <a:r>
              <a:rPr lang="en-US" sz="2000" b="1" i="0" u="none" strike="noStrike" baseline="0" dirty="0">
                <a:solidFill>
                  <a:srgbClr val="DE8901"/>
                </a:solidFill>
                <a:latin typeface="OpenSans-Bold"/>
              </a:rPr>
              <a:t>abstracted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for problem solving</a:t>
            </a:r>
          </a:p>
          <a:p>
            <a:pPr marL="399999" lvl="1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(abstract) </a:t>
            </a:r>
            <a:r>
              <a:rPr lang="en-US" sz="2000" b="1" i="0" u="none" strike="noStrike" baseline="0" dirty="0">
                <a:solidFill>
                  <a:srgbClr val="DE8901"/>
                </a:solidFill>
                <a:latin typeface="OpenSans-Bold"/>
              </a:rPr>
              <a:t>State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= set (equivalence class) of real-world states</a:t>
            </a:r>
          </a:p>
          <a:p>
            <a:pPr marL="399999" lvl="1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(abstract) </a:t>
            </a:r>
            <a:r>
              <a:rPr lang="en-US" sz="2000" b="1" i="0" u="none" strike="noStrike" baseline="0" dirty="0">
                <a:solidFill>
                  <a:srgbClr val="DE8901"/>
                </a:solidFill>
                <a:latin typeface="OpenSans-Bold"/>
              </a:rPr>
              <a:t>Action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= equivalence class of combinations of real-world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action</a:t>
            </a:r>
            <a:endParaRPr lang="tr-TR" sz="20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marL="800000" lvl="2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e.g.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OpenSans-Italic"/>
              </a:rPr>
              <a:t>Arad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Arial-ItalicMT"/>
              </a:rPr>
              <a:t>→ </a:t>
            </a:r>
            <a:r>
              <a:rPr lang="en-US" sz="2000" b="0" i="1" u="none" strike="noStrike" baseline="0" dirty="0" err="1">
                <a:solidFill>
                  <a:srgbClr val="000000"/>
                </a:solidFill>
                <a:latin typeface="OpenSans-Italic"/>
              </a:rPr>
              <a:t>Zerind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OpenSans-Italic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represents a complex set of possible routes, detours, rest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stops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,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etc</a:t>
            </a:r>
            <a:endParaRPr lang="tr-TR" sz="20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marL="800000" lvl="2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The abstraction is valid if the path between two states is reflected in the real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world</a:t>
            </a:r>
            <a:endParaRPr lang="tr-TR" sz="20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Each abstract action should be “easier” than the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OpenSans-Regular"/>
              </a:rPr>
              <a:t>real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OpenSans-Regular"/>
              </a:rPr>
              <a:t> problem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816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686800" y="1524000"/>
            <a:ext cx="3276599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Successor function:</a:t>
            </a:r>
          </a:p>
          <a:p>
            <a:pPr lvl="1" eaLnBrk="1" hangingPunct="1"/>
            <a:r>
              <a:rPr lang="en-US" sz="2000" dirty="0"/>
              <a:t>Roads: Go to adjacent city with </a:t>
            </a:r>
          </a:p>
          <a:p>
            <a:pPr lvl="1" eaLnBrk="1" hangingPunct="1"/>
            <a:r>
              <a:rPr lang="en-US" sz="2000" dirty="0"/>
              <a:t>cost = distance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</a:p>
          <a:p>
            <a:pPr lvl="3" eaLnBrk="1" hangingPunct="1"/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2DFB5-D60E-4805-9CD5-F101D8B6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1206"/>
            <a:ext cx="7848600" cy="430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937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  <a:r>
              <a:rPr lang="tr-TR" dirty="0"/>
              <a:t>:  </a:t>
            </a:r>
            <a:r>
              <a:rPr lang="tr-TR" dirty="0" err="1"/>
              <a:t>Pac</a:t>
            </a:r>
            <a:r>
              <a:rPr lang="tr-TR" dirty="0"/>
              <a:t>-Man Game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3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18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69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32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345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35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84582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84582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2296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2296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037E93-8CA3-4DC4-BB29-D531C1DF3B14}"/>
              </a:ext>
            </a:extLst>
          </p:cNvPr>
          <p:cNvSpPr txBox="1"/>
          <p:nvPr/>
        </p:nvSpPr>
        <p:spPr>
          <a:xfrm>
            <a:off x="438256" y="1523286"/>
            <a:ext cx="25335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Pac-Man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an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Action game"/>
              </a:rPr>
              <a:t>action</a:t>
            </a:r>
            <a:r>
              <a:rPr lang="en-US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/>
              </a:rPr>
              <a:t>[7]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List of maze chase games"/>
              </a:rPr>
              <a:t>maze chase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video game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player controls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Pac-Man (character)"/>
              </a:rPr>
              <a:t>the eponymous character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through an enclosed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objective of the game is to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eat all of the dots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placed in the maze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while avoiding four colored ghosts — Blinky (red), Pinky (pink), Inky (cyan), and Clyde (orange)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A9FC-E5CC-49BB-A0EF-59AC5937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vacuum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C00A4-D7EA-4319-AAE2-1B8A326B3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3"/>
            <a:ext cx="4470400" cy="2108197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States: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E6633">
                    <a:lumMod val="75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integer dirt and robot locations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(ignore dirt amounts etc.)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Actions: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Left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Right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Suck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NoOp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Goal test: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 dirt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Path cost: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A3EE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 per action (0 for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2FA3EE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NoOp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A3EE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 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EFC64-A2F2-4FEA-8B14-5108089E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7160961" cy="4552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DD43B-2807-4356-8B13-B7BC1E45F52A}"/>
              </a:ext>
            </a:extLst>
          </p:cNvPr>
          <p:cNvSpPr txBox="1"/>
          <p:nvPr/>
        </p:nvSpPr>
        <p:spPr>
          <a:xfrm>
            <a:off x="371168" y="3711678"/>
            <a:ext cx="4191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States: </a:t>
            </a:r>
            <a:r>
              <a:rPr lang="en-US" sz="1600" dirty="0"/>
              <a:t>A state of the world says which objects are in which cells.</a:t>
            </a:r>
          </a:p>
          <a:p>
            <a:pPr lvl="1"/>
            <a:r>
              <a:rPr lang="en-US" sz="1600" dirty="0"/>
              <a:t>In a simple two cell version,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agent can be in one cell at a time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each cell can have dirt or not,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>
                <a:highlight>
                  <a:srgbClr val="FFFF00"/>
                </a:highlight>
              </a:rPr>
              <a:t>2 positions for agent * 2</a:t>
            </a:r>
            <a:r>
              <a:rPr lang="en-US" sz="1600" baseline="30000" dirty="0">
                <a:highlight>
                  <a:srgbClr val="FFFF00"/>
                </a:highlight>
              </a:rPr>
              <a:t>2</a:t>
            </a:r>
            <a:r>
              <a:rPr lang="en-US" sz="1600" dirty="0"/>
              <a:t> possibilities for dirt = </a:t>
            </a:r>
            <a:r>
              <a:rPr lang="en-US" sz="1600" b="1" dirty="0"/>
              <a:t>8 states</a:t>
            </a:r>
            <a:r>
              <a:rPr lang="en-US" sz="1600" dirty="0"/>
              <a:t>.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With n cells, there are n*2</a:t>
            </a:r>
            <a:r>
              <a:rPr lang="en-US" sz="1600" baseline="30000" dirty="0">
                <a:highlight>
                  <a:srgbClr val="FFFF00"/>
                </a:highlight>
              </a:rPr>
              <a:t>n</a:t>
            </a:r>
            <a:r>
              <a:rPr lang="en-US" sz="1600" dirty="0">
                <a:highlight>
                  <a:srgbClr val="FFFF00"/>
                </a:highlight>
              </a:rPr>
              <a:t> states.</a:t>
            </a:r>
            <a:endParaRPr lang="tr-TR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362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031A-8978-4CE5-8946-5BBA8571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search problem: 8-puzzle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3952E-0EF8-45BA-865D-5789F35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9" y="1219200"/>
            <a:ext cx="7186561" cy="466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C1B64-DDC0-438E-8358-BADE5FE4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384713"/>
            <a:ext cx="1676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3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237B-0A59-4D11-9E59-18653534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search problems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BE21E-68BB-453E-B0E8-935011FF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tr-TR" sz="2400" dirty="0" err="1">
                <a:solidFill>
                  <a:srgbClr val="FF0000"/>
                </a:solidFill>
              </a:rPr>
              <a:t>oute-finding</a:t>
            </a:r>
            <a:r>
              <a:rPr lang="tr-TR" sz="2400" dirty="0">
                <a:solidFill>
                  <a:srgbClr val="FF0000"/>
                </a:solidFill>
              </a:rPr>
              <a:t> problem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defined in terms of specified locations and transitions along edges between them.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Touring problems </a:t>
            </a:r>
            <a:r>
              <a:rPr lang="en-US" sz="2400" dirty="0"/>
              <a:t>describe a set of locations that must be visited, rather than a single goal destination.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 VLSI layout problem </a:t>
            </a:r>
            <a:r>
              <a:rPr lang="en-US" sz="2400" dirty="0"/>
              <a:t>requires positioning millions of components and connections on a chip to minimize area, minimize circuit delays, minimize stray capacitances, and maximize manufacturing yield.</a:t>
            </a:r>
          </a:p>
          <a:p>
            <a:pPr algn="l"/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Medi"/>
              </a:rPr>
              <a:t>Robot navigation </a:t>
            </a:r>
            <a:r>
              <a:rPr lang="en-US" sz="2400" b="0" i="0" u="none" strike="noStrike" baseline="0" dirty="0">
                <a:latin typeface="NimbusRomNo9L-Regu"/>
              </a:rPr>
              <a:t>is a generalization of the route-finding problem described earlier. Rather than following distinct paths (such as the roads in Romania), a robot can roam around, in effect making its own paths.</a:t>
            </a:r>
          </a:p>
          <a:p>
            <a:pPr algn="l"/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Medi"/>
              </a:rPr>
              <a:t>Automatic assembly sequencing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NimbusRomNo9L-Regu"/>
              </a:rPr>
              <a:t>of complex objects (such as electric motors) by a robot has been standard industry practice since the 1970s. Algorithms first find a feasible assembly sequence and then work to optimize the process. Minimizing the amount of manual human labor on the assembly line can produce significant savings in time and cost.</a:t>
            </a:r>
          </a:p>
          <a:p>
            <a:pPr algn="l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4733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(</a:t>
            </a:r>
            <a:r>
              <a:rPr lang="en-US" dirty="0" err="1"/>
              <a:t>Absract</a:t>
            </a:r>
            <a:r>
              <a:rPr lang="en-US" dirty="0"/>
              <a:t>)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/>
              <a:t>World state:</a:t>
            </a:r>
          </a:p>
          <a:p>
            <a:pPr lvl="1"/>
            <a:r>
              <a:rPr lang="en-US" sz="2000" dirty="0"/>
              <a:t>Agent positions: 120</a:t>
            </a:r>
          </a:p>
          <a:p>
            <a:pPr lvl="1"/>
            <a:r>
              <a:rPr lang="en-US" sz="2000" dirty="0"/>
              <a:t>Food count: 30</a:t>
            </a:r>
          </a:p>
          <a:p>
            <a:pPr lvl="1"/>
            <a:r>
              <a:rPr lang="en-US" sz="2000" dirty="0"/>
              <a:t>Ghost positions: 12</a:t>
            </a:r>
          </a:p>
          <a:p>
            <a:pPr lvl="1"/>
            <a:r>
              <a:rPr lang="en-US" sz="2000" dirty="0"/>
              <a:t>Agent facing: 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many</a:t>
            </a:r>
          </a:p>
          <a:p>
            <a:pPr lvl="1"/>
            <a:r>
              <a:rPr lang="en-US" sz="2000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/>
              <a:t>States for </a:t>
            </a:r>
            <a:r>
              <a:rPr lang="en-US" sz="2000" dirty="0" err="1"/>
              <a:t>pathing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1676400"/>
            <a:ext cx="3937000" cy="48768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 solving agents</a:t>
            </a:r>
            <a:r>
              <a:rPr lang="tr-TR" sz="3600" dirty="0"/>
              <a:t> </a:t>
            </a:r>
            <a:r>
              <a:rPr lang="tr-TR" sz="3600" dirty="0" err="1"/>
              <a:t>and</a:t>
            </a:r>
            <a:r>
              <a:rPr lang="tr-TR" sz="3600" dirty="0"/>
              <a:t> u</a:t>
            </a:r>
            <a:r>
              <a:rPr lang="en-US" sz="3600" dirty="0" err="1"/>
              <a:t>ninformed</a:t>
            </a:r>
            <a:r>
              <a:rPr lang="en-US" sz="3600" dirty="0"/>
              <a:t> </a:t>
            </a:r>
            <a:r>
              <a:rPr lang="tr-TR" sz="3600" dirty="0"/>
              <a:t>s</a:t>
            </a:r>
            <a:r>
              <a:rPr lang="en-US" sz="3600" dirty="0" err="1"/>
              <a:t>earch</a:t>
            </a:r>
            <a:r>
              <a:rPr lang="en-US" sz="3600" dirty="0"/>
              <a:t> </a:t>
            </a:r>
            <a:r>
              <a:rPr lang="tr-TR" sz="3600" dirty="0"/>
              <a:t>m</a:t>
            </a:r>
            <a:r>
              <a:rPr lang="en-US" sz="3600" dirty="0" err="1"/>
              <a:t>ethods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19200"/>
            <a:ext cx="6375400" cy="5486399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4900" b="0" i="0" u="none" strike="noStrike" baseline="0" dirty="0">
                <a:solidFill>
                  <a:srgbClr val="FF0000"/>
                </a:solidFill>
                <a:latin typeface="OpenSans-Regular"/>
              </a:rPr>
              <a:t>A simple reflex agent </a:t>
            </a:r>
            <a:r>
              <a:rPr lang="en-US" sz="4900" b="0" i="0" u="none" strike="noStrike" baseline="0" dirty="0">
                <a:latin typeface="OpenSans-Regular"/>
              </a:rPr>
              <a:t>is one that selects an action based only on the </a:t>
            </a:r>
            <a:r>
              <a:rPr lang="en-US" sz="4900" b="1" i="0" u="none" strike="noStrike" baseline="0" dirty="0">
                <a:latin typeface="OpenSans-Bold"/>
              </a:rPr>
              <a:t>current </a:t>
            </a:r>
            <a:r>
              <a:rPr lang="tr-TR" sz="4900" b="1" i="0" u="none" strike="noStrike" baseline="0" dirty="0" err="1">
                <a:latin typeface="OpenSans-Bold"/>
              </a:rPr>
              <a:t>percept</a:t>
            </a:r>
            <a:r>
              <a:rPr lang="tr-TR" sz="4900" b="0" i="0" u="none" strike="noStrike" baseline="0" dirty="0">
                <a:latin typeface="OpenSans-Regular"/>
              </a:rPr>
              <a:t>.</a:t>
            </a:r>
            <a:r>
              <a:rPr lang="en-US" sz="4900" b="0" i="0" u="none" strike="noStrike" baseline="0" dirty="0">
                <a:latin typeface="OpenSans-Regular"/>
              </a:rPr>
              <a:t> It </a:t>
            </a:r>
            <a:r>
              <a:rPr lang="en-US" sz="4900" b="1" i="0" u="none" strike="noStrike" baseline="0" dirty="0">
                <a:latin typeface="OpenSans-Bold"/>
              </a:rPr>
              <a:t>ignores </a:t>
            </a:r>
            <a:r>
              <a:rPr lang="en-US" sz="4900" b="0" i="0" u="none" strike="noStrike" baseline="0" dirty="0">
                <a:latin typeface="OpenSans-Regular"/>
              </a:rPr>
              <a:t>the rest of the </a:t>
            </a:r>
            <a:r>
              <a:rPr lang="en-US" sz="4900" b="1" i="0" u="none" strike="noStrike" baseline="0" dirty="0">
                <a:latin typeface="OpenSans-Bold"/>
              </a:rPr>
              <a:t>percept history</a:t>
            </a:r>
            <a:r>
              <a:rPr lang="en-US" sz="4900" b="0" i="0" u="none" strike="noStrike" baseline="0" dirty="0">
                <a:latin typeface="OpenSans-Regular"/>
              </a:rPr>
              <a:t>.</a:t>
            </a:r>
          </a:p>
          <a:p>
            <a:pPr algn="l"/>
            <a:r>
              <a:rPr lang="en-US" sz="4900" dirty="0">
                <a:solidFill>
                  <a:srgbClr val="FF0000"/>
                </a:solidFill>
              </a:rPr>
              <a:t>A problem-solving agent </a:t>
            </a:r>
            <a:r>
              <a:rPr lang="en-US" sz="4900" dirty="0"/>
              <a:t>must </a:t>
            </a:r>
            <a:r>
              <a:rPr lang="en-US" sz="4900" dirty="0">
                <a:highlight>
                  <a:srgbClr val="00FF00"/>
                </a:highlight>
              </a:rPr>
              <a:t>plan ahead</a:t>
            </a:r>
            <a:r>
              <a:rPr lang="en-US" sz="49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4900" dirty="0">
                <a:solidFill>
                  <a:srgbClr val="FF0000"/>
                </a:solidFill>
              </a:rPr>
              <a:t>Agents that Plan Ahead</a:t>
            </a:r>
            <a:r>
              <a:rPr lang="tr-TR" sz="4900" dirty="0">
                <a:solidFill>
                  <a:srgbClr val="FF0000"/>
                </a:solidFill>
              </a:rPr>
              <a:t>: </a:t>
            </a:r>
            <a:r>
              <a:rPr lang="en-US" sz="4900" dirty="0"/>
              <a:t>When the correct action to take is not immediately obvious, </a:t>
            </a:r>
            <a:endParaRPr lang="tr-TR" sz="4900" dirty="0"/>
          </a:p>
          <a:p>
            <a:pPr lvl="1">
              <a:lnSpc>
                <a:spcPct val="90000"/>
              </a:lnSpc>
            </a:pPr>
            <a:r>
              <a:rPr lang="en-US" sz="4900" dirty="0"/>
              <a:t>an agent may need to </a:t>
            </a:r>
            <a:r>
              <a:rPr lang="en-US" sz="4900" dirty="0">
                <a:solidFill>
                  <a:srgbClr val="FF0000"/>
                </a:solidFill>
              </a:rPr>
              <a:t>plan</a:t>
            </a:r>
            <a:r>
              <a:rPr lang="tr-TR" sz="4900" dirty="0">
                <a:solidFill>
                  <a:srgbClr val="FF0000"/>
                </a:solidFill>
              </a:rPr>
              <a:t> </a:t>
            </a:r>
            <a:r>
              <a:rPr lang="en-US" sz="4900" dirty="0">
                <a:solidFill>
                  <a:srgbClr val="FF0000"/>
                </a:solidFill>
              </a:rPr>
              <a:t>ahead</a:t>
            </a:r>
            <a:r>
              <a:rPr lang="en-US" sz="4900" dirty="0"/>
              <a:t>: to</a:t>
            </a:r>
            <a:r>
              <a:rPr lang="tr-TR" sz="4900" dirty="0"/>
              <a:t> </a:t>
            </a:r>
            <a:r>
              <a:rPr lang="en-US" sz="4900" dirty="0"/>
              <a:t>consider </a:t>
            </a:r>
            <a:r>
              <a:rPr lang="en-US" sz="4900" dirty="0">
                <a:highlight>
                  <a:srgbClr val="FFFF00"/>
                </a:highlight>
              </a:rPr>
              <a:t>a sequence of actions </a:t>
            </a:r>
            <a:r>
              <a:rPr lang="en-US" sz="4900" dirty="0"/>
              <a:t>that form a path to a goal state. </a:t>
            </a:r>
            <a:endParaRPr lang="tr-TR" sz="4900" dirty="0"/>
          </a:p>
          <a:p>
            <a:pPr lvl="1">
              <a:lnSpc>
                <a:spcPct val="90000"/>
              </a:lnSpc>
            </a:pPr>
            <a:r>
              <a:rPr lang="en-US" sz="4900" dirty="0"/>
              <a:t>Such an agent is</a:t>
            </a:r>
            <a:r>
              <a:rPr lang="tr-TR" sz="4900" dirty="0"/>
              <a:t> </a:t>
            </a:r>
            <a:r>
              <a:rPr lang="en-US" sz="4900" dirty="0"/>
              <a:t>called a </a:t>
            </a:r>
            <a:r>
              <a:rPr lang="en-US" sz="4900" dirty="0">
                <a:solidFill>
                  <a:srgbClr val="FF0000"/>
                </a:solidFill>
              </a:rPr>
              <a:t>problem-solving agent</a:t>
            </a:r>
            <a:r>
              <a:rPr lang="en-US" sz="4900" dirty="0"/>
              <a:t>, and </a:t>
            </a:r>
            <a:endParaRPr lang="tr-TR" sz="4900" dirty="0"/>
          </a:p>
          <a:p>
            <a:pPr lvl="1">
              <a:lnSpc>
                <a:spcPct val="90000"/>
              </a:lnSpc>
            </a:pPr>
            <a:r>
              <a:rPr lang="en-US" sz="4900" dirty="0"/>
              <a:t>the computational process it undertakes is called </a:t>
            </a:r>
            <a:r>
              <a:rPr lang="en-US" sz="4900" dirty="0">
                <a:solidFill>
                  <a:srgbClr val="FF0000"/>
                </a:solidFill>
              </a:rPr>
              <a:t>search</a:t>
            </a:r>
            <a:r>
              <a:rPr lang="en-US" sz="4900" dirty="0"/>
              <a:t>.</a:t>
            </a:r>
            <a:endParaRPr lang="tr-TR" sz="4900" dirty="0"/>
          </a:p>
          <a:p>
            <a:pPr eaLnBrk="1" hangingPunct="1">
              <a:lnSpc>
                <a:spcPct val="90000"/>
              </a:lnSpc>
            </a:pPr>
            <a:r>
              <a:rPr lang="en-US" sz="4900" dirty="0"/>
              <a:t>In this chapter, we consider only the </a:t>
            </a:r>
            <a:r>
              <a:rPr lang="en-US" sz="4900" dirty="0">
                <a:solidFill>
                  <a:srgbClr val="FF0000"/>
                </a:solidFill>
              </a:rPr>
              <a:t>simplest</a:t>
            </a:r>
            <a:r>
              <a:rPr lang="tr-TR" sz="4900" dirty="0">
                <a:solidFill>
                  <a:srgbClr val="FF0000"/>
                </a:solidFill>
              </a:rPr>
              <a:t> </a:t>
            </a:r>
            <a:r>
              <a:rPr lang="en-US" sz="4900" dirty="0">
                <a:solidFill>
                  <a:srgbClr val="FF0000"/>
                </a:solidFill>
              </a:rPr>
              <a:t>environments</a:t>
            </a:r>
            <a:r>
              <a:rPr lang="en-US" sz="4900" dirty="0"/>
              <a:t>: episodic, single agent, fully observable, deterministic, static, discrete, and</a:t>
            </a:r>
            <a:r>
              <a:rPr lang="tr-TR" sz="4900" dirty="0"/>
              <a:t> </a:t>
            </a:r>
            <a:r>
              <a:rPr lang="en-US" sz="4900" dirty="0"/>
              <a:t>known.</a:t>
            </a:r>
            <a:endParaRPr lang="tr-TR" sz="4900" dirty="0"/>
          </a:p>
          <a:p>
            <a:pPr eaLnBrk="1" hangingPunct="1">
              <a:lnSpc>
                <a:spcPct val="90000"/>
              </a:lnSpc>
            </a:pPr>
            <a:endParaRPr lang="en-US" sz="4900" dirty="0"/>
          </a:p>
          <a:p>
            <a:pPr eaLnBrk="1" hangingPunct="1">
              <a:lnSpc>
                <a:spcPct val="90000"/>
              </a:lnSpc>
            </a:pPr>
            <a:r>
              <a:rPr lang="en-US" sz="4900" dirty="0"/>
              <a:t>Search Problems</a:t>
            </a:r>
            <a:r>
              <a:rPr lang="tr-TR" sz="4900" dirty="0"/>
              <a:t>: </a:t>
            </a:r>
            <a:r>
              <a:rPr lang="en-US" sz="4900" dirty="0"/>
              <a:t>We distinguish between </a:t>
            </a:r>
          </a:p>
          <a:p>
            <a:pPr lvl="1">
              <a:lnSpc>
                <a:spcPct val="90000"/>
              </a:lnSpc>
            </a:pPr>
            <a:r>
              <a:rPr lang="en-US" sz="4900" dirty="0">
                <a:solidFill>
                  <a:srgbClr val="FF0000"/>
                </a:solidFill>
              </a:rPr>
              <a:t>informed</a:t>
            </a:r>
            <a:r>
              <a:rPr lang="tr-TR" sz="4900" dirty="0"/>
              <a:t> </a:t>
            </a:r>
            <a:r>
              <a:rPr lang="en-US" sz="4900" dirty="0"/>
              <a:t>algorithms, in which the agent </a:t>
            </a:r>
            <a:r>
              <a:rPr lang="en-US" sz="4900" dirty="0">
                <a:highlight>
                  <a:srgbClr val="FFFF00"/>
                </a:highlight>
              </a:rPr>
              <a:t>can estimate how</a:t>
            </a:r>
            <a:r>
              <a:rPr lang="tr-TR" sz="4900" dirty="0">
                <a:highlight>
                  <a:srgbClr val="FFFF00"/>
                </a:highlight>
              </a:rPr>
              <a:t> </a:t>
            </a:r>
            <a:r>
              <a:rPr lang="en-US" sz="4900" dirty="0">
                <a:highlight>
                  <a:srgbClr val="FFFF00"/>
                </a:highlight>
              </a:rPr>
              <a:t>far it is from the goal</a:t>
            </a:r>
            <a:r>
              <a:rPr lang="en-US" sz="4900" dirty="0"/>
              <a:t>, and </a:t>
            </a:r>
          </a:p>
          <a:p>
            <a:pPr lvl="1">
              <a:lnSpc>
                <a:spcPct val="90000"/>
              </a:lnSpc>
            </a:pPr>
            <a:r>
              <a:rPr lang="en-US" sz="4900" dirty="0">
                <a:solidFill>
                  <a:srgbClr val="FF0000"/>
                </a:solidFill>
              </a:rPr>
              <a:t>uninformed algorithms</a:t>
            </a:r>
            <a:r>
              <a:rPr lang="en-US" sz="4900" dirty="0"/>
              <a:t>, where no such estimate is available</a:t>
            </a:r>
          </a:p>
          <a:p>
            <a:pPr eaLnBrk="1" hangingPunct="1">
              <a:lnSpc>
                <a:spcPct val="90000"/>
              </a:lnSpc>
            </a:pPr>
            <a:endParaRPr lang="en-US" sz="4900" dirty="0"/>
          </a:p>
          <a:p>
            <a:pPr eaLnBrk="1" hangingPunct="1">
              <a:lnSpc>
                <a:spcPct val="90000"/>
              </a:lnSpc>
            </a:pPr>
            <a:r>
              <a:rPr lang="en-US" sz="49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 lvl="1" eaLnBrk="1" hangingPunct="1">
              <a:lnSpc>
                <a:spcPct val="90000"/>
              </a:lnSpc>
            </a:pPr>
            <a:r>
              <a:rPr lang="en-US" sz="4900" dirty="0"/>
              <a:t>Breadth-first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900" dirty="0"/>
              <a:t>Uniform-cost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900" dirty="0"/>
              <a:t>Depth-first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900" dirty="0"/>
              <a:t>Depth-limited search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900" dirty="0"/>
              <a:t>Iterative deepening search </a:t>
            </a:r>
            <a:endParaRPr lang="en-US" sz="3400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search graph, each state occurs only once!</a:t>
            </a:r>
          </a:p>
          <a:p>
            <a:pPr lvl="1" eaLnBrk="1" hangingPunct="1"/>
            <a:endParaRPr lang="en-US" sz="2000" dirty="0"/>
          </a:p>
          <a:p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search graph for a tiny search problem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/>
              <a:t>A search tree:</a:t>
            </a:r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node</a:t>
            </a:r>
          </a:p>
          <a:p>
            <a:pPr lvl="1" eaLnBrk="1" hangingPunct="1"/>
            <a:r>
              <a:rPr lang="en-US" sz="2000" dirty="0"/>
              <a:t>Children correspond to successors</a:t>
            </a:r>
          </a:p>
          <a:p>
            <a:pPr lvl="1" eaLnBrk="1" hangingPunct="1"/>
            <a:r>
              <a:rPr lang="en-US" sz="2000" dirty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Possible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7504-8D7D-4DF0-9834-8D668163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7708-3636-4757-912F-A9E80E75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important to understand the distinction between </a:t>
            </a:r>
            <a:r>
              <a:rPr lang="en-US" dirty="0">
                <a:solidFill>
                  <a:srgbClr val="FF0000"/>
                </a:solidFill>
              </a:rPr>
              <a:t>the state space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the search tree.</a:t>
            </a:r>
          </a:p>
          <a:p>
            <a:r>
              <a:rPr lang="en-US" dirty="0">
                <a:solidFill>
                  <a:srgbClr val="FF0000"/>
                </a:solidFill>
              </a:rPr>
              <a:t>The state space </a:t>
            </a:r>
            <a:r>
              <a:rPr lang="en-US" dirty="0"/>
              <a:t>describes the (possibly infinite) set of states in the world, and the actions that allow transitions from one state to another. </a:t>
            </a:r>
          </a:p>
          <a:p>
            <a:r>
              <a:rPr lang="en-US" dirty="0">
                <a:solidFill>
                  <a:srgbClr val="FF0000"/>
                </a:solidFill>
              </a:rPr>
              <a:t>The search tree </a:t>
            </a:r>
            <a:r>
              <a:rPr lang="en-US" dirty="0"/>
              <a:t>describes paths between these states, reaching towards the goal. </a:t>
            </a:r>
            <a:endParaRPr lang="tr-TR" dirty="0"/>
          </a:p>
          <a:p>
            <a:r>
              <a:rPr lang="en-US" dirty="0"/>
              <a:t>The search tree may have </a:t>
            </a:r>
            <a:r>
              <a:rPr lang="en-US" dirty="0">
                <a:solidFill>
                  <a:srgbClr val="FF0000"/>
                </a:solidFill>
              </a:rPr>
              <a:t>multiple paths </a:t>
            </a:r>
            <a:r>
              <a:rPr lang="en-US" dirty="0"/>
              <a:t>to (and thus  multiple nodes for) any given state, but </a:t>
            </a:r>
            <a:r>
              <a:rPr lang="en-US" dirty="0">
                <a:solidFill>
                  <a:srgbClr val="FF0000"/>
                </a:solidFill>
              </a:rPr>
              <a:t>each node in the tree has a unique path back to the root </a:t>
            </a:r>
            <a:r>
              <a:rPr lang="en-US" dirty="0"/>
              <a:t>(as in all trees).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30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085284" y="141622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24600" y="1377538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391400" y="5013312"/>
            <a:ext cx="1879854" cy="934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64965-F177-5080-1333-7C1B89FE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218" y="1854439"/>
            <a:ext cx="2676899" cy="283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EE37-2277-49C3-A835-2A120AB7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partial search trees for finding a route from Arad to Bucharest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FDDF7-DC49-41EF-AF2A-1418D97A2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968" y="1295400"/>
            <a:ext cx="3556000" cy="54864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NimbusRomNo9L-Regu"/>
              </a:rPr>
              <a:t>Expand out potential plans (tree nodes)</a:t>
            </a:r>
            <a:endParaRPr lang="tr-TR" sz="1800" dirty="0">
              <a:solidFill>
                <a:schemeClr val="tx1"/>
              </a:solidFill>
              <a:latin typeface="NimbusRomNo9L-Regu"/>
            </a:endParaRPr>
          </a:p>
          <a:p>
            <a:r>
              <a:rPr lang="tr-TR" sz="1800" b="0" i="0" u="none" strike="noStrike" baseline="0" dirty="0" err="1">
                <a:solidFill>
                  <a:schemeClr val="tx1"/>
                </a:solidFill>
                <a:latin typeface="NimbusRomNo9L-Regu"/>
              </a:rPr>
              <a:t>Nodes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that have been 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mbusRomNo9L-ReguItal"/>
              </a:rPr>
              <a:t>expanded </a:t>
            </a:r>
            <a:r>
              <a:rPr lang="en-US" sz="18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NimbusRomNo9L-Regu"/>
              </a:rPr>
              <a:t>are lavender with bold letters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;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nodes </a:t>
            </a:r>
            <a:r>
              <a:rPr lang="en-US" sz="1800" b="0" i="0" u="none" strike="noStrike" baseline="0" dirty="0">
                <a:solidFill>
                  <a:srgbClr val="92D050"/>
                </a:solidFill>
                <a:latin typeface="NimbusRomNo9L-Regu"/>
              </a:rPr>
              <a:t>on the frontier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that have been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Ital"/>
              </a:rPr>
              <a:t>generated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but </a:t>
            </a:r>
            <a:r>
              <a:rPr lang="en-US" sz="1800" b="0" i="0" u="none" strike="noStrike" baseline="0" dirty="0">
                <a:solidFill>
                  <a:srgbClr val="92D050"/>
                </a:solidFill>
                <a:latin typeface="NimbusRomNo9L-Regu"/>
              </a:rPr>
              <a:t>not yet expanded are in green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;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the set of states corresponding to these two types of nodes are said to have been </a:t>
            </a:r>
            <a:r>
              <a:rPr lang="en-US" sz="1800" b="0" i="0" u="none" strike="noStrike" baseline="0" dirty="0">
                <a:solidFill>
                  <a:srgbClr val="00B0F0"/>
                </a:solidFill>
                <a:latin typeface="NimbusRomNo9L-ReguItal"/>
              </a:rPr>
              <a:t>reached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. Nodes that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could be generated next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are shown in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faint dashed lines. </a:t>
            </a:r>
          </a:p>
          <a:p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Notice in the bottom tree there is a cycle from Arad to Sibiu to Arad; </a:t>
            </a:r>
            <a:r>
              <a:rPr lang="en-US" sz="1800" dirty="0">
                <a:solidFill>
                  <a:schemeClr val="tx1"/>
                </a:solidFill>
                <a:latin typeface="NimbusRomNo9L-Regu"/>
              </a:rPr>
              <a:t>T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hat can’t be an optimal path, so search should not continue from there.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F441F-AF8C-4AA1-B118-F423D897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90528"/>
            <a:ext cx="8153400" cy="566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91061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980417"/>
            <a:ext cx="65532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Maintain a </a:t>
            </a:r>
            <a:r>
              <a:rPr lang="en-US" sz="2400" dirty="0">
                <a:solidFill>
                  <a:srgbClr val="CC0000"/>
                </a:solidFill>
              </a:rPr>
              <a:t>fringe (frontier) </a:t>
            </a:r>
            <a:r>
              <a:rPr lang="en-US" sz="2400" dirty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447800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" y="1462087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8" y="1462084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BFCFB-4C6A-44F7-9385-032392BF706D}"/>
              </a:ext>
            </a:extLst>
          </p:cNvPr>
          <p:cNvSpPr txBox="1"/>
          <p:nvPr/>
        </p:nvSpPr>
        <p:spPr>
          <a:xfrm>
            <a:off x="8077200" y="1397675"/>
            <a:ext cx="38874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We can </a:t>
            </a:r>
            <a:r>
              <a:rPr lang="en-US" sz="1800" b="0" i="0" u="none" strike="noStrike" baseline="0" dirty="0">
                <a:latin typeface="NimbusRomNo9L-Medi"/>
              </a:rPr>
              <a:t>expand </a:t>
            </a:r>
            <a:r>
              <a:rPr lang="en-US" sz="1800" b="0" i="0" u="none" strike="noStrike" baseline="0" dirty="0">
                <a:latin typeface="NimbusRomNo9L-Regu"/>
              </a:rPr>
              <a:t>the node, by considering the available</a:t>
            </a:r>
            <a:endParaRPr lang="tr-TR" sz="1800" b="0" i="0" u="none" strike="noStrike" baseline="0" dirty="0">
              <a:latin typeface="NimbusRomNo9L-Regu"/>
            </a:endParaRP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highlight>
                  <a:srgbClr val="FFFF00"/>
                </a:highlight>
                <a:latin typeface="NimbusRomNo9L-Regu"/>
              </a:rPr>
              <a:t>A</a:t>
            </a:r>
            <a:r>
              <a:rPr lang="en-US" sz="1100" b="0" i="0" u="none" strike="noStrike" baseline="0" dirty="0">
                <a:highlight>
                  <a:srgbClr val="FFFF00"/>
                </a:highlight>
                <a:latin typeface="NimbusRomNo9L-Regu"/>
              </a:rPr>
              <a:t>CTIONS 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NimbusRomNo9L-Regu"/>
              </a:rPr>
              <a:t>for that state</a:t>
            </a:r>
            <a:r>
              <a:rPr lang="en-US" b="0" i="0" u="none" strike="noStrike" baseline="0" dirty="0">
                <a:latin typeface="NimbusRomNo9L-Regu"/>
              </a:rPr>
              <a:t>,</a:t>
            </a:r>
            <a:endParaRPr lang="tr-TR" b="0" i="0" u="none" strike="noStrike" baseline="0" dirty="0">
              <a:latin typeface="NimbusRomNo9L-Regu"/>
            </a:endParaRP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using the 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NimbusRomNo9L-Regu"/>
              </a:rPr>
              <a:t>R</a:t>
            </a:r>
            <a:r>
              <a:rPr lang="en-US" sz="1100" b="0" i="0" u="none" strike="noStrike" baseline="0" dirty="0">
                <a:highlight>
                  <a:srgbClr val="FFFF00"/>
                </a:highlight>
                <a:latin typeface="NimbusRomNo9L-Regu"/>
              </a:rPr>
              <a:t>ESULT </a:t>
            </a:r>
            <a:r>
              <a:rPr lang="en-US" b="0" i="0" u="none" strike="noStrike" baseline="0" dirty="0">
                <a:highlight>
                  <a:srgbClr val="FFFF00"/>
                </a:highlight>
                <a:latin typeface="NimbusRomNo9L-Regu"/>
              </a:rPr>
              <a:t>function</a:t>
            </a:r>
            <a:r>
              <a:rPr lang="tr-TR" b="0" i="0" u="none" strike="noStrike" baseline="0" dirty="0">
                <a:highlight>
                  <a:srgbClr val="FFFF00"/>
                </a:highlight>
                <a:latin typeface="NimbusRomNo9L-Regu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NimbusRomNo9L-Regu"/>
              </a:rPr>
              <a:t>to see where those actions lead to, and </a:t>
            </a:r>
            <a:r>
              <a:rPr lang="en-US" b="0" i="0" u="none" strike="noStrike" baseline="0" dirty="0">
                <a:latin typeface="NimbusRomNo9L-Medi"/>
              </a:rPr>
              <a:t>generating </a:t>
            </a:r>
            <a:r>
              <a:rPr lang="en-US" b="0" i="0" u="none" strike="noStrike" baseline="0" dirty="0">
                <a:latin typeface="NimbusRomNo9L-Regu"/>
              </a:rPr>
              <a:t>a new node (called a </a:t>
            </a:r>
            <a:r>
              <a:rPr lang="en-US" b="0" i="0" u="none" strike="noStrike" baseline="0" dirty="0">
                <a:latin typeface="NimbusRomNo9L-Medi"/>
              </a:rPr>
              <a:t>child node </a:t>
            </a:r>
            <a:r>
              <a:rPr lang="en-US" b="0" i="0" u="none" strike="noStrike" baseline="0" dirty="0">
                <a:latin typeface="NimbusRomNo9L-Regu"/>
              </a:rPr>
              <a:t>or </a:t>
            </a:r>
            <a:r>
              <a:rPr lang="en-US" b="0" i="0" u="none" strike="noStrike" baseline="0" dirty="0">
                <a:latin typeface="NimbusRomNo9L-Medi"/>
              </a:rPr>
              <a:t>successor node</a:t>
            </a:r>
            <a:r>
              <a:rPr lang="en-US" b="0" i="0" u="none" strike="noStrike" baseline="0" dirty="0">
                <a:latin typeface="NimbusRomNo9L-Regu"/>
              </a:rPr>
              <a:t>) for each of the resulting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NimbusRomNo9L-Regu"/>
              </a:rPr>
              <a:t>Each child node has </a:t>
            </a:r>
            <a:r>
              <a:rPr lang="en-US" sz="1800" b="0" i="0" u="none" strike="noStrike" baseline="0" dirty="0">
                <a:latin typeface="NimbusRomNo9L-ReguItal"/>
              </a:rPr>
              <a:t>Arad </a:t>
            </a:r>
            <a:r>
              <a:rPr lang="en-US" sz="1800" b="0" i="0" u="none" strike="noStrike" baseline="0" dirty="0">
                <a:latin typeface="NimbusRomNo9L-Regu"/>
              </a:rPr>
              <a:t>as its </a:t>
            </a:r>
            <a:r>
              <a:rPr lang="en-US" sz="1800" b="0" i="0" u="none" strike="noStrike" baseline="0" dirty="0">
                <a:latin typeface="NimbusRomNo9L-Medi"/>
              </a:rPr>
              <a:t>parent node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  <a:endParaRPr lang="tr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95A5-E4C3-0400-D0A1-F6DA3376E313}"/>
              </a:ext>
            </a:extLst>
          </p:cNvPr>
          <p:cNvSpPr txBox="1"/>
          <p:nvPr/>
        </p:nvSpPr>
        <p:spPr>
          <a:xfrm>
            <a:off x="6822440" y="4664323"/>
            <a:ext cx="5369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0" i="0" u="none" strike="noStrike" baseline="0" dirty="0" err="1">
                <a:latin typeface="NimbusRomNo9L-Regu"/>
              </a:rPr>
              <a:t>Remember</a:t>
            </a:r>
            <a:r>
              <a:rPr lang="tr-TR" b="0" i="0" u="none" strike="noStrike" baseline="0" dirty="0">
                <a:latin typeface="NimbusRomNo9L-Regu"/>
              </a:rPr>
              <a:t> </a:t>
            </a:r>
            <a:r>
              <a:rPr lang="tr-TR" b="0" i="0" u="none" strike="noStrike" baseline="0" dirty="0" err="1">
                <a:latin typeface="NimbusRomNo9L-Regu"/>
              </a:rPr>
              <a:t>functions</a:t>
            </a:r>
            <a:r>
              <a:rPr lang="tr-TR" b="0" i="0" u="none" strike="noStrike" baseline="0" dirty="0">
                <a:latin typeface="NimbusRomNo9L-Regu"/>
              </a:rPr>
              <a:t>: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tr-TR" dirty="0">
                <a:latin typeface="NimbusRomNo9L-Regu"/>
              </a:rPr>
              <a:t>ACTIONS(</a:t>
            </a:r>
            <a:r>
              <a:rPr lang="tr-TR" dirty="0" err="1">
                <a:latin typeface="NimbusRomNo9L-Regu"/>
              </a:rPr>
              <a:t>Arad</a:t>
            </a:r>
            <a:r>
              <a:rPr lang="tr-TR" dirty="0">
                <a:latin typeface="NimbusRomNo9L-Regu"/>
              </a:rPr>
              <a:t>) = {</a:t>
            </a:r>
            <a:r>
              <a:rPr lang="tr-TR" dirty="0" err="1">
                <a:latin typeface="NimbusRomNo9L-Regu"/>
              </a:rPr>
              <a:t>ToSibiu,ToTimisoara,ToZerind</a:t>
            </a:r>
            <a:r>
              <a:rPr lang="tr-TR" dirty="0">
                <a:latin typeface="NimbusRomNo9L-Regu"/>
              </a:rPr>
              <a:t>}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tr-TR" dirty="0">
                <a:latin typeface="NimbusRomNo9L-Regu"/>
              </a:rPr>
              <a:t>RESULT(</a:t>
            </a:r>
            <a:r>
              <a:rPr lang="tr-TR" dirty="0" err="1">
                <a:latin typeface="NimbusRomNo9L-Regu"/>
              </a:rPr>
              <a:t>Arad</a:t>
            </a:r>
            <a:r>
              <a:rPr lang="tr-TR" dirty="0">
                <a:latin typeface="NimbusRomNo9L-Regu"/>
              </a:rPr>
              <a:t>, </a:t>
            </a:r>
            <a:r>
              <a:rPr lang="tr-TR" dirty="0" err="1">
                <a:latin typeface="NimbusRomNo9L-Regu"/>
              </a:rPr>
              <a:t>ToZerind</a:t>
            </a:r>
            <a:r>
              <a:rPr lang="tr-TR" dirty="0">
                <a:latin typeface="NimbusRomNo9L-Regu"/>
              </a:rPr>
              <a:t>) = </a:t>
            </a:r>
            <a:r>
              <a:rPr lang="tr-TR" dirty="0" err="1">
                <a:latin typeface="NimbusRomNo9L-Regu"/>
              </a:rPr>
              <a:t>Zerind</a:t>
            </a:r>
            <a:r>
              <a:rPr lang="tr-TR" dirty="0">
                <a:latin typeface="NimbusRomNo9L-Regu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3291-B23A-0749-B8BD-70CEF079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vs.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BAB92-4D7F-9A4C-B6AA-5DA21EE0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3"/>
            <a:ext cx="11379200" cy="30987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Vertices in state space graphs are </a:t>
            </a:r>
            <a:r>
              <a:rPr lang="en-US" dirty="0">
                <a:highlight>
                  <a:srgbClr val="FFFF00"/>
                </a:highlight>
              </a:rPr>
              <a:t>problem states</a:t>
            </a:r>
          </a:p>
          <a:p>
            <a:pPr lvl="1"/>
            <a:r>
              <a:rPr lang="en-US" dirty="0"/>
              <a:t>Represent an abstracted state of the world</a:t>
            </a:r>
          </a:p>
          <a:p>
            <a:pPr lvl="1"/>
            <a:r>
              <a:rPr lang="en-US" dirty="0"/>
              <a:t>Have successors, can be goal / non-goal, have multiple predecessors </a:t>
            </a:r>
          </a:p>
          <a:p>
            <a:r>
              <a:rPr lang="en-US" dirty="0"/>
              <a:t>Vertices in search trees (“Nodes”) </a:t>
            </a:r>
            <a:r>
              <a:rPr lang="en-US" dirty="0">
                <a:highlight>
                  <a:srgbClr val="FFFF00"/>
                </a:highlight>
              </a:rPr>
              <a:t>are plans</a:t>
            </a:r>
          </a:p>
          <a:p>
            <a:pPr lvl="1"/>
            <a:r>
              <a:rPr lang="en-US" dirty="0"/>
              <a:t>Contain a </a:t>
            </a:r>
            <a:r>
              <a:rPr lang="en-US" b="1" dirty="0">
                <a:solidFill>
                  <a:srgbClr val="C00000"/>
                </a:solidFill>
              </a:rPr>
              <a:t>problem state</a:t>
            </a:r>
            <a:r>
              <a:rPr lang="en-US" dirty="0"/>
              <a:t> and </a:t>
            </a:r>
            <a:r>
              <a:rPr lang="en-US" dirty="0">
                <a:highlight>
                  <a:srgbClr val="00FF00"/>
                </a:highlight>
              </a:rPr>
              <a:t>one parent, a path length, a depth, and a cost</a:t>
            </a:r>
          </a:p>
          <a:p>
            <a:pPr lvl="1"/>
            <a:r>
              <a:rPr lang="en-US" dirty="0"/>
              <a:t>Represent </a:t>
            </a:r>
            <a:r>
              <a:rPr lang="en-US" dirty="0">
                <a:highlight>
                  <a:srgbClr val="FFFF00"/>
                </a:highlight>
              </a:rPr>
              <a:t>a plan (sequence of actions) </a:t>
            </a:r>
            <a:r>
              <a:rPr lang="en-US" dirty="0"/>
              <a:t>which results in the node’s state</a:t>
            </a:r>
          </a:p>
          <a:p>
            <a:r>
              <a:rPr lang="en-US" b="1" dirty="0">
                <a:solidFill>
                  <a:srgbClr val="C00000"/>
                </a:solidFill>
              </a:rPr>
              <a:t>The same problem state may be achieved by multiple search tree nodes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4BCE7-8146-8245-B51A-FC9011BC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A94B5-6EF7-4748-9C6B-84506976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613707"/>
            <a:ext cx="6151707" cy="21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0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240" y="4485640"/>
            <a:ext cx="8763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Fringe</a:t>
            </a:r>
            <a:r>
              <a:rPr lang="tr-TR" sz="2400" dirty="0"/>
              <a:t> (data </a:t>
            </a:r>
            <a:r>
              <a:rPr lang="tr-TR" sz="2400" dirty="0" err="1"/>
              <a:t>structure</a:t>
            </a:r>
            <a:r>
              <a:rPr lang="tr-TR" sz="2400" dirty="0"/>
              <a:t>: </a:t>
            </a:r>
            <a:r>
              <a:rPr lang="tr-TR" sz="2400" dirty="0" err="1"/>
              <a:t>queue</a:t>
            </a:r>
            <a:r>
              <a:rPr lang="tr-TR" sz="2400" dirty="0"/>
              <a:t>, </a:t>
            </a:r>
            <a:r>
              <a:rPr lang="tr-TR" sz="2400" dirty="0" err="1"/>
              <a:t>stack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priority</a:t>
            </a:r>
            <a:r>
              <a:rPr lang="tr-TR" sz="2400" dirty="0"/>
              <a:t> </a:t>
            </a:r>
            <a:r>
              <a:rPr lang="tr-TR" sz="2400" dirty="0" err="1"/>
              <a:t>queue</a:t>
            </a:r>
            <a:r>
              <a:rPr lang="tr-TR" sz="2400" dirty="0"/>
              <a:t>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10210800" cy="31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BF1F-F5FF-4E48-98D1-DCF20342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E9C7-E6F2-BB4E-9C46-433F6F97B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strategy is defined by picking </a:t>
            </a:r>
            <a:r>
              <a:rPr lang="en-US" b="1" dirty="0">
                <a:solidFill>
                  <a:srgbClr val="C00000"/>
                </a:solidFill>
              </a:rPr>
              <a:t>the order of node expansion </a:t>
            </a:r>
          </a:p>
          <a:p>
            <a:r>
              <a:rPr lang="en-US" dirty="0"/>
              <a:t>Strategies are evaluated along the following dimensions: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completeness: </a:t>
            </a:r>
            <a:r>
              <a:rPr lang="en-US" dirty="0"/>
              <a:t>does it always find a solution if one exists?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time complexity: </a:t>
            </a:r>
            <a:r>
              <a:rPr lang="en-US" dirty="0"/>
              <a:t>number of nodes generated/expanded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space complexity: </a:t>
            </a:r>
            <a:r>
              <a:rPr lang="en-US" dirty="0"/>
              <a:t>maximum number of nodes in memory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optimality: </a:t>
            </a:r>
            <a:r>
              <a:rPr lang="en-US" dirty="0"/>
              <a:t>does it always find a least-cost solution? 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en-US" dirty="0"/>
              <a:t>: maximum branching factor of the search tree 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dirty="0"/>
              <a:t>: depth of the least-cost solution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dirty="0"/>
              <a:t>: maximum depth of the state space (may be ∞)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076F5-1E59-1443-BC10-B8572072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6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CAA0-1355-46F1-87DA-8B722251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Best-</a:t>
            </a:r>
            <a:r>
              <a:rPr lang="en-US" dirty="0"/>
              <a:t>fi</a:t>
            </a:r>
            <a:r>
              <a:rPr lang="tr-TR" dirty="0" err="1"/>
              <a:t>rst</a:t>
            </a:r>
            <a:r>
              <a:rPr lang="tr-TR" dirty="0"/>
              <a:t> </a:t>
            </a:r>
            <a:r>
              <a:rPr lang="tr-TR" dirty="0" err="1"/>
              <a:t>search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6514-D4C6-4E89-9BEC-DDF7C077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1397003"/>
            <a:ext cx="3632200" cy="47291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How do we decide which node from the frontier to expand next?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A very general approach is called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NimbusRomNo9L-Medi"/>
              </a:rPr>
              <a:t>best-first search</a:t>
            </a:r>
            <a:r>
              <a:rPr lang="en-US" sz="1800" b="0" i="0" u="none" strike="noStrike" baseline="0" dirty="0">
                <a:latin typeface="NimbusRomNo9L-Regu"/>
              </a:rPr>
              <a:t>, in which we choose a node, </a:t>
            </a:r>
            <a:r>
              <a:rPr lang="en-US" sz="1800" b="0" i="0" u="none" strike="noStrike" baseline="0" dirty="0">
                <a:latin typeface="NimbusRomNo9L-ReguItal"/>
              </a:rPr>
              <a:t>n</a:t>
            </a:r>
            <a:r>
              <a:rPr lang="en-US" sz="1800" b="0" i="0" u="none" strike="noStrike" baseline="0" dirty="0">
                <a:latin typeface="NimbusRomNo9L-Regu"/>
              </a:rPr>
              <a:t>, with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minimum value of some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NimbusRomNo9L-Medi"/>
              </a:rPr>
              <a:t>evaluation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Medi"/>
              </a:rPr>
              <a:t>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NimbusRomNo9L-Medi"/>
              </a:rPr>
              <a:t>functio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Medi"/>
              </a:rPr>
              <a:t>n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"/>
              </a:rPr>
              <a:t>, 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Ital"/>
              </a:rPr>
              <a:t>f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CMR10"/>
              </a:rPr>
              <a:t>(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Ital"/>
              </a:rPr>
              <a:t>n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CMR10"/>
              </a:rPr>
              <a:t>)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"/>
              </a:rPr>
              <a:t>.</a:t>
            </a:r>
            <a:endParaRPr lang="en-US" sz="1800" b="0" i="0" u="none" strike="noStrike" baseline="0" dirty="0">
              <a:solidFill>
                <a:srgbClr val="FF0000"/>
              </a:solidFill>
              <a:latin typeface="NimbusRomNo9L-Regu"/>
            </a:endParaRP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On each iteration we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choose a node on the frontier with minimum f (n) value</a:t>
            </a:r>
            <a:r>
              <a:rPr lang="en-US" sz="1800" b="0" i="0" u="none" strike="noStrike" baseline="0" dirty="0">
                <a:latin typeface="NimbusRomNo9L-Regu"/>
              </a:rPr>
              <a:t>, return it if its state is a goal state, and otherwise apply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EXPAND</a:t>
            </a:r>
            <a:r>
              <a:rPr lang="en-US" sz="1800" b="0" i="0" u="none" strike="noStrike" baseline="0" dirty="0">
                <a:latin typeface="NimbusRomNo9L-Regu"/>
              </a:rPr>
              <a:t> to generate child nodes. 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Each child node is added to the frontier </a:t>
            </a:r>
            <a:r>
              <a:rPr lang="en-US" sz="1800" b="0" i="0" u="none" strike="noStrike" baseline="0" dirty="0">
                <a:latin typeface="NimbusRomNo9L-Regu"/>
              </a:rPr>
              <a:t>if it has not been reached before, or is re-added if it is now being reached with a path that has a lower path cost than any previous path.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1C9D8-555C-4840-9E55-70CB3539D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7772400" cy="55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78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9BFC-F4CF-4EF9-8655-A8767FAD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0" i="0" u="none" strike="noStrike" baseline="0" dirty="0" err="1">
                <a:solidFill>
                  <a:srgbClr val="9A009A"/>
                </a:solidFill>
                <a:latin typeface="CMSSBX10"/>
              </a:rPr>
              <a:t>Search</a:t>
            </a:r>
            <a:r>
              <a:rPr lang="tr-TR" sz="3200" b="0" i="0" u="none" strike="noStrike" baseline="0" dirty="0">
                <a:solidFill>
                  <a:srgbClr val="9A009A"/>
                </a:solidFill>
                <a:latin typeface="CMSSBX10"/>
              </a:rPr>
              <a:t> data </a:t>
            </a:r>
            <a:r>
              <a:rPr lang="tr-TR" sz="3200" b="0" i="0" u="none" strike="noStrike" baseline="0" dirty="0" err="1">
                <a:solidFill>
                  <a:srgbClr val="9A009A"/>
                </a:solidFill>
                <a:latin typeface="CMSSBX10"/>
              </a:rPr>
              <a:t>structures</a:t>
            </a:r>
            <a:endParaRPr lang="tr-TR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EA0E-8655-4CC2-8A04-14E6409A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11887200" cy="5715000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highlight>
                  <a:srgbClr val="FFFF00"/>
                </a:highlight>
                <a:latin typeface="NimbusRomNo9L-Regu"/>
              </a:rPr>
              <a:t>Search algorithms require a data structure </a:t>
            </a:r>
            <a:r>
              <a:rPr lang="en-US" sz="2400" b="0" i="0" u="none" strike="noStrike" baseline="0" dirty="0">
                <a:latin typeface="NimbusRomNo9L-Regu"/>
              </a:rPr>
              <a:t>to keep track of the search tree.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Regu"/>
              </a:rPr>
              <a:t>A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Medi"/>
              </a:rPr>
              <a:t>node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Regu"/>
              </a:rPr>
              <a:t>in the tree is represented by a data structure</a:t>
            </a:r>
            <a:r>
              <a:rPr lang="en-US" sz="2400" b="0" i="0" u="none" strike="noStrike" baseline="0" dirty="0">
                <a:latin typeface="NimbusRomNo9L-Regu"/>
              </a:rPr>
              <a:t> with four components:</a:t>
            </a:r>
          </a:p>
          <a:p>
            <a:pPr lvl="1"/>
            <a:r>
              <a:rPr lang="en-US" sz="1800" b="0" i="0" u="none" strike="noStrike" baseline="0" dirty="0" err="1">
                <a:latin typeface="NimbusRomNo9L-ReguItal"/>
              </a:rPr>
              <a:t>node</a:t>
            </a:r>
            <a:r>
              <a:rPr lang="en-US" sz="1800" b="0" i="0" u="none" strike="noStrike" baseline="0" dirty="0" err="1">
                <a:latin typeface="NimbusRomNo9L-Regu"/>
              </a:rPr>
              <a:t>.STATE</a:t>
            </a:r>
            <a:r>
              <a:rPr lang="en-US" sz="1800" b="0" i="0" u="none" strike="noStrike" baseline="0" dirty="0">
                <a:latin typeface="NimbusRomNo9L-Regu"/>
              </a:rPr>
              <a:t>: the state to which the node corresponds;</a:t>
            </a:r>
          </a:p>
          <a:p>
            <a:pPr lvl="1"/>
            <a:r>
              <a:rPr lang="en-US" sz="1800" b="0" i="0" u="none" strike="noStrike" baseline="0" dirty="0" err="1">
                <a:latin typeface="NimbusRomNo9L-ReguItal"/>
              </a:rPr>
              <a:t>node</a:t>
            </a:r>
            <a:r>
              <a:rPr lang="en-US" sz="1800" b="0" i="0" u="none" strike="noStrike" baseline="0" dirty="0" err="1">
                <a:latin typeface="NimbusRomNo9L-Regu"/>
              </a:rPr>
              <a:t>.PARENT</a:t>
            </a:r>
            <a:r>
              <a:rPr lang="en-US" sz="1800" b="0" i="0" u="none" strike="noStrike" baseline="0" dirty="0">
                <a:latin typeface="NimbusRomNo9L-Regu"/>
              </a:rPr>
              <a:t>: the node in the tree that generated this node;</a:t>
            </a:r>
          </a:p>
          <a:p>
            <a:pPr lvl="1"/>
            <a:r>
              <a:rPr lang="en-US" sz="1800" b="0" i="0" u="none" strike="noStrike" baseline="0" dirty="0" err="1">
                <a:latin typeface="NimbusRomNo9L-ReguItal"/>
              </a:rPr>
              <a:t>node</a:t>
            </a:r>
            <a:r>
              <a:rPr lang="en-US" sz="1800" b="0" i="0" u="none" strike="noStrike" baseline="0" dirty="0" err="1">
                <a:latin typeface="NimbusRomNo9L-Regu"/>
              </a:rPr>
              <a:t>.ACTION</a:t>
            </a:r>
            <a:r>
              <a:rPr lang="en-US" sz="1800" b="0" i="0" u="none" strike="noStrike" baseline="0" dirty="0">
                <a:latin typeface="NimbusRomNo9L-Regu"/>
              </a:rPr>
              <a:t>: the action that was applied to the parent’s state to generate this node;</a:t>
            </a:r>
          </a:p>
          <a:p>
            <a:pPr lvl="1"/>
            <a:r>
              <a:rPr lang="en-US" sz="1800" dirty="0" err="1">
                <a:latin typeface="NimbusRomNo9L-Regu"/>
              </a:rPr>
              <a:t>node.PATH</a:t>
            </a:r>
            <a:r>
              <a:rPr lang="en-US" sz="1800" dirty="0">
                <a:latin typeface="NimbusRomNo9L-Regu"/>
              </a:rPr>
              <a:t>-COST: the total cost of the path from the initial state to this node. In mathematical formulas, we use g(node) as a synonym for PATH-COST.</a:t>
            </a:r>
          </a:p>
          <a:p>
            <a:pPr algn="l"/>
            <a:r>
              <a:rPr lang="en-US" sz="2400" b="0" i="0" u="none" strike="noStrike" baseline="0" dirty="0">
                <a:latin typeface="NimbusRomNo9L-Regu"/>
              </a:rPr>
              <a:t>We need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Regu"/>
              </a:rPr>
              <a:t>a data structure to store 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NimbusRomNo9L-Medi"/>
              </a:rPr>
              <a:t>frontier</a:t>
            </a:r>
            <a:r>
              <a:rPr lang="en-US" sz="2400" b="0" i="0" u="none" strike="noStrike" baseline="0" dirty="0">
                <a:latin typeface="NimbusRomNo9L-Regu"/>
              </a:rPr>
              <a:t>. The appropriate choice is a </a:t>
            </a:r>
            <a:r>
              <a:rPr lang="en-US" sz="2400" b="0" i="0" u="none" strike="noStrike" baseline="0" dirty="0">
                <a:latin typeface="NimbusRomNo9L-Medi"/>
              </a:rPr>
              <a:t>queue </a:t>
            </a:r>
            <a:r>
              <a:rPr lang="en-US" sz="2400" b="0" i="0" u="none" strike="noStrike" baseline="0" dirty="0">
                <a:latin typeface="NimbusRomNo9L-Regu"/>
              </a:rPr>
              <a:t>of some kind, because the operations on a frontier are:</a:t>
            </a:r>
          </a:p>
          <a:p>
            <a:pPr lvl="1"/>
            <a:r>
              <a:rPr lang="en-US" sz="2400" b="0" i="0" u="none" strike="noStrike" baseline="0" dirty="0">
                <a:latin typeface="NimbusRomNo9L-Regu"/>
              </a:rPr>
              <a:t>I</a:t>
            </a:r>
            <a:r>
              <a:rPr lang="en-US" sz="1050" b="0" i="0" u="none" strike="noStrike" baseline="0" dirty="0">
                <a:latin typeface="NimbusRomNo9L-Regu"/>
              </a:rPr>
              <a:t>S</a:t>
            </a:r>
            <a:r>
              <a:rPr lang="en-US" sz="2400" b="0" i="0" u="none" strike="noStrike" baseline="0" dirty="0">
                <a:latin typeface="NimbusRomNo9L-Regu"/>
              </a:rPr>
              <a:t>-E</a:t>
            </a:r>
            <a:r>
              <a:rPr lang="en-US" sz="1050" b="0" i="0" u="none" strike="noStrike" baseline="0" dirty="0">
                <a:latin typeface="NimbusRomNo9L-Regu"/>
              </a:rPr>
              <a:t>MPTY</a:t>
            </a:r>
            <a:r>
              <a:rPr lang="en-US" sz="2400" b="0" i="0" u="none" strike="noStrike" baseline="0" dirty="0">
                <a:latin typeface="NimbusRomNo9L-Regu"/>
              </a:rPr>
              <a:t>(</a:t>
            </a:r>
            <a:r>
              <a:rPr lang="en-US" sz="2400" b="0" i="0" u="none" strike="noStrike" baseline="0" dirty="0">
                <a:latin typeface="NimbusRomNo9L-ReguItal"/>
              </a:rPr>
              <a:t>frontier</a:t>
            </a:r>
            <a:r>
              <a:rPr lang="en-US" sz="2400" b="0" i="0" u="none" strike="noStrike" baseline="0" dirty="0">
                <a:latin typeface="NimbusRomNo9L-Regu"/>
              </a:rPr>
              <a:t>) returns true only if there are no nodes in the frontier.</a:t>
            </a:r>
          </a:p>
          <a:p>
            <a:pPr lvl="1"/>
            <a:r>
              <a:rPr lang="en-US" sz="2400" b="0" i="0" u="none" strike="noStrike" baseline="0" dirty="0">
                <a:latin typeface="NimbusRomNo9L-Regu"/>
              </a:rPr>
              <a:t>P</a:t>
            </a:r>
            <a:r>
              <a:rPr lang="en-US" sz="1050" b="0" i="0" u="none" strike="noStrike" baseline="0" dirty="0">
                <a:latin typeface="NimbusRomNo9L-Regu"/>
              </a:rPr>
              <a:t>OP</a:t>
            </a:r>
            <a:r>
              <a:rPr lang="en-US" sz="2400" b="0" i="0" u="none" strike="noStrike" baseline="0" dirty="0">
                <a:latin typeface="NimbusRomNo9L-Regu"/>
              </a:rPr>
              <a:t>(</a:t>
            </a:r>
            <a:r>
              <a:rPr lang="en-US" sz="2400" b="0" i="0" u="none" strike="noStrike" baseline="0" dirty="0">
                <a:latin typeface="NimbusRomNo9L-ReguItal"/>
              </a:rPr>
              <a:t>frontier</a:t>
            </a:r>
            <a:r>
              <a:rPr lang="en-US" sz="2400" b="0" i="0" u="none" strike="noStrike" baseline="0" dirty="0">
                <a:latin typeface="NimbusRomNo9L-Regu"/>
              </a:rPr>
              <a:t>) removes the top node from the frontier and returns it.</a:t>
            </a:r>
          </a:p>
          <a:p>
            <a:pPr lvl="1"/>
            <a:r>
              <a:rPr lang="en-US" sz="2400" b="0" i="0" u="none" strike="noStrike" baseline="0" dirty="0">
                <a:latin typeface="NimbusRomNo9L-Regu"/>
              </a:rPr>
              <a:t>T</a:t>
            </a:r>
            <a:r>
              <a:rPr lang="en-US" sz="1050" b="0" i="0" u="none" strike="noStrike" baseline="0" dirty="0">
                <a:latin typeface="NimbusRomNo9L-Regu"/>
              </a:rPr>
              <a:t>OP</a:t>
            </a:r>
            <a:r>
              <a:rPr lang="en-US" sz="2400" b="0" i="0" u="none" strike="noStrike" baseline="0" dirty="0">
                <a:latin typeface="NimbusRomNo9L-Regu"/>
              </a:rPr>
              <a:t>(</a:t>
            </a:r>
            <a:r>
              <a:rPr lang="en-US" sz="2400" b="0" i="0" u="none" strike="noStrike" baseline="0" dirty="0">
                <a:latin typeface="NimbusRomNo9L-ReguItal"/>
              </a:rPr>
              <a:t>frontier</a:t>
            </a:r>
            <a:r>
              <a:rPr lang="en-US" sz="2400" b="0" i="0" u="none" strike="noStrike" baseline="0" dirty="0">
                <a:latin typeface="NimbusRomNo9L-Regu"/>
              </a:rPr>
              <a:t>) returns (but does not remove) the top node of the frontier.</a:t>
            </a:r>
          </a:p>
          <a:p>
            <a:pPr lvl="1"/>
            <a:r>
              <a:rPr lang="en-US" sz="2400" b="0" i="0" u="none" strike="noStrike" baseline="0" dirty="0">
                <a:latin typeface="NimbusRomNo9L-Regu"/>
              </a:rPr>
              <a:t>A</a:t>
            </a:r>
            <a:r>
              <a:rPr lang="en-US" sz="1050" b="0" i="0" u="none" strike="noStrike" baseline="0" dirty="0">
                <a:latin typeface="NimbusRomNo9L-Regu"/>
              </a:rPr>
              <a:t>DD</a:t>
            </a:r>
            <a:r>
              <a:rPr lang="en-US" sz="2400" b="0" i="0" u="none" strike="noStrike" baseline="0" dirty="0">
                <a:latin typeface="NimbusRomNo9L-Regu"/>
              </a:rPr>
              <a:t>(</a:t>
            </a:r>
            <a:r>
              <a:rPr lang="en-US" sz="2400" b="0" i="0" u="none" strike="noStrike" baseline="0" dirty="0">
                <a:latin typeface="NimbusRomNo9L-ReguItal"/>
              </a:rPr>
              <a:t>node</a:t>
            </a:r>
            <a:r>
              <a:rPr lang="en-US" sz="2400" b="0" i="0" u="none" strike="noStrike" baseline="0" dirty="0">
                <a:latin typeface="NimbusRomNo9L-Regu"/>
              </a:rPr>
              <a:t>, </a:t>
            </a:r>
            <a:r>
              <a:rPr lang="en-US" sz="2400" b="0" i="0" u="none" strike="noStrike" baseline="0" dirty="0">
                <a:latin typeface="NimbusRomNo9L-ReguItal"/>
              </a:rPr>
              <a:t>frontier</a:t>
            </a:r>
            <a:r>
              <a:rPr lang="en-US" sz="2400" b="0" i="0" u="none" strike="noStrike" baseline="0" dirty="0">
                <a:latin typeface="NimbusRomNo9L-Regu"/>
              </a:rPr>
              <a:t>) inserts node into its proper place in the queue.</a:t>
            </a:r>
          </a:p>
        </p:txBody>
      </p:sp>
    </p:spTree>
    <p:extLst>
      <p:ext uri="{BB962C8B-B14F-4D97-AF65-F5344CB8AC3E}">
        <p14:creationId xmlns:p14="http://schemas.microsoft.com/office/powerpoint/2010/main" val="1774901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FDB2-9A76-8AD0-FA20-0C8EDAD21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9A009A"/>
                </a:solidFill>
                <a:latin typeface="CMSSBX10"/>
              </a:rPr>
              <a:t>Search</a:t>
            </a:r>
            <a:r>
              <a:rPr lang="tr-TR" dirty="0">
                <a:solidFill>
                  <a:srgbClr val="9A009A"/>
                </a:solidFill>
                <a:latin typeface="CMSSBX10"/>
              </a:rPr>
              <a:t> data </a:t>
            </a:r>
            <a:r>
              <a:rPr lang="tr-TR" dirty="0" err="1">
                <a:solidFill>
                  <a:srgbClr val="9A009A"/>
                </a:solidFill>
                <a:latin typeface="CMSSBX10"/>
              </a:rPr>
              <a:t>structures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C5E1-4FB0-E126-0D21-9BFA67796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NimbusRomNo9L-Regu"/>
              </a:rPr>
              <a:t>Three kinds of queues </a:t>
            </a:r>
            <a:r>
              <a:rPr lang="en-US" sz="2400" dirty="0">
                <a:latin typeface="NimbusRomNo9L-Regu"/>
              </a:rPr>
              <a:t>are used in search algorithms: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NimbusRomNo9L-Regu"/>
              </a:rPr>
              <a:t>A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NimbusRomNo9L-Medi"/>
              </a:rPr>
              <a:t>priority queue 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first pops the node with the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NimbusRomNo9L-Regu"/>
              </a:rPr>
              <a:t>minimum cost 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according to some evaluation function, </a:t>
            </a:r>
            <a:r>
              <a:rPr lang="en-US" sz="1800" dirty="0">
                <a:solidFill>
                  <a:srgbClr val="000000"/>
                </a:solidFill>
                <a:latin typeface="NimbusRomNo9L-ReguItal"/>
              </a:rPr>
              <a:t>f 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. It is used in best-first search.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NimbusRomNo9L-Regu"/>
              </a:rPr>
              <a:t>A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NimbusRomNo9L-Medi"/>
              </a:rPr>
              <a:t>FIFO queue 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or first-in-first-out queue first pops the node that was added to the queue first; we shall see it is used in breadth-first search.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NimbusRomNo9L-Regu"/>
              </a:rPr>
              <a:t>A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  <a:latin typeface="NimbusRomNo9L-Medi"/>
              </a:rPr>
              <a:t>LIFO queue 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or last-in-first-out queue (also known as </a:t>
            </a:r>
            <a:r>
              <a:rPr lang="en-US" sz="1800" dirty="0">
                <a:solidFill>
                  <a:srgbClr val="000000"/>
                </a:solidFill>
                <a:highlight>
                  <a:srgbClr val="00FF00"/>
                </a:highlight>
                <a:latin typeface="NimbusRomNo9L-Regu"/>
              </a:rPr>
              <a:t>a </a:t>
            </a:r>
            <a:r>
              <a:rPr lang="en-US" sz="1800" dirty="0">
                <a:solidFill>
                  <a:srgbClr val="000000"/>
                </a:solidFill>
                <a:highlight>
                  <a:srgbClr val="00FF00"/>
                </a:highlight>
                <a:latin typeface="NimbusRomNo9L-Medi"/>
              </a:rPr>
              <a:t>stack</a:t>
            </a:r>
            <a:r>
              <a:rPr lang="en-US" sz="1800" dirty="0">
                <a:solidFill>
                  <a:srgbClr val="000000"/>
                </a:solidFill>
                <a:latin typeface="NimbusRomNo9L-Regu"/>
              </a:rPr>
              <a:t>) pops first the most Stack recently added node; we shall see it is used in depth-first search.</a:t>
            </a:r>
          </a:p>
          <a:p>
            <a:r>
              <a:rPr lang="en-US" sz="2400" dirty="0">
                <a:latin typeface="NimbusRomNo9L-Regu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reached states </a:t>
            </a:r>
            <a:r>
              <a:rPr lang="en-US" sz="2400" dirty="0">
                <a:latin typeface="NimbusRomNo9L-Regu"/>
              </a:rPr>
              <a:t>can be stored as a lookup table (</a:t>
            </a:r>
            <a:r>
              <a:rPr lang="en-US" sz="2400" dirty="0">
                <a:highlight>
                  <a:srgbClr val="FFFF00"/>
                </a:highlight>
                <a:latin typeface="NimbusRomNo9L-Regu"/>
              </a:rPr>
              <a:t>e.g. a hash table</a:t>
            </a:r>
            <a:r>
              <a:rPr lang="en-US" sz="2400" dirty="0">
                <a:latin typeface="NimbusRomNo9L-Regu"/>
              </a:rPr>
              <a:t>) where each key is a state and each value is the node for that state.</a:t>
            </a:r>
            <a:endParaRPr lang="en-US" sz="2400" dirty="0">
              <a:solidFill>
                <a:srgbClr val="000000"/>
              </a:solidFill>
              <a:latin typeface="NimbusRomNo9L-Regu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856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30C2-5B4B-3746-B9B7-1C343EB1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Search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E8E4-0D10-634B-AA67-7FCE8B28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Uninformed</a:t>
            </a:r>
            <a:r>
              <a:rPr lang="en-US" dirty="0"/>
              <a:t> strategies use only the information available in the problem definition </a:t>
            </a:r>
          </a:p>
          <a:p>
            <a:r>
              <a:rPr lang="en-US" dirty="0"/>
              <a:t>Breadth-first search </a:t>
            </a:r>
          </a:p>
          <a:p>
            <a:r>
              <a:rPr lang="en-US" dirty="0"/>
              <a:t>Depth-first search </a:t>
            </a:r>
          </a:p>
          <a:p>
            <a:r>
              <a:rPr lang="en-US" dirty="0"/>
              <a:t>Uniform-cost search </a:t>
            </a:r>
          </a:p>
          <a:p>
            <a:r>
              <a:rPr lang="en-US" dirty="0"/>
              <a:t>Depth-limited search </a:t>
            </a:r>
          </a:p>
          <a:p>
            <a:r>
              <a:rPr lang="en-US" dirty="0"/>
              <a:t>Iterative deepening search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74DF-AC26-134C-9DFA-7F03E8F3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3"/>
            <a:ext cx="3586480" cy="4729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all actions have </a:t>
            </a:r>
            <a:r>
              <a:rPr lang="en-US" dirty="0">
                <a:highlight>
                  <a:srgbClr val="00FF00"/>
                </a:highlight>
              </a:rPr>
              <a:t>the same cost</a:t>
            </a:r>
            <a:r>
              <a:rPr lang="en-US" dirty="0"/>
              <a:t>, an appropriate strategy is </a:t>
            </a:r>
            <a:r>
              <a:rPr lang="en-US" dirty="0">
                <a:highlight>
                  <a:srgbClr val="00FF00"/>
                </a:highlight>
              </a:rPr>
              <a:t>breadth-first </a:t>
            </a:r>
            <a:r>
              <a:rPr lang="en-US" dirty="0"/>
              <a:t>search, </a:t>
            </a:r>
          </a:p>
          <a:p>
            <a:r>
              <a:rPr lang="en-US" dirty="0"/>
              <a:t>in which the root node is expanded first, then </a:t>
            </a:r>
            <a:r>
              <a:rPr lang="en-US" dirty="0">
                <a:solidFill>
                  <a:srgbClr val="FF0000"/>
                </a:solidFill>
              </a:rPr>
              <a:t>all the successors of the root node are expanded next</a:t>
            </a:r>
            <a:r>
              <a:rPr lang="en-US" dirty="0"/>
              <a:t>, then their successors, and so on.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09600"/>
            <a:ext cx="780288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583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9101-EB1C-42D8-927E-54F4287C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 on a simple binary tree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36C6-FAF7-4611-9434-CDB00D91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2" y="2057400"/>
            <a:ext cx="11702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2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894C-8039-490B-89D2-5024B962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search problem: Holiday in Romania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D7333-62BF-45B2-88D3-3531119D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3"/>
            <a:ext cx="11379200" cy="507997"/>
          </a:xfrm>
        </p:spPr>
        <p:txBody>
          <a:bodyPr/>
          <a:lstStyle/>
          <a:p>
            <a:r>
              <a:rPr lang="en-US" dirty="0"/>
              <a:t>Imagine an agent enjoying a touring vacation in Romania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F9B60-5E63-4C22-8BCF-921259053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84403"/>
            <a:ext cx="10287000" cy="43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4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  <p:extLst>
      <p:ext uri="{BB962C8B-B14F-4D97-AF65-F5344CB8AC3E}">
        <p14:creationId xmlns:p14="http://schemas.microsoft.com/office/powerpoint/2010/main" val="143678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2"/>
            <a:ext cx="5689600" cy="5079997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</a:t>
            </a:r>
            <a:r>
              <a:rPr lang="en-US" sz="2000" dirty="0">
                <a:solidFill>
                  <a:srgbClr val="FF0000"/>
                </a:solidFill>
              </a:rPr>
              <a:t>time</a:t>
            </a:r>
            <a:r>
              <a:rPr lang="en-US" sz="2000" dirty="0"/>
              <a:t>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</a:t>
            </a:r>
            <a:r>
              <a:rPr lang="en-US" sz="2400" dirty="0">
                <a:solidFill>
                  <a:srgbClr val="FF0000"/>
                </a:solidFill>
              </a:rPr>
              <a:t>space</a:t>
            </a:r>
            <a:r>
              <a:rPr lang="en-US" sz="2400" dirty="0"/>
              <a:t> does the fringe take?</a:t>
            </a:r>
          </a:p>
          <a:p>
            <a:pPr lvl="1"/>
            <a:r>
              <a:rPr lang="en-US" sz="2000" dirty="0"/>
              <a:t>Has roughly the last tier, so O(b</a:t>
            </a:r>
            <a:r>
              <a:rPr lang="en-US" sz="2000" baseline="30000" dirty="0"/>
              <a:t>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keeps every node in memory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</a:t>
            </a:r>
            <a:r>
              <a:rPr lang="en-US" sz="2400" dirty="0">
                <a:solidFill>
                  <a:srgbClr val="FF0000"/>
                </a:solidFill>
              </a:rPr>
              <a:t>complete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</a:t>
            </a:r>
            <a:r>
              <a:rPr lang="en-US" sz="2400" dirty="0">
                <a:solidFill>
                  <a:srgbClr val="FF0000"/>
                </a:solidFill>
              </a:rPr>
              <a:t>optimal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40257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FA7A-2B40-4D38-97E5-B9C7DC6F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time and space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88DB2-F082-47A8-9D6B-C518A4F4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7" y="1219200"/>
            <a:ext cx="11289605" cy="56388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B4C47A-CD7D-64A5-C889-B8778BE64B4B}"/>
              </a:ext>
            </a:extLst>
          </p:cNvPr>
          <p:cNvCxnSpPr>
            <a:cxnSpLocks/>
          </p:cNvCxnSpPr>
          <p:nvPr/>
        </p:nvCxnSpPr>
        <p:spPr>
          <a:xfrm flipV="1">
            <a:off x="5486400" y="6172200"/>
            <a:ext cx="2286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08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D136-A4A5-4B51-9931-951F4EB9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Breadth-first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en-US" dirty="0"/>
              <a:t> algorithm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D4322-35F2-466C-B01A-6DFE6764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9906000" cy="4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3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685800"/>
            <a:ext cx="7725665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B34F2-252B-4BAF-93AB-723C85C5A3E7}"/>
              </a:ext>
            </a:extLst>
          </p:cNvPr>
          <p:cNvSpPr txBox="1"/>
          <p:nvPr/>
        </p:nvSpPr>
        <p:spPr>
          <a:xfrm>
            <a:off x="363825" y="2209800"/>
            <a:ext cx="36108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Depth-first search always </a:t>
            </a:r>
            <a:r>
              <a:rPr lang="en-US" dirty="0">
                <a:solidFill>
                  <a:srgbClr val="FF0000"/>
                </a:solidFill>
              </a:rPr>
              <a:t>expands the deepest node </a:t>
            </a:r>
            <a:r>
              <a:rPr lang="en-US" dirty="0"/>
              <a:t>in the frontier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61616"/>
                </a:solidFill>
                <a:effectLst/>
                <a:latin typeface="Soleil"/>
              </a:rPr>
              <a:t>The algorithm starts at the root (top) node of a tree and </a:t>
            </a:r>
            <a:r>
              <a:rPr lang="en-US" b="0" i="0" dirty="0">
                <a:solidFill>
                  <a:srgbClr val="FF0000"/>
                </a:solidFill>
                <a:effectLst/>
                <a:latin typeface="Soleil"/>
              </a:rPr>
              <a:t>goes as far as it can down a given branch </a:t>
            </a:r>
            <a:r>
              <a:rPr lang="en-US" b="0" i="0" dirty="0">
                <a:solidFill>
                  <a:srgbClr val="161616"/>
                </a:solidFill>
                <a:effectLst/>
                <a:latin typeface="Soleil"/>
              </a:rPr>
              <a:t>(path), then backtracks until it finds an unexplored path, and then explores it.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2938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91BC-E3E5-46DA-92CD-4E58790D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on a binary tree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C456E-8F98-4AD7-A2D9-39A9463E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11277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98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19152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515A-AA36-4FF4-AE9F-0791866E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latin typeface="NimbusRomNo9L-Medi"/>
              </a:rPr>
              <a:t>Depth-first search implementation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F2B6-74B5-4E4E-B4DC-1557C7D1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0" y="1397003"/>
            <a:ext cx="3098800" cy="4729164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Medi"/>
              </a:rPr>
              <a:t>Depth-first search </a:t>
            </a:r>
            <a:r>
              <a:rPr lang="en-US" sz="1800" b="0" i="0" u="none" strike="noStrike" baseline="0" dirty="0">
                <a:latin typeface="NimbusRomNo9L-Regu"/>
              </a:rPr>
              <a:t>could be implemented as a call to BEST-FIRST-SEARCH where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the evaluation function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Ital"/>
              </a:rPr>
              <a:t>f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NimbusRomNo9L-Regu"/>
              </a:rPr>
              <a:t>is the negative 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"/>
              </a:rPr>
              <a:t>of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NimbusRomNo9L-Regu"/>
              </a:rPr>
              <a:t>the</a:t>
            </a:r>
            <a:r>
              <a:rPr lang="tr-TR" sz="1800" b="0" i="0" u="none" strike="noStrike" baseline="0" dirty="0">
                <a:solidFill>
                  <a:srgbClr val="FF0000"/>
                </a:solidFill>
                <a:latin typeface="NimbusRomNo9L-Regu"/>
              </a:rPr>
              <a:t> </a:t>
            </a:r>
            <a:r>
              <a:rPr lang="tr-TR" sz="1800" b="0" i="0" u="none" strike="noStrike" baseline="0" dirty="0" err="1">
                <a:solidFill>
                  <a:srgbClr val="FF0000"/>
                </a:solidFill>
                <a:latin typeface="NimbusRomNo9L-Regu"/>
              </a:rPr>
              <a:t>depth</a:t>
            </a:r>
            <a:r>
              <a:rPr lang="tr-TR" sz="1800" b="0" i="0" u="none" strike="noStrike" baseline="0" dirty="0">
                <a:latin typeface="NimbusRomNo9L-Regu"/>
              </a:rPr>
              <a:t>.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9F1A5-BC66-4255-9A88-B50CB719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03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0708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195519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2A6F-B28E-42C4-AB32-B9531492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Problem-</a:t>
            </a:r>
            <a:r>
              <a:rPr lang="tr-TR" sz="3200" dirty="0" err="1"/>
              <a:t>Solving</a:t>
            </a:r>
            <a:r>
              <a:rPr lang="tr-TR" sz="3200" dirty="0"/>
              <a:t> Agent </a:t>
            </a:r>
            <a:r>
              <a:rPr lang="tr-TR" sz="3200" dirty="0" err="1"/>
              <a:t>follow</a:t>
            </a:r>
            <a:r>
              <a:rPr lang="tr-TR" sz="3200" dirty="0"/>
              <a:t> f</a:t>
            </a:r>
            <a:r>
              <a:rPr lang="en-US" sz="3200" dirty="0"/>
              <a:t>our-phase problem-solving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D425-B654-4203-BFEE-226064B8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Goal formulation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The agent adopts the goal of reaching Bucharest. Goals </a:t>
            </a:r>
            <a:r>
              <a:rPr lang="en-US" dirty="0">
                <a:solidFill>
                  <a:srgbClr val="FF0000"/>
                </a:solidFill>
              </a:rPr>
              <a:t>organize </a:t>
            </a:r>
            <a:r>
              <a:rPr lang="tr-TR" dirty="0" err="1">
                <a:solidFill>
                  <a:srgbClr val="FF0000"/>
                </a:solidFill>
              </a:rPr>
              <a:t>behavior</a:t>
            </a:r>
            <a:r>
              <a:rPr lang="en-US" dirty="0">
                <a:solidFill>
                  <a:srgbClr val="FF0000"/>
                </a:solidFill>
              </a:rPr>
              <a:t> by limiting the objectives </a:t>
            </a:r>
            <a:r>
              <a:rPr lang="en-US" dirty="0"/>
              <a:t>and hence the actions to be considered</a:t>
            </a:r>
            <a:r>
              <a:rPr lang="tr-TR" dirty="0"/>
              <a:t>.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Problem formulation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The agent devises a description of the </a:t>
            </a:r>
            <a:r>
              <a:rPr lang="en-US" dirty="0">
                <a:solidFill>
                  <a:srgbClr val="FF0000"/>
                </a:solidFill>
              </a:rPr>
              <a:t>states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actions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tr-TR" dirty="0"/>
              <a:t>e</a:t>
            </a:r>
            <a:r>
              <a:rPr lang="en-US" dirty="0" err="1"/>
              <a:t>ssary</a:t>
            </a:r>
            <a:r>
              <a:rPr lang="en-US" dirty="0"/>
              <a:t> to reach the goal—</a:t>
            </a:r>
            <a:r>
              <a:rPr lang="en-US" dirty="0">
                <a:solidFill>
                  <a:srgbClr val="FF0000"/>
                </a:solidFill>
              </a:rPr>
              <a:t>an abstract model of the relevant part</a:t>
            </a:r>
            <a:r>
              <a:rPr lang="en-US" dirty="0"/>
              <a:t> of the world. For our</a:t>
            </a:r>
            <a:r>
              <a:rPr lang="tr-TR" dirty="0"/>
              <a:t> </a:t>
            </a:r>
            <a:r>
              <a:rPr lang="en-US" dirty="0"/>
              <a:t>agent, one good model is to consider the </a:t>
            </a:r>
            <a:r>
              <a:rPr lang="en-US" dirty="0">
                <a:highlight>
                  <a:srgbClr val="FFFF00"/>
                </a:highlight>
              </a:rPr>
              <a:t>actions of traveling from one city to an adjacent city</a:t>
            </a:r>
            <a:r>
              <a:rPr lang="en-US" dirty="0"/>
              <a:t>, and therefore the only fact about the state of the world that will change due to</a:t>
            </a:r>
            <a:r>
              <a:rPr lang="tr-TR" dirty="0"/>
              <a:t> </a:t>
            </a:r>
            <a:r>
              <a:rPr lang="en-US" dirty="0"/>
              <a:t>an action is the current city</a:t>
            </a:r>
            <a:r>
              <a:rPr lang="tr-TR" dirty="0"/>
              <a:t>.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Search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Before taking any action in the real world, the agent simulates sequences of actions in its model, searching until it </a:t>
            </a:r>
            <a:r>
              <a:rPr lang="en-US" dirty="0">
                <a:solidFill>
                  <a:srgbClr val="FF0000"/>
                </a:solidFill>
              </a:rPr>
              <a:t>finds a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sequence of actions </a:t>
            </a:r>
            <a:r>
              <a:rPr lang="en-US" dirty="0">
                <a:solidFill>
                  <a:srgbClr val="FF0000"/>
                </a:solidFill>
              </a:rPr>
              <a:t>that reaches the goal</a:t>
            </a:r>
            <a:r>
              <a:rPr lang="en-US" dirty="0"/>
              <a:t>. Such a sequence is called</a:t>
            </a:r>
            <a:r>
              <a:rPr lang="en-US" dirty="0">
                <a:solidFill>
                  <a:srgbClr val="FF0000"/>
                </a:solidFill>
              </a:rPr>
              <a:t> a solution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agent </a:t>
            </a:r>
            <a:r>
              <a:rPr lang="en-US" dirty="0">
                <a:solidFill>
                  <a:srgbClr val="FF0000"/>
                </a:solidFill>
              </a:rPr>
              <a:t>might have to simulate multiple sequences </a:t>
            </a:r>
            <a:r>
              <a:rPr lang="en-US" dirty="0"/>
              <a:t>that do not reach the goal, but eventually it will find a solution (such as going from Arad to Sibiu to </a:t>
            </a:r>
            <a:r>
              <a:rPr lang="en-US" dirty="0" err="1"/>
              <a:t>Fagaras</a:t>
            </a:r>
            <a:r>
              <a:rPr lang="en-US" dirty="0"/>
              <a:t> to Bucharest), or it will find that </a:t>
            </a:r>
            <a:r>
              <a:rPr lang="en-US" dirty="0">
                <a:solidFill>
                  <a:srgbClr val="FF0000"/>
                </a:solidFill>
              </a:rPr>
              <a:t>no solution is possible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00"/>
                </a:highlight>
              </a:rPr>
              <a:t>Execution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The agent can now execute the actions in the solution, one at a time.</a:t>
            </a:r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47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461000" cy="472916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What nodes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No. </a:t>
            </a:r>
          </a:p>
          <a:p>
            <a:pPr lvl="1"/>
            <a:r>
              <a:rPr lang="en-US" sz="2000" dirty="0"/>
              <a:t>m could be infinite, so only if we prevent cycles (more later). fails in infinite-depth spaces, spaces with loops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15577"/>
            <a:ext cx="10566400" cy="142239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BFS outperform DFS?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DF7E5-8998-4DDF-AE8C-9477FFECF2FA}"/>
              </a:ext>
            </a:extLst>
          </p:cNvPr>
          <p:cNvSpPr txBox="1"/>
          <p:nvPr/>
        </p:nvSpPr>
        <p:spPr>
          <a:xfrm>
            <a:off x="609600" y="2895600"/>
            <a:ext cx="65532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Use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depth-first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if</a:t>
            </a:r>
            <a:endParaRPr lang="tr-TR" sz="20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lvl="1"/>
            <a:r>
              <a:rPr lang="tr-TR" sz="2000" b="0" i="0" u="none" strike="noStrike" baseline="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tr-TR" b="0" i="1" u="none" strike="noStrike" baseline="0" dirty="0">
                <a:solidFill>
                  <a:srgbClr val="C10000"/>
                </a:solidFill>
                <a:latin typeface="OpenSans-Italic"/>
              </a:rPr>
              <a:t>Space is </a:t>
            </a:r>
            <a:r>
              <a:rPr lang="tr-TR" b="0" i="1" u="none" strike="noStrike" baseline="0" dirty="0" err="1">
                <a:solidFill>
                  <a:srgbClr val="C10000"/>
                </a:solidFill>
                <a:latin typeface="OpenSans-Italic"/>
              </a:rPr>
              <a:t>restricted</a:t>
            </a:r>
            <a:endParaRPr lang="tr-TR" b="0" i="1" u="none" strike="noStrike" baseline="0" dirty="0">
              <a:solidFill>
                <a:srgbClr val="C10000"/>
              </a:solidFill>
              <a:latin typeface="OpenSans-Italic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OpenSans-Regular"/>
              </a:rPr>
              <a:t>There are many possible solutions with long paths and wrong paths are usually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OpenSans-Regular"/>
              </a:rPr>
              <a:t>terminated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OpenSans-Regular"/>
              </a:rPr>
              <a:t>quickly</a:t>
            </a:r>
            <a:endParaRPr lang="tr-TR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OpenSans-Regular"/>
              </a:rPr>
              <a:t>Search can be fine-tuned quickly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Use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breadth-first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OpenSans-Regular"/>
              </a:rPr>
              <a:t> 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OpenSans-Regular"/>
              </a:rPr>
              <a:t>if</a:t>
            </a:r>
            <a:endParaRPr lang="tr-TR" sz="2000" b="0" i="0" u="none" strike="noStrike" baseline="0" dirty="0">
              <a:solidFill>
                <a:srgbClr val="000000"/>
              </a:solidFill>
              <a:latin typeface="OpenSans-Regular"/>
            </a:endParaRPr>
          </a:p>
          <a:p>
            <a:pPr lvl="1"/>
            <a:r>
              <a:rPr lang="tr-TR" sz="2000" b="0" i="0" u="none" strike="noStrike" baseline="0" dirty="0">
                <a:solidFill>
                  <a:srgbClr val="C10000"/>
                </a:solidFill>
                <a:latin typeface="ArialMT"/>
              </a:rPr>
              <a:t>• </a:t>
            </a:r>
            <a:r>
              <a:rPr lang="tr-TR" b="0" i="1" u="none" strike="noStrike" baseline="0" dirty="0" err="1">
                <a:solidFill>
                  <a:srgbClr val="C10000"/>
                </a:solidFill>
                <a:latin typeface="OpenSans-Italic"/>
              </a:rPr>
              <a:t>Possible</a:t>
            </a:r>
            <a:r>
              <a:rPr lang="tr-TR" b="0" i="1" u="none" strike="noStrike" baseline="0" dirty="0">
                <a:solidFill>
                  <a:srgbClr val="C10000"/>
                </a:solidFill>
                <a:latin typeface="OpenSans-Italic"/>
              </a:rPr>
              <a:t> </a:t>
            </a:r>
            <a:r>
              <a:rPr lang="tr-TR" b="0" i="1" u="none" strike="noStrike" baseline="0" dirty="0" err="1">
                <a:solidFill>
                  <a:srgbClr val="C10000"/>
                </a:solidFill>
                <a:latin typeface="OpenSans-Italic"/>
              </a:rPr>
              <a:t>infinite</a:t>
            </a:r>
            <a:r>
              <a:rPr lang="tr-TR" b="0" i="1" u="none" strike="noStrike" baseline="0" dirty="0">
                <a:solidFill>
                  <a:srgbClr val="C10000"/>
                </a:solidFill>
                <a:latin typeface="OpenSans-Italic"/>
              </a:rPr>
              <a:t> </a:t>
            </a:r>
            <a:r>
              <a:rPr lang="tr-TR" b="0" i="1" u="none" strike="noStrike" baseline="0" dirty="0" err="1">
                <a:solidFill>
                  <a:srgbClr val="C10000"/>
                </a:solidFill>
                <a:latin typeface="OpenSans-Italic"/>
              </a:rPr>
              <a:t>paths</a:t>
            </a:r>
            <a:endParaRPr lang="tr-TR" b="0" i="1" u="none" strike="noStrike" baseline="0" dirty="0">
              <a:solidFill>
                <a:srgbClr val="C10000"/>
              </a:solidFill>
              <a:latin typeface="OpenSans-Italic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OpenSans-Regular"/>
              </a:rPr>
              <a:t>Some solutions have short paths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OpenSans-Regular"/>
              </a:rPr>
              <a:t>Can quickly discard unlikely paths</a:t>
            </a:r>
          </a:p>
          <a:p>
            <a:pPr algn="l"/>
            <a:r>
              <a:rPr lang="tr-TR" sz="1100" b="0" i="0" u="none" strike="noStrike" baseline="0" dirty="0">
                <a:solidFill>
                  <a:srgbClr val="FFFFFF"/>
                </a:solidFill>
                <a:latin typeface="OpenSans-Regular"/>
              </a:rPr>
              <a:t>48</a:t>
            </a:r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CB2A1-2A46-4AE1-AD6B-30F17EEEC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71807"/>
            <a:ext cx="4507606" cy="3041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F98F7-CCE4-D37D-CB63-A29118990E12}"/>
              </a:ext>
            </a:extLst>
          </p:cNvPr>
          <p:cNvSpPr txBox="1"/>
          <p:nvPr/>
        </p:nvSpPr>
        <p:spPr>
          <a:xfrm>
            <a:off x="7162800" y="4942314"/>
            <a:ext cx="441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Time and space complexity are measured in terms of </a:t>
            </a:r>
          </a:p>
          <a:p>
            <a:r>
              <a:rPr lang="en-US" sz="1400" dirty="0"/>
              <a:t>b: maximum branching factor of the search tree </a:t>
            </a:r>
          </a:p>
          <a:p>
            <a:r>
              <a:rPr lang="en-US" sz="1400" dirty="0"/>
              <a:t>d: depth of the least-cost solution</a:t>
            </a:r>
          </a:p>
          <a:p>
            <a:r>
              <a:rPr lang="en-US" sz="1400" dirty="0"/>
              <a:t>m: maximum depth of the state space (may be ∞)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C771C1-D294-6896-EDA8-E43704A66A40}"/>
              </a:ext>
            </a:extLst>
          </p:cNvPr>
          <p:cNvSpPr txBox="1"/>
          <p:nvPr/>
        </p:nvSpPr>
        <p:spPr>
          <a:xfrm>
            <a:off x="228600" y="3886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1502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C9B42-F047-C8C1-EC6A-CDEE3A3E4CBB}"/>
              </a:ext>
            </a:extLst>
          </p:cNvPr>
          <p:cNvSpPr txBox="1"/>
          <p:nvPr/>
        </p:nvSpPr>
        <p:spPr>
          <a:xfrm>
            <a:off x="228600" y="3733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DFS</a:t>
            </a:r>
          </a:p>
        </p:txBody>
      </p:sp>
    </p:spTree>
    <p:extLst>
      <p:ext uri="{BB962C8B-B14F-4D97-AF65-F5344CB8AC3E}">
        <p14:creationId xmlns:p14="http://schemas.microsoft.com/office/powerpoint/2010/main" val="2497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DB7C-6920-2E4A-AA8D-138D4341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BFS and DFS?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801A-970A-E840-B46B-69F7535C6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DFS</a:t>
            </a:r>
            <a:r>
              <a:rPr lang="en-US" dirty="0"/>
              <a:t> is efficient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space complexity</a:t>
            </a:r>
          </a:p>
          <a:p>
            <a:r>
              <a:rPr lang="en-US" dirty="0">
                <a:solidFill>
                  <a:srgbClr val="FF0000"/>
                </a:solidFill>
              </a:rPr>
              <a:t>BFS</a:t>
            </a:r>
            <a:r>
              <a:rPr lang="en-US" dirty="0"/>
              <a:t> is better in </a:t>
            </a:r>
            <a:r>
              <a:rPr lang="en-US" dirty="0">
                <a:solidFill>
                  <a:srgbClr val="FF0000"/>
                </a:solidFill>
              </a:rPr>
              <a:t>time complexity</a:t>
            </a:r>
          </a:p>
          <a:p>
            <a:r>
              <a:rPr lang="en-US" dirty="0"/>
              <a:t>How can we combine strength of both in a method?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9F14C-0E29-9642-8B59-7CB7BAEB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45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5546-C5D8-48F0-9076-ED387197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Depth-</a:t>
            </a:r>
            <a:r>
              <a:rPr lang="tr-TR" dirty="0" err="1"/>
              <a:t>limited</a:t>
            </a:r>
            <a:r>
              <a:rPr lang="en-US" dirty="0"/>
              <a:t> search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E27C-35A7-4477-9D86-3A68077C6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To keep depth-first search from wandering down an infinite path, we can use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NimbusRomNo9L-Medi"/>
              </a:rPr>
              <a:t>depth-limited search</a:t>
            </a:r>
            <a:r>
              <a:rPr lang="en-US" sz="3200" b="0" i="0" u="none" strike="noStrike" baseline="0" dirty="0">
                <a:latin typeface="NimbusRomNo9L-Medi"/>
              </a:rPr>
              <a:t>, a version of depth-first search in which we supply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NimbusRomNo9L-Medi"/>
              </a:rPr>
              <a:t>a depth limit, </a:t>
            </a:r>
            <a:r>
              <a:rPr lang="en-US" sz="3200" i="1" u="none" strike="noStrike" dirty="0">
                <a:solidFill>
                  <a:srgbClr val="FF0000"/>
                </a:solidFill>
                <a:latin typeface="High Tower Text" panose="02040502050506030303" pitchFamily="18" charset="0"/>
              </a:rPr>
              <a:t>l</a:t>
            </a:r>
            <a:r>
              <a:rPr lang="en-US" sz="3200" b="0" i="0" u="none" strike="noStrike" baseline="0" dirty="0">
                <a:latin typeface="NimbusRomNo9L-Medi"/>
              </a:rPr>
              <a:t>, and </a:t>
            </a:r>
            <a:r>
              <a:rPr lang="en-US" sz="3200" b="0" i="0" u="none" strike="noStrike" baseline="0" dirty="0">
                <a:highlight>
                  <a:srgbClr val="00FF00"/>
                </a:highlight>
                <a:latin typeface="NimbusRomNo9L-Medi"/>
              </a:rPr>
              <a:t>treat all nodes at depth </a:t>
            </a:r>
            <a:r>
              <a:rPr lang="en-US" sz="3200" i="1" u="none" strike="noStrike" dirty="0">
                <a:highlight>
                  <a:srgbClr val="00FF00"/>
                </a:highlight>
                <a:latin typeface="High Tower Text" panose="02040502050506030303" pitchFamily="18" charset="0"/>
              </a:rPr>
              <a:t>l</a:t>
            </a:r>
            <a:r>
              <a:rPr lang="en-US" sz="3200" b="0" i="0" u="none" strike="noStrike" baseline="0" dirty="0">
                <a:highlight>
                  <a:srgbClr val="00FF00"/>
                </a:highlight>
                <a:latin typeface="NimbusRomNo9L-Medi"/>
              </a:rPr>
              <a:t> as if they had no successors.</a:t>
            </a:r>
          </a:p>
          <a:p>
            <a:r>
              <a:rPr lang="en-US" dirty="0"/>
              <a:t>The time complexity is O(b</a:t>
            </a:r>
            <a:r>
              <a:rPr lang="en-US" sz="3200" i="1" u="none" strike="noStrike" baseline="30000" dirty="0">
                <a:latin typeface="High Tower Text" panose="02040502050506030303" pitchFamily="18" charset="0"/>
              </a:rPr>
              <a:t>l</a:t>
            </a:r>
            <a:r>
              <a:rPr lang="en-US" dirty="0"/>
              <a:t>) and the space complexity is O(b</a:t>
            </a:r>
            <a:r>
              <a:rPr lang="en-US" sz="3200" i="1" u="none" strike="noStrike" dirty="0">
                <a:latin typeface="High Tower Text" panose="02040502050506030303" pitchFamily="18" charset="0"/>
              </a:rPr>
              <a:t>l</a:t>
            </a:r>
            <a:r>
              <a:rPr lang="en-US" dirty="0"/>
              <a:t>).</a:t>
            </a:r>
          </a:p>
          <a:p>
            <a:r>
              <a:rPr lang="en-US" dirty="0"/>
              <a:t>Unfortunately, if we make </a:t>
            </a:r>
            <a:r>
              <a:rPr lang="en-US" dirty="0">
                <a:solidFill>
                  <a:srgbClr val="FF0000"/>
                </a:solidFill>
              </a:rPr>
              <a:t>a poor choice for </a:t>
            </a:r>
            <a:r>
              <a:rPr lang="en-US" sz="3200" i="1" u="none" strike="noStrike" dirty="0">
                <a:solidFill>
                  <a:srgbClr val="FF0000"/>
                </a:solidFill>
                <a:latin typeface="High Tower Text" panose="02040502050506030303" pitchFamily="18" charset="0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algorithm will fail to reach the solution, making it </a:t>
            </a:r>
            <a:r>
              <a:rPr lang="en-US" dirty="0">
                <a:solidFill>
                  <a:srgbClr val="FF0000"/>
                </a:solidFill>
              </a:rPr>
              <a:t>incomplete</a:t>
            </a:r>
            <a:r>
              <a:rPr lang="en-US" dirty="0"/>
              <a:t> again.</a:t>
            </a:r>
          </a:p>
          <a:p>
            <a:r>
              <a:rPr lang="en-US" dirty="0"/>
              <a:t>Sometimes </a:t>
            </a:r>
            <a:r>
              <a:rPr lang="en-US" dirty="0">
                <a:solidFill>
                  <a:srgbClr val="FF0000"/>
                </a:solidFill>
              </a:rPr>
              <a:t>a good depth limit can be chosen based on knowledge of the problem</a:t>
            </a:r>
            <a:r>
              <a:rPr lang="en-US" dirty="0"/>
              <a:t>. For example, on the map of Romania there are 20 cities. Therefore, </a:t>
            </a:r>
            <a:r>
              <a:rPr lang="en-US" sz="3200" i="1" u="none" strike="noStrike" dirty="0">
                <a:latin typeface="High Tower Text" panose="02040502050506030303" pitchFamily="18" charset="0"/>
              </a:rPr>
              <a:t>l </a:t>
            </a:r>
            <a:r>
              <a:rPr lang="en-US" dirty="0"/>
              <a:t>=19 is a valid limit. But if we studied the map carefully, we would discover that any city can be reached from any other city in at most 9 actions. </a:t>
            </a:r>
          </a:p>
          <a:p>
            <a:r>
              <a:rPr lang="en-US" dirty="0"/>
              <a:t>This number, known as the </a:t>
            </a:r>
            <a:r>
              <a:rPr lang="en-US" dirty="0">
                <a:solidFill>
                  <a:srgbClr val="FF0000"/>
                </a:solidFill>
              </a:rPr>
              <a:t>diameter</a:t>
            </a:r>
            <a:r>
              <a:rPr lang="en-US" dirty="0"/>
              <a:t> of the state-space graph, gives us a better depth limit, which leads to a more efficient depth-limited search.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2447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r>
              <a:rPr lang="en-US" sz="2800" dirty="0"/>
              <a:t>Iterative deepening search solves the problem of picking a good value for </a:t>
            </a:r>
            <a:r>
              <a:rPr lang="en-US" sz="2800" dirty="0">
                <a:solidFill>
                  <a:srgbClr val="FF0000"/>
                </a:solidFill>
                <a:latin typeface="NimbusRomNo9L-Medi"/>
              </a:rPr>
              <a:t>depth limit, </a:t>
            </a:r>
            <a:r>
              <a:rPr lang="en-US" sz="2800" i="1" dirty="0">
                <a:solidFill>
                  <a:srgbClr val="FF0000"/>
                </a:solidFill>
                <a:latin typeface="High Tower Text" panose="02040502050506030303" pitchFamily="18" charset="0"/>
              </a:rPr>
              <a:t>l</a:t>
            </a:r>
            <a:r>
              <a:rPr lang="en-US" sz="2800" dirty="0">
                <a:latin typeface="NimbusRomNo9L-Medi"/>
              </a:rPr>
              <a:t>,</a:t>
            </a:r>
            <a:r>
              <a:rPr lang="en-US" sz="2800" dirty="0"/>
              <a:t> by trying all values: first 0, then 1, then 2, and so on—until either a solution is found, or the depth-limited search returns the failure value rather than the cutoff value.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5329-80E0-426E-934B-0661577C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Regu"/>
              </a:rPr>
              <a:t>Four iterations of iterative deepening search for goal M on a binary tree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09A09-F050-472C-9161-A68BA8F5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0" y="1397003"/>
            <a:ext cx="1727200" cy="47291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9A80"/>
                </a:solidFill>
                <a:latin typeface="NimbusRomNo9L-Medi"/>
              </a:rPr>
              <a:t>Figure 3.13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Four iterations of iterative deepening search for goal M on a binary tree, with the depth limit varying from 0 to 3.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Note the interior nodes form a single path.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The triangle marks the node to expand next; green nodes with dark outlines are on the frontier; the very faint nodes provably can’t be part of a solution with this depth limit.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7BE98-6EDB-4BCB-ACBB-3AA98174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10058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98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FB77-404F-4EB8-9A58-2C404511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Iterative deepening and depth-limited tree-like search</a:t>
            </a:r>
            <a:endParaRPr lang="tr-TR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4F0FB-E0E8-4A79-84B5-72040595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11099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18B1-FBAE-4DFD-99C0-2FAFB51C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Search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solutions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C80EF-CABD-48BC-8107-EF92B86C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5181600" cy="528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1171F-AB6C-4B6A-BFD5-77C70AA2FA49}"/>
              </a:ext>
            </a:extLst>
          </p:cNvPr>
          <p:cNvSpPr txBox="1"/>
          <p:nvPr/>
        </p:nvSpPr>
        <p:spPr>
          <a:xfrm>
            <a:off x="5638800" y="1524000"/>
            <a:ext cx="6477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Reflex-based models </a:t>
            </a:r>
            <a:r>
              <a:rPr lang="en-US" sz="1600" dirty="0"/>
              <a:t>in machine learning (e.g., linear predictors and neural networks) that output either a  or  (for binary classification) or a real number (for regression).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While reflex-based models were appropriate for some applications such as sentiment classification or spam filtering, the applications we will look at today, such as </a:t>
            </a:r>
            <a:r>
              <a:rPr lang="en-US" sz="1600" dirty="0">
                <a:solidFill>
                  <a:srgbClr val="FF0000"/>
                </a:solidFill>
              </a:rPr>
              <a:t>solving puzzles</a:t>
            </a:r>
            <a:r>
              <a:rPr lang="en-US" sz="1600" dirty="0"/>
              <a:t>, demand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tackle these new problems, we will introduce search problems, our first instance of </a:t>
            </a: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</a:rPr>
              <a:t>a state-based model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 search problem, in a sense, we are still </a:t>
            </a:r>
            <a:r>
              <a:rPr lang="en-US" sz="1600" dirty="0">
                <a:solidFill>
                  <a:srgbClr val="FF0000"/>
                </a:solidFill>
              </a:rPr>
              <a:t>building a predictor </a:t>
            </a:r>
            <a:r>
              <a:rPr lang="en-US" sz="1600" dirty="0"/>
              <a:t> which takes an input , but  will now return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an entire action sequence</a:t>
            </a:r>
            <a:r>
              <a:rPr lang="en-US" sz="1600" dirty="0"/>
              <a:t>, not just a single 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 course you should object: can't I just apply a reflex model iteratively to generate a sequence? While that is true, the search problems that we're trying to solve importantly </a:t>
            </a:r>
            <a:r>
              <a:rPr lang="en-US" sz="1600" dirty="0">
                <a:solidFill>
                  <a:srgbClr val="FF0000"/>
                </a:solidFill>
              </a:rPr>
              <a:t>require reasoning about the consequences of the entire action sequence</a:t>
            </a:r>
            <a:r>
              <a:rPr lang="en-US" sz="1600" dirty="0"/>
              <a:t>, and cannot be tackled by myopically predicting one action at a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 course, saying "cannot" is a bit strong, since sometimes a search problem can be solved by a reflex-based model. You could have </a:t>
            </a:r>
            <a:r>
              <a:rPr lang="en-US" sz="1600" dirty="0">
                <a:solidFill>
                  <a:srgbClr val="FF0000"/>
                </a:solidFill>
              </a:rPr>
              <a:t>a massive lookup table </a:t>
            </a:r>
            <a:r>
              <a:rPr lang="en-US" sz="1600" dirty="0"/>
              <a:t>that told you what the best action was for any given situation.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350791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1656-5D55-0A40-BE89-42EF5314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iterative deepening search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22B8-C26B-B44A-AB83-9E445B66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Complete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Yes </a:t>
            </a:r>
          </a:p>
          <a:p>
            <a:r>
              <a:rPr lang="en-US" b="1" dirty="0">
                <a:solidFill>
                  <a:srgbClr val="C00000"/>
                </a:solidFill>
              </a:rPr>
              <a:t>Time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(d+1)b</a:t>
            </a:r>
            <a:r>
              <a:rPr lang="en-US" baseline="30000" dirty="0"/>
              <a:t>0 </a:t>
            </a:r>
            <a:r>
              <a:rPr lang="en-US" dirty="0"/>
              <a:t>+db</a:t>
            </a:r>
            <a:r>
              <a:rPr lang="en-US" baseline="30000" dirty="0"/>
              <a:t>1</a:t>
            </a:r>
            <a:r>
              <a:rPr lang="en-US" dirty="0"/>
              <a:t> +(d−1)b</a:t>
            </a:r>
            <a:r>
              <a:rPr lang="en-US" baseline="30000" dirty="0"/>
              <a:t>2</a:t>
            </a:r>
            <a:r>
              <a:rPr lang="en-US" dirty="0"/>
              <a:t> +...+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/>
              <a:t> =O(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or more precisely O(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/>
              <a:t>(1 – 1/b)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C00000"/>
                </a:solidFill>
              </a:rPr>
              <a:t>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bd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C00000"/>
                </a:solidFill>
              </a:rPr>
              <a:t>Optimal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Yes, if step cost = 1</a:t>
            </a:r>
          </a:p>
          <a:p>
            <a:pPr lvl="1"/>
            <a:r>
              <a:rPr lang="en-US" dirty="0"/>
              <a:t>Can be modified to explore uniform-cost tree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0CBA6-F7BF-0A4C-81D9-7EE9C878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1D26-B319-CE42-8905-EB0FE4FC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iterative deepening search (cont.)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6F21-9B51-FA42-8622-283713404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comparison for b = 10 and d = 5, solution at far right leaf: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N(IDS) = 6+50+400+3,000+20,000+100,000=123,456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N(BFS) = 10+100+1,000+10,000+100,000+999,990=1,111,100</a:t>
            </a:r>
            <a:r>
              <a:rPr lang="en-US" dirty="0"/>
              <a:t> </a:t>
            </a:r>
          </a:p>
          <a:p>
            <a:r>
              <a:rPr lang="en-US" dirty="0"/>
              <a:t>IDS does better because other nodes at depth d are not expanded </a:t>
            </a:r>
          </a:p>
          <a:p>
            <a:r>
              <a:rPr lang="en-US" dirty="0"/>
              <a:t>BFS can be modified to apply goal test when a node is generated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4DC28-87ED-3942-B2D3-93EA12C9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126167"/>
            <a:ext cx="2133600" cy="476251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3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Cost-Sensitive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1"/>
            <a:ext cx="12192000" cy="12271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BFS finds the </a:t>
            </a:r>
            <a:r>
              <a:rPr lang="en-US" sz="2400" dirty="0">
                <a:highlight>
                  <a:srgbClr val="FFFF00"/>
                </a:highlight>
              </a:rPr>
              <a:t>shortest path in terms of number of actions</a:t>
            </a:r>
            <a:r>
              <a:rPr lang="en-US" sz="2400" dirty="0"/>
              <a:t>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It does </a:t>
            </a:r>
            <a:r>
              <a:rPr lang="en-US" sz="2400" dirty="0">
                <a:highlight>
                  <a:srgbClr val="FFFF00"/>
                </a:highlight>
              </a:rPr>
              <a:t>not find the least-cost path</a:t>
            </a:r>
            <a:r>
              <a:rPr lang="en-US" sz="2400" dirty="0"/>
              <a:t>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 (Dijkstra's algorithm)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3680" y="838200"/>
            <a:ext cx="7721600" cy="57912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9E97D-DF1A-43BF-9356-456023A62A60}"/>
              </a:ext>
            </a:extLst>
          </p:cNvPr>
          <p:cNvSpPr txBox="1"/>
          <p:nvPr/>
        </p:nvSpPr>
        <p:spPr>
          <a:xfrm>
            <a:off x="381000" y="1600200"/>
            <a:ext cx="36626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actions have different costs, an obvious choice is to use best-first search where the evaluation function is </a:t>
            </a:r>
            <a:r>
              <a:rPr lang="en-US" sz="2000" dirty="0">
                <a:solidFill>
                  <a:srgbClr val="FF0000"/>
                </a:solidFill>
              </a:rPr>
              <a:t>the cost of the path from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the root to the current node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called 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Dijkstra’s algorithm</a:t>
            </a:r>
            <a:r>
              <a:rPr lang="en-US" sz="2000" dirty="0"/>
              <a:t> by the theoretical computer science community, and</a:t>
            </a:r>
          </a:p>
          <a:p>
            <a:pPr marL="742905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uniform-cost search </a:t>
            </a:r>
            <a:r>
              <a:rPr lang="en-US" sz="2000" dirty="0"/>
              <a:t>by the AI community.</a:t>
            </a:r>
            <a:endParaRPr lang="tr-TR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CB6A-FC56-49BD-BB38-D1C16525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latin typeface="NimbusRomNo9L-Regu"/>
              </a:rPr>
              <a:t>Part of the Romania state space, selected to illustrate uniform-cost search.</a:t>
            </a:r>
            <a:endParaRPr lang="tr-TR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6B56A-EEAD-48F8-ACED-BC4126B70FA1}"/>
              </a:ext>
            </a:extLst>
          </p:cNvPr>
          <p:cNvSpPr txBox="1"/>
          <p:nvPr/>
        </p:nvSpPr>
        <p:spPr>
          <a:xfrm>
            <a:off x="685800" y="1600200"/>
            <a:ext cx="609845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problem is to get from Sibiu to Bucharest.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successors of Sibiu </a:t>
            </a:r>
            <a:r>
              <a:rPr lang="en-US" sz="1600" dirty="0"/>
              <a:t>are </a:t>
            </a:r>
            <a:r>
              <a:rPr lang="en-US" sz="1600" dirty="0" err="1"/>
              <a:t>Rimnicu</a:t>
            </a:r>
            <a:r>
              <a:rPr lang="en-US" sz="1600" dirty="0"/>
              <a:t> </a:t>
            </a:r>
            <a:r>
              <a:rPr lang="en-US" sz="1600" dirty="0" err="1"/>
              <a:t>Vilcea</a:t>
            </a:r>
            <a:r>
              <a:rPr lang="en-US" sz="1600" dirty="0"/>
              <a:t> and </a:t>
            </a:r>
            <a:r>
              <a:rPr lang="en-US" sz="1600" dirty="0" err="1"/>
              <a:t>Fagaras</a:t>
            </a:r>
            <a:r>
              <a:rPr lang="en-US" sz="1600" dirty="0"/>
              <a:t>, with </a:t>
            </a:r>
            <a:r>
              <a:rPr lang="en-US" sz="1600" dirty="0">
                <a:solidFill>
                  <a:srgbClr val="FF0000"/>
                </a:solidFill>
              </a:rPr>
              <a:t>costs 80 and 99</a:t>
            </a:r>
            <a:r>
              <a:rPr lang="en-US" sz="1600" dirty="0"/>
              <a:t>,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least cost node, </a:t>
            </a:r>
            <a:r>
              <a:rPr lang="en-US" sz="1600" dirty="0" err="1"/>
              <a:t>Rimnicu</a:t>
            </a:r>
            <a:r>
              <a:rPr lang="en-US" sz="1600" dirty="0"/>
              <a:t> </a:t>
            </a:r>
            <a:r>
              <a:rPr lang="en-US" sz="1600" dirty="0" err="1"/>
              <a:t>Vilcea</a:t>
            </a:r>
            <a:r>
              <a:rPr lang="en-US" sz="1600" dirty="0"/>
              <a:t>, is expanded next, adding Pitesti with cost </a:t>
            </a:r>
            <a:r>
              <a:rPr lang="en-US" sz="1600" dirty="0">
                <a:solidFill>
                  <a:srgbClr val="FF0000"/>
                </a:solidFill>
              </a:rPr>
              <a:t>80+97=177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least-cost node is now </a:t>
            </a:r>
            <a:r>
              <a:rPr lang="en-US" sz="1600" dirty="0" err="1"/>
              <a:t>Fagaras</a:t>
            </a:r>
            <a:r>
              <a:rPr lang="en-US" sz="1600" dirty="0"/>
              <a:t>, so it is expanded, adding Bucharest with cost </a:t>
            </a:r>
            <a:r>
              <a:rPr lang="en-US" sz="1600" dirty="0">
                <a:solidFill>
                  <a:srgbClr val="FF0000"/>
                </a:solidFill>
              </a:rPr>
              <a:t>99+211=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310</a:t>
            </a:r>
            <a:r>
              <a:rPr lang="en-US" sz="1600" dirty="0">
                <a:highlight>
                  <a:srgbClr val="FFFF00"/>
                </a:highligh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Bucharest is the goal</a:t>
            </a:r>
            <a:r>
              <a:rPr lang="en-US" sz="1600" dirty="0"/>
              <a:t>, but the algorithm tests for goals only when it expands a node, not when it generates a node, so it has not yet detected that this is a path to the goal.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The algorithm continues on</a:t>
            </a:r>
            <a:r>
              <a:rPr lang="en-US" sz="1600" dirty="0"/>
              <a:t>, choosing Pitesti for expansion next and adding a second path to Bucharest with cost </a:t>
            </a:r>
            <a:r>
              <a:rPr lang="en-US" sz="1600" dirty="0">
                <a:solidFill>
                  <a:srgbClr val="FF0000"/>
                </a:solidFill>
              </a:rPr>
              <a:t>80+97+101=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</a:rPr>
              <a:t>278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It has a lower cost</a:t>
            </a:r>
            <a:r>
              <a:rPr lang="en-US" sz="1600" dirty="0"/>
              <a:t>, so it replaces the previous path in reached and is added to the frontier.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 that if we had checked for a goal upon generating a node rather than when expanding the lowest-cost node, then we would have returned a higher-cost path (the one through </a:t>
            </a:r>
            <a:r>
              <a:rPr lang="en-US" sz="1600" dirty="0" err="1"/>
              <a:t>Fagaras</a:t>
            </a:r>
            <a:r>
              <a:rPr lang="en-US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15FBE-D5C4-4806-892D-AC50C128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0"/>
            <a:ext cx="5181600" cy="33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72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29289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DD6015-C2E4-4B08-AFB0-26AA7F9D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tr-TR" dirty="0" err="1"/>
              <a:t>niform-cost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en-US" dirty="0"/>
              <a:t> implementation</a:t>
            </a:r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D01E8-C3E3-46BD-B3A7-19398A1B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11557000" cy="251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idea is that while breadth-first search spreads out in waves of uniform depth—first depth 1, then depth 2, and so on</a:t>
            </a:r>
          </a:p>
          <a:p>
            <a:r>
              <a:rPr lang="en-US" dirty="0"/>
              <a:t>uniform-cost search spreads out </a:t>
            </a:r>
            <a:r>
              <a:rPr lang="en-US" dirty="0">
                <a:solidFill>
                  <a:srgbClr val="FF0000"/>
                </a:solidFill>
              </a:rPr>
              <a:t>in waves of uniform path-cost</a:t>
            </a:r>
            <a:r>
              <a:rPr lang="en-US" dirty="0"/>
              <a:t>. The algorithm can be implemented as a </a:t>
            </a:r>
            <a:r>
              <a:rPr lang="en-US" dirty="0">
                <a:solidFill>
                  <a:srgbClr val="FF0000"/>
                </a:solidFill>
              </a:rPr>
              <a:t>call to BEST-FIRST-SEARCH with PATH-COST</a:t>
            </a:r>
            <a:r>
              <a:rPr lang="en-US" dirty="0"/>
              <a:t> as the evaluation function, </a:t>
            </a:r>
            <a:endParaRPr lang="tr-T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0E9FF9-BDD6-49E7-913A-EA6436A3B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12960"/>
            <a:ext cx="9372600" cy="9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5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/>
              <a:t>What nodes </a:t>
            </a:r>
            <a:r>
              <a:rPr lang="en-US" sz="2400"/>
              <a:t>does UCS </a:t>
            </a:r>
            <a:r>
              <a:rPr lang="en-US" sz="2400" dirty="0"/>
              <a:t>expand?</a:t>
            </a:r>
          </a:p>
          <a:p>
            <a:pPr lvl="1"/>
            <a:r>
              <a:rPr lang="en-US" sz="2000" dirty="0"/>
              <a:t>Processes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latin typeface="Times New Roman" pitchFamily="18" charset="0"/>
              </a:rPr>
              <a:t>C* </a:t>
            </a:r>
            <a:r>
              <a:rPr lang="en-US" sz="2000" dirty="0"/>
              <a:t>and arcs cost at least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/>
          </a:p>
          <a:p>
            <a:pPr lvl="1"/>
            <a:r>
              <a:rPr lang="en-US" sz="2000" dirty="0"/>
              <a:t>Takes time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6476999" cy="51053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Remember: UCS explores increasing cost contours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The good: UCS is complete and optimal! </a:t>
            </a:r>
            <a:r>
              <a:rPr lang="en-US" sz="2800" dirty="0">
                <a:solidFill>
                  <a:schemeClr val="tx1"/>
                </a:solidFill>
              </a:rPr>
              <a:t>because the first solution it finds will have a cost that is at least as low as the cost of any other node in the frontier. </a:t>
            </a:r>
            <a:endParaRPr lang="tr-TR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Uniformcost</a:t>
            </a:r>
            <a:r>
              <a:rPr lang="en-US" sz="2800" dirty="0">
                <a:solidFill>
                  <a:schemeClr val="tx1"/>
                </a:solidFill>
              </a:rPr>
              <a:t> search considers all paths systematically in order of increasing cost, never getting caught going down a single infinite path.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empty grid UCS (L2D5)]</a:t>
            </a:r>
          </a:p>
          <a:p>
            <a:r>
              <a:rPr lang="en-US" dirty="0">
                <a:solidFill>
                  <a:srgbClr val="C00000"/>
                </a:solidFill>
              </a:rPr>
              <a:t>[Demo: maze with deep/shallow water DFS/BFS/UCS (L2D7)]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Empty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3990-9098-43E3-88A3-6BEEEB63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B426-502F-484D-B5A3-1420EC1D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7002"/>
            <a:ext cx="10566400" cy="538479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 search problem can be defined formally as follows:</a:t>
            </a:r>
            <a:endParaRPr lang="tr-TR" sz="2400" dirty="0"/>
          </a:p>
          <a:p>
            <a:pPr lvl="1"/>
            <a:r>
              <a:rPr lang="en-US" sz="1900" dirty="0"/>
              <a:t>A set of possible </a:t>
            </a:r>
            <a:r>
              <a:rPr lang="en-US" sz="1900" dirty="0">
                <a:solidFill>
                  <a:srgbClr val="FF0000"/>
                </a:solidFill>
              </a:rPr>
              <a:t>states</a:t>
            </a:r>
            <a:r>
              <a:rPr lang="en-US" sz="1900" dirty="0"/>
              <a:t> that the environment can be in. We call this the </a:t>
            </a:r>
            <a:r>
              <a:rPr lang="en-US" sz="1900" dirty="0">
                <a:solidFill>
                  <a:srgbClr val="FF0000"/>
                </a:solidFill>
              </a:rPr>
              <a:t>state space</a:t>
            </a:r>
            <a:r>
              <a:rPr lang="en-US" sz="1900" dirty="0"/>
              <a:t>.</a:t>
            </a:r>
            <a:endParaRPr lang="tr-TR" sz="1900" dirty="0"/>
          </a:p>
          <a:p>
            <a:pPr lvl="1"/>
            <a:r>
              <a:rPr lang="en-US" sz="1900" dirty="0"/>
              <a:t>A set of one or more </a:t>
            </a:r>
            <a:r>
              <a:rPr lang="en-US" sz="1900" dirty="0">
                <a:solidFill>
                  <a:srgbClr val="FF0000"/>
                </a:solidFill>
              </a:rPr>
              <a:t>goal states</a:t>
            </a:r>
            <a:r>
              <a:rPr lang="en-US" sz="1900" dirty="0"/>
              <a:t>. Sometimes there is one goal state (e.g., Bucharest), goal states sometimes, there is a small set of alternative goal states, and sometimes the goal is defined by a property that applies to many states</a:t>
            </a:r>
            <a:r>
              <a:rPr lang="tr-TR" sz="1900" dirty="0"/>
              <a:t>.</a:t>
            </a:r>
          </a:p>
          <a:p>
            <a:pPr lvl="1"/>
            <a:r>
              <a:rPr lang="en-US" sz="1900" dirty="0"/>
              <a:t>The </a:t>
            </a:r>
            <a:r>
              <a:rPr lang="en-US" sz="1900" dirty="0">
                <a:solidFill>
                  <a:srgbClr val="FF0000"/>
                </a:solidFill>
              </a:rPr>
              <a:t>actions</a:t>
            </a:r>
            <a:r>
              <a:rPr lang="en-US" sz="1900" dirty="0"/>
              <a:t> available to the agent. Given a state s, ACTIONS(s) returns a finite set of Action actions that can be executed in s. We say that each of these actions is applicable in s. An example: </a:t>
            </a:r>
          </a:p>
          <a:p>
            <a:pPr marL="457140" lvl="1" indent="0">
              <a:buNone/>
            </a:pPr>
            <a:endParaRPr lang="tr-TR" sz="1900" dirty="0"/>
          </a:p>
          <a:p>
            <a:pPr marL="857141" lvl="2" indent="0">
              <a:buNone/>
            </a:pPr>
            <a:r>
              <a:rPr lang="tr-TR" sz="1600" dirty="0"/>
              <a:t>                  </a:t>
            </a:r>
            <a:r>
              <a:rPr lang="en-US" sz="1600" dirty="0"/>
              <a:t>ACTIONS(Arad) = {</a:t>
            </a:r>
            <a:r>
              <a:rPr lang="en-US" sz="1600" dirty="0" err="1"/>
              <a:t>ToSibiu,ToTimisoara,ToZerind</a:t>
            </a:r>
            <a:r>
              <a:rPr lang="en-US" sz="1600" dirty="0"/>
              <a:t>}.</a:t>
            </a:r>
          </a:p>
          <a:p>
            <a:pPr marL="857141" lvl="2" indent="0">
              <a:buNone/>
            </a:pPr>
            <a:endParaRPr lang="tr-TR" sz="1600" dirty="0"/>
          </a:p>
          <a:p>
            <a:pPr marL="800040" lvl="1" indent="-342900"/>
            <a:r>
              <a:rPr lang="en-US" sz="1900" dirty="0"/>
              <a:t>A </a:t>
            </a:r>
            <a:r>
              <a:rPr lang="en-US" sz="1900" dirty="0">
                <a:solidFill>
                  <a:srgbClr val="FF0000"/>
                </a:solidFill>
              </a:rPr>
              <a:t>transition model</a:t>
            </a:r>
            <a:r>
              <a:rPr lang="en-US" sz="1900" dirty="0"/>
              <a:t>, which describes what each action does. RESULT(s, a) returns the Transition model</a:t>
            </a:r>
            <a:r>
              <a:rPr lang="tr-TR" sz="1900" dirty="0"/>
              <a:t> </a:t>
            </a:r>
            <a:r>
              <a:rPr lang="en-US" sz="1900" dirty="0"/>
              <a:t>state that results from doing action a in state s. For example,</a:t>
            </a:r>
          </a:p>
          <a:p>
            <a:pPr marL="800040" lvl="1" indent="-342900"/>
            <a:endParaRPr lang="en-US" sz="1900" dirty="0"/>
          </a:p>
          <a:p>
            <a:pPr marL="857141" lvl="2" indent="0">
              <a:buNone/>
            </a:pPr>
            <a:r>
              <a:rPr lang="tr-TR" sz="1600" dirty="0"/>
              <a:t>                 </a:t>
            </a:r>
            <a:r>
              <a:rPr lang="en-US" sz="1600" dirty="0"/>
              <a:t>RESULT(Arad, </a:t>
            </a:r>
            <a:r>
              <a:rPr lang="en-US" sz="1600" dirty="0" err="1"/>
              <a:t>ToZerind</a:t>
            </a:r>
            <a:r>
              <a:rPr lang="en-US" sz="1600" dirty="0"/>
              <a:t>) = </a:t>
            </a:r>
            <a:r>
              <a:rPr lang="en-US" sz="1600" dirty="0" err="1"/>
              <a:t>Zerind</a:t>
            </a:r>
            <a:r>
              <a:rPr lang="en-US" sz="1600" dirty="0"/>
              <a:t> </a:t>
            </a:r>
          </a:p>
          <a:p>
            <a:pPr marL="857141" lvl="2" indent="0">
              <a:buNone/>
            </a:pPr>
            <a:endParaRPr lang="tr-TR" sz="1600" dirty="0"/>
          </a:p>
          <a:p>
            <a:pPr lvl="1"/>
            <a:r>
              <a:rPr lang="en-US" sz="1900" dirty="0"/>
              <a:t>An </a:t>
            </a:r>
            <a:r>
              <a:rPr lang="en-US" sz="1900" dirty="0">
                <a:solidFill>
                  <a:srgbClr val="FF0000"/>
                </a:solidFill>
              </a:rPr>
              <a:t>action cost function</a:t>
            </a:r>
            <a:r>
              <a:rPr lang="en-US" sz="1900" dirty="0"/>
              <a:t>, denoted by ACTION-COST(</a:t>
            </a:r>
            <a:r>
              <a:rPr lang="en-US" sz="1900" dirty="0" err="1"/>
              <a:t>s,a,s</a:t>
            </a:r>
            <a:r>
              <a:rPr lang="tr-TR" sz="1900" dirty="0"/>
              <a:t>’) </a:t>
            </a:r>
            <a:r>
              <a:rPr lang="en-US" sz="1900" dirty="0"/>
              <a:t>when we are programming</a:t>
            </a:r>
            <a:r>
              <a:rPr lang="tr-TR" sz="1900" dirty="0"/>
              <a:t> </a:t>
            </a:r>
            <a:r>
              <a:rPr lang="en-US" sz="1900" dirty="0"/>
              <a:t>or c(</a:t>
            </a:r>
            <a:r>
              <a:rPr lang="en-US" sz="1900" dirty="0" err="1"/>
              <a:t>s,a,s</a:t>
            </a:r>
            <a:r>
              <a:rPr lang="tr-TR" sz="1900" dirty="0"/>
              <a:t>’</a:t>
            </a:r>
            <a:r>
              <a:rPr lang="en-US" sz="1900" dirty="0"/>
              <a:t>) when we are doing math, that gives the numeric cost of applying action a in state s to reach state s</a:t>
            </a:r>
            <a:r>
              <a:rPr lang="tr-TR" sz="1900" dirty="0"/>
              <a:t>’.</a:t>
            </a:r>
            <a:r>
              <a:rPr lang="en-US" sz="1900" dirty="0"/>
              <a:t> . A problem-solving agent should use a cost function that reflects its own performance measure; for example, for route-finding agents, the cost of an action might be the length in miles (as seen in Figure 3.1), or it might be the time it takes to complete the action</a:t>
            </a:r>
            <a:r>
              <a:rPr lang="tr-TR" sz="1900" dirty="0"/>
              <a:t>.</a:t>
            </a:r>
          </a:p>
          <a:p>
            <a:r>
              <a:rPr lang="en-US" sz="2000" dirty="0"/>
              <a:t>A sequence of actions forms a </a:t>
            </a:r>
            <a:r>
              <a:rPr lang="en-US" sz="2000" dirty="0">
                <a:solidFill>
                  <a:srgbClr val="FF0000"/>
                </a:solidFill>
              </a:rPr>
              <a:t>path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 path from the initial state to a goal state. We assume that action costs are additive; that is, the total cost of a path is the sum of the</a:t>
            </a:r>
            <a:r>
              <a:rPr lang="tr-TR" sz="2000" dirty="0"/>
              <a:t> </a:t>
            </a:r>
            <a:r>
              <a:rPr lang="en-US" sz="2000" dirty="0"/>
              <a:t>individual action costs. </a:t>
            </a:r>
          </a:p>
          <a:p>
            <a:r>
              <a:rPr lang="en-US" sz="2000" dirty="0"/>
              <a:t>An </a:t>
            </a:r>
            <a:r>
              <a:rPr lang="en-US" sz="2000" dirty="0">
                <a:solidFill>
                  <a:srgbClr val="FF0000"/>
                </a:solidFill>
              </a:rPr>
              <a:t>optimal solution </a:t>
            </a:r>
            <a:r>
              <a:rPr lang="en-US" sz="2000" dirty="0"/>
              <a:t>has the lowest path cost among all solutions.</a:t>
            </a:r>
            <a:endParaRPr lang="tr-TR" sz="2000" dirty="0"/>
          </a:p>
          <a:p>
            <a:r>
              <a:rPr lang="en-US" sz="2000" dirty="0"/>
              <a:t>The state space can be represented as a </a:t>
            </a:r>
            <a:r>
              <a:rPr lang="en-US" sz="2000" dirty="0">
                <a:solidFill>
                  <a:srgbClr val="FF0000"/>
                </a:solidFill>
              </a:rPr>
              <a:t>graph</a:t>
            </a:r>
            <a:r>
              <a:rPr lang="en-US" sz="2000" dirty="0"/>
              <a:t> in which the vertices are states and the directed edges between them are actions.</a:t>
            </a:r>
          </a:p>
        </p:txBody>
      </p:sp>
      <p:pic>
        <p:nvPicPr>
          <p:cNvPr id="5" name="Picture 4" descr="A diagram of a person's hand&#10;&#10;Description automatically generated">
            <a:extLst>
              <a:ext uri="{FF2B5EF4-FFF2-40B4-BE49-F238E27FC236}">
                <a16:creationId xmlns:a16="http://schemas.microsoft.com/office/drawing/2014/main" id="{F7B5E885-BF19-5D75-5C4E-DFEF61CEB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76" y="2438400"/>
            <a:ext cx="18383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26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1)</a:t>
            </a:r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151450"/>
            <a:ext cx="7204286" cy="5325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18AC13-1BF9-F86A-9586-46580CCC937E}"/>
              </a:ext>
            </a:extLst>
          </p:cNvPr>
          <p:cNvSpPr txBox="1"/>
          <p:nvPr/>
        </p:nvSpPr>
        <p:spPr>
          <a:xfrm>
            <a:off x="329531" y="3276600"/>
            <a:ext cx="1727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This</a:t>
            </a:r>
            <a:r>
              <a:rPr lang="tr-TR" dirty="0"/>
              <a:t> is BFS.)</a:t>
            </a:r>
          </a:p>
        </p:txBody>
      </p:sp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2)</a:t>
            </a:r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08A6D-E153-0663-F709-45A231C8C920}"/>
              </a:ext>
            </a:extLst>
          </p:cNvPr>
          <p:cNvSpPr txBox="1"/>
          <p:nvPr/>
        </p:nvSpPr>
        <p:spPr>
          <a:xfrm>
            <a:off x="457200" y="3059668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</a:t>
            </a:r>
            <a:r>
              <a:rPr lang="en-US" dirty="0"/>
              <a:t>This is UCS.)</a:t>
            </a:r>
          </a:p>
        </p:txBody>
      </p:sp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3)</a:t>
            </a:r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8F144A-06F6-30CD-DB8F-A388CCFF8322}"/>
              </a:ext>
            </a:extLst>
          </p:cNvPr>
          <p:cNvSpPr txBox="1"/>
          <p:nvPr/>
        </p:nvSpPr>
        <p:spPr>
          <a:xfrm>
            <a:off x="457200" y="3625335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DFS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620C-6115-48B8-A62D-8B7CA89F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Bidirectional</a:t>
            </a:r>
            <a:r>
              <a:rPr lang="tr-TR" dirty="0"/>
              <a:t> </a:t>
            </a:r>
            <a:r>
              <a:rPr lang="tr-TR" dirty="0" err="1"/>
              <a:t>search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808-0992-41CE-A906-46347663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0" y="2057400"/>
            <a:ext cx="2514600" cy="3962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algorithms we have covered so far </a:t>
            </a:r>
            <a:r>
              <a:rPr lang="en-US" dirty="0">
                <a:solidFill>
                  <a:srgbClr val="FF0000"/>
                </a:solidFill>
              </a:rPr>
              <a:t>start at an initial state </a:t>
            </a:r>
            <a:r>
              <a:rPr lang="en-US" dirty="0"/>
              <a:t>and can reach any one of multiple possible goal states.</a:t>
            </a:r>
          </a:p>
          <a:p>
            <a:r>
              <a:rPr lang="en-US" dirty="0"/>
              <a:t>An alternative approach called </a:t>
            </a:r>
            <a:r>
              <a:rPr lang="en-US" dirty="0">
                <a:highlight>
                  <a:srgbClr val="FFFF00"/>
                </a:highlight>
              </a:rPr>
              <a:t>bidirectional search </a:t>
            </a:r>
            <a:r>
              <a:rPr lang="en-US" dirty="0"/>
              <a:t>simultaneously </a:t>
            </a:r>
            <a:r>
              <a:rPr lang="en-US" dirty="0">
                <a:solidFill>
                  <a:srgbClr val="FF0000"/>
                </a:solidFill>
              </a:rPr>
              <a:t>searches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forward</a:t>
            </a:r>
            <a:r>
              <a:rPr lang="en-US" dirty="0">
                <a:solidFill>
                  <a:srgbClr val="FF0000"/>
                </a:solidFill>
              </a:rPr>
              <a:t> from the initial state and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backwards</a:t>
            </a:r>
            <a:r>
              <a:rPr lang="en-US" dirty="0">
                <a:solidFill>
                  <a:srgbClr val="FF0000"/>
                </a:solidFill>
              </a:rPr>
              <a:t> from the goal state(s), </a:t>
            </a:r>
            <a:r>
              <a:rPr lang="en-US" dirty="0"/>
              <a:t>hoping that the two searches will meet.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26735-7198-43E1-BC80-9D3FE73B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36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7B0E-88A9-4A46-86E0-5DD44AF6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Comparing</a:t>
            </a:r>
            <a:r>
              <a:rPr lang="tr-TR" dirty="0"/>
              <a:t> </a:t>
            </a:r>
            <a:r>
              <a:rPr lang="tr-TR" dirty="0" err="1"/>
              <a:t>uninformed</a:t>
            </a:r>
            <a:r>
              <a:rPr lang="tr-TR" dirty="0"/>
              <a:t> </a:t>
            </a:r>
            <a:r>
              <a:rPr lang="tr-TR" dirty="0" err="1"/>
              <a:t>search</a:t>
            </a:r>
            <a:r>
              <a:rPr lang="tr-TR" dirty="0"/>
              <a:t> </a:t>
            </a:r>
            <a:r>
              <a:rPr lang="tr-TR" dirty="0" err="1"/>
              <a:t>algorithms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BFFFF-E078-4999-8FC9-8BB0152D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2" y="1281045"/>
            <a:ext cx="11808926" cy="52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33E3-8452-3449-ACF1-50FF0F80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states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0715-D2D0-6840-86C4-4148A8CA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detect repeated states can turn a linear problem into an exponential one!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8EF02-B30E-2F42-BA62-0A0E3D1F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24D9C-393A-174F-88E1-E913D077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38993"/>
            <a:ext cx="8864600" cy="3479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0749D6-A351-ABC2-EEE2-12780AAA5BC5}"/>
              </a:ext>
            </a:extLst>
          </p:cNvPr>
          <p:cNvCxnSpPr/>
          <p:nvPr/>
        </p:nvCxnSpPr>
        <p:spPr>
          <a:xfrm>
            <a:off x="1752600" y="33528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3D15923-4516-2501-C235-6ECF7D2C4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68" y="4136690"/>
            <a:ext cx="243861" cy="469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55663-631E-B9AC-AEA0-20005CDB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69" y="4894674"/>
            <a:ext cx="243861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</a:t>
            </a:r>
            <a:r>
              <a:rPr lang="en-US" sz="2800" dirty="0">
                <a:highlight>
                  <a:srgbClr val="FFFF00"/>
                </a:highlight>
              </a:rPr>
              <a:t>fringe strategies</a:t>
            </a:r>
          </a:p>
          <a:p>
            <a:pPr lvl="1"/>
            <a:r>
              <a:rPr lang="en-US" sz="2400" dirty="0"/>
              <a:t>Conceptually, all fringes are </a:t>
            </a:r>
            <a:r>
              <a:rPr lang="en-US" sz="2400" dirty="0">
                <a:highlight>
                  <a:srgbClr val="FFFF00"/>
                </a:highlight>
              </a:rPr>
              <a:t>priority queues </a:t>
            </a:r>
            <a:r>
              <a:rPr lang="en-US" sz="2400" dirty="0"/>
              <a:t>(i.e. collections of nodes with attached priorities)</a:t>
            </a:r>
          </a:p>
          <a:p>
            <a:pPr lvl="1"/>
            <a:r>
              <a:rPr lang="en-US" sz="2400" dirty="0"/>
              <a:t>Practically, for DFS and BFS, you can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avoid the log(n) </a:t>
            </a:r>
            <a:r>
              <a:rPr lang="en-US" sz="2400" dirty="0">
                <a:highlight>
                  <a:srgbClr val="FFFF00"/>
                </a:highlight>
              </a:rPr>
              <a:t>overhead from an actual priority queue, by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6039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/>
              <a:t>Search </a:t>
            </a:r>
            <a:r>
              <a:rPr lang="en-US" dirty="0">
                <a:solidFill>
                  <a:srgbClr val="FF0000"/>
                </a:solidFill>
              </a:rPr>
              <a:t>operates over models of the world</a:t>
            </a:r>
          </a:p>
          <a:p>
            <a:pPr lvl="1"/>
            <a:r>
              <a:rPr lang="en-US" dirty="0"/>
              <a:t>The agent doesn’t actually try all the plans out in the real world!</a:t>
            </a:r>
          </a:p>
          <a:p>
            <a:pPr lvl="1"/>
            <a:r>
              <a:rPr lang="en-US" dirty="0"/>
              <a:t>Planning is all “in simulation”</a:t>
            </a:r>
          </a:p>
          <a:p>
            <a:pPr lvl="1"/>
            <a:r>
              <a:rPr lang="en-US" dirty="0"/>
              <a:t>Your </a:t>
            </a:r>
            <a:r>
              <a:rPr lang="en-US" dirty="0">
                <a:solidFill>
                  <a:srgbClr val="FF0000"/>
                </a:solidFill>
              </a:rPr>
              <a:t>search is only as good as your models</a:t>
            </a:r>
            <a:r>
              <a:rPr lang="en-US" dirty="0"/>
              <a:t>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3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70B4-CF7A-4F6D-84AA-1A681541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Formal</a:t>
            </a:r>
            <a:r>
              <a:rPr lang="tr-TR" dirty="0"/>
              <a:t>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FB693-F4FE-4639-BDD1-CF67399B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69459"/>
            <a:ext cx="11765199" cy="54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0E02-043C-411F-868E-6F9731AF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Abstraction: Formulating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ABA22-7AD5-4DE5-89FB-CA47B991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53085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formulation of the problem of getting to Bucharest is a model—</a:t>
            </a:r>
            <a:r>
              <a:rPr lang="en-US" dirty="0">
                <a:solidFill>
                  <a:srgbClr val="FF0000"/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abstract</a:t>
            </a:r>
            <a:r>
              <a:rPr lang="en-US" dirty="0">
                <a:solidFill>
                  <a:srgbClr val="FF0000"/>
                </a:solidFill>
              </a:rPr>
              <a:t> mathematical description</a:t>
            </a:r>
            <a:r>
              <a:rPr lang="en-US" dirty="0"/>
              <a:t>—and </a:t>
            </a:r>
            <a:r>
              <a:rPr lang="en-US" dirty="0">
                <a:highlight>
                  <a:srgbClr val="FFFF00"/>
                </a:highlight>
              </a:rPr>
              <a:t>not the real thing</a:t>
            </a:r>
            <a:r>
              <a:rPr lang="en-US" dirty="0"/>
              <a:t>. </a:t>
            </a:r>
            <a:endParaRPr lang="tr-TR" dirty="0"/>
          </a:p>
          <a:p>
            <a:pPr lvl="1"/>
            <a:r>
              <a:rPr lang="en-US" dirty="0"/>
              <a:t>Compare the simple atomic state description Arad to an actual cross-country trip, where the state of the </a:t>
            </a:r>
            <a:r>
              <a:rPr lang="en-US" dirty="0">
                <a:solidFill>
                  <a:srgbClr val="FF0000"/>
                </a:solidFill>
              </a:rPr>
              <a:t>world includes so many things</a:t>
            </a:r>
            <a:r>
              <a:rPr lang="en-US" dirty="0"/>
              <a:t>: </a:t>
            </a:r>
            <a:endParaRPr lang="tr-TR" dirty="0"/>
          </a:p>
          <a:p>
            <a:pPr lvl="2"/>
            <a:r>
              <a:rPr lang="en-US" dirty="0"/>
              <a:t>the traveling companions, </a:t>
            </a:r>
            <a:endParaRPr lang="tr-TR" dirty="0"/>
          </a:p>
          <a:p>
            <a:pPr lvl="2"/>
            <a:r>
              <a:rPr lang="en-US" dirty="0"/>
              <a:t>the current radio program, </a:t>
            </a:r>
            <a:endParaRPr lang="tr-TR" dirty="0"/>
          </a:p>
          <a:p>
            <a:pPr lvl="2"/>
            <a:r>
              <a:rPr lang="en-US" dirty="0"/>
              <a:t>the scenery out of the window, </a:t>
            </a:r>
            <a:endParaRPr lang="tr-TR" dirty="0"/>
          </a:p>
          <a:p>
            <a:pPr lvl="2"/>
            <a:r>
              <a:rPr lang="en-US" dirty="0"/>
              <a:t>the proximity of law enforcement officers, </a:t>
            </a:r>
            <a:endParaRPr lang="tr-TR" dirty="0"/>
          </a:p>
          <a:p>
            <a:pPr lvl="2"/>
            <a:r>
              <a:rPr lang="en-US" dirty="0"/>
              <a:t>the distance to the next rest stop, </a:t>
            </a:r>
            <a:endParaRPr lang="tr-TR" dirty="0"/>
          </a:p>
          <a:p>
            <a:pPr lvl="2"/>
            <a:r>
              <a:rPr lang="en-US" dirty="0"/>
              <a:t>the condition of the road, </a:t>
            </a:r>
            <a:endParaRPr lang="tr-TR" dirty="0"/>
          </a:p>
          <a:p>
            <a:pPr lvl="2"/>
            <a:r>
              <a:rPr lang="en-US" dirty="0"/>
              <a:t>the weather, </a:t>
            </a:r>
            <a:endParaRPr lang="tr-TR" dirty="0"/>
          </a:p>
          <a:p>
            <a:pPr lvl="2"/>
            <a:r>
              <a:rPr lang="en-US" dirty="0"/>
              <a:t>the traffic, and so on. </a:t>
            </a:r>
            <a:endParaRPr lang="tr-TR" dirty="0"/>
          </a:p>
          <a:p>
            <a:pPr lvl="1"/>
            <a:r>
              <a:rPr lang="en-US" dirty="0"/>
              <a:t>All these considerations are </a:t>
            </a:r>
            <a:r>
              <a:rPr lang="en-US" dirty="0">
                <a:solidFill>
                  <a:srgbClr val="FF0000"/>
                </a:solidFill>
              </a:rPr>
              <a:t>left out of our model </a:t>
            </a:r>
            <a:r>
              <a:rPr lang="en-US" dirty="0"/>
              <a:t>because they are irrelevant to the problem of finding a route to Bucharest</a:t>
            </a:r>
            <a:r>
              <a:rPr lang="tr-TR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process of removing detail </a:t>
            </a:r>
            <a:r>
              <a:rPr lang="en-US" dirty="0"/>
              <a:t>from a representation is called </a:t>
            </a:r>
            <a:r>
              <a:rPr lang="en-US" dirty="0">
                <a:solidFill>
                  <a:srgbClr val="FF0000"/>
                </a:solidFill>
              </a:rPr>
              <a:t>abstraction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The abstraction is valid if we can elaborate any abstract solution into a solution in the</a:t>
            </a:r>
            <a:r>
              <a:rPr lang="tr-TR" dirty="0"/>
              <a:t> </a:t>
            </a:r>
            <a:r>
              <a:rPr lang="en-US" dirty="0"/>
              <a:t>more detailed </a:t>
            </a:r>
            <a:r>
              <a:rPr lang="tr-TR" dirty="0"/>
              <a:t>w</a:t>
            </a:r>
            <a:r>
              <a:rPr lang="en-US" dirty="0" err="1"/>
              <a:t>orld</a:t>
            </a:r>
            <a:r>
              <a:rPr lang="tr-TR" dirty="0"/>
              <a:t>. </a:t>
            </a:r>
            <a:r>
              <a:rPr lang="en-US" dirty="0"/>
              <a:t>The choice of a </a:t>
            </a:r>
            <a:r>
              <a:rPr lang="en-US" dirty="0">
                <a:solidFill>
                  <a:srgbClr val="FF0000"/>
                </a:solidFill>
              </a:rPr>
              <a:t>good abstraction </a:t>
            </a:r>
            <a:r>
              <a:rPr lang="en-US" dirty="0"/>
              <a:t>thus involves removing as much</a:t>
            </a:r>
            <a:r>
              <a:rPr lang="tr-TR" dirty="0"/>
              <a:t> </a:t>
            </a:r>
            <a:r>
              <a:rPr lang="en-US" dirty="0"/>
              <a:t>detail as possible while retaining validity and ensuring that the abstract actions are easy to</a:t>
            </a:r>
            <a:r>
              <a:rPr lang="tr-TR" dirty="0"/>
              <a:t> c</a:t>
            </a:r>
            <a:r>
              <a:rPr lang="en-US" dirty="0" err="1"/>
              <a:t>arry</a:t>
            </a:r>
            <a:r>
              <a:rPr lang="en-US" dirty="0"/>
              <a:t> out.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06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39830</TotalTime>
  <Words>5914</Words>
  <Application>Microsoft Office PowerPoint</Application>
  <PresentationFormat>Widescreen</PresentationFormat>
  <Paragraphs>831</Paragraphs>
  <Slides>78</Slides>
  <Notes>16</Notes>
  <HiddenSlides>0</HiddenSlides>
  <MMClips>6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8" baseType="lpstr">
      <vt:lpstr>-apple-system</vt:lpstr>
      <vt:lpstr>Arial</vt:lpstr>
      <vt:lpstr>Arial-ItalicMT</vt:lpstr>
      <vt:lpstr>ArialMT</vt:lpstr>
      <vt:lpstr>Calibri</vt:lpstr>
      <vt:lpstr>CMR10</vt:lpstr>
      <vt:lpstr>CMSSBX10</vt:lpstr>
      <vt:lpstr>High Tower Text</vt:lpstr>
      <vt:lpstr>NimbusRomNo9L-Medi</vt:lpstr>
      <vt:lpstr>NimbusRomNo9L-Regu</vt:lpstr>
      <vt:lpstr>NimbusRomNo9L-ReguItal</vt:lpstr>
      <vt:lpstr>OpenSans-Bold</vt:lpstr>
      <vt:lpstr>OpenSans-Italic</vt:lpstr>
      <vt:lpstr>OpenSans-Regular</vt:lpstr>
      <vt:lpstr>Soleil</vt:lpstr>
      <vt:lpstr>Symbol</vt:lpstr>
      <vt:lpstr>Times New Roman</vt:lpstr>
      <vt:lpstr>Tw Cen MT</vt:lpstr>
      <vt:lpstr>Wingdings</vt:lpstr>
      <vt:lpstr>dan-berkeley-nlp-v1</vt:lpstr>
      <vt:lpstr>COE 4213564  Introduction to Artificial Intelligence </vt:lpstr>
      <vt:lpstr>Problem solving agents and uninformed search methods </vt:lpstr>
      <vt:lpstr>Search Problems</vt:lpstr>
      <vt:lpstr>Example search problem: Holiday in Romania</vt:lpstr>
      <vt:lpstr>Problem-Solving Agent follow four-phase problem-solving process</vt:lpstr>
      <vt:lpstr>Search problems and solutions</vt:lpstr>
      <vt:lpstr>Search problems and solutions</vt:lpstr>
      <vt:lpstr>Formal Definition</vt:lpstr>
      <vt:lpstr> Abstraction: Formulating problems</vt:lpstr>
      <vt:lpstr>Art: Formulating a Search Problem</vt:lpstr>
      <vt:lpstr>Example: Traveling in Romania</vt:lpstr>
      <vt:lpstr>Example:  Pac-Man Game</vt:lpstr>
      <vt:lpstr>Another example: vacuum world</vt:lpstr>
      <vt:lpstr>Example search problem: 8-puzzle</vt:lpstr>
      <vt:lpstr>Other search problems</vt:lpstr>
      <vt:lpstr>Search Problems Are (Absract) Models</vt:lpstr>
      <vt:lpstr>What’s in a State Space?</vt:lpstr>
      <vt:lpstr>State Space Sizes?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State Space Graphs vs. Search Trees</vt:lpstr>
      <vt:lpstr>Quiz: State Space Graphs vs. Search Trees</vt:lpstr>
      <vt:lpstr>Tree Search</vt:lpstr>
      <vt:lpstr>Search Example: Romania</vt:lpstr>
      <vt:lpstr>Three partial search trees for finding a route from Arad to Bucharest</vt:lpstr>
      <vt:lpstr>Searching with a Search Tree</vt:lpstr>
      <vt:lpstr>States vs. Nodes</vt:lpstr>
      <vt:lpstr>General Tree Search</vt:lpstr>
      <vt:lpstr>Search Strategies</vt:lpstr>
      <vt:lpstr>Best-first search</vt:lpstr>
      <vt:lpstr>Search data structures</vt:lpstr>
      <vt:lpstr>Search data structures</vt:lpstr>
      <vt:lpstr>Uninformed Search Strategies</vt:lpstr>
      <vt:lpstr>Example: Tree Search</vt:lpstr>
      <vt:lpstr>Breadth-First Search</vt:lpstr>
      <vt:lpstr>Breadth-first search on a simple binary tree</vt:lpstr>
      <vt:lpstr>Breadth-First Search</vt:lpstr>
      <vt:lpstr>Breadth-First Search (BFS) Properties</vt:lpstr>
      <vt:lpstr>Exponential time and space</vt:lpstr>
      <vt:lpstr>Breadth-first search algorithm</vt:lpstr>
      <vt:lpstr>Depth-First Search</vt:lpstr>
      <vt:lpstr>Depth-first search on a binary tree</vt:lpstr>
      <vt:lpstr>Depth-First Search</vt:lpstr>
      <vt:lpstr>Depth-first search implementation</vt:lpstr>
      <vt:lpstr>Search Algorithm Properties</vt:lpstr>
      <vt:lpstr>Search Algorithm Properties</vt:lpstr>
      <vt:lpstr>Depth-First Search (DFS) Properties</vt:lpstr>
      <vt:lpstr>Quiz: DFS vs BFS</vt:lpstr>
      <vt:lpstr>Quiz: DFS vs BFS</vt:lpstr>
      <vt:lpstr>Video of Demo Maze Water DFS/BFS (part 1)</vt:lpstr>
      <vt:lpstr>Video of Demo Maze Water DFS/BFS (part 2)</vt:lpstr>
      <vt:lpstr>Combining BFS and DFS?</vt:lpstr>
      <vt:lpstr>Depth-limited search</vt:lpstr>
      <vt:lpstr>Iterative Deepening</vt:lpstr>
      <vt:lpstr>Four iterations of iterative deepening search for goal M on a binary tree</vt:lpstr>
      <vt:lpstr>Iterative deepening and depth-limited tree-like search</vt:lpstr>
      <vt:lpstr>Properties of iterative deepening search  </vt:lpstr>
      <vt:lpstr>Properties of iterative deepening search (cont.)  </vt:lpstr>
      <vt:lpstr>Cost-Sensitive Search</vt:lpstr>
      <vt:lpstr>Uniform Cost Search (Dijkstra's algorithm)</vt:lpstr>
      <vt:lpstr>Part of the Romania state space, selected to illustrate uniform-cost search.</vt:lpstr>
      <vt:lpstr>Uniform Cost Search</vt:lpstr>
      <vt:lpstr>Uniform-cost search implementation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Bidirectional search</vt:lpstr>
      <vt:lpstr>Comparing uninformed search algorithms</vt:lpstr>
      <vt:lpstr>Repeated states  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Selim AKYOKUŞ</cp:lastModifiedBy>
  <cp:revision>2044</cp:revision>
  <cp:lastPrinted>2014-01-23T07:59:40Z</cp:lastPrinted>
  <dcterms:created xsi:type="dcterms:W3CDTF">2004-08-27T04:16:05Z</dcterms:created>
  <dcterms:modified xsi:type="dcterms:W3CDTF">2025-10-16T09:14:12Z</dcterms:modified>
</cp:coreProperties>
</file>