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wmf" ContentType="image/x-wmf"/>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ink/ink2.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3.xml" ContentType="application/inkml+xml"/>
  <Override PartName="/ppt/notesSlides/notesSlide11.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ink/ink7.xml" ContentType="application/inkml+xml"/>
  <Override PartName="/ppt/notesSlides/notesSlide1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notesMasterIdLst>
    <p:notesMasterId r:id="rId105"/>
  </p:notesMasterIdLst>
  <p:handoutMasterIdLst>
    <p:handoutMasterId r:id="rId106"/>
  </p:handoutMasterIdLst>
  <p:sldIdLst>
    <p:sldId id="538" r:id="rId2"/>
    <p:sldId id="258" r:id="rId3"/>
    <p:sldId id="569" r:id="rId4"/>
    <p:sldId id="489" r:id="rId5"/>
    <p:sldId id="515" r:id="rId6"/>
    <p:sldId id="539" r:id="rId7"/>
    <p:sldId id="520" r:id="rId8"/>
    <p:sldId id="494" r:id="rId9"/>
    <p:sldId id="541" r:id="rId10"/>
    <p:sldId id="547" r:id="rId11"/>
    <p:sldId id="409" r:id="rId12"/>
    <p:sldId id="441" r:id="rId13"/>
    <p:sldId id="585" r:id="rId14"/>
    <p:sldId id="584" r:id="rId15"/>
    <p:sldId id="570" r:id="rId16"/>
    <p:sldId id="602" r:id="rId17"/>
    <p:sldId id="603" r:id="rId18"/>
    <p:sldId id="604" r:id="rId19"/>
    <p:sldId id="600" r:id="rId20"/>
    <p:sldId id="543" r:id="rId21"/>
    <p:sldId id="556" r:id="rId22"/>
    <p:sldId id="493" r:id="rId23"/>
    <p:sldId id="265" r:id="rId24"/>
    <p:sldId id="302" r:id="rId25"/>
    <p:sldId id="609" r:id="rId26"/>
    <p:sldId id="610" r:id="rId27"/>
    <p:sldId id="544" r:id="rId28"/>
    <p:sldId id="605" r:id="rId29"/>
    <p:sldId id="557" r:id="rId30"/>
    <p:sldId id="606" r:id="rId31"/>
    <p:sldId id="546" r:id="rId32"/>
    <p:sldId id="453" r:id="rId33"/>
    <p:sldId id="586" r:id="rId34"/>
    <p:sldId id="587" r:id="rId35"/>
    <p:sldId id="611" r:id="rId36"/>
    <p:sldId id="549" r:id="rId37"/>
    <p:sldId id="607" r:id="rId38"/>
    <p:sldId id="608" r:id="rId39"/>
    <p:sldId id="551" r:id="rId40"/>
    <p:sldId id="490" r:id="rId41"/>
    <p:sldId id="447" r:id="rId42"/>
    <p:sldId id="452" r:id="rId43"/>
    <p:sldId id="571" r:id="rId44"/>
    <p:sldId id="550" r:id="rId45"/>
    <p:sldId id="612" r:id="rId46"/>
    <p:sldId id="481" r:id="rId47"/>
    <p:sldId id="613" r:id="rId48"/>
    <p:sldId id="271" r:id="rId49"/>
    <p:sldId id="572" r:id="rId50"/>
    <p:sldId id="578" r:id="rId51"/>
    <p:sldId id="579" r:id="rId52"/>
    <p:sldId id="580" r:id="rId53"/>
    <p:sldId id="581" r:id="rId54"/>
    <p:sldId id="573" r:id="rId55"/>
    <p:sldId id="436" r:id="rId56"/>
    <p:sldId id="458" r:id="rId57"/>
    <p:sldId id="588" r:id="rId58"/>
    <p:sldId id="597" r:id="rId59"/>
    <p:sldId id="598" r:id="rId60"/>
    <p:sldId id="599" r:id="rId61"/>
    <p:sldId id="594" r:id="rId62"/>
    <p:sldId id="615" r:id="rId63"/>
    <p:sldId id="574" r:id="rId64"/>
    <p:sldId id="521" r:id="rId65"/>
    <p:sldId id="590" r:id="rId66"/>
    <p:sldId id="529" r:id="rId67"/>
    <p:sldId id="619" r:id="rId68"/>
    <p:sldId id="552" r:id="rId69"/>
    <p:sldId id="459" r:id="rId70"/>
    <p:sldId id="620" r:id="rId71"/>
    <p:sldId id="621" r:id="rId72"/>
    <p:sldId id="491" r:id="rId73"/>
    <p:sldId id="562" r:id="rId74"/>
    <p:sldId id="460" r:id="rId75"/>
    <p:sldId id="463" r:id="rId76"/>
    <p:sldId id="575" r:id="rId77"/>
    <p:sldId id="624" r:id="rId78"/>
    <p:sldId id="616" r:id="rId79"/>
    <p:sldId id="625" r:id="rId80"/>
    <p:sldId id="461" r:id="rId81"/>
    <p:sldId id="626" r:id="rId82"/>
    <p:sldId id="617" r:id="rId83"/>
    <p:sldId id="618" r:id="rId84"/>
    <p:sldId id="622" r:id="rId85"/>
    <p:sldId id="553" r:id="rId86"/>
    <p:sldId id="627" r:id="rId87"/>
    <p:sldId id="522" r:id="rId88"/>
    <p:sldId id="523" r:id="rId89"/>
    <p:sldId id="530" r:id="rId90"/>
    <p:sldId id="628" r:id="rId91"/>
    <p:sldId id="535" r:id="rId92"/>
    <p:sldId id="595" r:id="rId93"/>
    <p:sldId id="596" r:id="rId94"/>
    <p:sldId id="576" r:id="rId95"/>
    <p:sldId id="583" r:id="rId96"/>
    <p:sldId id="614" r:id="rId97"/>
    <p:sldId id="582" r:id="rId98"/>
    <p:sldId id="630" r:id="rId99"/>
    <p:sldId id="629" r:id="rId100"/>
    <p:sldId id="527" r:id="rId101"/>
    <p:sldId id="577" r:id="rId102"/>
    <p:sldId id="528" r:id="rId103"/>
    <p:sldId id="623" r:id="rId104"/>
  </p:sldIdLst>
  <p:sldSz cx="12192000" cy="6858000"/>
  <p:notesSz cx="7315200" cy="9601200"/>
  <p:custDataLst>
    <p:tags r:id="rId10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189" algn="l" rtl="0" fontAlgn="base">
      <a:spcBef>
        <a:spcPct val="0"/>
      </a:spcBef>
      <a:spcAft>
        <a:spcPct val="0"/>
      </a:spcAft>
      <a:defRPr kern="1200">
        <a:solidFill>
          <a:schemeClr val="tx1"/>
        </a:solidFill>
        <a:latin typeface="Arial" charset="0"/>
        <a:ea typeface="+mn-ea"/>
        <a:cs typeface="+mn-cs"/>
      </a:defRPr>
    </a:lvl2pPr>
    <a:lvl3pPr marL="914377" algn="l" rtl="0" fontAlgn="base">
      <a:spcBef>
        <a:spcPct val="0"/>
      </a:spcBef>
      <a:spcAft>
        <a:spcPct val="0"/>
      </a:spcAft>
      <a:defRPr kern="1200">
        <a:solidFill>
          <a:schemeClr val="tx1"/>
        </a:solidFill>
        <a:latin typeface="Arial" charset="0"/>
        <a:ea typeface="+mn-ea"/>
        <a:cs typeface="+mn-cs"/>
      </a:defRPr>
    </a:lvl3pPr>
    <a:lvl4pPr marL="1371566" algn="l" rtl="0" fontAlgn="base">
      <a:spcBef>
        <a:spcPct val="0"/>
      </a:spcBef>
      <a:spcAft>
        <a:spcPct val="0"/>
      </a:spcAft>
      <a:defRPr kern="1200">
        <a:solidFill>
          <a:schemeClr val="tx1"/>
        </a:solidFill>
        <a:latin typeface="Arial" charset="0"/>
        <a:ea typeface="+mn-ea"/>
        <a:cs typeface="+mn-cs"/>
      </a:defRPr>
    </a:lvl4pPr>
    <a:lvl5pPr marL="1828754" algn="l" rtl="0" fontAlgn="base">
      <a:spcBef>
        <a:spcPct val="0"/>
      </a:spcBef>
      <a:spcAft>
        <a:spcPct val="0"/>
      </a:spcAft>
      <a:defRPr kern="1200">
        <a:solidFill>
          <a:schemeClr val="tx1"/>
        </a:solidFill>
        <a:latin typeface="Arial" charset="0"/>
        <a:ea typeface="+mn-ea"/>
        <a:cs typeface="+mn-cs"/>
      </a:defRPr>
    </a:lvl5pPr>
    <a:lvl6pPr marL="2285943" algn="l" defTabSz="914377" rtl="0" eaLnBrk="1" latinLnBrk="0" hangingPunct="1">
      <a:defRPr kern="1200">
        <a:solidFill>
          <a:schemeClr val="tx1"/>
        </a:solidFill>
        <a:latin typeface="Arial" charset="0"/>
        <a:ea typeface="+mn-ea"/>
        <a:cs typeface="+mn-cs"/>
      </a:defRPr>
    </a:lvl6pPr>
    <a:lvl7pPr marL="2743131" algn="l" defTabSz="914377" rtl="0" eaLnBrk="1" latinLnBrk="0" hangingPunct="1">
      <a:defRPr kern="1200">
        <a:solidFill>
          <a:schemeClr val="tx1"/>
        </a:solidFill>
        <a:latin typeface="Arial" charset="0"/>
        <a:ea typeface="+mn-ea"/>
        <a:cs typeface="+mn-cs"/>
      </a:defRPr>
    </a:lvl7pPr>
    <a:lvl8pPr marL="3200320" algn="l" defTabSz="914377" rtl="0" eaLnBrk="1" latinLnBrk="0" hangingPunct="1">
      <a:defRPr kern="1200">
        <a:solidFill>
          <a:schemeClr val="tx1"/>
        </a:solidFill>
        <a:latin typeface="Arial" charset="0"/>
        <a:ea typeface="+mn-ea"/>
        <a:cs typeface="+mn-cs"/>
      </a:defRPr>
    </a:lvl8pPr>
    <a:lvl9pPr marL="3657509" algn="l" defTabSz="914377"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FFCC"/>
    <a:srgbClr val="FFCCFF"/>
    <a:srgbClr val="FFCC99"/>
    <a:srgbClr val="99CCFF"/>
    <a:srgbClr val="008000"/>
    <a:srgbClr val="CC6600"/>
    <a:srgbClr val="996600"/>
    <a:srgbClr val="663300"/>
    <a:srgbClr val="2D2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93" autoAdjust="0"/>
    <p:restoredTop sz="94710" autoAdjust="0"/>
  </p:normalViewPr>
  <p:slideViewPr>
    <p:cSldViewPr>
      <p:cViewPr varScale="1">
        <p:scale>
          <a:sx n="105" d="100"/>
          <a:sy n="105" d="100"/>
        </p:scale>
        <p:origin x="1134" y="96"/>
      </p:cViewPr>
      <p:guideLst>
        <p:guide orient="horz" pos="2160"/>
        <p:guide pos="2880"/>
      </p:guideLst>
    </p:cSldViewPr>
  </p:slideViewPr>
  <p:outlineViewPr>
    <p:cViewPr>
      <p:scale>
        <a:sx n="33" d="100"/>
        <a:sy n="33" d="100"/>
      </p:scale>
      <p:origin x="48" y="4393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gs" Target="tags/tag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bwMode="auto">
          <a:xfrm>
            <a:off x="1" y="0"/>
            <a:ext cx="3170138" cy="479539"/>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pitchFamily="34" charset="0"/>
              </a:defRPr>
            </a:lvl1pPr>
          </a:lstStyle>
          <a:p>
            <a:pPr>
              <a:defRPr/>
            </a:pPr>
            <a:endParaRPr lang="en-US"/>
          </a:p>
        </p:txBody>
      </p:sp>
      <p:sp>
        <p:nvSpPr>
          <p:cNvPr id="229379" name="Rectangle 3"/>
          <p:cNvSpPr>
            <a:spLocks noGrp="1" noChangeArrowheads="1"/>
          </p:cNvSpPr>
          <p:nvPr>
            <p:ph type="dt" sz="quarter" idx="1"/>
          </p:nvPr>
        </p:nvSpPr>
        <p:spPr bwMode="auto">
          <a:xfrm>
            <a:off x="4143427" y="0"/>
            <a:ext cx="3170138" cy="479539"/>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pitchFamily="34" charset="0"/>
              </a:defRPr>
            </a:lvl1pPr>
          </a:lstStyle>
          <a:p>
            <a:pPr>
              <a:defRPr/>
            </a:pPr>
            <a:endParaRPr lang="en-US"/>
          </a:p>
        </p:txBody>
      </p:sp>
      <p:sp>
        <p:nvSpPr>
          <p:cNvPr id="229380" name="Rectangle 4"/>
          <p:cNvSpPr>
            <a:spLocks noGrp="1" noChangeArrowheads="1"/>
          </p:cNvSpPr>
          <p:nvPr>
            <p:ph type="ftr" sz="quarter" idx="2"/>
          </p:nvPr>
        </p:nvSpPr>
        <p:spPr bwMode="auto">
          <a:xfrm>
            <a:off x="1" y="9120172"/>
            <a:ext cx="3170138" cy="479539"/>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pitchFamily="34" charset="0"/>
              </a:defRPr>
            </a:lvl1pPr>
          </a:lstStyle>
          <a:p>
            <a:pPr>
              <a:defRPr/>
            </a:pPr>
            <a:endParaRPr lang="en-US"/>
          </a:p>
        </p:txBody>
      </p:sp>
      <p:sp>
        <p:nvSpPr>
          <p:cNvPr id="229381" name="Rectangle 5"/>
          <p:cNvSpPr>
            <a:spLocks noGrp="1" noChangeArrowheads="1"/>
          </p:cNvSpPr>
          <p:nvPr>
            <p:ph type="sldNum" sz="quarter" idx="3"/>
          </p:nvPr>
        </p:nvSpPr>
        <p:spPr bwMode="auto">
          <a:xfrm>
            <a:off x="4143427" y="9120172"/>
            <a:ext cx="3170138" cy="479539"/>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pitchFamily="34" charset="0"/>
              </a:defRPr>
            </a:lvl1pPr>
          </a:lstStyle>
          <a:p>
            <a:pPr>
              <a:defRPr/>
            </a:pPr>
            <a:fld id="{F38672AD-12AE-4354-8ADE-1E86BC48CC2B}" type="slidenum">
              <a:rPr lang="en-US"/>
              <a:pPr>
                <a:defRPr/>
              </a:pPr>
              <a:t>‹#›</a:t>
            </a:fld>
            <a:endParaRPr lang="en-US"/>
          </a:p>
        </p:txBody>
      </p:sp>
    </p:spTree>
    <p:extLst>
      <p:ext uri="{BB962C8B-B14F-4D97-AF65-F5344CB8AC3E}">
        <p14:creationId xmlns:p14="http://schemas.microsoft.com/office/powerpoint/2010/main" val="373402212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3.70441" units="1/cm"/>
          <inkml:channelProperty channel="Y" name="resolution" value="36.86007" units="1/cm"/>
          <inkml:channelProperty channel="T" name="resolution" value="1" units="1/dev"/>
        </inkml:channelProperties>
      </inkml:inkSource>
      <inkml:timestamp xml:id="ts0" timeString="2022-03-22T08:32:13.856"/>
    </inkml:context>
    <inkml:brush xml:id="br0">
      <inkml:brushProperty name="width" value="0.05292" units="cm"/>
      <inkml:brushProperty name="height" value="0.05292" units="cm"/>
      <inkml:brushProperty name="color" value="#FF0000"/>
    </inkml:brush>
  </inkml:definitions>
  <inkml:trace contextRef="#ctx0" brushRef="#br0">2981 9825 0,'18'0'31,"17"17"-31,0 1 16,-17 0-16,35-1 15,-18-17 1,247 71 31,-105-53 0,317 123 15,70 35-15,-370-123-31,-35-18-1,-1-17 1,1 35 0,-35-35-1,-1 17 16,-88-35-31,1 17 16,17-17 0,17 36-1,-52-36 1,88 35 0,123 53 15,-158-70-16,228 88 17,89 17-1,-317-105-15,229 17-1,-36-17 16,-193-1-15,211 36 0,-229-18-1,247 18 17,-229-35-17,370 35 16,-159 0 16,-53 17-15,159 1-1,35-18 0,-193 0 0,-124-18 1,88 0-1,17-17 0,89 70 16,35 18-16,-141-53 0,-141-35 1,35 35-1,1-18-15,-36 18-1,-36-36 16,18 19 1,36 34-1,0 1 0,-1-36 16,-17 0 16,-35-35-48,17 0 1,53 36 15,-17-1-15,-36-18 15,0 1 94,-17-18-109,0 0-16,34 0 15,-16 0 1,34 18-1,-52-18 1</inkml:trace>
  <inkml:trace contextRef="#ctx0" brushRef="#br0" timeOffset="3530.85">6756 8361 0,'0'0'0,"0"17"16,17 1-16,19-18 16,-19 18-16,19-1 15,-1 19-15,18-19 16,0 19-16,0-19 16,88 54 15,88 52 16,247 107 15,-282-89-15,-141-106-31,18 18-1,35 17 1,-71-34 0,0 17-1,0 0 16,18 35-15,88 18 0,106 52 15,-194-140-15,-17 17-16,16 0 15,19 1 1,0-1-1,87 89 17,19 34-1,-1-34-15,-70-1 15,-53-87-31,88 52 15,141 88 17,-194-123-32,71 53 31,-124-89-15,1 72-1,34-19 1,54 36-1,-36-35 1,35-18 15,-52-1 1,-36-16-17,53 17 1,248 141 15,-284-159-31,1 0 16,0-17 15,0 35-15,88 35-1,53 18 1,36 17-1,-160-87 1,-35-36 0,142 52 31,-36 19-32,0 0 16,-88-54-15,18 18 0,52 18 15,-105-35-15,-1 0-1</inkml:trace>
  <inkml:trace contextRef="#ctx0" brushRef="#br0" timeOffset="7280.22">3281 5874 0,'0'0'0,"53"35"0,0-35 0,-18 35 16,18-17 0,-18 0-16,71 17 15,476 229 48,71 107-16,52 52-1,-493-211 17,-89-124-47,54 36-1,-1-1 1,-141-70-1,18 0-15,0 17 16,53 72 0,-53-54-1,71 0 1,17 0 0,0-17-1,-35-18 1,-54-18-1,54 35 17,-53-34-17,159 69 1,-53-16 0,-18-36 15,-71-18-16,124 53 1,177 106 15,-142-88-15,-70-35 0,0 17 15,-36-35-16,1 35 17,-72-53-17,1 0 17,53 36-17,53-18 1,105 106 31,-175-107-47,-36-34 0,52 35 15,54 35 17,-141-70-17,-1 17 1,54 18 15,0 0-15,-36 0-1,35 0 1,1 17 0,0-17-1,-54-17 1,36-1 31,-35 18-32,17-18 1,18 0 15,-18-17-15,0 35-1,54 17 1,87 54 15,-141-89-15,18 0 0,-17 1-1,34 17 16,36 35-15,106 71 31,-195-124-47,36-17 31,-35 17-31,70 53 31,-70-53-15,123 106 0,-53-52-1,0-36 1,-53-1 0,1-34 30,17 53-30,-36-36-16,36 18 16,-18 17-16,18 19 15,53 52 32,-88-124-31,-36-52 390</inkml:trace>
</inkml:ink>
</file>

<file path=ppt/ink/ink2.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3.70441" units="1/cm"/>
          <inkml:channelProperty channel="Y" name="resolution" value="36.86007" units="1/cm"/>
          <inkml:channelProperty channel="T" name="resolution" value="1" units="1/dev"/>
        </inkml:channelProperties>
      </inkml:inkSource>
      <inkml:timestamp xml:id="ts0" timeString="2022-03-22T08:33:37.304"/>
    </inkml:context>
    <inkml:brush xml:id="br0">
      <inkml:brushProperty name="width" value="0.05292" units="cm"/>
      <inkml:brushProperty name="height" value="0.05292" units="cm"/>
      <inkml:brushProperty name="color" value="#FF0000"/>
    </inkml:brush>
  </inkml:definitions>
  <inkml:trace contextRef="#ctx0" brushRef="#br0">26088 9666 0,'0'0'0,"-35"0"0,-159 53 31,105-18-15,-634 142 46,459-54-15,-371 177 0,211-71 0,283-123-47,0 123 47,123-140-47,1-19 15,-18 36 1,35 106 15,141 229 0,-106-335-31,88 88 16,248 335 31,-318-476-47,211 158 31,-123-122-15,71 52 15,-36-36-15,265 37-1,-35-1 16,17-124 1,-229 36-32,759 0 47,-71-35-32,-547-1 1,-70-52 15,140-159-15,-17 0-1,36-53 1,70-53 15,-406 247-15,88-123-1,-70-71 17,264-88-17,-123 159 1,-176-160 31,-124 213-32,-70-89 1,-177-52 15,-159-54-15,89 106 0,-371-211-16,335 264 15,-1005-246 16,1182 387-15,-230 18 0,-70 0 15,141 35-15,229 54-1,-88 157 16,212-210-15,-36 34-16,18-17 31,36-53-15,17 18 31,-18-18 15</inkml:trace>
</inkml:ink>
</file>

<file path=ppt/ink/ink3.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3.70441" units="1/cm"/>
          <inkml:channelProperty channel="Y" name="resolution" value="36.86007" units="1/cm"/>
          <inkml:channelProperty channel="T" name="resolution" value="1" units="1/dev"/>
        </inkml:channelProperties>
      </inkml:inkSource>
      <inkml:timestamp xml:id="ts0" timeString="2022-03-22T08:36:42.111"/>
    </inkml:context>
    <inkml:brush xml:id="br0">
      <inkml:brushProperty name="width" value="0.05292" units="cm"/>
      <inkml:brushProperty name="height" value="0.05292" units="cm"/>
      <inkml:brushProperty name="color" value="#FF0000"/>
    </inkml:brush>
  </inkml:definitions>
  <inkml:trace contextRef="#ctx0" brushRef="#br0">15399 8273 0,'35'0'187,"124"0"-187,17 0 16,442 0 46,-548 0-62,89 0 32,370 0 15,794 0-1,-1129 0-46,917 35 47,-564-35-15,-406 0-17,-53 0 1,-17 0 15,-18 0-15,17 0-1,71 0 17,-17 0-17,-1 0 1,142 0-1,-53 0 1,-89 0 0,318 0 15,-423 0-15,-1 0 202,19 0-186,-36-18-17,17 18 1,-17-17-16,18 17 31,17-18 32,-17 18-63,-1 0 31,-17-18 31</inkml:trace>
  <inkml:trace contextRef="#ctx0" brushRef="#br0" timeOffset="20999.89">15946 10054 0,'35'0'31,"18"0"-16,0 0-15,52 0 16,213 35 47,88-17-17,193 17 1,160-17-15,-600 0-17,35-18-15,-36 0 16,513 17 31,-530-17-47,194 0 15,353-17 32,-529 17-31,317 0 31,-441 0-47,-17 0 0,88 0 31,-53 0-15,282 0 15,-247 0-31,18 0 31,-89 0-15,36 0-1,106 0 32,-124 0-47,71 0 31,70 0 1,124 0-17,-106 17 1,36-17 31,-195 0-47,-17 0 78</inkml:trace>
</inkml:ink>
</file>

<file path=ppt/ink/ink4.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3.70441" units="1/cm"/>
          <inkml:channelProperty channel="Y" name="resolution" value="36.86007" units="1/cm"/>
          <inkml:channelProperty channel="T" name="resolution" value="1" units="1/dev"/>
        </inkml:channelProperties>
      </inkml:inkSource>
      <inkml:timestamp xml:id="ts0" timeString="2022-03-22T08:49:27.664"/>
    </inkml:context>
    <inkml:brush xml:id="br0">
      <inkml:brushProperty name="width" value="0.05292" units="cm"/>
      <inkml:brushProperty name="height" value="0.05292" units="cm"/>
      <inkml:brushProperty name="color" value="#FF0000"/>
    </inkml:brush>
  </inkml:definitions>
  <inkml:trace contextRef="#ctx0" brushRef="#br0">30074 6632 0,'-106'0'0,"1"18"16,-19 0-16,1-18 15,52 0-15,18 0 16,0 17-16,0-17 16,0 0-1,36 18-15,-18-1 0,-18-17 16,-53 0-1,53 0-15,18 18 16,-18 0 0,0-1-1,-229 36 48,-318 53-16,494-53 0,53 18 15,35-71-62,1 17 31,-1 18 1,1-35-17,17 36 1,-89-1-1,36 0 17</inkml:trace>
  <inkml:trace contextRef="#ctx0" brushRef="#br0" timeOffset="1713.98">27799 6826 0,'0'0'0,"-18"18"0,18 0 16,0 17-1,0-18 1,0 19 15,0-19-31,36 54 47,-1-18 0,18-36 312,-18 1-359,-17-18 16,-1 18-16,1-18 15,17 0 1,-17 0-16,17 0 47,0 17 0,1-17 15</inkml:trace>
</inkml:ink>
</file>

<file path=ppt/ink/ink5.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3.70441" units="1/cm"/>
          <inkml:channelProperty channel="Y" name="resolution" value="36.86007" units="1/cm"/>
          <inkml:channelProperty channel="T" name="resolution" value="1" units="1/dev"/>
        </inkml:channelProperties>
      </inkml:inkSource>
      <inkml:timestamp xml:id="ts0" timeString="2022-03-22T08:50:04.711"/>
    </inkml:context>
    <inkml:brush xml:id="br0">
      <inkml:brushProperty name="width" value="0.05292" units="cm"/>
      <inkml:brushProperty name="height" value="0.05292" units="cm"/>
      <inkml:brushProperty name="color" value="#FF0000"/>
    </inkml:brush>
  </inkml:definitions>
  <inkml:trace contextRef="#ctx0" brushRef="#br0">16510 10054 0</inkml:trace>
</inkml:ink>
</file>

<file path=ppt/ink/ink6.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3.70441" units="1/cm"/>
          <inkml:channelProperty channel="Y" name="resolution" value="36.86007" units="1/cm"/>
          <inkml:channelProperty channel="T" name="resolution" value="1" units="1/dev"/>
        </inkml:channelProperties>
      </inkml:inkSource>
      <inkml:timestamp xml:id="ts0" timeString="2022-03-22T09:19:35.249"/>
    </inkml:context>
    <inkml:brush xml:id="br0">
      <inkml:brushProperty name="width" value="0.05292" units="cm"/>
      <inkml:brushProperty name="height" value="0.05292" units="cm"/>
      <inkml:brushProperty name="color" value="#C00000"/>
    </inkml:brush>
  </inkml:definitions>
  <inkml:trace contextRef="#ctx0" brushRef="#br0">12841 9084 0,'35'0'47,"1"0"-31,-1 0-16,0 0 15,18 0-15,194 0 32,159 0 15,-300 0-1,-89 0-46,36 0 32,-35 0-17,105 0 1,-35 0 0,-35 0-1,-17 0 16,-1 0-31,-17 0 16,17 0 15,-17 0-15,-18-18 78,35 18-32,53-17-31,-70 17-31,-1 0 16,19 0 0,-1 0-1,-18 0 1,1 0 62</inkml:trace>
  <inkml:trace contextRef="#ctx0" brushRef="#br0" timeOffset="1264.95">15752 9049 0,'35'0'15,"0"0"1,36 0-16,193 0 31,-87 17-31,334 1 31,-176 0 16,-229-18-16,18 0-15,87 0 0,1 0-1,0 0 1,-89 0 15</inkml:trace>
  <inkml:trace contextRef="#ctx0" brushRef="#br0" timeOffset="11255.57">6491 12136 0,'0'0'0,"18"0"0,17 0 16,-17 0-16,17 0 16,-17 0-1,35 0-15,-18 0 0,18 0 16,0 0-16,105 0 31,-34 17 16,70-17-16,529 18 16,-688-18-31,89 0-1,-1 0 1,89 0 0,194 17 15,-283-17-15,89 0-16,35 0 31,-177 0-16,71 0 1,106 0 0,-194 0-16,0 0 31,0 0-15,-35 0-1,52 0 1,1 0-1,352 0 17,-405 0-17</inkml:trace>
</inkml:ink>
</file>

<file path=ppt/ink/ink7.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3.70441" units="1/cm"/>
          <inkml:channelProperty channel="Y" name="resolution" value="36.86007" units="1/cm"/>
          <inkml:channelProperty channel="T" name="resolution" value="1" units="1/dev"/>
        </inkml:channelProperties>
      </inkml:inkSource>
      <inkml:timestamp xml:id="ts0" timeString="2022-03-22T09:34:10.027"/>
    </inkml:context>
    <inkml:brush xml:id="br0">
      <inkml:brushProperty name="width" value="0.05292" units="cm"/>
      <inkml:brushProperty name="height" value="0.05292" units="cm"/>
      <inkml:brushProperty name="color" value="#C00000"/>
    </inkml:brush>
  </inkml:definitions>
  <inkml:trace contextRef="#ctx0" brushRef="#br0">25312 7832 0,'17'70'15,"-17"-52"1,18 17-1,-18-17 1,0 17-16,35 177 63,1 17-17,-36-176-46,17 106 32,89 141 30,-88-212-46,17 53-1,-17 0 1,52 124 31,-52-230-47,0 53 16,17 0-1,-18 36 1,1-54-1,0-17 1,-18-35 15,17 17-31,1-17 16,-18 17 15,0 18-15,0-35-1,18 17 1,-18-18 0,0 1 15,0 0 0,17-1-31,-17 1 16,0 0 15</inkml:trace>
  <inkml:trace contextRef="#ctx0" brushRef="#br0" timeOffset="1342.02">25612 10089 0,'53'36'15,"-36"-36"-15,1 35 16,35 0 0,17 53 31,1 18-1,70 18 1,-106-89 0,-17-35-31,17-18 93,-35 1-93,18-36 15,-1 18-31,-17-1 31,0 1-15,0 17 0,0 1-1,0-19 16,0 19 1,-17 17 171</inkml:trace>
  <inkml:trace contextRef="#ctx0" brushRef="#br0" timeOffset="5022.04">9225 9137 0,'53'0'16,"35"35"-1,-70-17-15,17 17 32,-17-17-32,52-1 31,-52 1-31,105 53 47,89 34-16,-159-69-31,212 52 31,-54-53 1,-52 0-17,53-35 1,246 18 15,-281-18-31,299 0 31,-317 0-31,193 0 16,89 0 15,-211-35-15,52-18-1,-70 18 1,-36 17 0,0-35-1,1 18 1,-1-36 0,-70 36-1,-71 0 1,-17-1 15,-18 19-15,18 17 15,-36 0 63,0 0-79,1 0-15</inkml:trace>
  <inkml:trace contextRef="#ctx0" brushRef="#br0" timeOffset="6347.29">9472 9772 0,'0'0'0,"71"35"0,-18-35 15,88 53 1,-71-18-16,-17-35 15,-18 0-15,18 0 16,36 18 0,228-18 15,1 18 16,616-18 0,-122 0 0,-706-18-32,-36 0 1,-35 1-16,124-19 15,53-34 1,-36 17 0,-88 0-1,-17 18 17,70-53-1,-159 88 94,1 17-110</inkml:trace>
  <inkml:trace contextRef="#ctx0" brushRef="#br0" timeOffset="7702.1">9437 10213 0,'70'35'0,"1"-17"16,-1-18-1,19 17-15,-19 1 16,36-18 0,441 18 31,-141-18-1,-336 0-46,530-36 32,105 19-1,-475-1 0,-72 18-15,-87-17-1,0-1 1,-54 18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1" y="0"/>
            <a:ext cx="3170138" cy="479539"/>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pitchFamily="34" charset="0"/>
              </a:defRPr>
            </a:lvl1pPr>
          </a:lstStyle>
          <a:p>
            <a:pPr>
              <a:defRPr/>
            </a:pPr>
            <a:endParaRPr lang="en-US"/>
          </a:p>
        </p:txBody>
      </p:sp>
      <p:sp>
        <p:nvSpPr>
          <p:cNvPr id="173059" name="Rectangle 3"/>
          <p:cNvSpPr>
            <a:spLocks noGrp="1" noChangeArrowheads="1"/>
          </p:cNvSpPr>
          <p:nvPr>
            <p:ph type="dt" idx="1"/>
          </p:nvPr>
        </p:nvSpPr>
        <p:spPr bwMode="auto">
          <a:xfrm>
            <a:off x="4143427" y="0"/>
            <a:ext cx="3170138" cy="479539"/>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pitchFamily="34" charset="0"/>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p:spPr>
      </p:sp>
      <p:sp>
        <p:nvSpPr>
          <p:cNvPr id="173061" name="Rectangle 5"/>
          <p:cNvSpPr>
            <a:spLocks noGrp="1" noChangeArrowheads="1"/>
          </p:cNvSpPr>
          <p:nvPr>
            <p:ph type="body" sz="quarter" idx="3"/>
          </p:nvPr>
        </p:nvSpPr>
        <p:spPr bwMode="auto">
          <a:xfrm>
            <a:off x="731194" y="4561576"/>
            <a:ext cx="5852814" cy="431882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3062" name="Rectangle 6"/>
          <p:cNvSpPr>
            <a:spLocks noGrp="1" noChangeArrowheads="1"/>
          </p:cNvSpPr>
          <p:nvPr>
            <p:ph type="ftr" sz="quarter" idx="4"/>
          </p:nvPr>
        </p:nvSpPr>
        <p:spPr bwMode="auto">
          <a:xfrm>
            <a:off x="1" y="9120172"/>
            <a:ext cx="3170138" cy="479539"/>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pitchFamily="34" charset="0"/>
              </a:defRPr>
            </a:lvl1pPr>
          </a:lstStyle>
          <a:p>
            <a:pPr>
              <a:defRPr/>
            </a:pPr>
            <a:endParaRPr lang="en-US"/>
          </a:p>
        </p:txBody>
      </p:sp>
      <p:sp>
        <p:nvSpPr>
          <p:cNvPr id="173063" name="Rectangle 7"/>
          <p:cNvSpPr>
            <a:spLocks noGrp="1" noChangeArrowheads="1"/>
          </p:cNvSpPr>
          <p:nvPr>
            <p:ph type="sldNum" sz="quarter" idx="5"/>
          </p:nvPr>
        </p:nvSpPr>
        <p:spPr bwMode="auto">
          <a:xfrm>
            <a:off x="4143427" y="9120172"/>
            <a:ext cx="3170138" cy="479539"/>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pitchFamily="34" charset="0"/>
              </a:defRPr>
            </a:lvl1pPr>
          </a:lstStyle>
          <a:p>
            <a:pPr>
              <a:defRPr/>
            </a:pPr>
            <a:fld id="{684C7023-1648-4F51-874D-1B6680E39D27}" type="slidenum">
              <a:rPr lang="en-US"/>
              <a:pPr>
                <a:defRPr/>
              </a:pPr>
              <a:t>‹#›</a:t>
            </a:fld>
            <a:endParaRPr lang="en-US"/>
          </a:p>
        </p:txBody>
      </p:sp>
    </p:spTree>
    <p:extLst>
      <p:ext uri="{BB962C8B-B14F-4D97-AF65-F5344CB8AC3E}">
        <p14:creationId xmlns:p14="http://schemas.microsoft.com/office/powerpoint/2010/main" val="29718392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189"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377"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566"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754"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Please retain proper</a:t>
            </a:r>
            <a:r>
              <a:rPr lang="en-US" baseline="0" dirty="0"/>
              <a:t> attribution, including the reference to </a:t>
            </a:r>
            <a:r>
              <a:rPr lang="en-US" baseline="0" dirty="0" err="1"/>
              <a:t>ai.berkeley.edu</a:t>
            </a:r>
            <a:r>
              <a:rPr lang="en-US" baseline="0" dirty="0"/>
              <a:t>.  </a:t>
            </a:r>
            <a:r>
              <a:rPr lang="en-US" baseline="0"/>
              <a:t>Thanks!</a:t>
            </a:r>
            <a:endParaRPr lang="en-US" sz="1200">
              <a:latin typeface="Calibri"/>
              <a:cs typeface="Calibri"/>
            </a:endParaRPr>
          </a:p>
          <a:p>
            <a:endParaRPr lang="en-US" dirty="0"/>
          </a:p>
        </p:txBody>
      </p:sp>
      <p:sp>
        <p:nvSpPr>
          <p:cNvPr id="4" name="Slide Number Placeholder 3"/>
          <p:cNvSpPr>
            <a:spLocks noGrp="1"/>
          </p:cNvSpPr>
          <p:nvPr>
            <p:ph type="sldNum" sz="quarter" idx="10"/>
          </p:nvPr>
        </p:nvSpPr>
        <p:spPr/>
        <p:txBody>
          <a:bodyPr/>
          <a:lstStyle/>
          <a:p>
            <a:pPr>
              <a:defRPr/>
            </a:pPr>
            <a:fld id="{684C7023-1648-4F51-874D-1B6680E39D27}" type="slidenum">
              <a:rPr lang="en-US" smtClean="0"/>
              <a:pPr>
                <a:defRPr/>
              </a:pPr>
              <a:t>1</a:t>
            </a:fld>
            <a:endParaRPr lang="en-US"/>
          </a:p>
        </p:txBody>
      </p:sp>
    </p:spTree>
    <p:extLst>
      <p:ext uri="{BB962C8B-B14F-4D97-AF65-F5344CB8AC3E}">
        <p14:creationId xmlns:p14="http://schemas.microsoft.com/office/powerpoint/2010/main" val="1197332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4E8E1949-C0EE-1740-A992-C037A3E0A567}" type="slidenum">
              <a:rPr lang="en-US" sz="1300"/>
              <a:pPr/>
              <a:t>24</a:t>
            </a:fld>
            <a:endParaRPr lang="en-US" sz="13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836326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457200" y="720725"/>
            <a:ext cx="6400800" cy="3600450"/>
          </a:xfrm>
          <a:ln/>
        </p:spPr>
      </p:sp>
      <p:sp>
        <p:nvSpPr>
          <p:cNvPr id="52227" name="Notes Placeholder 2"/>
          <p:cNvSpPr>
            <a:spLocks noGrp="1"/>
          </p:cNvSpPr>
          <p:nvPr>
            <p:ph type="body" idx="1"/>
          </p:nvPr>
        </p:nvSpPr>
        <p:spPr>
          <a:noFill/>
          <a:ln/>
        </p:spPr>
        <p:txBody>
          <a:bodyPr/>
          <a:lstStyle/>
          <a:p>
            <a:r>
              <a:rPr lang="en-US">
                <a:latin typeface="Arial" charset="0"/>
              </a:rPr>
              <a:t>For any search problem, you know the goal.  Now, you have an idea of how far away you are from the goal.</a:t>
            </a:r>
          </a:p>
        </p:txBody>
      </p:sp>
      <p:sp>
        <p:nvSpPr>
          <p:cNvPr id="52228" name="Slide Number Placeholder 3"/>
          <p:cNvSpPr>
            <a:spLocks noGrp="1"/>
          </p:cNvSpPr>
          <p:nvPr>
            <p:ph type="sldNum" sz="quarter" idx="5"/>
          </p:nvPr>
        </p:nvSpPr>
        <p:spPr>
          <a:noFill/>
        </p:spPr>
        <p:txBody>
          <a:bodyPr/>
          <a:lstStyle/>
          <a:p>
            <a:fld id="{662CE179-B2C7-46EC-9538-A27EC550BBF7}" type="slidenum">
              <a:rPr lang="en-US" smtClean="0">
                <a:latin typeface="Arial" charset="0"/>
              </a:rPr>
              <a:pPr/>
              <a:t>32</a:t>
            </a:fld>
            <a:endParaRPr lang="en-US">
              <a:latin typeface="Arial" charset="0"/>
            </a:endParaRPr>
          </a:p>
        </p:txBody>
      </p:sp>
    </p:spTree>
    <p:extLst>
      <p:ext uri="{BB962C8B-B14F-4D97-AF65-F5344CB8AC3E}">
        <p14:creationId xmlns:p14="http://schemas.microsoft.com/office/powerpoint/2010/main" val="2976388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457200" y="720725"/>
            <a:ext cx="6400800" cy="3600450"/>
          </a:xfrm>
          <a:ln/>
        </p:spPr>
      </p:sp>
      <p:sp>
        <p:nvSpPr>
          <p:cNvPr id="47107" name="Notes Placeholder 2"/>
          <p:cNvSpPr>
            <a:spLocks noGrp="1"/>
          </p:cNvSpPr>
          <p:nvPr>
            <p:ph type="body" idx="1"/>
          </p:nvPr>
        </p:nvSpPr>
        <p:spPr>
          <a:noFill/>
          <a:ln/>
        </p:spPr>
        <p:txBody>
          <a:bodyPr/>
          <a:lstStyle/>
          <a:p>
            <a:r>
              <a:rPr lang="en-US">
                <a:latin typeface="Arial" charset="0"/>
              </a:rPr>
              <a:t>Notes: these images licensed from iStockphoto for UC Berkeley use.</a:t>
            </a:r>
          </a:p>
        </p:txBody>
      </p:sp>
      <p:sp>
        <p:nvSpPr>
          <p:cNvPr id="47108" name="Slide Number Placeholder 3"/>
          <p:cNvSpPr>
            <a:spLocks noGrp="1"/>
          </p:cNvSpPr>
          <p:nvPr>
            <p:ph type="sldNum" sz="quarter" idx="5"/>
          </p:nvPr>
        </p:nvSpPr>
        <p:spPr>
          <a:noFill/>
        </p:spPr>
        <p:txBody>
          <a:bodyPr/>
          <a:lstStyle/>
          <a:p>
            <a:fld id="{1F0E0FD6-A987-4E1A-BCF4-7669DC860F72}" type="slidenum">
              <a:rPr lang="en-US" smtClean="0">
                <a:latin typeface="Arial" charset="0"/>
              </a:rPr>
              <a:pPr/>
              <a:t>39</a:t>
            </a:fld>
            <a:endParaRPr lang="en-US">
              <a:latin typeface="Arial" charset="0"/>
            </a:endParaRPr>
          </a:p>
        </p:txBody>
      </p:sp>
    </p:spTree>
    <p:extLst>
      <p:ext uri="{BB962C8B-B14F-4D97-AF65-F5344CB8AC3E}">
        <p14:creationId xmlns:p14="http://schemas.microsoft.com/office/powerpoint/2010/main" val="2578546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901A524C-0FE5-4D64-AE7F-8C8CC01270F0}" type="slidenum">
              <a:rPr lang="en-US" smtClean="0">
                <a:latin typeface="Arial" charset="0"/>
              </a:rPr>
              <a:pPr/>
              <a:t>40</a:t>
            </a:fld>
            <a:endParaRPr lang="en-US">
              <a:latin typeface="Arial" charset="0"/>
            </a:endParaRPr>
          </a:p>
        </p:txBody>
      </p:sp>
      <p:sp>
        <p:nvSpPr>
          <p:cNvPr id="53251" name="Rectangle 2"/>
          <p:cNvSpPr>
            <a:spLocks noGrp="1" noRot="1" noChangeAspect="1" noChangeArrowheads="1" noTextEdit="1"/>
          </p:cNvSpPr>
          <p:nvPr>
            <p:ph type="sldImg"/>
          </p:nvPr>
        </p:nvSpPr>
        <p:spPr>
          <a:xfrm>
            <a:off x="457200" y="720725"/>
            <a:ext cx="6400800" cy="3600450"/>
          </a:xfrm>
          <a:ln/>
        </p:spPr>
      </p:sp>
      <p:sp>
        <p:nvSpPr>
          <p:cNvPr id="53252" name="Rectangle 3"/>
          <p:cNvSpPr>
            <a:spLocks noGrp="1" noChangeArrowheads="1"/>
          </p:cNvSpPr>
          <p:nvPr>
            <p:ph type="body" idx="1"/>
          </p:nvPr>
        </p:nvSpPr>
        <p:spPr>
          <a:xfrm>
            <a:off x="974924" y="4561576"/>
            <a:ext cx="5365352" cy="4318827"/>
          </a:xfrm>
          <a:noFill/>
          <a:ln/>
        </p:spPr>
        <p:txBody>
          <a:bodyPr/>
          <a:lstStyle/>
          <a:p>
            <a:pPr eaLnBrk="1" hangingPunct="1"/>
            <a:endParaRPr lang="en-US" dirty="0">
              <a:latin typeface="Arial" charset="0"/>
            </a:endParaRPr>
          </a:p>
        </p:txBody>
      </p:sp>
    </p:spTree>
    <p:extLst>
      <p:ext uri="{BB962C8B-B14F-4D97-AF65-F5344CB8AC3E}">
        <p14:creationId xmlns:p14="http://schemas.microsoft.com/office/powerpoint/2010/main" val="3281369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457200" y="720725"/>
            <a:ext cx="6400800" cy="3600450"/>
          </a:xfrm>
          <a:ln/>
        </p:spPr>
      </p:sp>
      <p:sp>
        <p:nvSpPr>
          <p:cNvPr id="54275" name="Notes Placeholder 2"/>
          <p:cNvSpPr>
            <a:spLocks noGrp="1"/>
          </p:cNvSpPr>
          <p:nvPr>
            <p:ph type="body" idx="1"/>
          </p:nvPr>
        </p:nvSpPr>
        <p:spPr>
          <a:noFill/>
          <a:ln/>
        </p:spPr>
        <p:txBody>
          <a:bodyPr/>
          <a:lstStyle/>
          <a:p>
            <a:endParaRPr lang="en-US" dirty="0">
              <a:latin typeface="Arial" charset="0"/>
            </a:endParaRPr>
          </a:p>
        </p:txBody>
      </p:sp>
      <p:sp>
        <p:nvSpPr>
          <p:cNvPr id="54276" name="Slide Number Placeholder 3"/>
          <p:cNvSpPr>
            <a:spLocks noGrp="1"/>
          </p:cNvSpPr>
          <p:nvPr>
            <p:ph type="sldNum" sz="quarter" idx="5"/>
          </p:nvPr>
        </p:nvSpPr>
        <p:spPr>
          <a:noFill/>
        </p:spPr>
        <p:txBody>
          <a:bodyPr/>
          <a:lstStyle/>
          <a:p>
            <a:fld id="{919F9AF4-5B05-467D-A88D-11CD62E3A2C2}" type="slidenum">
              <a:rPr lang="en-US" smtClean="0">
                <a:latin typeface="Arial" charset="0"/>
              </a:rPr>
              <a:pPr/>
              <a:t>56</a:t>
            </a:fld>
            <a:endParaRPr lang="en-US">
              <a:latin typeface="Arial" charset="0"/>
            </a:endParaRPr>
          </a:p>
        </p:txBody>
      </p:sp>
    </p:spTree>
    <p:extLst>
      <p:ext uri="{BB962C8B-B14F-4D97-AF65-F5344CB8AC3E}">
        <p14:creationId xmlns:p14="http://schemas.microsoft.com/office/powerpoint/2010/main" val="2085568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457200" y="720725"/>
            <a:ext cx="6400800" cy="3600450"/>
          </a:xfrm>
          <a:ln/>
        </p:spPr>
      </p:sp>
      <p:sp>
        <p:nvSpPr>
          <p:cNvPr id="55299" name="Notes Placeholder 2"/>
          <p:cNvSpPr>
            <a:spLocks noGrp="1"/>
          </p:cNvSpPr>
          <p:nvPr>
            <p:ph type="body" idx="1"/>
          </p:nvPr>
        </p:nvSpPr>
        <p:spPr>
          <a:noFill/>
          <a:ln/>
        </p:spPr>
        <p:txBody>
          <a:bodyPr/>
          <a:lstStyle/>
          <a:p>
            <a:r>
              <a:rPr lang="en-US">
                <a:latin typeface="Arial" charset="0"/>
              </a:rPr>
              <a:t>Semi-lattice: x &lt;= y &lt;-&gt; x = x ^ y</a:t>
            </a:r>
          </a:p>
        </p:txBody>
      </p:sp>
      <p:sp>
        <p:nvSpPr>
          <p:cNvPr id="55300" name="Slide Number Placeholder 3"/>
          <p:cNvSpPr>
            <a:spLocks noGrp="1"/>
          </p:cNvSpPr>
          <p:nvPr>
            <p:ph type="sldNum" sz="quarter" idx="5"/>
          </p:nvPr>
        </p:nvSpPr>
        <p:spPr>
          <a:noFill/>
        </p:spPr>
        <p:txBody>
          <a:bodyPr/>
          <a:lstStyle/>
          <a:p>
            <a:fld id="{A2E49D97-3088-46C0-A5CF-C692DC2682E9}" type="slidenum">
              <a:rPr lang="en-US" smtClean="0">
                <a:latin typeface="Arial" charset="0"/>
              </a:rPr>
              <a:pPr/>
              <a:t>80</a:t>
            </a:fld>
            <a:endParaRPr lang="en-US">
              <a:latin typeface="Arial" charset="0"/>
            </a:endParaRPr>
          </a:p>
        </p:txBody>
      </p:sp>
    </p:spTree>
    <p:extLst>
      <p:ext uri="{BB962C8B-B14F-4D97-AF65-F5344CB8AC3E}">
        <p14:creationId xmlns:p14="http://schemas.microsoft.com/office/powerpoint/2010/main" val="1981970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457200" y="720725"/>
            <a:ext cx="6400800" cy="3600450"/>
          </a:xfrm>
          <a:ln/>
        </p:spPr>
      </p:sp>
      <p:sp>
        <p:nvSpPr>
          <p:cNvPr id="47107" name="Notes Placeholder 2"/>
          <p:cNvSpPr>
            <a:spLocks noGrp="1"/>
          </p:cNvSpPr>
          <p:nvPr>
            <p:ph type="body" idx="1"/>
          </p:nvPr>
        </p:nvSpPr>
        <p:spPr>
          <a:noFill/>
          <a:ln/>
        </p:spPr>
        <p:txBody>
          <a:bodyPr/>
          <a:lstStyle/>
          <a:p>
            <a:endParaRPr lang="en-US" dirty="0">
              <a:latin typeface="Arial" charset="0"/>
            </a:endParaRPr>
          </a:p>
        </p:txBody>
      </p:sp>
      <p:sp>
        <p:nvSpPr>
          <p:cNvPr id="47108" name="Slide Number Placeholder 3"/>
          <p:cNvSpPr>
            <a:spLocks noGrp="1"/>
          </p:cNvSpPr>
          <p:nvPr>
            <p:ph type="sldNum" sz="quarter" idx="5"/>
          </p:nvPr>
        </p:nvSpPr>
        <p:spPr>
          <a:noFill/>
        </p:spPr>
        <p:txBody>
          <a:bodyPr/>
          <a:lstStyle/>
          <a:p>
            <a:fld id="{1F0E0FD6-A987-4E1A-BCF4-7669DC860F72}" type="slidenum">
              <a:rPr lang="en-US" smtClean="0">
                <a:latin typeface="Arial" charset="0"/>
              </a:rPr>
              <a:pPr/>
              <a:t>2</a:t>
            </a:fld>
            <a:endParaRPr lang="en-US">
              <a:latin typeface="Arial" charset="0"/>
            </a:endParaRPr>
          </a:p>
        </p:txBody>
      </p:sp>
    </p:spTree>
    <p:extLst>
      <p:ext uri="{BB962C8B-B14F-4D97-AF65-F5344CB8AC3E}">
        <p14:creationId xmlns:p14="http://schemas.microsoft.com/office/powerpoint/2010/main" val="1362133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457200" y="720725"/>
            <a:ext cx="6400800" cy="3600450"/>
          </a:xfrm>
          <a:ln/>
        </p:spPr>
      </p:sp>
      <p:sp>
        <p:nvSpPr>
          <p:cNvPr id="48131" name="Notes Placeholder 2"/>
          <p:cNvSpPr>
            <a:spLocks noGrp="1"/>
          </p:cNvSpPr>
          <p:nvPr>
            <p:ph type="body" idx="1"/>
          </p:nvPr>
        </p:nvSpPr>
        <p:spPr>
          <a:noFill/>
          <a:ln/>
        </p:spPr>
        <p:txBody>
          <a:bodyPr/>
          <a:lstStyle/>
          <a:p>
            <a:r>
              <a:rPr lang="en-US">
                <a:latin typeface="Arial" charset="0"/>
              </a:rPr>
              <a:t>Gates, W. and Papadimitriou, C., "Bounds for Sorting by Prefix Reversal.", Discrete Mathematics. 27, 47-57, 1979.</a:t>
            </a:r>
          </a:p>
          <a:p>
            <a:endParaRPr lang="en-US">
              <a:latin typeface="Arial" charset="0"/>
            </a:endParaRPr>
          </a:p>
        </p:txBody>
      </p:sp>
      <p:sp>
        <p:nvSpPr>
          <p:cNvPr id="48132" name="Slide Number Placeholder 3"/>
          <p:cNvSpPr>
            <a:spLocks noGrp="1"/>
          </p:cNvSpPr>
          <p:nvPr>
            <p:ph type="sldNum" sz="quarter" idx="5"/>
          </p:nvPr>
        </p:nvSpPr>
        <p:spPr>
          <a:noFill/>
        </p:spPr>
        <p:txBody>
          <a:bodyPr/>
          <a:lstStyle/>
          <a:p>
            <a:fld id="{9EE1D48C-6E2A-4EE0-9086-47A40D7FB81E}" type="slidenum">
              <a:rPr lang="en-US" smtClean="0">
                <a:latin typeface="Arial" charset="0"/>
              </a:rPr>
              <a:pPr/>
              <a:t>5</a:t>
            </a:fld>
            <a:endParaRPr lang="en-US">
              <a:latin typeface="Arial" charset="0"/>
            </a:endParaRPr>
          </a:p>
        </p:txBody>
      </p:sp>
    </p:spTree>
    <p:extLst>
      <p:ext uri="{BB962C8B-B14F-4D97-AF65-F5344CB8AC3E}">
        <p14:creationId xmlns:p14="http://schemas.microsoft.com/office/powerpoint/2010/main" val="784457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457200" y="720725"/>
            <a:ext cx="6400800" cy="3600450"/>
          </a:xfrm>
          <a:ln/>
        </p:spPr>
      </p:sp>
      <p:sp>
        <p:nvSpPr>
          <p:cNvPr id="48131" name="Notes Placeholder 2"/>
          <p:cNvSpPr>
            <a:spLocks noGrp="1"/>
          </p:cNvSpPr>
          <p:nvPr>
            <p:ph type="body" idx="1"/>
          </p:nvPr>
        </p:nvSpPr>
        <p:spPr>
          <a:noFill/>
          <a:ln/>
        </p:spPr>
        <p:txBody>
          <a:bodyPr/>
          <a:lstStyle/>
          <a:p>
            <a:r>
              <a:rPr lang="en-US">
                <a:latin typeface="Arial" charset="0"/>
              </a:rPr>
              <a:t>Gates, W. and Papadimitriou, C., "Bounds for Sorting by Prefix Reversal.", Discrete Mathematics. 27, 47-57, 1979.</a:t>
            </a:r>
          </a:p>
          <a:p>
            <a:endParaRPr lang="en-US">
              <a:latin typeface="Arial" charset="0"/>
            </a:endParaRPr>
          </a:p>
        </p:txBody>
      </p:sp>
      <p:sp>
        <p:nvSpPr>
          <p:cNvPr id="48132" name="Slide Number Placeholder 3"/>
          <p:cNvSpPr>
            <a:spLocks noGrp="1"/>
          </p:cNvSpPr>
          <p:nvPr>
            <p:ph type="sldNum" sz="quarter" idx="5"/>
          </p:nvPr>
        </p:nvSpPr>
        <p:spPr>
          <a:noFill/>
        </p:spPr>
        <p:txBody>
          <a:bodyPr/>
          <a:lstStyle/>
          <a:p>
            <a:fld id="{9EE1D48C-6E2A-4EE0-9086-47A40D7FB81E}" type="slidenum">
              <a:rPr lang="en-US" smtClean="0">
                <a:latin typeface="Arial" charset="0"/>
              </a:rPr>
              <a:pPr/>
              <a:t>6</a:t>
            </a:fld>
            <a:endParaRPr lang="en-US">
              <a:latin typeface="Arial" charset="0"/>
            </a:endParaRPr>
          </a:p>
        </p:txBody>
      </p:sp>
    </p:spTree>
    <p:extLst>
      <p:ext uri="{BB962C8B-B14F-4D97-AF65-F5344CB8AC3E}">
        <p14:creationId xmlns:p14="http://schemas.microsoft.com/office/powerpoint/2010/main" val="2761759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457200" y="720725"/>
            <a:ext cx="6400800" cy="3600450"/>
          </a:xfrm>
          <a:ln/>
        </p:spPr>
      </p:sp>
      <p:sp>
        <p:nvSpPr>
          <p:cNvPr id="49155" name="Notes Placeholder 2"/>
          <p:cNvSpPr>
            <a:spLocks noGrp="1"/>
          </p:cNvSpPr>
          <p:nvPr>
            <p:ph type="body" idx="1"/>
          </p:nvPr>
        </p:nvSpPr>
        <p:spPr>
          <a:noFill/>
          <a:ln/>
        </p:spPr>
        <p:txBody>
          <a:bodyPr/>
          <a:lstStyle/>
          <a:p>
            <a:r>
              <a:rPr lang="en-US" dirty="0">
                <a:latin typeface="Arial" charset="0"/>
              </a:rPr>
              <a:t>A* expanded 8100 ; Path cost = 33</a:t>
            </a:r>
          </a:p>
          <a:p>
            <a:r>
              <a:rPr lang="en-US" dirty="0">
                <a:latin typeface="Arial" charset="0"/>
              </a:rPr>
              <a:t>UCS expanded 25263 . Path cost = 33</a:t>
            </a:r>
          </a:p>
          <a:p>
            <a:r>
              <a:rPr lang="en-US" dirty="0">
                <a:latin typeface="Arial" charset="0"/>
              </a:rPr>
              <a:t>Greedy expanded 10 . Path cost = 41</a:t>
            </a:r>
          </a:p>
          <a:p>
            <a:r>
              <a:rPr lang="en-US" dirty="0">
                <a:latin typeface="Arial" charset="0"/>
              </a:rPr>
              <a:t>[0, 7, 5, 3, 2, 1, 4, 6]</a:t>
            </a:r>
          </a:p>
          <a:p>
            <a:r>
              <a:rPr lang="en-US" dirty="0">
                <a:latin typeface="Arial" charset="0"/>
              </a:rPr>
              <a:t>(7, 0, 5, 3, 2, 1, 4, 6)</a:t>
            </a:r>
          </a:p>
          <a:p>
            <a:r>
              <a:rPr lang="en-US" dirty="0">
                <a:latin typeface="Arial" charset="0"/>
              </a:rPr>
              <a:t>(6, 4, 1, 2, 3, 5, 0, 7)</a:t>
            </a:r>
          </a:p>
          <a:p>
            <a:r>
              <a:rPr lang="en-US" dirty="0">
                <a:latin typeface="Arial" charset="0"/>
              </a:rPr>
              <a:t>(3, 2, 1, 4, 6, 5, 0, 7)</a:t>
            </a:r>
          </a:p>
          <a:p>
            <a:r>
              <a:rPr lang="en-US" dirty="0">
                <a:latin typeface="Arial" charset="0"/>
              </a:rPr>
              <a:t>(1, 2, 3, 4, 6, 5, 0, 7)</a:t>
            </a:r>
          </a:p>
          <a:p>
            <a:r>
              <a:rPr lang="en-US" dirty="0">
                <a:latin typeface="Arial" charset="0"/>
              </a:rPr>
              <a:t>(5, 6, 4, 3, 2, 1, 0, 7)</a:t>
            </a:r>
          </a:p>
          <a:p>
            <a:r>
              <a:rPr lang="en-US" dirty="0">
                <a:latin typeface="Arial" charset="0"/>
              </a:rPr>
              <a:t>(6, 5, 4, 3, 2, 1, 0, 7)</a:t>
            </a:r>
          </a:p>
          <a:p>
            <a:r>
              <a:rPr lang="en-US" dirty="0">
                <a:latin typeface="Arial" charset="0"/>
              </a:rPr>
              <a:t>(0, 1, 2, 3, 4, 5, 6, 7)</a:t>
            </a:r>
          </a:p>
        </p:txBody>
      </p:sp>
      <p:sp>
        <p:nvSpPr>
          <p:cNvPr id="49156" name="Slide Number Placeholder 3"/>
          <p:cNvSpPr>
            <a:spLocks noGrp="1"/>
          </p:cNvSpPr>
          <p:nvPr>
            <p:ph type="sldNum" sz="quarter" idx="5"/>
          </p:nvPr>
        </p:nvSpPr>
        <p:spPr>
          <a:noFill/>
        </p:spPr>
        <p:txBody>
          <a:bodyPr/>
          <a:lstStyle/>
          <a:p>
            <a:fld id="{C119D4EE-71CB-479F-AF32-9365A8F44758}" type="slidenum">
              <a:rPr lang="en-US" smtClean="0">
                <a:latin typeface="Arial" charset="0"/>
              </a:rPr>
              <a:pPr/>
              <a:t>7</a:t>
            </a:fld>
            <a:endParaRPr lang="en-US">
              <a:latin typeface="Arial" charset="0"/>
            </a:endParaRPr>
          </a:p>
        </p:txBody>
      </p:sp>
    </p:spTree>
    <p:extLst>
      <p:ext uri="{BB962C8B-B14F-4D97-AF65-F5344CB8AC3E}">
        <p14:creationId xmlns:p14="http://schemas.microsoft.com/office/powerpoint/2010/main" val="1198675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457200" y="720725"/>
            <a:ext cx="6400800" cy="3600450"/>
          </a:xfrm>
          <a:ln/>
        </p:spPr>
      </p:sp>
      <p:sp>
        <p:nvSpPr>
          <p:cNvPr id="50179" name="Notes Placeholder 2"/>
          <p:cNvSpPr>
            <a:spLocks noGrp="1"/>
          </p:cNvSpPr>
          <p:nvPr>
            <p:ph type="body" idx="1"/>
          </p:nvPr>
        </p:nvSpPr>
        <p:spPr>
          <a:noFill/>
          <a:ln/>
        </p:spPr>
        <p:txBody>
          <a:bodyPr/>
          <a:lstStyle/>
          <a:p>
            <a:r>
              <a:rPr lang="en-US">
                <a:latin typeface="Arial" charset="0"/>
              </a:rPr>
              <a:t>You know exactly where you came from and how you got there, but you have no idea where you’re going.  But, you’ll know it when you see it.</a:t>
            </a:r>
          </a:p>
        </p:txBody>
      </p:sp>
      <p:sp>
        <p:nvSpPr>
          <p:cNvPr id="50180" name="Slide Number Placeholder 3"/>
          <p:cNvSpPr>
            <a:spLocks noGrp="1"/>
          </p:cNvSpPr>
          <p:nvPr>
            <p:ph type="sldNum" sz="quarter" idx="5"/>
          </p:nvPr>
        </p:nvSpPr>
        <p:spPr>
          <a:noFill/>
        </p:spPr>
        <p:txBody>
          <a:bodyPr/>
          <a:lstStyle/>
          <a:p>
            <a:fld id="{118C17AD-3C99-472D-9877-AC50EDB6C845}" type="slidenum">
              <a:rPr lang="en-US" smtClean="0">
                <a:latin typeface="Arial" charset="0"/>
              </a:rPr>
              <a:pPr/>
              <a:t>8</a:t>
            </a:fld>
            <a:endParaRPr lang="en-US">
              <a:latin typeface="Arial" charset="0"/>
            </a:endParaRPr>
          </a:p>
        </p:txBody>
      </p:sp>
    </p:spTree>
    <p:extLst>
      <p:ext uri="{BB962C8B-B14F-4D97-AF65-F5344CB8AC3E}">
        <p14:creationId xmlns:p14="http://schemas.microsoft.com/office/powerpoint/2010/main" val="592323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84C7023-1648-4F51-874D-1B6680E39D27}" type="slidenum">
              <a:rPr lang="en-US" smtClean="0"/>
              <a:pPr>
                <a:defRPr/>
              </a:pPr>
              <a:t>20</a:t>
            </a:fld>
            <a:endParaRPr lang="en-US"/>
          </a:p>
        </p:txBody>
      </p:sp>
    </p:spTree>
    <p:extLst>
      <p:ext uri="{BB962C8B-B14F-4D97-AF65-F5344CB8AC3E}">
        <p14:creationId xmlns:p14="http://schemas.microsoft.com/office/powerpoint/2010/main" val="2866298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457200" y="720725"/>
            <a:ext cx="6400800" cy="3600450"/>
          </a:xfrm>
          <a:ln/>
        </p:spPr>
      </p:sp>
      <p:sp>
        <p:nvSpPr>
          <p:cNvPr id="51203" name="Notes Placeholder 2"/>
          <p:cNvSpPr>
            <a:spLocks noGrp="1"/>
          </p:cNvSpPr>
          <p:nvPr>
            <p:ph type="body" idx="1"/>
          </p:nvPr>
        </p:nvSpPr>
        <p:spPr>
          <a:noFill/>
          <a:ln/>
        </p:spPr>
        <p:txBody>
          <a:bodyPr/>
          <a:lstStyle/>
          <a:p>
            <a:r>
              <a:rPr lang="en-US">
                <a:latin typeface="Arial" charset="0"/>
              </a:rPr>
              <a:t>A* expanded 8100 ; Path cost = 33</a:t>
            </a:r>
          </a:p>
          <a:p>
            <a:r>
              <a:rPr lang="en-US">
                <a:latin typeface="Arial" charset="0"/>
              </a:rPr>
              <a:t>UCS expanded 25263 . Path cost = 33</a:t>
            </a:r>
          </a:p>
          <a:p>
            <a:r>
              <a:rPr lang="en-US">
                <a:latin typeface="Arial" charset="0"/>
              </a:rPr>
              <a:t>Greedy expanded 10 . Path cost = 41</a:t>
            </a:r>
          </a:p>
          <a:p>
            <a:r>
              <a:rPr lang="en-US">
                <a:latin typeface="Arial" charset="0"/>
              </a:rPr>
              <a:t>[0, 7, 5, 3, 2, 1, 4, 6]</a:t>
            </a:r>
          </a:p>
          <a:p>
            <a:r>
              <a:rPr lang="en-US">
                <a:latin typeface="Arial" charset="0"/>
              </a:rPr>
              <a:t>(7, 0, 5, 3, 2, 1, 4, 6)</a:t>
            </a:r>
          </a:p>
          <a:p>
            <a:r>
              <a:rPr lang="en-US">
                <a:latin typeface="Arial" charset="0"/>
              </a:rPr>
              <a:t>(6, 4, 1, 2, 3, 5, 0, 7)</a:t>
            </a:r>
          </a:p>
          <a:p>
            <a:r>
              <a:rPr lang="en-US">
                <a:latin typeface="Arial" charset="0"/>
              </a:rPr>
              <a:t>(3, 2, 1, 4, 6, 5, 0, 7)</a:t>
            </a:r>
          </a:p>
          <a:p>
            <a:r>
              <a:rPr lang="en-US">
                <a:latin typeface="Arial" charset="0"/>
              </a:rPr>
              <a:t>(1, 2, 3, 4, 6, 5, 0, 7)</a:t>
            </a:r>
          </a:p>
          <a:p>
            <a:r>
              <a:rPr lang="en-US">
                <a:latin typeface="Arial" charset="0"/>
              </a:rPr>
              <a:t>(5, 6, 4, 3, 2, 1, 0, 7)</a:t>
            </a:r>
          </a:p>
          <a:p>
            <a:r>
              <a:rPr lang="en-US">
                <a:latin typeface="Arial" charset="0"/>
              </a:rPr>
              <a:t>(6, 5, 4, 3, 2, 1, 0, 7)</a:t>
            </a:r>
          </a:p>
          <a:p>
            <a:r>
              <a:rPr lang="en-US">
                <a:latin typeface="Arial" charset="0"/>
              </a:rPr>
              <a:t>(0, 1, 2, 3, 4, 5, 6, 7)</a:t>
            </a:r>
          </a:p>
        </p:txBody>
      </p:sp>
      <p:sp>
        <p:nvSpPr>
          <p:cNvPr id="51204" name="Slide Number Placeholder 3"/>
          <p:cNvSpPr>
            <a:spLocks noGrp="1"/>
          </p:cNvSpPr>
          <p:nvPr>
            <p:ph type="sldNum" sz="quarter" idx="5"/>
          </p:nvPr>
        </p:nvSpPr>
        <p:spPr>
          <a:noFill/>
        </p:spPr>
        <p:txBody>
          <a:bodyPr/>
          <a:lstStyle/>
          <a:p>
            <a:fld id="{7ACDAF64-B086-440E-BFF9-B4CF7AA4786C}" type="slidenum">
              <a:rPr lang="en-US" smtClean="0">
                <a:latin typeface="Arial" charset="0"/>
              </a:rPr>
              <a:pPr/>
              <a:t>22</a:t>
            </a:fld>
            <a:endParaRPr lang="en-US">
              <a:latin typeface="Arial" charset="0"/>
            </a:endParaRPr>
          </a:p>
        </p:txBody>
      </p:sp>
    </p:spTree>
    <p:extLst>
      <p:ext uri="{BB962C8B-B14F-4D97-AF65-F5344CB8AC3E}">
        <p14:creationId xmlns:p14="http://schemas.microsoft.com/office/powerpoint/2010/main" val="2948217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4E8E1949-C0EE-1740-A992-C037A3E0A567}" type="slidenum">
              <a:rPr lang="en-US" sz="1300"/>
              <a:pPr/>
              <a:t>23</a:t>
            </a:fld>
            <a:endParaRPr lang="en-US" sz="13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1044578"/>
            <a:ext cx="12192000" cy="1470025"/>
          </a:xfrm>
        </p:spPr>
        <p:txBody>
          <a:bodyPr/>
          <a:lstStyle>
            <a:lvl1pPr>
              <a:defRPr>
                <a:solidFill>
                  <a:schemeClr val="accent2"/>
                </a:solidFill>
              </a:defRPr>
            </a:lvl1pPr>
          </a:lstStyle>
          <a:p>
            <a:r>
              <a:rPr lang="en-US"/>
              <a:t>Click to edit Master title style</a:t>
            </a:r>
          </a:p>
        </p:txBody>
      </p:sp>
      <p:sp>
        <p:nvSpPr>
          <p:cNvPr id="5123" name="Rectangle 3"/>
          <p:cNvSpPr>
            <a:spLocks noGrp="1" noChangeArrowheads="1"/>
          </p:cNvSpPr>
          <p:nvPr>
            <p:ph type="subTitle" idx="1"/>
          </p:nvPr>
        </p:nvSpPr>
        <p:spPr>
          <a:xfrm>
            <a:off x="0" y="3657600"/>
            <a:ext cx="12192000" cy="1524000"/>
          </a:xfrm>
        </p:spPr>
        <p:txBody>
          <a:bodyPr/>
          <a:lstStyle>
            <a:lvl1pPr marL="0" indent="0" algn="ctr">
              <a:buFont typeface="Wingdings" pitchFamily="2" charset="2"/>
              <a:buNone/>
              <a:defRPr>
                <a:solidFill>
                  <a:schemeClr val="tx1"/>
                </a:solidFill>
              </a:defRPr>
            </a:lvl1pPr>
          </a:lstStyle>
          <a:p>
            <a:r>
              <a:rPr lang="en-US"/>
              <a:t>Click to edit Master subtitle style</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8ADA559F-2ED3-42FB-97D7-7C336CEBC91E}"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28D4-0D48-40B4-A2B4-AA16B583E8A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581A5-8CD7-46EA-B6E3-B84F6F7DE5EF}"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lvl1pPr>
              <a:defRPr cap="none"/>
            </a:lvl1pPr>
          </a:lstStyle>
          <a:p>
            <a:r>
              <a:rPr lang="en-US" dirty="0"/>
              <a:t>Click To Edit Master Title Style</a:t>
            </a:r>
          </a:p>
        </p:txBody>
      </p:sp>
      <p:sp>
        <p:nvSpPr>
          <p:cNvPr id="12" name="Content Placeholder 2"/>
          <p:cNvSpPr>
            <a:spLocks noGrp="1"/>
          </p:cNvSpPr>
          <p:nvPr>
            <p:ph sz="quarter" idx="13" hasCustomPrompt="1"/>
          </p:nvPr>
        </p:nvSpPr>
        <p:spPr>
          <a:xfrm>
            <a:off x="913774" y="2367092"/>
            <a:ext cx="10363826" cy="3424107"/>
          </a:xfrm>
        </p:spPr>
        <p:txBody>
          <a:bodyPr/>
          <a:lstStyle>
            <a:lvl1pPr>
              <a:defRPr sz="2500" cap="none"/>
            </a:lvl1pPr>
            <a:lvl2pPr>
              <a:defRPr sz="2200" cap="none"/>
            </a:lvl2pPr>
            <a:lvl3pPr>
              <a:defRPr sz="2000" cap="none"/>
            </a:lvl3pPr>
            <a:lvl4pPr>
              <a:defRPr cap="none"/>
            </a:lvl4pPr>
            <a:lvl5pPr>
              <a:defRPr cap="none"/>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9F48194-0375-0249-BEF9-CA1423EBE175}" type="datetime1">
              <a:rPr lang="en-US" smtClean="0"/>
              <a:t>10/23/2025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14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5586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0AE4EA-EF72-4592-B966-0919EDBC0ADC}"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78" indent="0">
              <a:buNone/>
              <a:defRPr sz="1900"/>
            </a:lvl2pPr>
            <a:lvl3pPr marL="914354" indent="0">
              <a:buNone/>
              <a:defRPr sz="1600"/>
            </a:lvl3pPr>
            <a:lvl4pPr marL="1371532" indent="0">
              <a:buNone/>
              <a:defRPr sz="1500"/>
            </a:lvl4pPr>
            <a:lvl5pPr marL="1828709" indent="0">
              <a:buNone/>
              <a:defRPr sz="1500"/>
            </a:lvl5pPr>
            <a:lvl6pPr marL="2285886" indent="0">
              <a:buNone/>
              <a:defRPr sz="1500"/>
            </a:lvl6pPr>
            <a:lvl7pPr marL="2743062" indent="0">
              <a:buNone/>
              <a:defRPr sz="1500"/>
            </a:lvl7pPr>
            <a:lvl8pPr marL="3200240" indent="0">
              <a:buNone/>
              <a:defRPr sz="1500"/>
            </a:lvl8pPr>
            <a:lvl9pPr marL="3657418" indent="0">
              <a:buNone/>
              <a:defRPr sz="15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4D84D3-0B6F-43E9-96DD-B384A1346F0B}"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84CD15-A186-434C-A76C-E16FE73CAB1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3"/>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B3F1A73-48D6-4B22-86A8-533683877D98}"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B8BE99A-4DC5-4CD3-AA5A-F0648462A663}"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17EAA6-40E0-4638-8426-274C359A2A1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500"/>
            </a:lvl1pPr>
            <a:lvl2pPr marL="457178" indent="0">
              <a:buNone/>
              <a:defRPr sz="1200"/>
            </a:lvl2pPr>
            <a:lvl3pPr marL="914354" indent="0">
              <a:buNone/>
              <a:defRPr sz="11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18C8E3-8727-4A80-8860-67A2C5A4D493}"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500"/>
            </a:lvl1pPr>
            <a:lvl2pPr marL="457178" indent="0">
              <a:buNone/>
              <a:defRPr sz="1200"/>
            </a:lvl2pPr>
            <a:lvl3pPr marL="914354" indent="0">
              <a:buNone/>
              <a:defRPr sz="11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800F85-53AA-4CB9-B5F3-E0A7D91F1348}"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25400"/>
            <a:ext cx="12192000" cy="11430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a:t>Click to edit Master title style</a:t>
            </a:r>
            <a:endParaRPr lang="en-US" dirty="0"/>
          </a:p>
        </p:txBody>
      </p:sp>
      <p:sp>
        <p:nvSpPr>
          <p:cNvPr id="3075" name="Rectangle 3"/>
          <p:cNvSpPr>
            <a:spLocks noGrp="1" noChangeArrowheads="1"/>
          </p:cNvSpPr>
          <p:nvPr>
            <p:ph type="body" idx="1"/>
          </p:nvPr>
        </p:nvSpPr>
        <p:spPr bwMode="auto">
          <a:xfrm>
            <a:off x="406400" y="1397001"/>
            <a:ext cx="11379200" cy="4729164"/>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00"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500"/>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500"/>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500"/>
            </a:lvl1pPr>
          </a:lstStyle>
          <a:p>
            <a:pPr>
              <a:defRPr/>
            </a:pPr>
            <a:fld id="{7BFCCC65-4CBD-445E-A057-E1EE8E879751}" type="slidenum">
              <a:rPr lang="en-US" smtClean="0"/>
              <a:pPr>
                <a:defRPr/>
              </a:pPr>
              <a:t>‹#›</a:t>
            </a:fld>
            <a:endParaRPr lang="en-US"/>
          </a:p>
        </p:txBody>
      </p:sp>
      <p:sp>
        <p:nvSpPr>
          <p:cNvPr id="4103" name="Rectangle 7"/>
          <p:cNvSpPr>
            <a:spLocks noChangeArrowheads="1"/>
          </p:cNvSpPr>
          <p:nvPr/>
        </p:nvSpPr>
        <p:spPr bwMode="auto">
          <a:xfrm>
            <a:off x="0" y="1031242"/>
            <a:ext cx="12192000" cy="60959"/>
          </a:xfrm>
          <a:prstGeom prst="rect">
            <a:avLst/>
          </a:prstGeom>
          <a:gradFill rotWithShape="1">
            <a:gsLst>
              <a:gs pos="0">
                <a:srgbClr val="0000CC"/>
              </a:gs>
              <a:gs pos="100000">
                <a:schemeClr val="tx1"/>
              </a:gs>
            </a:gsLst>
            <a:lin ang="0" scaled="1"/>
          </a:gradFill>
          <a:ln w="9525">
            <a:solidFill>
              <a:schemeClr val="tx1"/>
            </a:solidFill>
            <a:miter lim="800000"/>
            <a:headEnd/>
            <a:tailEnd/>
          </a:ln>
          <a:effectLst/>
        </p:spPr>
        <p:txBody>
          <a:bodyPr wrap="none" lIns="91436" tIns="45718" rIns="91436" bIns="45718"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Lst>
  <p:txStyles>
    <p:titleStyle>
      <a:lvl1pPr algn="ctr" rtl="0" eaLnBrk="1" fontAlgn="base" hangingPunct="1">
        <a:spcBef>
          <a:spcPct val="0"/>
        </a:spcBef>
        <a:spcAft>
          <a:spcPct val="0"/>
        </a:spcAft>
        <a:defRPr sz="4400">
          <a:solidFill>
            <a:schemeClr val="tx2"/>
          </a:solidFill>
          <a:latin typeface="Calibri" pitchFamily="34" charset="0"/>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178" algn="ctr" rtl="0" eaLnBrk="1" fontAlgn="base" hangingPunct="1">
        <a:spcBef>
          <a:spcPct val="0"/>
        </a:spcBef>
        <a:spcAft>
          <a:spcPct val="0"/>
        </a:spcAft>
        <a:defRPr sz="4400">
          <a:solidFill>
            <a:schemeClr val="tx2"/>
          </a:solidFill>
          <a:latin typeface="Arial" charset="0"/>
        </a:defRPr>
      </a:lvl6pPr>
      <a:lvl7pPr marL="914354" algn="ctr" rtl="0" eaLnBrk="1" fontAlgn="base" hangingPunct="1">
        <a:spcBef>
          <a:spcPct val="0"/>
        </a:spcBef>
        <a:spcAft>
          <a:spcPct val="0"/>
        </a:spcAft>
        <a:defRPr sz="4400">
          <a:solidFill>
            <a:schemeClr val="tx2"/>
          </a:solidFill>
          <a:latin typeface="Arial" charset="0"/>
        </a:defRPr>
      </a:lvl7pPr>
      <a:lvl8pPr marL="1371532" algn="ctr" rtl="0" eaLnBrk="1" fontAlgn="base" hangingPunct="1">
        <a:spcBef>
          <a:spcPct val="0"/>
        </a:spcBef>
        <a:spcAft>
          <a:spcPct val="0"/>
        </a:spcAft>
        <a:defRPr sz="4400">
          <a:solidFill>
            <a:schemeClr val="tx2"/>
          </a:solidFill>
          <a:latin typeface="Arial" charset="0"/>
        </a:defRPr>
      </a:lvl8pPr>
      <a:lvl9pPr marL="1828709" algn="ctr" rtl="0" eaLnBrk="1" fontAlgn="base" hangingPunct="1">
        <a:spcBef>
          <a:spcPct val="0"/>
        </a:spcBef>
        <a:spcAft>
          <a:spcPct val="0"/>
        </a:spcAft>
        <a:defRPr sz="4400">
          <a:solidFill>
            <a:schemeClr val="tx2"/>
          </a:solidFill>
          <a:latin typeface="Arial" charset="0"/>
        </a:defRPr>
      </a:lvl9pPr>
    </p:titleStyle>
    <p:body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qiao.github.io/PathFinding.js/visua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6.wmf"/><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31.xml.rels><?xml version="1.0" encoding="UTF-8" standalone="yes"?>
<Relationships xmlns="http://schemas.openxmlformats.org/package/2006/relationships"><Relationship Id="rId3" Type="http://schemas.openxmlformats.org/officeDocument/2006/relationships/image" Target="../media/image22.wmf"/><Relationship Id="rId7" Type="http://schemas.openxmlformats.org/officeDocument/2006/relationships/image" Target="../media/image16.wmf"/><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wmf"/><Relationship Id="rId4" Type="http://schemas.openxmlformats.org/officeDocument/2006/relationships/image" Target="../media/image23.wmf"/></Relationships>
</file>

<file path=ppt/slides/_rels/slide32.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38.png"/><Relationship Id="rId5" Type="http://schemas.openxmlformats.org/officeDocument/2006/relationships/customXml" Target="../ink/ink5.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mp4"/><Relationship Id="rId1" Type="http://schemas.microsoft.com/office/2007/relationships/media" Target="../media/media4.mp4"/><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image" Target="../media/image39.png"/><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45.png"/><Relationship Id="rId4" Type="http://schemas.openxmlformats.org/officeDocument/2006/relationships/image" Target="../media/image44.png"/></Relationships>
</file>

<file path=ppt/slides/_rels/slide51.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45.png"/><Relationship Id="rId3" Type="http://schemas.openxmlformats.org/officeDocument/2006/relationships/tags" Target="../tags/tag8.xml"/><Relationship Id="rId7" Type="http://schemas.openxmlformats.org/officeDocument/2006/relationships/slideLayout" Target="../slideLayouts/slideLayout2.xml"/><Relationship Id="rId12" Type="http://schemas.openxmlformats.org/officeDocument/2006/relationships/image" Target="../media/image49.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image" Target="../media/image44.png"/><Relationship Id="rId5" Type="http://schemas.openxmlformats.org/officeDocument/2006/relationships/tags" Target="../tags/tag10.xml"/><Relationship Id="rId10" Type="http://schemas.openxmlformats.org/officeDocument/2006/relationships/image" Target="../media/image48.png"/><Relationship Id="rId4" Type="http://schemas.openxmlformats.org/officeDocument/2006/relationships/tags" Target="../tags/tag9.xml"/><Relationship Id="rId9" Type="http://schemas.openxmlformats.org/officeDocument/2006/relationships/image" Target="../media/image47.png"/></Relationships>
</file>

<file path=ppt/slides/_rels/slide5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tags" Target="../tags/tag14.xml"/><Relationship Id="rId7" Type="http://schemas.openxmlformats.org/officeDocument/2006/relationships/image" Target="../media/image50.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2.xml"/><Relationship Id="rId11" Type="http://schemas.openxmlformats.org/officeDocument/2006/relationships/image" Target="../media/image45.png"/><Relationship Id="rId5" Type="http://schemas.openxmlformats.org/officeDocument/2006/relationships/tags" Target="../tags/tag16.xml"/><Relationship Id="rId10" Type="http://schemas.openxmlformats.org/officeDocument/2006/relationships/image" Target="../media/image44.png"/><Relationship Id="rId4" Type="http://schemas.openxmlformats.org/officeDocument/2006/relationships/tags" Target="../tags/tag15.xml"/><Relationship Id="rId9" Type="http://schemas.openxmlformats.org/officeDocument/2006/relationships/image" Target="../media/image48.png"/></Relationships>
</file>

<file path=ppt/slides/_rels/slide5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19.xml"/><Relationship Id="rId7" Type="http://schemas.openxmlformats.org/officeDocument/2006/relationships/image" Target="../media/image48.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52.png"/><Relationship Id="rId5" Type="http://schemas.openxmlformats.org/officeDocument/2006/relationships/slideLayout" Target="../slideLayouts/slideLayout2.xml"/><Relationship Id="rId4" Type="http://schemas.openxmlformats.org/officeDocument/2006/relationships/tags" Target="../tags/tag20.xml"/><Relationship Id="rId9" Type="http://schemas.openxmlformats.org/officeDocument/2006/relationships/image" Target="../media/image4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10.pn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5.mp4"/><Relationship Id="rId1" Type="http://schemas.microsoft.com/office/2007/relationships/media" Target="../media/media5.mp4"/><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6.mp4"/><Relationship Id="rId1" Type="http://schemas.microsoft.com/office/2007/relationships/media" Target="../media/media6.mp4"/><Relationship Id="rId4" Type="http://schemas.openxmlformats.org/officeDocument/2006/relationships/image" Target="../media/image10.png"/></Relationships>
</file>

<file path=ppt/slides/_rels/slide6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6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7.wmv"/><Relationship Id="rId1" Type="http://schemas.microsoft.com/office/2007/relationships/media" Target="../media/media7.wmv"/><Relationship Id="rId4" Type="http://schemas.openxmlformats.org/officeDocument/2006/relationships/image" Target="../media/image58.png"/></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8.wmv"/><Relationship Id="rId1" Type="http://schemas.microsoft.com/office/2007/relationships/media" Target="../media/media8.wmv"/><Relationship Id="rId4" Type="http://schemas.openxmlformats.org/officeDocument/2006/relationships/image" Target="../media/image59.png"/></Relationships>
</file>

<file path=ppt/slides/_rels/slide6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7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image" Target="../media/image76.png"/><Relationship Id="rId18" Type="http://schemas.openxmlformats.org/officeDocument/2006/relationships/image" Target="../media/image81.png"/><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image" Target="../media/image75.png"/><Relationship Id="rId17" Type="http://schemas.openxmlformats.org/officeDocument/2006/relationships/image" Target="../media/image80.png"/><Relationship Id="rId2" Type="http://schemas.openxmlformats.org/officeDocument/2006/relationships/tags" Target="../tags/tag22.xml"/><Relationship Id="rId16" Type="http://schemas.openxmlformats.org/officeDocument/2006/relationships/image" Target="../media/image79.png"/><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image" Target="../media/image74.png"/><Relationship Id="rId5" Type="http://schemas.openxmlformats.org/officeDocument/2006/relationships/tags" Target="../tags/tag25.xml"/><Relationship Id="rId15" Type="http://schemas.openxmlformats.org/officeDocument/2006/relationships/image" Target="../media/image78.png"/><Relationship Id="rId10" Type="http://schemas.openxmlformats.org/officeDocument/2006/relationships/notesSlide" Target="../notesSlides/notesSlide15.xml"/><Relationship Id="rId4" Type="http://schemas.openxmlformats.org/officeDocument/2006/relationships/tags" Target="../tags/tag24.xml"/><Relationship Id="rId9" Type="http://schemas.openxmlformats.org/officeDocument/2006/relationships/slideLayout" Target="../slideLayouts/slideLayout2.xml"/><Relationship Id="rId14" Type="http://schemas.openxmlformats.org/officeDocument/2006/relationships/image" Target="../media/image77.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0" y="279403"/>
            <a:ext cx="12192000" cy="1470025"/>
          </a:xfrm>
        </p:spPr>
        <p:txBody>
          <a:bodyPr/>
          <a:lstStyle/>
          <a:p>
            <a:pPr eaLnBrk="1" hangingPunct="1"/>
            <a:r>
              <a:rPr lang="en-US" dirty="0"/>
              <a:t>COE 4213564</a:t>
            </a:r>
            <a:br>
              <a:rPr lang="en-US" dirty="0"/>
            </a:br>
            <a:r>
              <a:rPr lang="en-US" dirty="0"/>
              <a:t>Introduction to Artificial Intelligence</a:t>
            </a:r>
            <a:br>
              <a:rPr lang="en-US" dirty="0"/>
            </a:br>
            <a:endParaRPr lang="en-US" sz="3600" dirty="0"/>
          </a:p>
        </p:txBody>
      </p:sp>
      <p:sp>
        <p:nvSpPr>
          <p:cNvPr id="5123" name="Rectangle 6"/>
          <p:cNvSpPr>
            <a:spLocks noGrp="1" noChangeArrowheads="1"/>
          </p:cNvSpPr>
          <p:nvPr>
            <p:ph type="subTitle" idx="1"/>
          </p:nvPr>
        </p:nvSpPr>
        <p:spPr>
          <a:xfrm>
            <a:off x="0" y="1295400"/>
            <a:ext cx="12192000" cy="1524000"/>
          </a:xfrm>
        </p:spPr>
        <p:txBody>
          <a:bodyPr/>
          <a:lstStyle/>
          <a:p>
            <a:pPr eaLnBrk="1" hangingPunct="1"/>
            <a:r>
              <a:rPr lang="en-US" sz="4300" dirty="0"/>
              <a:t>Informed Search</a:t>
            </a:r>
          </a:p>
        </p:txBody>
      </p:sp>
      <p:sp>
        <p:nvSpPr>
          <p:cNvPr id="5124" name="Text Box 7"/>
          <p:cNvSpPr txBox="1">
            <a:spLocks noChangeArrowheads="1"/>
          </p:cNvSpPr>
          <p:nvPr/>
        </p:nvSpPr>
        <p:spPr bwMode="auto">
          <a:xfrm>
            <a:off x="1524000" y="6248403"/>
            <a:ext cx="5867400" cy="369328"/>
          </a:xfrm>
          <a:prstGeom prst="rect">
            <a:avLst/>
          </a:prstGeom>
          <a:noFill/>
          <a:ln w="9525">
            <a:noFill/>
            <a:miter lim="800000"/>
            <a:headEnd/>
            <a:tailEnd/>
          </a:ln>
        </p:spPr>
        <p:txBody>
          <a:bodyPr lIns="91432" tIns="45718" rIns="91432" bIns="45718">
            <a:spAutoFit/>
          </a:bodyPr>
          <a:lstStyle/>
          <a:p>
            <a:pPr>
              <a:spcBef>
                <a:spcPct val="50000"/>
              </a:spcBef>
            </a:pPr>
            <a:endParaRPr 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84704" y="1974760"/>
            <a:ext cx="7010399" cy="3511382"/>
          </a:xfrm>
          <a:prstGeom prst="rect">
            <a:avLst/>
          </a:prstGeom>
          <a:noFill/>
        </p:spPr>
      </p:pic>
      <p:sp>
        <p:nvSpPr>
          <p:cNvPr id="8" name="TextBox 7">
            <a:extLst>
              <a:ext uri="{FF2B5EF4-FFF2-40B4-BE49-F238E27FC236}">
                <a16:creationId xmlns:a16="http://schemas.microsoft.com/office/drawing/2014/main" id="{DD745A80-FA1D-407D-B316-BB91A47B4901}"/>
              </a:ext>
            </a:extLst>
          </p:cNvPr>
          <p:cNvSpPr txBox="1"/>
          <p:nvPr/>
        </p:nvSpPr>
        <p:spPr bwMode="auto">
          <a:xfrm>
            <a:off x="1674306" y="5471042"/>
            <a:ext cx="9755694" cy="707886"/>
          </a:xfrm>
          <a:prstGeom prst="rect">
            <a:avLst/>
          </a:prstGeom>
          <a:noFill/>
          <a:ln w="9525">
            <a:noFill/>
            <a:miter lim="800000"/>
            <a:headEnd/>
            <a:tailEnd/>
          </a:ln>
        </p:spPr>
        <p:txBody>
          <a:bodyPr wrap="square">
            <a:spAutoFit/>
          </a:bodyPr>
          <a:lstStyle/>
          <a:p>
            <a:pPr algn="l"/>
            <a:endParaRPr lang="tr-TR" sz="2000" b="0" i="0" u="none" strike="noStrike" baseline="0" dirty="0">
              <a:solidFill>
                <a:srgbClr val="000000"/>
              </a:solidFill>
              <a:latin typeface="Calibri" panose="020F0502020204030204" pitchFamily="34" charset="0"/>
            </a:endParaRPr>
          </a:p>
          <a:p>
            <a:r>
              <a:rPr lang="en-US" sz="2000" b="0" i="0" u="none" strike="noStrike" baseline="0" dirty="0">
                <a:solidFill>
                  <a:srgbClr val="000000"/>
                </a:solidFill>
                <a:latin typeface="Calibri" panose="020F0502020204030204" pitchFamily="34" charset="0"/>
              </a:rPr>
              <a:t> </a:t>
            </a:r>
            <a:r>
              <a:rPr lang="en-US" sz="1800" b="0" i="0" u="none" strike="noStrike" baseline="0" dirty="0">
                <a:solidFill>
                  <a:srgbClr val="000000"/>
                </a:solidFill>
                <a:latin typeface="Calibri" panose="020F0502020204030204" pitchFamily="34" charset="0"/>
              </a:rPr>
              <a:t>Many slides are adapted from  CS 188 (http://ai.berkeley.edu), CIS 521, CS 221, CS182</a:t>
            </a:r>
            <a:r>
              <a:rPr lang="tr-TR" sz="1800" b="0" i="0" u="none" strike="noStrike" baseline="0" dirty="0">
                <a:solidFill>
                  <a:srgbClr val="000000"/>
                </a:solidFill>
                <a:latin typeface="Calibri" panose="020F0502020204030204" pitchFamily="34" charset="0"/>
              </a:rPr>
              <a:t>, CS4420</a:t>
            </a:r>
            <a:r>
              <a:rPr lang="en-US" sz="1800" b="0" i="0" u="none" strike="noStrike" baseline="0" dirty="0">
                <a:solidFill>
                  <a:srgbClr val="000000"/>
                </a:solidFill>
                <a:latin typeface="Calibri" panose="020F0502020204030204" pitchFamily="34" charset="0"/>
              </a:rPr>
              <a:t>.</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Uninformed Search</a:t>
            </a: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9200" y="-457200"/>
            <a:ext cx="9753599" cy="7315199"/>
          </a:xfrm>
          <a:prstGeom prst="rect">
            <a:avLst/>
          </a:prstGeom>
          <a:noFill/>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t>Optimality</a:t>
            </a:r>
          </a:p>
        </p:txBody>
      </p:sp>
      <p:sp>
        <p:nvSpPr>
          <p:cNvPr id="36867" name="Rectangle 3"/>
          <p:cNvSpPr>
            <a:spLocks noGrp="1" noChangeArrowheads="1"/>
          </p:cNvSpPr>
          <p:nvPr>
            <p:ph idx="1"/>
          </p:nvPr>
        </p:nvSpPr>
        <p:spPr>
          <a:xfrm>
            <a:off x="406400" y="1397001"/>
            <a:ext cx="6375400" cy="4729164"/>
          </a:xfrm>
        </p:spPr>
        <p:txBody>
          <a:bodyPr/>
          <a:lstStyle/>
          <a:p>
            <a:pPr eaLnBrk="1" hangingPunct="1">
              <a:lnSpc>
                <a:spcPct val="80000"/>
              </a:lnSpc>
            </a:pPr>
            <a:r>
              <a:rPr lang="en-US" sz="2400" dirty="0"/>
              <a:t>Tree search:</a:t>
            </a:r>
          </a:p>
          <a:p>
            <a:pPr lvl="1" eaLnBrk="1" hangingPunct="1">
              <a:lnSpc>
                <a:spcPct val="80000"/>
              </a:lnSpc>
            </a:pPr>
            <a:r>
              <a:rPr lang="en-US" sz="2000" dirty="0"/>
              <a:t>A* is optimal if heuristic is admissible</a:t>
            </a:r>
          </a:p>
          <a:p>
            <a:pPr lvl="1" eaLnBrk="1" hangingPunct="1">
              <a:lnSpc>
                <a:spcPct val="80000"/>
              </a:lnSpc>
            </a:pPr>
            <a:r>
              <a:rPr lang="en-US" sz="2000" dirty="0"/>
              <a:t>UCS is a special case (h = 0)</a:t>
            </a:r>
          </a:p>
          <a:p>
            <a:pPr eaLnBrk="1" hangingPunct="1">
              <a:lnSpc>
                <a:spcPct val="80000"/>
              </a:lnSpc>
            </a:pPr>
            <a:endParaRPr lang="en-US" sz="2400" dirty="0"/>
          </a:p>
          <a:p>
            <a:pPr eaLnBrk="1" hangingPunct="1">
              <a:lnSpc>
                <a:spcPct val="80000"/>
              </a:lnSpc>
            </a:pPr>
            <a:r>
              <a:rPr lang="en-US" sz="2400" dirty="0"/>
              <a:t>Graph search:</a:t>
            </a:r>
          </a:p>
          <a:p>
            <a:pPr lvl="1" eaLnBrk="1" hangingPunct="1">
              <a:lnSpc>
                <a:spcPct val="80000"/>
              </a:lnSpc>
            </a:pPr>
            <a:r>
              <a:rPr lang="en-US" sz="2000" dirty="0"/>
              <a:t>A* optimal if heuristic is consistent</a:t>
            </a:r>
          </a:p>
          <a:p>
            <a:pPr lvl="1" eaLnBrk="1" hangingPunct="1">
              <a:lnSpc>
                <a:spcPct val="80000"/>
              </a:lnSpc>
            </a:pPr>
            <a:r>
              <a:rPr lang="en-US" sz="2000" dirty="0"/>
              <a:t>UCS optimal (h = 0 is consistent)</a:t>
            </a:r>
          </a:p>
          <a:p>
            <a:pPr lvl="1" eaLnBrk="1" hangingPunct="1">
              <a:lnSpc>
                <a:spcPct val="80000"/>
              </a:lnSpc>
            </a:pPr>
            <a:endParaRPr lang="en-US" sz="2000" dirty="0"/>
          </a:p>
          <a:p>
            <a:pPr eaLnBrk="1" hangingPunct="1">
              <a:lnSpc>
                <a:spcPct val="80000"/>
              </a:lnSpc>
            </a:pPr>
            <a:r>
              <a:rPr lang="en-US" sz="2400" dirty="0"/>
              <a:t>Consistency implies admissibility</a:t>
            </a:r>
          </a:p>
          <a:p>
            <a:pPr lvl="1" eaLnBrk="1" hangingPunct="1">
              <a:lnSpc>
                <a:spcPct val="80000"/>
              </a:lnSpc>
            </a:pPr>
            <a:endParaRPr lang="en-US" sz="2000" dirty="0"/>
          </a:p>
          <a:p>
            <a:pPr eaLnBrk="1" hangingPunct="1">
              <a:lnSpc>
                <a:spcPct val="80000"/>
              </a:lnSpc>
            </a:pPr>
            <a:r>
              <a:rPr lang="en-US" sz="2400" dirty="0"/>
              <a:t>In general, most natural admissible heuristics tend to be consistent, especially if from relaxed problems</a:t>
            </a:r>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59853" y="2009404"/>
            <a:ext cx="4720694" cy="3400023"/>
          </a:xfrm>
          <a:prstGeom prst="rect">
            <a:avLst/>
          </a:prstGeom>
          <a:noFill/>
          <a:ln w="9525">
            <a:noFill/>
            <a:miter lim="800000"/>
            <a:headEnd/>
            <a:tailEnd/>
          </a:ln>
          <a:effec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dirty="0"/>
              <a:t>A*: Summary</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39590" y="1553037"/>
            <a:ext cx="4865218" cy="4537226"/>
          </a:xfrm>
          <a:prstGeom prst="rect">
            <a:avLst/>
          </a:prstGeom>
          <a:noFill/>
          <a:ln w="9525">
            <a:noFill/>
            <a:miter lim="800000"/>
            <a:headEnd/>
            <a:tailEnd/>
          </a:ln>
          <a:effectLst/>
        </p:spPr>
      </p:pic>
    </p:spTree>
    <p:extLst>
      <p:ext uri="{BB962C8B-B14F-4D97-AF65-F5344CB8AC3E}">
        <p14:creationId xmlns:p14="http://schemas.microsoft.com/office/powerpoint/2010/main" val="381735522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dirty="0"/>
              <a:t>A*: Summary</a:t>
            </a:r>
          </a:p>
        </p:txBody>
      </p:sp>
      <p:sp>
        <p:nvSpPr>
          <p:cNvPr id="37891" name="Rectangle 3"/>
          <p:cNvSpPr>
            <a:spLocks noGrp="1" noChangeArrowheads="1"/>
          </p:cNvSpPr>
          <p:nvPr>
            <p:ph idx="1"/>
          </p:nvPr>
        </p:nvSpPr>
        <p:spPr/>
        <p:txBody>
          <a:bodyPr/>
          <a:lstStyle/>
          <a:p>
            <a:pPr eaLnBrk="1" hangingPunct="1"/>
            <a:r>
              <a:rPr lang="en-US" dirty="0"/>
              <a:t>A* uses both backward costs and (estimates of) forward costs</a:t>
            </a:r>
          </a:p>
          <a:p>
            <a:pPr lvl="4"/>
            <a:endParaRPr lang="en-US" sz="1600" dirty="0"/>
          </a:p>
          <a:p>
            <a:pPr eaLnBrk="1" hangingPunct="1"/>
            <a:r>
              <a:rPr lang="en-US" dirty="0"/>
              <a:t>A* is optimal with admissible / consistent heuristics</a:t>
            </a:r>
          </a:p>
          <a:p>
            <a:pPr lvl="4"/>
            <a:endParaRPr lang="en-US" sz="1600" dirty="0"/>
          </a:p>
          <a:p>
            <a:pPr eaLnBrk="1" hangingPunct="1"/>
            <a:r>
              <a:rPr lang="en-US" dirty="0"/>
              <a:t>Heuristic design is key: often use relaxed problems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81201" y="3886363"/>
            <a:ext cx="8077197" cy="2487243"/>
          </a:xfrm>
          <a:prstGeom prst="rect">
            <a:avLst/>
          </a:prstGeom>
          <a:noFill/>
          <a:ln w="9525">
            <a:noFill/>
            <a:miter lim="800000"/>
            <a:headEnd/>
            <a:tailEnd/>
          </a:ln>
          <a:effec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6B0E86-42AA-4CB0-86BA-9FFA660FFE3E}"/>
              </a:ext>
            </a:extLst>
          </p:cNvPr>
          <p:cNvSpPr>
            <a:spLocks noGrp="1"/>
          </p:cNvSpPr>
          <p:nvPr>
            <p:ph idx="1"/>
          </p:nvPr>
        </p:nvSpPr>
        <p:spPr/>
        <p:txBody>
          <a:bodyPr/>
          <a:lstStyle/>
          <a:p>
            <a:endParaRPr lang="tr-TR" dirty="0"/>
          </a:p>
          <a:p>
            <a:endParaRPr lang="tr-TR" dirty="0"/>
          </a:p>
          <a:p>
            <a:endParaRPr lang="tr-TR" dirty="0"/>
          </a:p>
          <a:p>
            <a:pPr marL="457176" lvl="1" indent="0">
              <a:buNone/>
            </a:pPr>
            <a:r>
              <a:rPr lang="tr-TR" dirty="0"/>
              <a:t>                   </a:t>
            </a:r>
            <a:r>
              <a:rPr lang="tr-TR" dirty="0">
                <a:hlinkClick r:id="rId2"/>
              </a:rPr>
              <a:t>http://qiao.github.io/PathFinding.js/visual/</a:t>
            </a:r>
            <a:r>
              <a:rPr lang="tr-TR" dirty="0"/>
              <a:t> </a:t>
            </a:r>
          </a:p>
        </p:txBody>
      </p:sp>
      <p:sp>
        <p:nvSpPr>
          <p:cNvPr id="5" name="Title 4">
            <a:extLst>
              <a:ext uri="{FF2B5EF4-FFF2-40B4-BE49-F238E27FC236}">
                <a16:creationId xmlns:a16="http://schemas.microsoft.com/office/drawing/2014/main" id="{02989403-9F6C-9646-6673-96A1ACF00EAD}"/>
              </a:ext>
            </a:extLst>
          </p:cNvPr>
          <p:cNvSpPr>
            <a:spLocks noGrp="1"/>
          </p:cNvSpPr>
          <p:nvPr>
            <p:ph type="title"/>
          </p:nvPr>
        </p:nvSpPr>
        <p:spPr/>
        <p:txBody>
          <a:bodyPr/>
          <a:lstStyle/>
          <a:p>
            <a:r>
              <a:rPr lang="tr-TR" dirty="0" err="1"/>
              <a:t>Example</a:t>
            </a:r>
            <a:endParaRPr lang="tr-TR" dirty="0"/>
          </a:p>
        </p:txBody>
      </p:sp>
    </p:spTree>
    <p:extLst>
      <p:ext uri="{BB962C8B-B14F-4D97-AF65-F5344CB8AC3E}">
        <p14:creationId xmlns:p14="http://schemas.microsoft.com/office/powerpoint/2010/main" val="4213002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441580" y="3408366"/>
            <a:ext cx="6716713" cy="3349625"/>
            <a:chOff x="657" y="2180"/>
            <a:chExt cx="4231" cy="2110"/>
          </a:xfrm>
        </p:grpSpPr>
        <p:sp>
          <p:nvSpPr>
            <p:cNvPr id="28823" name="Freeform 3"/>
            <p:cNvSpPr>
              <a:spLocks/>
            </p:cNvSpPr>
            <p:nvPr/>
          </p:nvSpPr>
          <p:spPr bwMode="auto">
            <a:xfrm>
              <a:off x="2261" y="2180"/>
              <a:ext cx="1938" cy="221"/>
            </a:xfrm>
            <a:custGeom>
              <a:avLst/>
              <a:gdLst>
                <a:gd name="T0" fmla="*/ 1938 w 1938"/>
                <a:gd name="T1" fmla="*/ 0 h 221"/>
                <a:gd name="T2" fmla="*/ 1066 w 1938"/>
                <a:gd name="T3" fmla="*/ 210 h 221"/>
                <a:gd name="T4" fmla="*/ 662 w 1938"/>
                <a:gd name="T5" fmla="*/ 221 h 221"/>
                <a:gd name="T6" fmla="*/ 0 w 1938"/>
                <a:gd name="T7" fmla="*/ 32 h 221"/>
                <a:gd name="T8" fmla="*/ 0 60000 65536"/>
                <a:gd name="T9" fmla="*/ 0 60000 65536"/>
                <a:gd name="T10" fmla="*/ 0 60000 65536"/>
                <a:gd name="T11" fmla="*/ 0 60000 65536"/>
                <a:gd name="T12" fmla="*/ 0 w 1938"/>
                <a:gd name="T13" fmla="*/ 0 h 221"/>
                <a:gd name="T14" fmla="*/ 1938 w 1938"/>
                <a:gd name="T15" fmla="*/ 221 h 221"/>
              </a:gdLst>
              <a:ahLst/>
              <a:cxnLst>
                <a:cxn ang="T8">
                  <a:pos x="T0" y="T1"/>
                </a:cxn>
                <a:cxn ang="T9">
                  <a:pos x="T2" y="T3"/>
                </a:cxn>
                <a:cxn ang="T10">
                  <a:pos x="T4" y="T5"/>
                </a:cxn>
                <a:cxn ang="T11">
                  <a:pos x="T6" y="T7"/>
                </a:cxn>
              </a:cxnLst>
              <a:rect l="T12" t="T13" r="T14" b="T15"/>
              <a:pathLst>
                <a:path w="1938" h="221">
                  <a:moveTo>
                    <a:pt x="1938" y="0"/>
                  </a:moveTo>
                  <a:lnTo>
                    <a:pt x="1066" y="210"/>
                  </a:lnTo>
                  <a:lnTo>
                    <a:pt x="662" y="221"/>
                  </a:lnTo>
                  <a:lnTo>
                    <a:pt x="0" y="32"/>
                  </a:lnTo>
                </a:path>
              </a:pathLst>
            </a:custGeom>
            <a:solidFill>
              <a:srgbClr val="FF3300">
                <a:alpha val="20000"/>
              </a:srgbClr>
            </a:solidFill>
            <a:ln w="9525">
              <a:noFill/>
              <a:round/>
              <a:headEnd/>
              <a:tailEnd/>
            </a:ln>
          </p:spPr>
          <p:txBody>
            <a:bodyPr/>
            <a:lstStyle/>
            <a:p>
              <a:endParaRPr lang="en-US"/>
            </a:p>
          </p:txBody>
        </p:sp>
        <p:sp>
          <p:nvSpPr>
            <p:cNvPr id="28824" name="Freeform 4"/>
            <p:cNvSpPr>
              <a:spLocks/>
            </p:cNvSpPr>
            <p:nvPr/>
          </p:nvSpPr>
          <p:spPr bwMode="auto">
            <a:xfrm>
              <a:off x="657" y="2180"/>
              <a:ext cx="4231" cy="1271"/>
            </a:xfrm>
            <a:custGeom>
              <a:avLst/>
              <a:gdLst>
                <a:gd name="T0" fmla="*/ 4231 w 4231"/>
                <a:gd name="T1" fmla="*/ 32 h 1271"/>
                <a:gd name="T2" fmla="*/ 4150 w 4231"/>
                <a:gd name="T3" fmla="*/ 479 h 1271"/>
                <a:gd name="T4" fmla="*/ 3510 w 4231"/>
                <a:gd name="T5" fmla="*/ 544 h 1271"/>
                <a:gd name="T6" fmla="*/ 2853 w 4231"/>
                <a:gd name="T7" fmla="*/ 232 h 1271"/>
                <a:gd name="T8" fmla="*/ 2212 w 4231"/>
                <a:gd name="T9" fmla="*/ 285 h 1271"/>
                <a:gd name="T10" fmla="*/ 1846 w 4231"/>
                <a:gd name="T11" fmla="*/ 818 h 1271"/>
                <a:gd name="T12" fmla="*/ 1405 w 4231"/>
                <a:gd name="T13" fmla="*/ 824 h 1271"/>
                <a:gd name="T14" fmla="*/ 1259 w 4231"/>
                <a:gd name="T15" fmla="*/ 608 h 1271"/>
                <a:gd name="T16" fmla="*/ 942 w 4231"/>
                <a:gd name="T17" fmla="*/ 598 h 1271"/>
                <a:gd name="T18" fmla="*/ 845 w 4231"/>
                <a:gd name="T19" fmla="*/ 1179 h 1271"/>
                <a:gd name="T20" fmla="*/ 350 w 4231"/>
                <a:gd name="T21" fmla="*/ 1271 h 1271"/>
                <a:gd name="T22" fmla="*/ 0 w 4231"/>
                <a:gd name="T23" fmla="*/ 189 h 1271"/>
                <a:gd name="T24" fmla="*/ 1604 w 4231"/>
                <a:gd name="T25" fmla="*/ 27 h 1271"/>
                <a:gd name="T26" fmla="*/ 2234 w 4231"/>
                <a:gd name="T27" fmla="*/ 210 h 1271"/>
                <a:gd name="T28" fmla="*/ 2654 w 4231"/>
                <a:gd name="T29" fmla="*/ 216 h 1271"/>
                <a:gd name="T30" fmla="*/ 3526 w 4231"/>
                <a:gd name="T31" fmla="*/ 0 h 1271"/>
                <a:gd name="T32" fmla="*/ 4226 w 4231"/>
                <a:gd name="T33" fmla="*/ 27 h 12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31"/>
                <a:gd name="T52" fmla="*/ 0 h 1271"/>
                <a:gd name="T53" fmla="*/ 4231 w 4231"/>
                <a:gd name="T54" fmla="*/ 1271 h 12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31" h="1271">
                  <a:moveTo>
                    <a:pt x="4231" y="32"/>
                  </a:moveTo>
                  <a:lnTo>
                    <a:pt x="4150" y="479"/>
                  </a:lnTo>
                  <a:lnTo>
                    <a:pt x="3510" y="544"/>
                  </a:lnTo>
                  <a:lnTo>
                    <a:pt x="2853" y="232"/>
                  </a:lnTo>
                  <a:lnTo>
                    <a:pt x="2212" y="285"/>
                  </a:lnTo>
                  <a:lnTo>
                    <a:pt x="1846" y="818"/>
                  </a:lnTo>
                  <a:lnTo>
                    <a:pt x="1405" y="824"/>
                  </a:lnTo>
                  <a:lnTo>
                    <a:pt x="1259" y="608"/>
                  </a:lnTo>
                  <a:lnTo>
                    <a:pt x="942" y="598"/>
                  </a:lnTo>
                  <a:lnTo>
                    <a:pt x="845" y="1179"/>
                  </a:lnTo>
                  <a:lnTo>
                    <a:pt x="350" y="1271"/>
                  </a:lnTo>
                  <a:lnTo>
                    <a:pt x="0" y="189"/>
                  </a:lnTo>
                  <a:lnTo>
                    <a:pt x="1604" y="27"/>
                  </a:lnTo>
                  <a:lnTo>
                    <a:pt x="2234" y="210"/>
                  </a:lnTo>
                  <a:lnTo>
                    <a:pt x="2654" y="216"/>
                  </a:lnTo>
                  <a:lnTo>
                    <a:pt x="3526" y="0"/>
                  </a:lnTo>
                  <a:lnTo>
                    <a:pt x="4226" y="27"/>
                  </a:lnTo>
                </a:path>
              </a:pathLst>
            </a:custGeom>
            <a:solidFill>
              <a:srgbClr val="FF9900">
                <a:alpha val="20000"/>
              </a:srgbClr>
            </a:solidFill>
            <a:ln w="9525">
              <a:noFill/>
              <a:round/>
              <a:headEnd/>
              <a:tailEnd/>
            </a:ln>
          </p:spPr>
          <p:txBody>
            <a:bodyPr/>
            <a:lstStyle/>
            <a:p>
              <a:endParaRPr lang="en-US"/>
            </a:p>
          </p:txBody>
        </p:sp>
        <p:sp>
          <p:nvSpPr>
            <p:cNvPr id="28825" name="Freeform 5"/>
            <p:cNvSpPr>
              <a:spLocks/>
            </p:cNvSpPr>
            <p:nvPr/>
          </p:nvSpPr>
          <p:spPr bwMode="auto">
            <a:xfrm>
              <a:off x="1007" y="2396"/>
              <a:ext cx="3789" cy="1313"/>
            </a:xfrm>
            <a:custGeom>
              <a:avLst/>
              <a:gdLst>
                <a:gd name="T0" fmla="*/ 3789 w 3789"/>
                <a:gd name="T1" fmla="*/ 269 h 1313"/>
                <a:gd name="T2" fmla="*/ 3784 w 3789"/>
                <a:gd name="T3" fmla="*/ 323 h 1313"/>
                <a:gd name="T4" fmla="*/ 3160 w 3789"/>
                <a:gd name="T5" fmla="*/ 387 h 1313"/>
                <a:gd name="T6" fmla="*/ 2072 w 3789"/>
                <a:gd name="T7" fmla="*/ 312 h 1313"/>
                <a:gd name="T8" fmla="*/ 1733 w 3789"/>
                <a:gd name="T9" fmla="*/ 635 h 1313"/>
                <a:gd name="T10" fmla="*/ 1668 w 3789"/>
                <a:gd name="T11" fmla="*/ 1302 h 1313"/>
                <a:gd name="T12" fmla="*/ 1270 w 3789"/>
                <a:gd name="T13" fmla="*/ 1313 h 1313"/>
                <a:gd name="T14" fmla="*/ 1152 w 3789"/>
                <a:gd name="T15" fmla="*/ 683 h 1313"/>
                <a:gd name="T16" fmla="*/ 920 w 3789"/>
                <a:gd name="T17" fmla="*/ 602 h 1313"/>
                <a:gd name="T18" fmla="*/ 818 w 3789"/>
                <a:gd name="T19" fmla="*/ 403 h 1313"/>
                <a:gd name="T20" fmla="*/ 608 w 3789"/>
                <a:gd name="T21" fmla="*/ 398 h 1313"/>
                <a:gd name="T22" fmla="*/ 516 w 3789"/>
                <a:gd name="T23" fmla="*/ 1012 h 1313"/>
                <a:gd name="T24" fmla="*/ 0 w 3789"/>
                <a:gd name="T25" fmla="*/ 1125 h 1313"/>
                <a:gd name="T26" fmla="*/ 0 w 3789"/>
                <a:gd name="T27" fmla="*/ 1049 h 1313"/>
                <a:gd name="T28" fmla="*/ 490 w 3789"/>
                <a:gd name="T29" fmla="*/ 958 h 1313"/>
                <a:gd name="T30" fmla="*/ 592 w 3789"/>
                <a:gd name="T31" fmla="*/ 376 h 1313"/>
                <a:gd name="T32" fmla="*/ 920 w 3789"/>
                <a:gd name="T33" fmla="*/ 387 h 1313"/>
                <a:gd name="T34" fmla="*/ 1049 w 3789"/>
                <a:gd name="T35" fmla="*/ 608 h 1313"/>
                <a:gd name="T36" fmla="*/ 1496 w 3789"/>
                <a:gd name="T37" fmla="*/ 597 h 1313"/>
                <a:gd name="T38" fmla="*/ 1857 w 3789"/>
                <a:gd name="T39" fmla="*/ 69 h 1313"/>
                <a:gd name="T40" fmla="*/ 2497 w 3789"/>
                <a:gd name="T41" fmla="*/ 0 h 1313"/>
                <a:gd name="T42" fmla="*/ 3170 w 3789"/>
                <a:gd name="T43" fmla="*/ 328 h 1313"/>
                <a:gd name="T44" fmla="*/ 3789 w 3789"/>
                <a:gd name="T45" fmla="*/ 269 h 13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89"/>
                <a:gd name="T70" fmla="*/ 0 h 1313"/>
                <a:gd name="T71" fmla="*/ 3789 w 3789"/>
                <a:gd name="T72" fmla="*/ 1313 h 13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89" h="1313">
                  <a:moveTo>
                    <a:pt x="3789" y="269"/>
                  </a:moveTo>
                  <a:lnTo>
                    <a:pt x="3784" y="323"/>
                  </a:lnTo>
                  <a:lnTo>
                    <a:pt x="3160" y="387"/>
                  </a:lnTo>
                  <a:lnTo>
                    <a:pt x="2072" y="312"/>
                  </a:lnTo>
                  <a:lnTo>
                    <a:pt x="1733" y="635"/>
                  </a:lnTo>
                  <a:lnTo>
                    <a:pt x="1668" y="1302"/>
                  </a:lnTo>
                  <a:lnTo>
                    <a:pt x="1270" y="1313"/>
                  </a:lnTo>
                  <a:lnTo>
                    <a:pt x="1152" y="683"/>
                  </a:lnTo>
                  <a:lnTo>
                    <a:pt x="920" y="602"/>
                  </a:lnTo>
                  <a:lnTo>
                    <a:pt x="818" y="403"/>
                  </a:lnTo>
                  <a:lnTo>
                    <a:pt x="608" y="398"/>
                  </a:lnTo>
                  <a:lnTo>
                    <a:pt x="516" y="1012"/>
                  </a:lnTo>
                  <a:lnTo>
                    <a:pt x="0" y="1125"/>
                  </a:lnTo>
                  <a:lnTo>
                    <a:pt x="0" y="1049"/>
                  </a:lnTo>
                  <a:lnTo>
                    <a:pt x="490" y="958"/>
                  </a:lnTo>
                  <a:lnTo>
                    <a:pt x="592" y="376"/>
                  </a:lnTo>
                  <a:lnTo>
                    <a:pt x="920" y="387"/>
                  </a:lnTo>
                  <a:lnTo>
                    <a:pt x="1049" y="608"/>
                  </a:lnTo>
                  <a:lnTo>
                    <a:pt x="1496" y="597"/>
                  </a:lnTo>
                  <a:lnTo>
                    <a:pt x="1857" y="69"/>
                  </a:lnTo>
                  <a:lnTo>
                    <a:pt x="2497" y="0"/>
                  </a:lnTo>
                  <a:lnTo>
                    <a:pt x="3170" y="328"/>
                  </a:lnTo>
                  <a:lnTo>
                    <a:pt x="3789" y="269"/>
                  </a:lnTo>
                  <a:close/>
                </a:path>
              </a:pathLst>
            </a:custGeom>
            <a:solidFill>
              <a:srgbClr val="008000">
                <a:alpha val="20000"/>
              </a:srgbClr>
            </a:solidFill>
            <a:ln w="9525">
              <a:noFill/>
              <a:round/>
              <a:headEnd/>
              <a:tailEnd/>
            </a:ln>
          </p:spPr>
          <p:txBody>
            <a:bodyPr/>
            <a:lstStyle/>
            <a:p>
              <a:endParaRPr lang="en-US"/>
            </a:p>
          </p:txBody>
        </p:sp>
        <p:sp>
          <p:nvSpPr>
            <p:cNvPr id="28826" name="Freeform 6"/>
            <p:cNvSpPr>
              <a:spLocks/>
            </p:cNvSpPr>
            <p:nvPr/>
          </p:nvSpPr>
          <p:spPr bwMode="auto">
            <a:xfrm>
              <a:off x="996" y="2697"/>
              <a:ext cx="3784" cy="1330"/>
            </a:xfrm>
            <a:custGeom>
              <a:avLst/>
              <a:gdLst>
                <a:gd name="T0" fmla="*/ 3784 w 3784"/>
                <a:gd name="T1" fmla="*/ 27 h 1330"/>
                <a:gd name="T2" fmla="*/ 3768 w 3784"/>
                <a:gd name="T3" fmla="*/ 75 h 1330"/>
                <a:gd name="T4" fmla="*/ 3208 w 3784"/>
                <a:gd name="T5" fmla="*/ 113 h 1330"/>
                <a:gd name="T6" fmla="*/ 2094 w 3784"/>
                <a:gd name="T7" fmla="*/ 43 h 1330"/>
                <a:gd name="T8" fmla="*/ 1787 w 3784"/>
                <a:gd name="T9" fmla="*/ 350 h 1330"/>
                <a:gd name="T10" fmla="*/ 1723 w 3784"/>
                <a:gd name="T11" fmla="*/ 1287 h 1330"/>
                <a:gd name="T12" fmla="*/ 1400 w 3784"/>
                <a:gd name="T13" fmla="*/ 1330 h 1330"/>
                <a:gd name="T14" fmla="*/ 1378 w 3784"/>
                <a:gd name="T15" fmla="*/ 1055 h 1330"/>
                <a:gd name="T16" fmla="*/ 1216 w 3784"/>
                <a:gd name="T17" fmla="*/ 1039 h 1330"/>
                <a:gd name="T18" fmla="*/ 1120 w 3784"/>
                <a:gd name="T19" fmla="*/ 393 h 1330"/>
                <a:gd name="T20" fmla="*/ 899 w 3784"/>
                <a:gd name="T21" fmla="*/ 323 h 1330"/>
                <a:gd name="T22" fmla="*/ 791 w 3784"/>
                <a:gd name="T23" fmla="*/ 102 h 1330"/>
                <a:gd name="T24" fmla="*/ 630 w 3784"/>
                <a:gd name="T25" fmla="*/ 118 h 1330"/>
                <a:gd name="T26" fmla="*/ 549 w 3784"/>
                <a:gd name="T27" fmla="*/ 770 h 1330"/>
                <a:gd name="T28" fmla="*/ 21 w 3784"/>
                <a:gd name="T29" fmla="*/ 883 h 1330"/>
                <a:gd name="T30" fmla="*/ 0 w 3784"/>
                <a:gd name="T31" fmla="*/ 813 h 1330"/>
                <a:gd name="T32" fmla="*/ 517 w 3784"/>
                <a:gd name="T33" fmla="*/ 711 h 1330"/>
                <a:gd name="T34" fmla="*/ 619 w 3784"/>
                <a:gd name="T35" fmla="*/ 75 h 1330"/>
                <a:gd name="T36" fmla="*/ 840 w 3784"/>
                <a:gd name="T37" fmla="*/ 102 h 1330"/>
                <a:gd name="T38" fmla="*/ 931 w 3784"/>
                <a:gd name="T39" fmla="*/ 307 h 1330"/>
                <a:gd name="T40" fmla="*/ 1157 w 3784"/>
                <a:gd name="T41" fmla="*/ 377 h 1330"/>
                <a:gd name="T42" fmla="*/ 1276 w 3784"/>
                <a:gd name="T43" fmla="*/ 1001 h 1330"/>
                <a:gd name="T44" fmla="*/ 1674 w 3784"/>
                <a:gd name="T45" fmla="*/ 996 h 1330"/>
                <a:gd name="T46" fmla="*/ 1749 w 3784"/>
                <a:gd name="T47" fmla="*/ 328 h 1330"/>
                <a:gd name="T48" fmla="*/ 2089 w 3784"/>
                <a:gd name="T49" fmla="*/ 0 h 1330"/>
                <a:gd name="T50" fmla="*/ 3181 w 3784"/>
                <a:gd name="T51" fmla="*/ 81 h 1330"/>
                <a:gd name="T52" fmla="*/ 3784 w 3784"/>
                <a:gd name="T53" fmla="*/ 27 h 13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84"/>
                <a:gd name="T82" fmla="*/ 0 h 1330"/>
                <a:gd name="T83" fmla="*/ 3784 w 3784"/>
                <a:gd name="T84" fmla="*/ 1330 h 133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84" h="1330">
                  <a:moveTo>
                    <a:pt x="3784" y="27"/>
                  </a:moveTo>
                  <a:lnTo>
                    <a:pt x="3768" y="75"/>
                  </a:lnTo>
                  <a:lnTo>
                    <a:pt x="3208" y="113"/>
                  </a:lnTo>
                  <a:lnTo>
                    <a:pt x="2094" y="43"/>
                  </a:lnTo>
                  <a:lnTo>
                    <a:pt x="1787" y="350"/>
                  </a:lnTo>
                  <a:lnTo>
                    <a:pt x="1723" y="1287"/>
                  </a:lnTo>
                  <a:lnTo>
                    <a:pt x="1400" y="1330"/>
                  </a:lnTo>
                  <a:lnTo>
                    <a:pt x="1378" y="1055"/>
                  </a:lnTo>
                  <a:lnTo>
                    <a:pt x="1216" y="1039"/>
                  </a:lnTo>
                  <a:lnTo>
                    <a:pt x="1120" y="393"/>
                  </a:lnTo>
                  <a:lnTo>
                    <a:pt x="899" y="323"/>
                  </a:lnTo>
                  <a:lnTo>
                    <a:pt x="791" y="102"/>
                  </a:lnTo>
                  <a:lnTo>
                    <a:pt x="630" y="118"/>
                  </a:lnTo>
                  <a:lnTo>
                    <a:pt x="549" y="770"/>
                  </a:lnTo>
                  <a:lnTo>
                    <a:pt x="21" y="883"/>
                  </a:lnTo>
                  <a:lnTo>
                    <a:pt x="0" y="813"/>
                  </a:lnTo>
                  <a:lnTo>
                    <a:pt x="517" y="711"/>
                  </a:lnTo>
                  <a:lnTo>
                    <a:pt x="619" y="75"/>
                  </a:lnTo>
                  <a:lnTo>
                    <a:pt x="840" y="102"/>
                  </a:lnTo>
                  <a:lnTo>
                    <a:pt x="931" y="307"/>
                  </a:lnTo>
                  <a:lnTo>
                    <a:pt x="1157" y="377"/>
                  </a:lnTo>
                  <a:lnTo>
                    <a:pt x="1276" y="1001"/>
                  </a:lnTo>
                  <a:lnTo>
                    <a:pt x="1674" y="996"/>
                  </a:lnTo>
                  <a:lnTo>
                    <a:pt x="1749" y="328"/>
                  </a:lnTo>
                  <a:lnTo>
                    <a:pt x="2089" y="0"/>
                  </a:lnTo>
                  <a:lnTo>
                    <a:pt x="3181" y="81"/>
                  </a:lnTo>
                  <a:lnTo>
                    <a:pt x="3784" y="27"/>
                  </a:lnTo>
                  <a:close/>
                </a:path>
              </a:pathLst>
            </a:custGeom>
            <a:solidFill>
              <a:srgbClr val="0000FF">
                <a:alpha val="20000"/>
              </a:srgbClr>
            </a:solidFill>
            <a:ln w="9525">
              <a:noFill/>
              <a:round/>
              <a:headEnd/>
              <a:tailEnd/>
            </a:ln>
          </p:spPr>
          <p:txBody>
            <a:bodyPr/>
            <a:lstStyle/>
            <a:p>
              <a:endParaRPr lang="en-US"/>
            </a:p>
          </p:txBody>
        </p:sp>
        <p:sp>
          <p:nvSpPr>
            <p:cNvPr id="28827" name="Freeform 7"/>
            <p:cNvSpPr>
              <a:spLocks/>
            </p:cNvSpPr>
            <p:nvPr/>
          </p:nvSpPr>
          <p:spPr bwMode="auto">
            <a:xfrm>
              <a:off x="1012" y="2735"/>
              <a:ext cx="3736" cy="1555"/>
            </a:xfrm>
            <a:custGeom>
              <a:avLst/>
              <a:gdLst>
                <a:gd name="T0" fmla="*/ 3736 w 3736"/>
                <a:gd name="T1" fmla="*/ 43 h 1555"/>
                <a:gd name="T2" fmla="*/ 3709 w 3736"/>
                <a:gd name="T3" fmla="*/ 350 h 1555"/>
                <a:gd name="T4" fmla="*/ 2460 w 3736"/>
                <a:gd name="T5" fmla="*/ 1410 h 1555"/>
                <a:gd name="T6" fmla="*/ 942 w 3736"/>
                <a:gd name="T7" fmla="*/ 1555 h 1555"/>
                <a:gd name="T8" fmla="*/ 70 w 3736"/>
                <a:gd name="T9" fmla="*/ 1405 h 1555"/>
                <a:gd name="T10" fmla="*/ 0 w 3736"/>
                <a:gd name="T11" fmla="*/ 845 h 1555"/>
                <a:gd name="T12" fmla="*/ 538 w 3736"/>
                <a:gd name="T13" fmla="*/ 732 h 1555"/>
                <a:gd name="T14" fmla="*/ 619 w 3736"/>
                <a:gd name="T15" fmla="*/ 59 h 1555"/>
                <a:gd name="T16" fmla="*/ 791 w 3736"/>
                <a:gd name="T17" fmla="*/ 70 h 1555"/>
                <a:gd name="T18" fmla="*/ 872 w 3736"/>
                <a:gd name="T19" fmla="*/ 290 h 1555"/>
                <a:gd name="T20" fmla="*/ 1109 w 3736"/>
                <a:gd name="T21" fmla="*/ 360 h 1555"/>
                <a:gd name="T22" fmla="*/ 1195 w 3736"/>
                <a:gd name="T23" fmla="*/ 990 h 1555"/>
                <a:gd name="T24" fmla="*/ 1362 w 3736"/>
                <a:gd name="T25" fmla="*/ 1017 h 1555"/>
                <a:gd name="T26" fmla="*/ 1389 w 3736"/>
                <a:gd name="T27" fmla="*/ 1275 h 1555"/>
                <a:gd name="T28" fmla="*/ 1696 w 3736"/>
                <a:gd name="T29" fmla="*/ 1259 h 1555"/>
                <a:gd name="T30" fmla="*/ 1776 w 3736"/>
                <a:gd name="T31" fmla="*/ 306 h 1555"/>
                <a:gd name="T32" fmla="*/ 2089 w 3736"/>
                <a:gd name="T33" fmla="*/ 0 h 1555"/>
                <a:gd name="T34" fmla="*/ 3208 w 3736"/>
                <a:gd name="T35" fmla="*/ 75 h 1555"/>
                <a:gd name="T36" fmla="*/ 3736 w 3736"/>
                <a:gd name="T37" fmla="*/ 43 h 15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36"/>
                <a:gd name="T58" fmla="*/ 0 h 1555"/>
                <a:gd name="T59" fmla="*/ 3736 w 3736"/>
                <a:gd name="T60" fmla="*/ 1555 h 15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36" h="1555">
                  <a:moveTo>
                    <a:pt x="3736" y="43"/>
                  </a:moveTo>
                  <a:lnTo>
                    <a:pt x="3709" y="350"/>
                  </a:lnTo>
                  <a:lnTo>
                    <a:pt x="2460" y="1410"/>
                  </a:lnTo>
                  <a:lnTo>
                    <a:pt x="942" y="1555"/>
                  </a:lnTo>
                  <a:lnTo>
                    <a:pt x="70" y="1405"/>
                  </a:lnTo>
                  <a:lnTo>
                    <a:pt x="0" y="845"/>
                  </a:lnTo>
                  <a:lnTo>
                    <a:pt x="538" y="732"/>
                  </a:lnTo>
                  <a:lnTo>
                    <a:pt x="619" y="59"/>
                  </a:lnTo>
                  <a:lnTo>
                    <a:pt x="791" y="70"/>
                  </a:lnTo>
                  <a:lnTo>
                    <a:pt x="872" y="290"/>
                  </a:lnTo>
                  <a:lnTo>
                    <a:pt x="1109" y="360"/>
                  </a:lnTo>
                  <a:lnTo>
                    <a:pt x="1195" y="990"/>
                  </a:lnTo>
                  <a:lnTo>
                    <a:pt x="1362" y="1017"/>
                  </a:lnTo>
                  <a:lnTo>
                    <a:pt x="1389" y="1275"/>
                  </a:lnTo>
                  <a:lnTo>
                    <a:pt x="1696" y="1259"/>
                  </a:lnTo>
                  <a:lnTo>
                    <a:pt x="1776" y="306"/>
                  </a:lnTo>
                  <a:lnTo>
                    <a:pt x="2089" y="0"/>
                  </a:lnTo>
                  <a:lnTo>
                    <a:pt x="3208" y="75"/>
                  </a:lnTo>
                  <a:lnTo>
                    <a:pt x="3736" y="43"/>
                  </a:lnTo>
                  <a:close/>
                </a:path>
              </a:pathLst>
            </a:custGeom>
            <a:solidFill>
              <a:schemeClr val="bg2">
                <a:alpha val="20000"/>
              </a:schemeClr>
            </a:solidFill>
            <a:ln w="9525">
              <a:noFill/>
              <a:round/>
              <a:headEnd/>
              <a:tailEnd/>
            </a:ln>
          </p:spPr>
          <p:txBody>
            <a:bodyPr/>
            <a:lstStyle/>
            <a:p>
              <a:endParaRPr lang="en-US"/>
            </a:p>
          </p:txBody>
        </p:sp>
      </p:grpSp>
      <p:sp>
        <p:nvSpPr>
          <p:cNvPr id="28675" name="Rectangle 8"/>
          <p:cNvSpPr>
            <a:spLocks noGrp="1" noChangeArrowheads="1"/>
          </p:cNvSpPr>
          <p:nvPr>
            <p:ph type="title"/>
          </p:nvPr>
        </p:nvSpPr>
        <p:spPr/>
        <p:txBody>
          <a:bodyPr/>
          <a:lstStyle/>
          <a:p>
            <a:pPr eaLnBrk="1" hangingPunct="1"/>
            <a:r>
              <a:rPr lang="en-US" dirty="0"/>
              <a:t>Uniform Cost Search</a:t>
            </a:r>
          </a:p>
        </p:txBody>
      </p:sp>
      <p:grpSp>
        <p:nvGrpSpPr>
          <p:cNvPr id="28676" name="Group 9"/>
          <p:cNvGrpSpPr>
            <a:grpSpLocks/>
          </p:cNvGrpSpPr>
          <p:nvPr/>
        </p:nvGrpSpPr>
        <p:grpSpPr bwMode="auto">
          <a:xfrm>
            <a:off x="3227388" y="3381373"/>
            <a:ext cx="5486400" cy="3355591"/>
            <a:chOff x="48" y="2332"/>
            <a:chExt cx="3456" cy="2406"/>
          </a:xfrm>
        </p:grpSpPr>
        <p:sp>
          <p:nvSpPr>
            <p:cNvPr id="28766" name="Text Box 10"/>
            <p:cNvSpPr txBox="1">
              <a:spLocks noChangeArrowheads="1"/>
            </p:cNvSpPr>
            <p:nvPr/>
          </p:nvSpPr>
          <p:spPr bwMode="auto">
            <a:xfrm>
              <a:off x="1728" y="2332"/>
              <a:ext cx="624" cy="243"/>
            </a:xfrm>
            <a:prstGeom prst="rect">
              <a:avLst/>
            </a:prstGeom>
            <a:noFill/>
            <a:ln w="9525">
              <a:noFill/>
              <a:miter lim="800000"/>
              <a:headEnd/>
              <a:tailEnd/>
            </a:ln>
          </p:spPr>
          <p:txBody>
            <a:bodyPr>
              <a:spAutoFit/>
            </a:bodyPr>
            <a:lstStyle/>
            <a:p>
              <a:pPr algn="ctr">
                <a:spcBef>
                  <a:spcPct val="50000"/>
                </a:spcBef>
              </a:pPr>
              <a:r>
                <a:rPr lang="en-US" sz="1600" dirty="0"/>
                <a:t>S</a:t>
              </a:r>
            </a:p>
          </p:txBody>
        </p:sp>
        <p:sp>
          <p:nvSpPr>
            <p:cNvPr id="28767" name="Text Box 11"/>
            <p:cNvSpPr txBox="1">
              <a:spLocks noChangeArrowheads="1"/>
            </p:cNvSpPr>
            <p:nvPr/>
          </p:nvSpPr>
          <p:spPr bwMode="auto">
            <a:xfrm>
              <a:off x="48" y="3417"/>
              <a:ext cx="240" cy="265"/>
            </a:xfrm>
            <a:prstGeom prst="rect">
              <a:avLst/>
            </a:prstGeom>
            <a:noFill/>
            <a:ln w="9525">
              <a:noFill/>
              <a:miter lim="800000"/>
              <a:headEnd/>
              <a:tailEnd/>
            </a:ln>
          </p:spPr>
          <p:txBody>
            <a:bodyPr>
              <a:spAutoFit/>
            </a:bodyPr>
            <a:lstStyle/>
            <a:p>
              <a:pPr algn="ctr">
                <a:spcBef>
                  <a:spcPct val="50000"/>
                </a:spcBef>
              </a:pPr>
              <a:r>
                <a:rPr lang="en-US" i="1"/>
                <a:t>a</a:t>
              </a:r>
            </a:p>
          </p:txBody>
        </p:sp>
        <p:sp>
          <p:nvSpPr>
            <p:cNvPr id="28768" name="Text Box 12"/>
            <p:cNvSpPr txBox="1">
              <a:spLocks noChangeArrowheads="1"/>
            </p:cNvSpPr>
            <p:nvPr/>
          </p:nvSpPr>
          <p:spPr bwMode="auto">
            <a:xfrm>
              <a:off x="48" y="3033"/>
              <a:ext cx="240" cy="265"/>
            </a:xfrm>
            <a:prstGeom prst="rect">
              <a:avLst/>
            </a:prstGeom>
            <a:noFill/>
            <a:ln w="9525">
              <a:noFill/>
              <a:miter lim="800000"/>
              <a:headEnd/>
              <a:tailEnd/>
            </a:ln>
          </p:spPr>
          <p:txBody>
            <a:bodyPr>
              <a:spAutoFit/>
            </a:bodyPr>
            <a:lstStyle/>
            <a:p>
              <a:pPr algn="ctr">
                <a:spcBef>
                  <a:spcPct val="50000"/>
                </a:spcBef>
              </a:pPr>
              <a:r>
                <a:rPr lang="en-US" i="1"/>
                <a:t>b</a:t>
              </a:r>
            </a:p>
          </p:txBody>
        </p:sp>
        <p:sp>
          <p:nvSpPr>
            <p:cNvPr id="28769" name="Text Box 13"/>
            <p:cNvSpPr txBox="1">
              <a:spLocks noChangeArrowheads="1"/>
            </p:cNvSpPr>
            <p:nvPr/>
          </p:nvSpPr>
          <p:spPr bwMode="auto">
            <a:xfrm>
              <a:off x="384" y="2688"/>
              <a:ext cx="240" cy="265"/>
            </a:xfrm>
            <a:prstGeom prst="rect">
              <a:avLst/>
            </a:prstGeom>
            <a:noFill/>
            <a:ln w="9525">
              <a:noFill/>
              <a:miter lim="800000"/>
              <a:headEnd/>
              <a:tailEnd/>
            </a:ln>
          </p:spPr>
          <p:txBody>
            <a:bodyPr>
              <a:spAutoFit/>
            </a:bodyPr>
            <a:lstStyle/>
            <a:p>
              <a:pPr algn="ctr">
                <a:spcBef>
                  <a:spcPct val="50000"/>
                </a:spcBef>
              </a:pPr>
              <a:r>
                <a:rPr lang="en-US" i="1"/>
                <a:t>d</a:t>
              </a:r>
            </a:p>
          </p:txBody>
        </p:sp>
        <p:sp>
          <p:nvSpPr>
            <p:cNvPr id="28770" name="Text Box 14"/>
            <p:cNvSpPr txBox="1">
              <a:spLocks noChangeArrowheads="1"/>
            </p:cNvSpPr>
            <p:nvPr/>
          </p:nvSpPr>
          <p:spPr bwMode="auto">
            <a:xfrm>
              <a:off x="3264" y="2640"/>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28771" name="Text Box 15"/>
            <p:cNvSpPr txBox="1">
              <a:spLocks noChangeArrowheads="1"/>
            </p:cNvSpPr>
            <p:nvPr/>
          </p:nvSpPr>
          <p:spPr bwMode="auto">
            <a:xfrm>
              <a:off x="480" y="3417"/>
              <a:ext cx="240" cy="265"/>
            </a:xfrm>
            <a:prstGeom prst="rect">
              <a:avLst/>
            </a:prstGeom>
            <a:noFill/>
            <a:ln w="9525">
              <a:noFill/>
              <a:miter lim="800000"/>
              <a:headEnd/>
              <a:tailEnd/>
            </a:ln>
          </p:spPr>
          <p:txBody>
            <a:bodyPr>
              <a:spAutoFit/>
            </a:bodyPr>
            <a:lstStyle/>
            <a:p>
              <a:pPr algn="ctr">
                <a:spcBef>
                  <a:spcPct val="50000"/>
                </a:spcBef>
              </a:pPr>
              <a:r>
                <a:rPr lang="en-US" i="1"/>
                <a:t>a</a:t>
              </a:r>
            </a:p>
          </p:txBody>
        </p:sp>
        <p:sp>
          <p:nvSpPr>
            <p:cNvPr id="28772" name="Text Box 16"/>
            <p:cNvSpPr txBox="1">
              <a:spLocks noChangeArrowheads="1"/>
            </p:cNvSpPr>
            <p:nvPr/>
          </p:nvSpPr>
          <p:spPr bwMode="auto">
            <a:xfrm>
              <a:off x="480" y="3033"/>
              <a:ext cx="240" cy="265"/>
            </a:xfrm>
            <a:prstGeom prst="rect">
              <a:avLst/>
            </a:prstGeom>
            <a:noFill/>
            <a:ln w="9525">
              <a:noFill/>
              <a:miter lim="800000"/>
              <a:headEnd/>
              <a:tailEnd/>
            </a:ln>
          </p:spPr>
          <p:txBody>
            <a:bodyPr>
              <a:spAutoFit/>
            </a:bodyPr>
            <a:lstStyle/>
            <a:p>
              <a:pPr algn="ctr">
                <a:spcBef>
                  <a:spcPct val="50000"/>
                </a:spcBef>
              </a:pPr>
              <a:r>
                <a:rPr lang="en-US" i="1"/>
                <a:t>c</a:t>
              </a:r>
            </a:p>
          </p:txBody>
        </p:sp>
        <p:cxnSp>
          <p:nvCxnSpPr>
            <p:cNvPr id="28773" name="AutoShape 17"/>
            <p:cNvCxnSpPr>
              <a:cxnSpLocks noChangeShapeType="1"/>
              <a:stCxn id="28769" idx="2"/>
              <a:endCxn id="28768" idx="0"/>
            </p:cNvCxnSpPr>
            <p:nvPr/>
          </p:nvCxnSpPr>
          <p:spPr bwMode="auto">
            <a:xfrm flipH="1">
              <a:off x="168" y="2953"/>
              <a:ext cx="336" cy="80"/>
            </a:xfrm>
            <a:prstGeom prst="straightConnector1">
              <a:avLst/>
            </a:prstGeom>
            <a:noFill/>
            <a:ln w="9525">
              <a:solidFill>
                <a:schemeClr val="tx1"/>
              </a:solidFill>
              <a:round/>
              <a:headEnd/>
              <a:tailEnd/>
            </a:ln>
          </p:spPr>
        </p:cxnSp>
        <p:cxnSp>
          <p:nvCxnSpPr>
            <p:cNvPr id="28774" name="AutoShape 18"/>
            <p:cNvCxnSpPr>
              <a:cxnSpLocks noChangeShapeType="1"/>
              <a:stCxn id="28769" idx="2"/>
              <a:endCxn id="28772" idx="0"/>
            </p:cNvCxnSpPr>
            <p:nvPr/>
          </p:nvCxnSpPr>
          <p:spPr bwMode="auto">
            <a:xfrm>
              <a:off x="504" y="2953"/>
              <a:ext cx="96" cy="80"/>
            </a:xfrm>
            <a:prstGeom prst="straightConnector1">
              <a:avLst/>
            </a:prstGeom>
            <a:noFill/>
            <a:ln w="9525">
              <a:solidFill>
                <a:schemeClr val="tx1"/>
              </a:solidFill>
              <a:round/>
              <a:headEnd/>
              <a:tailEnd/>
            </a:ln>
          </p:spPr>
        </p:cxnSp>
        <p:cxnSp>
          <p:nvCxnSpPr>
            <p:cNvPr id="28775" name="AutoShape 19"/>
            <p:cNvCxnSpPr>
              <a:cxnSpLocks noChangeShapeType="1"/>
              <a:stCxn id="28768" idx="2"/>
              <a:endCxn id="28767" idx="0"/>
            </p:cNvCxnSpPr>
            <p:nvPr/>
          </p:nvCxnSpPr>
          <p:spPr bwMode="auto">
            <a:xfrm>
              <a:off x="168" y="3298"/>
              <a:ext cx="0" cy="119"/>
            </a:xfrm>
            <a:prstGeom prst="straightConnector1">
              <a:avLst/>
            </a:prstGeom>
            <a:noFill/>
            <a:ln w="9525">
              <a:solidFill>
                <a:schemeClr val="tx1"/>
              </a:solidFill>
              <a:round/>
              <a:headEnd/>
              <a:tailEnd/>
            </a:ln>
          </p:spPr>
        </p:cxnSp>
        <p:cxnSp>
          <p:nvCxnSpPr>
            <p:cNvPr id="28776" name="AutoShape 20"/>
            <p:cNvCxnSpPr>
              <a:cxnSpLocks noChangeShapeType="1"/>
              <a:stCxn id="28772" idx="2"/>
              <a:endCxn id="28771" idx="0"/>
            </p:cNvCxnSpPr>
            <p:nvPr/>
          </p:nvCxnSpPr>
          <p:spPr bwMode="auto">
            <a:xfrm>
              <a:off x="600" y="3298"/>
              <a:ext cx="0" cy="119"/>
            </a:xfrm>
            <a:prstGeom prst="straightConnector1">
              <a:avLst/>
            </a:prstGeom>
            <a:noFill/>
            <a:ln w="9525">
              <a:solidFill>
                <a:schemeClr val="tx1"/>
              </a:solidFill>
              <a:round/>
              <a:headEnd/>
              <a:tailEnd/>
            </a:ln>
          </p:spPr>
        </p:cxnSp>
        <p:grpSp>
          <p:nvGrpSpPr>
            <p:cNvPr id="28777" name="Group 21"/>
            <p:cNvGrpSpPr>
              <a:grpSpLocks/>
            </p:cNvGrpSpPr>
            <p:nvPr/>
          </p:nvGrpSpPr>
          <p:grpSpPr bwMode="auto">
            <a:xfrm>
              <a:off x="1776" y="2640"/>
              <a:ext cx="1104" cy="1714"/>
              <a:chOff x="1152" y="2640"/>
              <a:chExt cx="1104" cy="1714"/>
            </a:xfrm>
          </p:grpSpPr>
          <p:sp>
            <p:nvSpPr>
              <p:cNvPr id="28804" name="Text Box 22"/>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t>e</a:t>
                </a:r>
              </a:p>
            </p:txBody>
          </p:sp>
          <p:sp>
            <p:nvSpPr>
              <p:cNvPr id="28805" name="Text Box 23"/>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28806" name="Text Box 24"/>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t>h</a:t>
                </a:r>
              </a:p>
            </p:txBody>
          </p:sp>
          <p:sp>
            <p:nvSpPr>
              <p:cNvPr id="28807" name="Text Box 25"/>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t>f</a:t>
                </a:r>
              </a:p>
            </p:txBody>
          </p:sp>
          <p:sp>
            <p:nvSpPr>
              <p:cNvPr id="28808" name="Text Box 26"/>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t>r</a:t>
                </a:r>
              </a:p>
            </p:txBody>
          </p:sp>
          <p:sp>
            <p:nvSpPr>
              <p:cNvPr id="28809" name="Text Box 27"/>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8810" name="Text Box 28"/>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8811" name="Text Box 29"/>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t>c</a:t>
                </a:r>
              </a:p>
            </p:txBody>
          </p:sp>
          <p:sp>
            <p:nvSpPr>
              <p:cNvPr id="28812" name="Text Box 30"/>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dirty="0"/>
                  <a:t>G</a:t>
                </a:r>
              </a:p>
            </p:txBody>
          </p:sp>
          <p:sp>
            <p:nvSpPr>
              <p:cNvPr id="28813" name="Text Box 31"/>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t>a</a:t>
                </a:r>
              </a:p>
            </p:txBody>
          </p:sp>
          <p:cxnSp>
            <p:nvCxnSpPr>
              <p:cNvPr id="28814" name="AutoShape 32"/>
              <p:cNvCxnSpPr>
                <a:cxnSpLocks noChangeShapeType="1"/>
                <a:stCxn id="28804" idx="2"/>
                <a:endCxn id="28806"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28815" name="AutoShape 33"/>
              <p:cNvCxnSpPr>
                <a:cxnSpLocks noChangeShapeType="1"/>
                <a:stCxn id="28804" idx="2"/>
                <a:endCxn id="28808" idx="0"/>
              </p:cNvCxnSpPr>
              <p:nvPr/>
            </p:nvCxnSpPr>
            <p:spPr bwMode="auto">
              <a:xfrm>
                <a:off x="1656" y="2905"/>
                <a:ext cx="192" cy="119"/>
              </a:xfrm>
              <a:prstGeom prst="straightConnector1">
                <a:avLst/>
              </a:prstGeom>
              <a:noFill/>
              <a:ln w="9525">
                <a:solidFill>
                  <a:schemeClr val="tx1"/>
                </a:solidFill>
                <a:round/>
                <a:headEnd/>
                <a:tailEnd/>
              </a:ln>
            </p:spPr>
          </p:cxnSp>
          <p:cxnSp>
            <p:nvCxnSpPr>
              <p:cNvPr id="28816" name="AutoShape 34"/>
              <p:cNvCxnSpPr>
                <a:cxnSpLocks noChangeShapeType="1"/>
                <a:stCxn id="28806" idx="2"/>
                <a:endCxn id="28805"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28817" name="AutoShape 35"/>
              <p:cNvCxnSpPr>
                <a:cxnSpLocks noChangeShapeType="1"/>
                <a:stCxn id="28806" idx="2"/>
                <a:endCxn id="28809" idx="0"/>
              </p:cNvCxnSpPr>
              <p:nvPr/>
            </p:nvCxnSpPr>
            <p:spPr bwMode="auto">
              <a:xfrm>
                <a:off x="1416" y="3289"/>
                <a:ext cx="144" cy="119"/>
              </a:xfrm>
              <a:prstGeom prst="straightConnector1">
                <a:avLst/>
              </a:prstGeom>
              <a:noFill/>
              <a:ln w="9525">
                <a:solidFill>
                  <a:schemeClr val="tx1"/>
                </a:solidFill>
                <a:round/>
                <a:headEnd/>
                <a:tailEnd/>
              </a:ln>
            </p:spPr>
          </p:cxnSp>
          <p:cxnSp>
            <p:nvCxnSpPr>
              <p:cNvPr id="28818" name="AutoShape 36"/>
              <p:cNvCxnSpPr>
                <a:cxnSpLocks noChangeShapeType="1"/>
                <a:stCxn id="28808" idx="2"/>
                <a:endCxn id="28807" idx="0"/>
              </p:cNvCxnSpPr>
              <p:nvPr/>
            </p:nvCxnSpPr>
            <p:spPr bwMode="auto">
              <a:xfrm>
                <a:off x="1848" y="3289"/>
                <a:ext cx="0" cy="119"/>
              </a:xfrm>
              <a:prstGeom prst="straightConnector1">
                <a:avLst/>
              </a:prstGeom>
              <a:noFill/>
              <a:ln w="9525">
                <a:solidFill>
                  <a:schemeClr val="tx1"/>
                </a:solidFill>
                <a:round/>
                <a:headEnd/>
                <a:tailEnd/>
              </a:ln>
            </p:spPr>
          </p:cxnSp>
          <p:cxnSp>
            <p:nvCxnSpPr>
              <p:cNvPr id="28819" name="AutoShape 37"/>
              <p:cNvCxnSpPr>
                <a:cxnSpLocks noChangeShapeType="1"/>
                <a:stCxn id="28805" idx="2"/>
                <a:endCxn id="28810" idx="0"/>
              </p:cNvCxnSpPr>
              <p:nvPr/>
            </p:nvCxnSpPr>
            <p:spPr bwMode="auto">
              <a:xfrm>
                <a:off x="1272" y="3673"/>
                <a:ext cx="0" cy="80"/>
              </a:xfrm>
              <a:prstGeom prst="straightConnector1">
                <a:avLst/>
              </a:prstGeom>
              <a:noFill/>
              <a:ln w="9525">
                <a:solidFill>
                  <a:schemeClr val="tx1"/>
                </a:solidFill>
                <a:round/>
                <a:headEnd/>
                <a:tailEnd/>
              </a:ln>
            </p:spPr>
          </p:cxnSp>
          <p:cxnSp>
            <p:nvCxnSpPr>
              <p:cNvPr id="28820" name="AutoShape 38"/>
              <p:cNvCxnSpPr>
                <a:cxnSpLocks noChangeShapeType="1"/>
                <a:stCxn id="28807" idx="2"/>
                <a:endCxn id="28811"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28821" name="AutoShape 39"/>
              <p:cNvCxnSpPr>
                <a:cxnSpLocks noChangeShapeType="1"/>
                <a:stCxn id="28807" idx="2"/>
                <a:endCxn id="28812" idx="0"/>
              </p:cNvCxnSpPr>
              <p:nvPr/>
            </p:nvCxnSpPr>
            <p:spPr bwMode="auto">
              <a:xfrm>
                <a:off x="1848" y="3673"/>
                <a:ext cx="168" cy="119"/>
              </a:xfrm>
              <a:prstGeom prst="straightConnector1">
                <a:avLst/>
              </a:prstGeom>
              <a:noFill/>
              <a:ln w="9525">
                <a:solidFill>
                  <a:schemeClr val="tx1"/>
                </a:solidFill>
                <a:round/>
                <a:headEnd/>
                <a:tailEnd/>
              </a:ln>
            </p:spPr>
          </p:cxnSp>
          <p:cxnSp>
            <p:nvCxnSpPr>
              <p:cNvPr id="28822" name="AutoShape 40"/>
              <p:cNvCxnSpPr>
                <a:cxnSpLocks noChangeShapeType="1"/>
                <a:stCxn id="28811" idx="2"/>
                <a:endCxn id="28813" idx="0"/>
              </p:cNvCxnSpPr>
              <p:nvPr/>
            </p:nvCxnSpPr>
            <p:spPr bwMode="auto">
              <a:xfrm>
                <a:off x="1704" y="4018"/>
                <a:ext cx="0" cy="71"/>
              </a:xfrm>
              <a:prstGeom prst="straightConnector1">
                <a:avLst/>
              </a:prstGeom>
              <a:noFill/>
              <a:ln w="9525">
                <a:solidFill>
                  <a:schemeClr val="tx1"/>
                </a:solidFill>
                <a:round/>
                <a:headEnd/>
                <a:tailEnd/>
              </a:ln>
            </p:spPr>
          </p:cxnSp>
        </p:grpSp>
        <p:sp>
          <p:nvSpPr>
            <p:cNvPr id="28778" name="Text Box 41"/>
            <p:cNvSpPr txBox="1">
              <a:spLocks noChangeArrowheads="1"/>
            </p:cNvSpPr>
            <p:nvPr/>
          </p:nvSpPr>
          <p:spPr bwMode="auto">
            <a:xfrm>
              <a:off x="3264" y="2994"/>
              <a:ext cx="240" cy="265"/>
            </a:xfrm>
            <a:prstGeom prst="rect">
              <a:avLst/>
            </a:prstGeom>
            <a:noFill/>
            <a:ln w="9525">
              <a:noFill/>
              <a:miter lim="800000"/>
              <a:headEnd/>
              <a:tailEnd/>
            </a:ln>
          </p:spPr>
          <p:txBody>
            <a:bodyPr>
              <a:spAutoFit/>
            </a:bodyPr>
            <a:lstStyle/>
            <a:p>
              <a:pPr algn="ctr">
                <a:spcBef>
                  <a:spcPct val="50000"/>
                </a:spcBef>
              </a:pPr>
              <a:r>
                <a:rPr lang="en-US" i="1"/>
                <a:t>q</a:t>
              </a:r>
            </a:p>
          </p:txBody>
        </p:sp>
        <p:cxnSp>
          <p:nvCxnSpPr>
            <p:cNvPr id="28779" name="AutoShape 42"/>
            <p:cNvCxnSpPr>
              <a:cxnSpLocks noChangeShapeType="1"/>
              <a:stCxn id="28770" idx="2"/>
              <a:endCxn id="28778" idx="0"/>
            </p:cNvCxnSpPr>
            <p:nvPr/>
          </p:nvCxnSpPr>
          <p:spPr bwMode="auto">
            <a:xfrm>
              <a:off x="3384" y="2905"/>
              <a:ext cx="0" cy="89"/>
            </a:xfrm>
            <a:prstGeom prst="straightConnector1">
              <a:avLst/>
            </a:prstGeom>
            <a:noFill/>
            <a:ln w="9525">
              <a:solidFill>
                <a:schemeClr val="tx1"/>
              </a:solidFill>
              <a:round/>
              <a:headEnd/>
              <a:tailEnd/>
            </a:ln>
          </p:spPr>
        </p:cxnSp>
        <p:grpSp>
          <p:nvGrpSpPr>
            <p:cNvPr id="28780" name="Group 43"/>
            <p:cNvGrpSpPr>
              <a:grpSpLocks/>
            </p:cNvGrpSpPr>
            <p:nvPr/>
          </p:nvGrpSpPr>
          <p:grpSpPr bwMode="auto">
            <a:xfrm>
              <a:off x="624" y="3024"/>
              <a:ext cx="1104" cy="1714"/>
              <a:chOff x="1152" y="2640"/>
              <a:chExt cx="1104" cy="1714"/>
            </a:xfrm>
          </p:grpSpPr>
          <p:sp>
            <p:nvSpPr>
              <p:cNvPr id="28785" name="Text Box 44"/>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t>e</a:t>
                </a:r>
              </a:p>
            </p:txBody>
          </p:sp>
          <p:sp>
            <p:nvSpPr>
              <p:cNvPr id="28786" name="Text Box 45"/>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28787" name="Text Box 46"/>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t>h</a:t>
                </a:r>
              </a:p>
            </p:txBody>
          </p:sp>
          <p:sp>
            <p:nvSpPr>
              <p:cNvPr id="28788" name="Text Box 47"/>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t>f</a:t>
                </a:r>
              </a:p>
            </p:txBody>
          </p:sp>
          <p:sp>
            <p:nvSpPr>
              <p:cNvPr id="28789" name="Text Box 48"/>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t>r</a:t>
                </a:r>
              </a:p>
            </p:txBody>
          </p:sp>
          <p:sp>
            <p:nvSpPr>
              <p:cNvPr id="28790" name="Text Box 49"/>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8791" name="Text Box 50"/>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8792" name="Text Box 51"/>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t>c</a:t>
                </a:r>
              </a:p>
            </p:txBody>
          </p:sp>
          <p:sp>
            <p:nvSpPr>
              <p:cNvPr id="28793" name="Text Box 52"/>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dirty="0"/>
                  <a:t>G</a:t>
                </a:r>
              </a:p>
            </p:txBody>
          </p:sp>
          <p:sp>
            <p:nvSpPr>
              <p:cNvPr id="28794" name="Text Box 53"/>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t>a</a:t>
                </a:r>
              </a:p>
            </p:txBody>
          </p:sp>
          <p:cxnSp>
            <p:nvCxnSpPr>
              <p:cNvPr id="28795" name="AutoShape 54"/>
              <p:cNvCxnSpPr>
                <a:cxnSpLocks noChangeShapeType="1"/>
                <a:stCxn id="28785" idx="2"/>
                <a:endCxn id="28787"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28796" name="AutoShape 55"/>
              <p:cNvCxnSpPr>
                <a:cxnSpLocks noChangeShapeType="1"/>
                <a:stCxn id="28785" idx="2"/>
                <a:endCxn id="28789" idx="0"/>
              </p:cNvCxnSpPr>
              <p:nvPr/>
            </p:nvCxnSpPr>
            <p:spPr bwMode="auto">
              <a:xfrm>
                <a:off x="1656" y="2905"/>
                <a:ext cx="192" cy="119"/>
              </a:xfrm>
              <a:prstGeom prst="straightConnector1">
                <a:avLst/>
              </a:prstGeom>
              <a:noFill/>
              <a:ln w="9525">
                <a:solidFill>
                  <a:schemeClr val="tx1"/>
                </a:solidFill>
                <a:round/>
                <a:headEnd/>
                <a:tailEnd/>
              </a:ln>
            </p:spPr>
          </p:cxnSp>
          <p:cxnSp>
            <p:nvCxnSpPr>
              <p:cNvPr id="28797" name="AutoShape 56"/>
              <p:cNvCxnSpPr>
                <a:cxnSpLocks noChangeShapeType="1"/>
                <a:stCxn id="28787" idx="2"/>
                <a:endCxn id="28786"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28798" name="AutoShape 57"/>
              <p:cNvCxnSpPr>
                <a:cxnSpLocks noChangeShapeType="1"/>
                <a:stCxn id="28787" idx="2"/>
                <a:endCxn id="28790" idx="0"/>
              </p:cNvCxnSpPr>
              <p:nvPr/>
            </p:nvCxnSpPr>
            <p:spPr bwMode="auto">
              <a:xfrm>
                <a:off x="1416" y="3289"/>
                <a:ext cx="144" cy="119"/>
              </a:xfrm>
              <a:prstGeom prst="straightConnector1">
                <a:avLst/>
              </a:prstGeom>
              <a:noFill/>
              <a:ln w="9525">
                <a:solidFill>
                  <a:schemeClr val="tx1"/>
                </a:solidFill>
                <a:round/>
                <a:headEnd/>
                <a:tailEnd/>
              </a:ln>
            </p:spPr>
          </p:cxnSp>
          <p:cxnSp>
            <p:nvCxnSpPr>
              <p:cNvPr id="28799" name="AutoShape 58"/>
              <p:cNvCxnSpPr>
                <a:cxnSpLocks noChangeShapeType="1"/>
                <a:stCxn id="28789" idx="2"/>
                <a:endCxn id="28788" idx="0"/>
              </p:cNvCxnSpPr>
              <p:nvPr/>
            </p:nvCxnSpPr>
            <p:spPr bwMode="auto">
              <a:xfrm>
                <a:off x="1848" y="3289"/>
                <a:ext cx="0" cy="119"/>
              </a:xfrm>
              <a:prstGeom prst="straightConnector1">
                <a:avLst/>
              </a:prstGeom>
              <a:noFill/>
              <a:ln w="9525">
                <a:solidFill>
                  <a:schemeClr val="tx1"/>
                </a:solidFill>
                <a:round/>
                <a:headEnd/>
                <a:tailEnd/>
              </a:ln>
            </p:spPr>
          </p:cxnSp>
          <p:cxnSp>
            <p:nvCxnSpPr>
              <p:cNvPr id="28800" name="AutoShape 59"/>
              <p:cNvCxnSpPr>
                <a:cxnSpLocks noChangeShapeType="1"/>
                <a:stCxn id="28786" idx="2"/>
                <a:endCxn id="28791" idx="0"/>
              </p:cNvCxnSpPr>
              <p:nvPr/>
            </p:nvCxnSpPr>
            <p:spPr bwMode="auto">
              <a:xfrm>
                <a:off x="1272" y="3673"/>
                <a:ext cx="0" cy="80"/>
              </a:xfrm>
              <a:prstGeom prst="straightConnector1">
                <a:avLst/>
              </a:prstGeom>
              <a:noFill/>
              <a:ln w="9525">
                <a:solidFill>
                  <a:schemeClr val="tx1"/>
                </a:solidFill>
                <a:round/>
                <a:headEnd/>
                <a:tailEnd/>
              </a:ln>
            </p:spPr>
          </p:cxnSp>
          <p:cxnSp>
            <p:nvCxnSpPr>
              <p:cNvPr id="28801" name="AutoShape 60"/>
              <p:cNvCxnSpPr>
                <a:cxnSpLocks noChangeShapeType="1"/>
                <a:stCxn id="28788" idx="2"/>
                <a:endCxn id="28792"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28802" name="AutoShape 61"/>
              <p:cNvCxnSpPr>
                <a:cxnSpLocks noChangeShapeType="1"/>
                <a:stCxn id="28788" idx="2"/>
                <a:endCxn id="28793" idx="0"/>
              </p:cNvCxnSpPr>
              <p:nvPr/>
            </p:nvCxnSpPr>
            <p:spPr bwMode="auto">
              <a:xfrm>
                <a:off x="1848" y="3673"/>
                <a:ext cx="168" cy="119"/>
              </a:xfrm>
              <a:prstGeom prst="straightConnector1">
                <a:avLst/>
              </a:prstGeom>
              <a:noFill/>
              <a:ln w="9525">
                <a:solidFill>
                  <a:schemeClr val="tx1"/>
                </a:solidFill>
                <a:round/>
                <a:headEnd/>
                <a:tailEnd/>
              </a:ln>
            </p:spPr>
          </p:cxnSp>
          <p:cxnSp>
            <p:nvCxnSpPr>
              <p:cNvPr id="28803" name="AutoShape 62"/>
              <p:cNvCxnSpPr>
                <a:cxnSpLocks noChangeShapeType="1"/>
                <a:stCxn id="28792" idx="2"/>
                <a:endCxn id="28794" idx="0"/>
              </p:cNvCxnSpPr>
              <p:nvPr/>
            </p:nvCxnSpPr>
            <p:spPr bwMode="auto">
              <a:xfrm>
                <a:off x="1704" y="4018"/>
                <a:ext cx="0" cy="71"/>
              </a:xfrm>
              <a:prstGeom prst="straightConnector1">
                <a:avLst/>
              </a:prstGeom>
              <a:noFill/>
              <a:ln w="9525">
                <a:solidFill>
                  <a:schemeClr val="tx1"/>
                </a:solidFill>
                <a:round/>
                <a:headEnd/>
                <a:tailEnd/>
              </a:ln>
            </p:spPr>
          </p:cxnSp>
        </p:grpSp>
        <p:cxnSp>
          <p:nvCxnSpPr>
            <p:cNvPr id="28781" name="AutoShape 63"/>
            <p:cNvCxnSpPr>
              <a:cxnSpLocks noChangeShapeType="1"/>
              <a:stCxn id="28769" idx="2"/>
              <a:endCxn id="28785" idx="0"/>
            </p:cNvCxnSpPr>
            <p:nvPr/>
          </p:nvCxnSpPr>
          <p:spPr bwMode="auto">
            <a:xfrm>
              <a:off x="504" y="2953"/>
              <a:ext cx="624" cy="71"/>
            </a:xfrm>
            <a:prstGeom prst="straightConnector1">
              <a:avLst/>
            </a:prstGeom>
            <a:noFill/>
            <a:ln w="9525">
              <a:solidFill>
                <a:schemeClr val="tx1"/>
              </a:solidFill>
              <a:round/>
              <a:headEnd/>
              <a:tailEnd/>
            </a:ln>
          </p:spPr>
        </p:cxnSp>
        <p:cxnSp>
          <p:nvCxnSpPr>
            <p:cNvPr id="28782" name="AutoShape 64"/>
            <p:cNvCxnSpPr>
              <a:cxnSpLocks noChangeShapeType="1"/>
              <a:stCxn id="28766" idx="2"/>
              <a:endCxn id="28769" idx="0"/>
            </p:cNvCxnSpPr>
            <p:nvPr/>
          </p:nvCxnSpPr>
          <p:spPr bwMode="auto">
            <a:xfrm flipH="1">
              <a:off x="504" y="2575"/>
              <a:ext cx="1536" cy="113"/>
            </a:xfrm>
            <a:prstGeom prst="straightConnector1">
              <a:avLst/>
            </a:prstGeom>
            <a:noFill/>
            <a:ln w="9525">
              <a:solidFill>
                <a:schemeClr val="tx1"/>
              </a:solidFill>
              <a:round/>
              <a:headEnd/>
              <a:tailEnd/>
            </a:ln>
          </p:spPr>
        </p:cxnSp>
        <p:cxnSp>
          <p:nvCxnSpPr>
            <p:cNvPr id="28783" name="AutoShape 65"/>
            <p:cNvCxnSpPr>
              <a:cxnSpLocks noChangeShapeType="1"/>
              <a:stCxn id="28766" idx="2"/>
              <a:endCxn id="28804" idx="0"/>
            </p:cNvCxnSpPr>
            <p:nvPr/>
          </p:nvCxnSpPr>
          <p:spPr bwMode="auto">
            <a:xfrm>
              <a:off x="2040" y="2575"/>
              <a:ext cx="240" cy="65"/>
            </a:xfrm>
            <a:prstGeom prst="straightConnector1">
              <a:avLst/>
            </a:prstGeom>
            <a:noFill/>
            <a:ln w="9525">
              <a:solidFill>
                <a:schemeClr val="tx1"/>
              </a:solidFill>
              <a:round/>
              <a:headEnd/>
              <a:tailEnd/>
            </a:ln>
          </p:spPr>
        </p:cxnSp>
        <p:cxnSp>
          <p:nvCxnSpPr>
            <p:cNvPr id="28784" name="AutoShape 66"/>
            <p:cNvCxnSpPr>
              <a:cxnSpLocks noChangeShapeType="1"/>
              <a:stCxn id="28766" idx="2"/>
              <a:endCxn id="28770" idx="0"/>
            </p:cNvCxnSpPr>
            <p:nvPr/>
          </p:nvCxnSpPr>
          <p:spPr bwMode="auto">
            <a:xfrm>
              <a:off x="2040" y="2575"/>
              <a:ext cx="1344" cy="65"/>
            </a:xfrm>
            <a:prstGeom prst="straightConnector1">
              <a:avLst/>
            </a:prstGeom>
            <a:noFill/>
            <a:ln w="9525">
              <a:solidFill>
                <a:schemeClr val="tx1"/>
              </a:solidFill>
              <a:round/>
              <a:headEnd/>
              <a:tailEnd/>
            </a:ln>
          </p:spPr>
        </p:cxnSp>
      </p:grpSp>
      <p:sp>
        <p:nvSpPr>
          <p:cNvPr id="28677" name="Line 67"/>
          <p:cNvSpPr>
            <a:spLocks noChangeShapeType="1"/>
          </p:cNvSpPr>
          <p:nvPr/>
        </p:nvSpPr>
        <p:spPr bwMode="auto">
          <a:xfrm>
            <a:off x="3" y="3276600"/>
            <a:ext cx="12191999" cy="0"/>
          </a:xfrm>
          <a:prstGeom prst="line">
            <a:avLst/>
          </a:prstGeom>
          <a:noFill/>
          <a:ln w="9525">
            <a:solidFill>
              <a:schemeClr val="tx1"/>
            </a:solidFill>
            <a:round/>
            <a:headEnd/>
            <a:tailEnd/>
          </a:ln>
        </p:spPr>
        <p:txBody>
          <a:bodyPr lIns="91432" tIns="45718" rIns="91432" bIns="45718"/>
          <a:lstStyle/>
          <a:p>
            <a:endParaRPr lang="en-US"/>
          </a:p>
        </p:txBody>
      </p:sp>
      <p:sp>
        <p:nvSpPr>
          <p:cNvPr id="805956" name="Oval 68"/>
          <p:cNvSpPr>
            <a:spLocks noChangeArrowheads="1"/>
          </p:cNvSpPr>
          <p:nvPr/>
        </p:nvSpPr>
        <p:spPr bwMode="auto">
          <a:xfrm>
            <a:off x="6243639" y="3425826"/>
            <a:ext cx="290512" cy="265113"/>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28679" name="Oval 69"/>
          <p:cNvSpPr>
            <a:spLocks noChangeArrowheads="1"/>
          </p:cNvSpPr>
          <p:nvPr/>
        </p:nvSpPr>
        <p:spPr bwMode="auto">
          <a:xfrm>
            <a:off x="6245230" y="3427411"/>
            <a:ext cx="290513"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5958" name="Oval 70"/>
          <p:cNvSpPr>
            <a:spLocks noChangeArrowheads="1"/>
          </p:cNvSpPr>
          <p:nvPr/>
        </p:nvSpPr>
        <p:spPr bwMode="auto">
          <a:xfrm>
            <a:off x="3833815" y="3921126"/>
            <a:ext cx="290512"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5959" name="Oval 71"/>
          <p:cNvSpPr>
            <a:spLocks noChangeArrowheads="1"/>
          </p:cNvSpPr>
          <p:nvPr/>
        </p:nvSpPr>
        <p:spPr bwMode="auto">
          <a:xfrm>
            <a:off x="6627815" y="3854451"/>
            <a:ext cx="290512"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5960" name="Oval 72"/>
          <p:cNvSpPr>
            <a:spLocks noChangeArrowheads="1"/>
          </p:cNvSpPr>
          <p:nvPr/>
        </p:nvSpPr>
        <p:spPr bwMode="auto">
          <a:xfrm>
            <a:off x="8372480" y="3870326"/>
            <a:ext cx="290513"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28683" name="Text Box 73"/>
          <p:cNvSpPr txBox="1">
            <a:spLocks noChangeArrowheads="1"/>
          </p:cNvSpPr>
          <p:nvPr/>
        </p:nvSpPr>
        <p:spPr bwMode="auto">
          <a:xfrm>
            <a:off x="381002" y="1447800"/>
            <a:ext cx="2928937" cy="1615823"/>
          </a:xfrm>
          <a:prstGeom prst="rect">
            <a:avLst/>
          </a:prstGeom>
          <a:noFill/>
          <a:ln w="9525">
            <a:noFill/>
            <a:miter lim="800000"/>
            <a:headEnd/>
            <a:tailEnd/>
          </a:ln>
        </p:spPr>
        <p:txBody>
          <a:bodyPr wrap="square" lIns="91432" tIns="45718" rIns="91432" bIns="45718">
            <a:spAutoFit/>
          </a:bodyPr>
          <a:lstStyle/>
          <a:p>
            <a:pPr>
              <a:spcBef>
                <a:spcPct val="50000"/>
              </a:spcBef>
            </a:pPr>
            <a:r>
              <a:rPr lang="en-US" i="1" dirty="0"/>
              <a:t>Strategy: expand a cheapest node first from </a:t>
            </a:r>
            <a:br>
              <a:rPr lang="en-US" i="1" dirty="0"/>
            </a:br>
            <a:r>
              <a:rPr lang="en-US" i="1" dirty="0"/>
              <a:t>the root:</a:t>
            </a:r>
          </a:p>
          <a:p>
            <a:pPr>
              <a:spcBef>
                <a:spcPct val="50000"/>
              </a:spcBef>
            </a:pPr>
            <a:r>
              <a:rPr lang="en-US" i="1" dirty="0"/>
              <a:t>Fringe is a priority queue (priority: cumulative cost)</a:t>
            </a:r>
          </a:p>
        </p:txBody>
      </p:sp>
      <p:grpSp>
        <p:nvGrpSpPr>
          <p:cNvPr id="28684" name="Group 74"/>
          <p:cNvGrpSpPr>
            <a:grpSpLocks/>
          </p:cNvGrpSpPr>
          <p:nvPr/>
        </p:nvGrpSpPr>
        <p:grpSpPr bwMode="auto">
          <a:xfrm>
            <a:off x="4572001" y="1270001"/>
            <a:ext cx="3205163" cy="1768475"/>
            <a:chOff x="816" y="1056"/>
            <a:chExt cx="4176" cy="2304"/>
          </a:xfrm>
        </p:grpSpPr>
        <p:grpSp>
          <p:nvGrpSpPr>
            <p:cNvPr id="28736" name="Group 75"/>
            <p:cNvGrpSpPr>
              <a:grpSpLocks/>
            </p:cNvGrpSpPr>
            <p:nvPr/>
          </p:nvGrpSpPr>
          <p:grpSpPr bwMode="auto">
            <a:xfrm>
              <a:off x="816" y="1056"/>
              <a:ext cx="4176" cy="2304"/>
              <a:chOff x="336" y="576"/>
              <a:chExt cx="4848" cy="2784"/>
            </a:xfrm>
          </p:grpSpPr>
          <p:sp>
            <p:nvSpPr>
              <p:cNvPr id="28738" name="AutoShape 76"/>
              <p:cNvSpPr>
                <a:spLocks noChangeArrowheads="1"/>
              </p:cNvSpPr>
              <p:nvPr/>
            </p:nvSpPr>
            <p:spPr bwMode="auto">
              <a:xfrm>
                <a:off x="336" y="2208"/>
                <a:ext cx="480" cy="480"/>
              </a:xfrm>
              <a:prstGeom prst="flowChartConnector">
                <a:avLst/>
              </a:prstGeom>
              <a:noFill/>
              <a:ln w="12700">
                <a:solidFill>
                  <a:schemeClr val="tx1"/>
                </a:solidFill>
                <a:round/>
                <a:headEnd/>
                <a:tailEnd/>
              </a:ln>
            </p:spPr>
            <p:txBody>
              <a:bodyPr wrap="none" anchor="ctr"/>
              <a:lstStyle/>
              <a:p>
                <a:pPr algn="ctr"/>
                <a:r>
                  <a:rPr lang="en-US"/>
                  <a:t>S</a:t>
                </a:r>
              </a:p>
            </p:txBody>
          </p:sp>
          <p:sp>
            <p:nvSpPr>
              <p:cNvPr id="28739" name="AutoShape 77"/>
              <p:cNvSpPr>
                <a:spLocks noChangeArrowheads="1"/>
              </p:cNvSpPr>
              <p:nvPr/>
            </p:nvSpPr>
            <p:spPr bwMode="auto">
              <a:xfrm>
                <a:off x="4704" y="576"/>
                <a:ext cx="480" cy="480"/>
              </a:xfrm>
              <a:prstGeom prst="flowChartConnector">
                <a:avLst/>
              </a:prstGeom>
              <a:noFill/>
              <a:ln w="12700">
                <a:solidFill>
                  <a:schemeClr val="tx1"/>
                </a:solidFill>
                <a:round/>
                <a:headEnd/>
                <a:tailEnd/>
              </a:ln>
            </p:spPr>
            <p:txBody>
              <a:bodyPr wrap="none" anchor="ctr"/>
              <a:lstStyle/>
              <a:p>
                <a:pPr algn="ctr"/>
                <a:r>
                  <a:rPr lang="en-US"/>
                  <a:t>G</a:t>
                </a:r>
              </a:p>
            </p:txBody>
          </p:sp>
          <p:sp>
            <p:nvSpPr>
              <p:cNvPr id="28740" name="AutoShape 78"/>
              <p:cNvSpPr>
                <a:spLocks noChangeArrowheads="1"/>
              </p:cNvSpPr>
              <p:nvPr/>
            </p:nvSpPr>
            <p:spPr bwMode="auto">
              <a:xfrm>
                <a:off x="1728" y="1776"/>
                <a:ext cx="480" cy="480"/>
              </a:xfrm>
              <a:prstGeom prst="flowChartConnector">
                <a:avLst/>
              </a:prstGeom>
              <a:noFill/>
              <a:ln w="12700">
                <a:solidFill>
                  <a:schemeClr val="tx1"/>
                </a:solidFill>
                <a:round/>
                <a:headEnd/>
                <a:tailEnd/>
              </a:ln>
            </p:spPr>
            <p:txBody>
              <a:bodyPr wrap="none" anchor="ctr"/>
              <a:lstStyle/>
              <a:p>
                <a:pPr algn="ctr"/>
                <a:r>
                  <a:rPr lang="en-US" sz="1500" i="1" dirty="0"/>
                  <a:t>d</a:t>
                </a:r>
              </a:p>
            </p:txBody>
          </p:sp>
          <p:sp>
            <p:nvSpPr>
              <p:cNvPr id="28741" name="AutoShape 79"/>
              <p:cNvSpPr>
                <a:spLocks noChangeArrowheads="1"/>
              </p:cNvSpPr>
              <p:nvPr/>
            </p:nvSpPr>
            <p:spPr bwMode="auto">
              <a:xfrm>
                <a:off x="720" y="1056"/>
                <a:ext cx="480" cy="480"/>
              </a:xfrm>
              <a:prstGeom prst="flowChartConnector">
                <a:avLst/>
              </a:prstGeom>
              <a:noFill/>
              <a:ln w="12700">
                <a:solidFill>
                  <a:schemeClr val="tx1"/>
                </a:solidFill>
                <a:round/>
                <a:headEnd/>
                <a:tailEnd/>
              </a:ln>
            </p:spPr>
            <p:txBody>
              <a:bodyPr wrap="none" anchor="ctr"/>
              <a:lstStyle/>
              <a:p>
                <a:pPr algn="ctr"/>
                <a:r>
                  <a:rPr lang="en-US" sz="1500" i="1" dirty="0"/>
                  <a:t>b</a:t>
                </a:r>
              </a:p>
            </p:txBody>
          </p:sp>
          <p:sp>
            <p:nvSpPr>
              <p:cNvPr id="28742" name="AutoShape 80"/>
              <p:cNvSpPr>
                <a:spLocks noChangeArrowheads="1"/>
              </p:cNvSpPr>
              <p:nvPr/>
            </p:nvSpPr>
            <p:spPr bwMode="auto">
              <a:xfrm>
                <a:off x="1200" y="2736"/>
                <a:ext cx="480" cy="480"/>
              </a:xfrm>
              <a:prstGeom prst="flowChartConnector">
                <a:avLst/>
              </a:prstGeom>
              <a:noFill/>
              <a:ln w="12700">
                <a:solidFill>
                  <a:schemeClr val="tx1"/>
                </a:solidFill>
                <a:round/>
                <a:headEnd/>
                <a:tailEnd/>
              </a:ln>
            </p:spPr>
            <p:txBody>
              <a:bodyPr wrap="none" anchor="ctr"/>
              <a:lstStyle/>
              <a:p>
                <a:pPr algn="ctr"/>
                <a:r>
                  <a:rPr lang="en-US" sz="1500" i="1" dirty="0"/>
                  <a:t>p</a:t>
                </a:r>
              </a:p>
            </p:txBody>
          </p:sp>
          <p:sp>
            <p:nvSpPr>
              <p:cNvPr id="28743" name="AutoShape 81"/>
              <p:cNvSpPr>
                <a:spLocks noChangeArrowheads="1"/>
              </p:cNvSpPr>
              <p:nvPr/>
            </p:nvSpPr>
            <p:spPr bwMode="auto">
              <a:xfrm>
                <a:off x="2352" y="2880"/>
                <a:ext cx="480" cy="480"/>
              </a:xfrm>
              <a:prstGeom prst="flowChartConnector">
                <a:avLst/>
              </a:prstGeom>
              <a:noFill/>
              <a:ln w="12700">
                <a:solidFill>
                  <a:schemeClr val="tx1"/>
                </a:solidFill>
                <a:round/>
                <a:headEnd/>
                <a:tailEnd/>
              </a:ln>
            </p:spPr>
            <p:txBody>
              <a:bodyPr wrap="none" anchor="ctr"/>
              <a:lstStyle/>
              <a:p>
                <a:pPr algn="ctr"/>
                <a:r>
                  <a:rPr lang="en-US" sz="1500" i="1" dirty="0"/>
                  <a:t>q</a:t>
                </a:r>
              </a:p>
            </p:txBody>
          </p:sp>
          <p:sp>
            <p:nvSpPr>
              <p:cNvPr id="28744" name="AutoShape 82"/>
              <p:cNvSpPr>
                <a:spLocks noChangeArrowheads="1"/>
              </p:cNvSpPr>
              <p:nvPr/>
            </p:nvSpPr>
            <p:spPr bwMode="auto">
              <a:xfrm>
                <a:off x="2880" y="1008"/>
                <a:ext cx="480" cy="480"/>
              </a:xfrm>
              <a:prstGeom prst="flowChartConnector">
                <a:avLst/>
              </a:prstGeom>
              <a:noFill/>
              <a:ln w="12700">
                <a:solidFill>
                  <a:schemeClr val="tx1"/>
                </a:solidFill>
                <a:round/>
                <a:headEnd/>
                <a:tailEnd/>
              </a:ln>
            </p:spPr>
            <p:txBody>
              <a:bodyPr wrap="none" anchor="ctr"/>
              <a:lstStyle/>
              <a:p>
                <a:pPr algn="ctr"/>
                <a:r>
                  <a:rPr lang="en-US" sz="1500" i="1" dirty="0"/>
                  <a:t>c</a:t>
                </a:r>
              </a:p>
            </p:txBody>
          </p:sp>
          <p:sp>
            <p:nvSpPr>
              <p:cNvPr id="28745" name="AutoShape 83"/>
              <p:cNvSpPr>
                <a:spLocks noChangeArrowheads="1"/>
              </p:cNvSpPr>
              <p:nvPr/>
            </p:nvSpPr>
            <p:spPr bwMode="auto">
              <a:xfrm>
                <a:off x="3552" y="1584"/>
                <a:ext cx="480" cy="480"/>
              </a:xfrm>
              <a:prstGeom prst="flowChartConnector">
                <a:avLst/>
              </a:prstGeom>
              <a:noFill/>
              <a:ln w="12700">
                <a:solidFill>
                  <a:schemeClr val="tx1"/>
                </a:solidFill>
                <a:round/>
                <a:headEnd/>
                <a:tailEnd/>
              </a:ln>
            </p:spPr>
            <p:txBody>
              <a:bodyPr wrap="none" anchor="ctr"/>
              <a:lstStyle/>
              <a:p>
                <a:pPr algn="ctr"/>
                <a:r>
                  <a:rPr lang="en-US" sz="1500" i="1" dirty="0"/>
                  <a:t>e</a:t>
                </a:r>
              </a:p>
            </p:txBody>
          </p:sp>
          <p:sp>
            <p:nvSpPr>
              <p:cNvPr id="28746" name="AutoShape 84"/>
              <p:cNvSpPr>
                <a:spLocks noChangeArrowheads="1"/>
              </p:cNvSpPr>
              <p:nvPr/>
            </p:nvSpPr>
            <p:spPr bwMode="auto">
              <a:xfrm>
                <a:off x="3168" y="2256"/>
                <a:ext cx="480" cy="480"/>
              </a:xfrm>
              <a:prstGeom prst="flowChartConnector">
                <a:avLst/>
              </a:prstGeom>
              <a:noFill/>
              <a:ln w="12700">
                <a:solidFill>
                  <a:schemeClr val="tx1"/>
                </a:solidFill>
                <a:round/>
                <a:headEnd/>
                <a:tailEnd/>
              </a:ln>
            </p:spPr>
            <p:txBody>
              <a:bodyPr wrap="none" anchor="ctr"/>
              <a:lstStyle/>
              <a:p>
                <a:pPr algn="ctr"/>
                <a:r>
                  <a:rPr lang="en-US" sz="1500" i="1" dirty="0"/>
                  <a:t>h</a:t>
                </a:r>
              </a:p>
            </p:txBody>
          </p:sp>
          <p:sp>
            <p:nvSpPr>
              <p:cNvPr id="28747" name="AutoShape 85"/>
              <p:cNvSpPr>
                <a:spLocks noChangeArrowheads="1"/>
              </p:cNvSpPr>
              <p:nvPr/>
            </p:nvSpPr>
            <p:spPr bwMode="auto">
              <a:xfrm>
                <a:off x="1584" y="624"/>
                <a:ext cx="480" cy="480"/>
              </a:xfrm>
              <a:prstGeom prst="flowChartConnector">
                <a:avLst/>
              </a:prstGeom>
              <a:noFill/>
              <a:ln w="12700">
                <a:solidFill>
                  <a:schemeClr val="tx1"/>
                </a:solidFill>
                <a:round/>
                <a:headEnd/>
                <a:tailEnd/>
              </a:ln>
            </p:spPr>
            <p:txBody>
              <a:bodyPr wrap="none" anchor="ctr"/>
              <a:lstStyle/>
              <a:p>
                <a:pPr algn="ctr"/>
                <a:r>
                  <a:rPr lang="en-US" sz="1500" i="1" dirty="0"/>
                  <a:t>a</a:t>
                </a:r>
              </a:p>
            </p:txBody>
          </p:sp>
          <p:sp>
            <p:nvSpPr>
              <p:cNvPr id="28748" name="AutoShape 86"/>
              <p:cNvSpPr>
                <a:spLocks noChangeArrowheads="1"/>
              </p:cNvSpPr>
              <p:nvPr/>
            </p:nvSpPr>
            <p:spPr bwMode="auto">
              <a:xfrm>
                <a:off x="4560" y="1872"/>
                <a:ext cx="480" cy="480"/>
              </a:xfrm>
              <a:prstGeom prst="flowChartConnector">
                <a:avLst/>
              </a:prstGeom>
              <a:noFill/>
              <a:ln w="12700">
                <a:solidFill>
                  <a:schemeClr val="tx1"/>
                </a:solidFill>
                <a:round/>
                <a:headEnd/>
                <a:tailEnd/>
              </a:ln>
            </p:spPr>
            <p:txBody>
              <a:bodyPr wrap="none" anchor="ctr"/>
              <a:lstStyle/>
              <a:p>
                <a:pPr algn="ctr"/>
                <a:r>
                  <a:rPr lang="en-US" sz="1500" i="1" dirty="0"/>
                  <a:t>f</a:t>
                </a:r>
              </a:p>
            </p:txBody>
          </p:sp>
          <p:sp>
            <p:nvSpPr>
              <p:cNvPr id="28749" name="AutoShape 87"/>
              <p:cNvSpPr>
                <a:spLocks noChangeArrowheads="1"/>
              </p:cNvSpPr>
              <p:nvPr/>
            </p:nvSpPr>
            <p:spPr bwMode="auto">
              <a:xfrm>
                <a:off x="4368" y="2736"/>
                <a:ext cx="480" cy="480"/>
              </a:xfrm>
              <a:prstGeom prst="flowChartConnector">
                <a:avLst/>
              </a:prstGeom>
              <a:noFill/>
              <a:ln w="12700">
                <a:solidFill>
                  <a:schemeClr val="tx1"/>
                </a:solidFill>
                <a:round/>
                <a:headEnd/>
                <a:tailEnd/>
              </a:ln>
            </p:spPr>
            <p:txBody>
              <a:bodyPr wrap="none" anchor="ctr"/>
              <a:lstStyle/>
              <a:p>
                <a:pPr algn="ctr"/>
                <a:r>
                  <a:rPr lang="en-US" sz="1500" i="1" dirty="0"/>
                  <a:t>r</a:t>
                </a:r>
              </a:p>
            </p:txBody>
          </p:sp>
          <p:cxnSp>
            <p:nvCxnSpPr>
              <p:cNvPr id="28750" name="AutoShape 88"/>
              <p:cNvCxnSpPr>
                <a:cxnSpLocks noChangeShapeType="1"/>
                <a:stCxn id="28738" idx="5"/>
                <a:endCxn id="28742" idx="2"/>
              </p:cNvCxnSpPr>
              <p:nvPr/>
            </p:nvCxnSpPr>
            <p:spPr bwMode="auto">
              <a:xfrm>
                <a:off x="746" y="2618"/>
                <a:ext cx="454" cy="358"/>
              </a:xfrm>
              <a:prstGeom prst="straightConnector1">
                <a:avLst/>
              </a:prstGeom>
              <a:noFill/>
              <a:ln w="9525">
                <a:solidFill>
                  <a:schemeClr val="tx1"/>
                </a:solidFill>
                <a:round/>
                <a:headEnd/>
                <a:tailEnd type="triangle" w="med" len="med"/>
              </a:ln>
            </p:spPr>
          </p:cxnSp>
          <p:cxnSp>
            <p:nvCxnSpPr>
              <p:cNvPr id="28751" name="AutoShape 89"/>
              <p:cNvCxnSpPr>
                <a:cxnSpLocks noChangeShapeType="1"/>
                <a:stCxn id="28742" idx="5"/>
                <a:endCxn id="28743" idx="2"/>
              </p:cNvCxnSpPr>
              <p:nvPr/>
            </p:nvCxnSpPr>
            <p:spPr bwMode="auto">
              <a:xfrm flipV="1">
                <a:off x="1610" y="3120"/>
                <a:ext cx="742" cy="26"/>
              </a:xfrm>
              <a:prstGeom prst="straightConnector1">
                <a:avLst/>
              </a:prstGeom>
              <a:noFill/>
              <a:ln w="9525">
                <a:solidFill>
                  <a:schemeClr val="tx1"/>
                </a:solidFill>
                <a:round/>
                <a:headEnd/>
                <a:tailEnd type="triangle" w="med" len="med"/>
              </a:ln>
            </p:spPr>
          </p:cxnSp>
          <p:cxnSp>
            <p:nvCxnSpPr>
              <p:cNvPr id="28752" name="AutoShape 90"/>
              <p:cNvCxnSpPr>
                <a:cxnSpLocks noChangeShapeType="1"/>
                <a:stCxn id="28746" idx="3"/>
                <a:endCxn id="28743" idx="7"/>
              </p:cNvCxnSpPr>
              <p:nvPr/>
            </p:nvCxnSpPr>
            <p:spPr bwMode="auto">
              <a:xfrm flipH="1">
                <a:off x="2762" y="2666"/>
                <a:ext cx="476" cy="284"/>
              </a:xfrm>
              <a:prstGeom prst="straightConnector1">
                <a:avLst/>
              </a:prstGeom>
              <a:noFill/>
              <a:ln w="9525">
                <a:solidFill>
                  <a:schemeClr val="tx1"/>
                </a:solidFill>
                <a:round/>
                <a:headEnd/>
                <a:tailEnd type="triangle" w="med" len="med"/>
              </a:ln>
            </p:spPr>
          </p:cxnSp>
          <p:cxnSp>
            <p:nvCxnSpPr>
              <p:cNvPr id="28753" name="AutoShape 91"/>
              <p:cNvCxnSpPr>
                <a:cxnSpLocks noChangeShapeType="1"/>
                <a:stCxn id="28746" idx="2"/>
                <a:endCxn id="28742" idx="6"/>
              </p:cNvCxnSpPr>
              <p:nvPr/>
            </p:nvCxnSpPr>
            <p:spPr bwMode="auto">
              <a:xfrm flipH="1">
                <a:off x="1680" y="2496"/>
                <a:ext cx="1488" cy="480"/>
              </a:xfrm>
              <a:prstGeom prst="straightConnector1">
                <a:avLst/>
              </a:prstGeom>
              <a:noFill/>
              <a:ln w="9525">
                <a:solidFill>
                  <a:schemeClr val="tx1"/>
                </a:solidFill>
                <a:round/>
                <a:headEnd/>
                <a:tailEnd type="triangle" w="med" len="med"/>
              </a:ln>
            </p:spPr>
          </p:cxnSp>
          <p:cxnSp>
            <p:nvCxnSpPr>
              <p:cNvPr id="28754" name="AutoShape 92"/>
              <p:cNvCxnSpPr>
                <a:cxnSpLocks noChangeShapeType="1"/>
                <a:stCxn id="28745" idx="4"/>
                <a:endCxn id="28746" idx="7"/>
              </p:cNvCxnSpPr>
              <p:nvPr/>
            </p:nvCxnSpPr>
            <p:spPr bwMode="auto">
              <a:xfrm flipH="1">
                <a:off x="3578" y="2064"/>
                <a:ext cx="214" cy="262"/>
              </a:xfrm>
              <a:prstGeom prst="straightConnector1">
                <a:avLst/>
              </a:prstGeom>
              <a:noFill/>
              <a:ln w="9525">
                <a:solidFill>
                  <a:schemeClr val="tx1"/>
                </a:solidFill>
                <a:round/>
                <a:headEnd/>
                <a:tailEnd type="triangle" w="med" len="med"/>
              </a:ln>
            </p:spPr>
          </p:cxnSp>
          <p:cxnSp>
            <p:nvCxnSpPr>
              <p:cNvPr id="28755" name="AutoShape 93"/>
              <p:cNvCxnSpPr>
                <a:cxnSpLocks noChangeShapeType="1"/>
                <a:stCxn id="28745" idx="5"/>
                <a:endCxn id="28749" idx="1"/>
              </p:cNvCxnSpPr>
              <p:nvPr/>
            </p:nvCxnSpPr>
            <p:spPr bwMode="auto">
              <a:xfrm>
                <a:off x="3962" y="1994"/>
                <a:ext cx="476" cy="812"/>
              </a:xfrm>
              <a:prstGeom prst="straightConnector1">
                <a:avLst/>
              </a:prstGeom>
              <a:noFill/>
              <a:ln w="9525">
                <a:solidFill>
                  <a:schemeClr val="tx1"/>
                </a:solidFill>
                <a:round/>
                <a:headEnd/>
                <a:tailEnd type="triangle" w="med" len="med"/>
              </a:ln>
            </p:spPr>
          </p:cxnSp>
          <p:cxnSp>
            <p:nvCxnSpPr>
              <p:cNvPr id="28756" name="AutoShape 94"/>
              <p:cNvCxnSpPr>
                <a:cxnSpLocks noChangeShapeType="1"/>
                <a:stCxn id="28749" idx="0"/>
                <a:endCxn id="28748" idx="4"/>
              </p:cNvCxnSpPr>
              <p:nvPr/>
            </p:nvCxnSpPr>
            <p:spPr bwMode="auto">
              <a:xfrm flipV="1">
                <a:off x="4608" y="2352"/>
                <a:ext cx="192" cy="384"/>
              </a:xfrm>
              <a:prstGeom prst="straightConnector1">
                <a:avLst/>
              </a:prstGeom>
              <a:noFill/>
              <a:ln w="9525">
                <a:solidFill>
                  <a:schemeClr val="tx1"/>
                </a:solidFill>
                <a:round/>
                <a:headEnd/>
                <a:tailEnd type="triangle" w="med" len="med"/>
              </a:ln>
            </p:spPr>
          </p:cxnSp>
          <p:cxnSp>
            <p:nvCxnSpPr>
              <p:cNvPr id="28757" name="AutoShape 95"/>
              <p:cNvCxnSpPr>
                <a:cxnSpLocks noChangeShapeType="1"/>
                <a:stCxn id="28748" idx="0"/>
                <a:endCxn id="28739" idx="4"/>
              </p:cNvCxnSpPr>
              <p:nvPr/>
            </p:nvCxnSpPr>
            <p:spPr bwMode="auto">
              <a:xfrm flipV="1">
                <a:off x="4800" y="1056"/>
                <a:ext cx="144" cy="816"/>
              </a:xfrm>
              <a:prstGeom prst="straightConnector1">
                <a:avLst/>
              </a:prstGeom>
              <a:noFill/>
              <a:ln w="9525">
                <a:solidFill>
                  <a:schemeClr val="tx1"/>
                </a:solidFill>
                <a:round/>
                <a:headEnd/>
                <a:tailEnd type="triangle" w="med" len="med"/>
              </a:ln>
            </p:spPr>
          </p:cxnSp>
          <p:cxnSp>
            <p:nvCxnSpPr>
              <p:cNvPr id="28758" name="AutoShape 96"/>
              <p:cNvCxnSpPr>
                <a:cxnSpLocks noChangeShapeType="1"/>
                <a:stCxn id="28738" idx="7"/>
              </p:cNvCxnSpPr>
              <p:nvPr/>
            </p:nvCxnSpPr>
            <p:spPr bwMode="auto">
              <a:xfrm flipV="1">
                <a:off x="746" y="2016"/>
                <a:ext cx="982" cy="262"/>
              </a:xfrm>
              <a:prstGeom prst="straightConnector1">
                <a:avLst/>
              </a:prstGeom>
              <a:noFill/>
              <a:ln w="9525">
                <a:solidFill>
                  <a:schemeClr val="tx1"/>
                </a:solidFill>
                <a:round/>
                <a:headEnd/>
                <a:tailEnd type="triangle" w="med" len="med"/>
              </a:ln>
            </p:spPr>
          </p:cxnSp>
          <p:cxnSp>
            <p:nvCxnSpPr>
              <p:cNvPr id="28759" name="AutoShape 97"/>
              <p:cNvCxnSpPr>
                <a:cxnSpLocks noChangeShapeType="1"/>
                <a:stCxn id="28740" idx="1"/>
                <a:endCxn id="28741" idx="5"/>
              </p:cNvCxnSpPr>
              <p:nvPr/>
            </p:nvCxnSpPr>
            <p:spPr bwMode="auto">
              <a:xfrm flipH="1" flipV="1">
                <a:off x="1130" y="1466"/>
                <a:ext cx="668" cy="380"/>
              </a:xfrm>
              <a:prstGeom prst="straightConnector1">
                <a:avLst/>
              </a:prstGeom>
              <a:noFill/>
              <a:ln w="9525">
                <a:solidFill>
                  <a:schemeClr val="tx1"/>
                </a:solidFill>
                <a:round/>
                <a:headEnd/>
                <a:tailEnd type="triangle" w="med" len="med"/>
              </a:ln>
            </p:spPr>
          </p:cxnSp>
          <p:cxnSp>
            <p:nvCxnSpPr>
              <p:cNvPr id="28760" name="AutoShape 98"/>
              <p:cNvCxnSpPr>
                <a:cxnSpLocks noChangeShapeType="1"/>
                <a:endCxn id="28747" idx="2"/>
              </p:cNvCxnSpPr>
              <p:nvPr/>
            </p:nvCxnSpPr>
            <p:spPr bwMode="auto">
              <a:xfrm flipV="1">
                <a:off x="1152" y="864"/>
                <a:ext cx="432" cy="262"/>
              </a:xfrm>
              <a:prstGeom prst="straightConnector1">
                <a:avLst/>
              </a:prstGeom>
              <a:noFill/>
              <a:ln w="9525">
                <a:solidFill>
                  <a:schemeClr val="tx1"/>
                </a:solidFill>
                <a:round/>
                <a:headEnd/>
                <a:tailEnd type="triangle" w="med" len="med"/>
              </a:ln>
            </p:spPr>
          </p:cxnSp>
          <p:cxnSp>
            <p:nvCxnSpPr>
              <p:cNvPr id="28761" name="AutoShape 99"/>
              <p:cNvCxnSpPr>
                <a:cxnSpLocks noChangeShapeType="1"/>
                <a:stCxn id="28744" idx="2"/>
                <a:endCxn id="28747" idx="6"/>
              </p:cNvCxnSpPr>
              <p:nvPr/>
            </p:nvCxnSpPr>
            <p:spPr bwMode="auto">
              <a:xfrm flipH="1" flipV="1">
                <a:off x="2064" y="864"/>
                <a:ext cx="816" cy="384"/>
              </a:xfrm>
              <a:prstGeom prst="straightConnector1">
                <a:avLst/>
              </a:prstGeom>
              <a:noFill/>
              <a:ln w="9525">
                <a:solidFill>
                  <a:schemeClr val="tx1"/>
                </a:solidFill>
                <a:round/>
                <a:headEnd/>
                <a:tailEnd type="triangle" w="med" len="med"/>
              </a:ln>
            </p:spPr>
          </p:cxnSp>
          <p:cxnSp>
            <p:nvCxnSpPr>
              <p:cNvPr id="28762" name="AutoShape 100"/>
              <p:cNvCxnSpPr>
                <a:cxnSpLocks noChangeShapeType="1"/>
                <a:stCxn id="28740" idx="7"/>
                <a:endCxn id="28744" idx="3"/>
              </p:cNvCxnSpPr>
              <p:nvPr/>
            </p:nvCxnSpPr>
            <p:spPr bwMode="auto">
              <a:xfrm flipV="1">
                <a:off x="2138" y="1418"/>
                <a:ext cx="812" cy="428"/>
              </a:xfrm>
              <a:prstGeom prst="straightConnector1">
                <a:avLst/>
              </a:prstGeom>
              <a:noFill/>
              <a:ln w="9525">
                <a:solidFill>
                  <a:schemeClr val="tx1"/>
                </a:solidFill>
                <a:round/>
                <a:headEnd/>
                <a:tailEnd type="triangle" w="med" len="med"/>
              </a:ln>
            </p:spPr>
          </p:cxnSp>
          <p:cxnSp>
            <p:nvCxnSpPr>
              <p:cNvPr id="28763" name="AutoShape 101"/>
              <p:cNvCxnSpPr>
                <a:cxnSpLocks noChangeShapeType="1"/>
                <a:stCxn id="28740" idx="6"/>
                <a:endCxn id="28745" idx="2"/>
              </p:cNvCxnSpPr>
              <p:nvPr/>
            </p:nvCxnSpPr>
            <p:spPr bwMode="auto">
              <a:xfrm flipV="1">
                <a:off x="2208" y="1824"/>
                <a:ext cx="1344" cy="192"/>
              </a:xfrm>
              <a:prstGeom prst="straightConnector1">
                <a:avLst/>
              </a:prstGeom>
              <a:noFill/>
              <a:ln w="9525">
                <a:solidFill>
                  <a:schemeClr val="tx1"/>
                </a:solidFill>
                <a:round/>
                <a:headEnd/>
                <a:tailEnd type="triangle" w="med" len="med"/>
              </a:ln>
            </p:spPr>
          </p:cxnSp>
          <p:cxnSp>
            <p:nvCxnSpPr>
              <p:cNvPr id="28764" name="AutoShape 102"/>
              <p:cNvCxnSpPr>
                <a:cxnSpLocks noChangeShapeType="1"/>
                <a:stCxn id="28748" idx="1"/>
                <a:endCxn id="28744" idx="6"/>
              </p:cNvCxnSpPr>
              <p:nvPr/>
            </p:nvCxnSpPr>
            <p:spPr bwMode="auto">
              <a:xfrm rot="5400000" flipH="1">
                <a:off x="3648" y="960"/>
                <a:ext cx="694" cy="1270"/>
              </a:xfrm>
              <a:prstGeom prst="curvedConnector2">
                <a:avLst/>
              </a:prstGeom>
              <a:noFill/>
              <a:ln w="9525">
                <a:solidFill>
                  <a:schemeClr val="tx1"/>
                </a:solidFill>
                <a:round/>
                <a:headEnd/>
                <a:tailEnd type="triangle" w="med" len="med"/>
              </a:ln>
            </p:spPr>
          </p:cxnSp>
          <p:cxnSp>
            <p:nvCxnSpPr>
              <p:cNvPr id="28765" name="AutoShape 103"/>
              <p:cNvCxnSpPr>
                <a:cxnSpLocks noChangeShapeType="1"/>
                <a:stCxn id="28738" idx="6"/>
                <a:endCxn id="28745" idx="3"/>
              </p:cNvCxnSpPr>
              <p:nvPr/>
            </p:nvCxnSpPr>
            <p:spPr bwMode="auto">
              <a:xfrm flipV="1">
                <a:off x="816" y="1994"/>
                <a:ext cx="2806" cy="454"/>
              </a:xfrm>
              <a:prstGeom prst="curvedConnector2">
                <a:avLst/>
              </a:prstGeom>
              <a:noFill/>
              <a:ln w="9525">
                <a:solidFill>
                  <a:schemeClr val="tx1"/>
                </a:solidFill>
                <a:round/>
                <a:headEnd/>
                <a:tailEnd type="triangle" w="med" len="med"/>
              </a:ln>
            </p:spPr>
          </p:cxnSp>
        </p:grpSp>
        <p:cxnSp>
          <p:nvCxnSpPr>
            <p:cNvPr id="28737" name="AutoShape 104"/>
            <p:cNvCxnSpPr>
              <a:cxnSpLocks noChangeShapeType="1"/>
              <a:stCxn id="28743" idx="6"/>
              <a:endCxn id="28749" idx="2"/>
            </p:cNvCxnSpPr>
            <p:nvPr/>
          </p:nvCxnSpPr>
          <p:spPr bwMode="auto">
            <a:xfrm flipV="1">
              <a:off x="2966" y="3043"/>
              <a:ext cx="1323" cy="119"/>
            </a:xfrm>
            <a:prstGeom prst="straightConnector1">
              <a:avLst/>
            </a:prstGeom>
            <a:noFill/>
            <a:ln w="9525">
              <a:solidFill>
                <a:schemeClr val="bg1"/>
              </a:solidFill>
              <a:round/>
              <a:headEnd/>
              <a:tailEnd type="triangle" w="med" len="med"/>
            </a:ln>
          </p:spPr>
        </p:cxnSp>
      </p:grpSp>
      <p:sp>
        <p:nvSpPr>
          <p:cNvPr id="805993" name="Text Box 105"/>
          <p:cNvSpPr txBox="1">
            <a:spLocks noChangeArrowheads="1"/>
          </p:cNvSpPr>
          <p:nvPr/>
        </p:nvSpPr>
        <p:spPr bwMode="auto">
          <a:xfrm>
            <a:off x="4267201" y="3868738"/>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3</a:t>
            </a:r>
          </a:p>
        </p:txBody>
      </p:sp>
      <p:sp>
        <p:nvSpPr>
          <p:cNvPr id="805994" name="Text Box 106"/>
          <p:cNvSpPr txBox="1">
            <a:spLocks noChangeArrowheads="1"/>
          </p:cNvSpPr>
          <p:nvPr/>
        </p:nvSpPr>
        <p:spPr bwMode="auto">
          <a:xfrm>
            <a:off x="7024689" y="3798887"/>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9</a:t>
            </a:r>
          </a:p>
        </p:txBody>
      </p:sp>
      <p:sp>
        <p:nvSpPr>
          <p:cNvPr id="805995" name="Text Box 107"/>
          <p:cNvSpPr txBox="1">
            <a:spLocks noChangeArrowheads="1"/>
          </p:cNvSpPr>
          <p:nvPr/>
        </p:nvSpPr>
        <p:spPr bwMode="auto">
          <a:xfrm>
            <a:off x="8734429" y="3795714"/>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1</a:t>
            </a:r>
          </a:p>
        </p:txBody>
      </p:sp>
      <p:sp>
        <p:nvSpPr>
          <p:cNvPr id="805996" name="Oval 108"/>
          <p:cNvSpPr>
            <a:spLocks noChangeArrowheads="1"/>
          </p:cNvSpPr>
          <p:nvPr/>
        </p:nvSpPr>
        <p:spPr bwMode="auto">
          <a:xfrm>
            <a:off x="8370888" y="3868735"/>
            <a:ext cx="290512" cy="265112"/>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805997" name="Oval 109"/>
          <p:cNvSpPr>
            <a:spLocks noChangeArrowheads="1"/>
          </p:cNvSpPr>
          <p:nvPr/>
        </p:nvSpPr>
        <p:spPr bwMode="auto">
          <a:xfrm>
            <a:off x="8388356" y="4381502"/>
            <a:ext cx="290513"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5998" name="Text Box 110"/>
          <p:cNvSpPr txBox="1">
            <a:spLocks noChangeArrowheads="1"/>
          </p:cNvSpPr>
          <p:nvPr/>
        </p:nvSpPr>
        <p:spPr bwMode="auto">
          <a:xfrm>
            <a:off x="8759829" y="4303714"/>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16</a:t>
            </a:r>
          </a:p>
        </p:txBody>
      </p:sp>
      <p:sp>
        <p:nvSpPr>
          <p:cNvPr id="805999" name="Oval 111"/>
          <p:cNvSpPr>
            <a:spLocks noChangeArrowheads="1"/>
          </p:cNvSpPr>
          <p:nvPr/>
        </p:nvSpPr>
        <p:spPr bwMode="auto">
          <a:xfrm>
            <a:off x="3276606" y="4398961"/>
            <a:ext cx="290513"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6000" name="Oval 112"/>
          <p:cNvSpPr>
            <a:spLocks noChangeArrowheads="1"/>
          </p:cNvSpPr>
          <p:nvPr/>
        </p:nvSpPr>
        <p:spPr bwMode="auto">
          <a:xfrm>
            <a:off x="3960815" y="4397378"/>
            <a:ext cx="290512"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6001" name="Oval 113"/>
          <p:cNvSpPr>
            <a:spLocks noChangeArrowheads="1"/>
          </p:cNvSpPr>
          <p:nvPr/>
        </p:nvSpPr>
        <p:spPr bwMode="auto">
          <a:xfrm>
            <a:off x="4789488" y="4389435"/>
            <a:ext cx="290512"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6002" name="Text Box 114"/>
          <p:cNvSpPr txBox="1">
            <a:spLocks noChangeArrowheads="1"/>
          </p:cNvSpPr>
          <p:nvPr/>
        </p:nvSpPr>
        <p:spPr bwMode="auto">
          <a:xfrm>
            <a:off x="3565529" y="4354514"/>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4</a:t>
            </a:r>
          </a:p>
        </p:txBody>
      </p:sp>
      <p:sp>
        <p:nvSpPr>
          <p:cNvPr id="806003" name="Text Box 115"/>
          <p:cNvSpPr txBox="1">
            <a:spLocks noChangeArrowheads="1"/>
          </p:cNvSpPr>
          <p:nvPr/>
        </p:nvSpPr>
        <p:spPr bwMode="auto">
          <a:xfrm>
            <a:off x="4154489" y="4506914"/>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11</a:t>
            </a:r>
          </a:p>
        </p:txBody>
      </p:sp>
      <p:sp>
        <p:nvSpPr>
          <p:cNvPr id="806004" name="Text Box 116"/>
          <p:cNvSpPr txBox="1">
            <a:spLocks noChangeArrowheads="1"/>
          </p:cNvSpPr>
          <p:nvPr/>
        </p:nvSpPr>
        <p:spPr bwMode="auto">
          <a:xfrm>
            <a:off x="5084765" y="4327526"/>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5</a:t>
            </a:r>
          </a:p>
        </p:txBody>
      </p:sp>
      <p:sp>
        <p:nvSpPr>
          <p:cNvPr id="806005" name="Oval 117"/>
          <p:cNvSpPr>
            <a:spLocks noChangeArrowheads="1"/>
          </p:cNvSpPr>
          <p:nvPr/>
        </p:nvSpPr>
        <p:spPr bwMode="auto">
          <a:xfrm>
            <a:off x="3833815" y="3921126"/>
            <a:ext cx="290512" cy="265113"/>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806006" name="Oval 118"/>
          <p:cNvSpPr>
            <a:spLocks noChangeArrowheads="1"/>
          </p:cNvSpPr>
          <p:nvPr/>
        </p:nvSpPr>
        <p:spPr bwMode="auto">
          <a:xfrm>
            <a:off x="3276606" y="4398961"/>
            <a:ext cx="290513" cy="265112"/>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806007" name="Oval 119"/>
          <p:cNvSpPr>
            <a:spLocks noChangeArrowheads="1"/>
          </p:cNvSpPr>
          <p:nvPr/>
        </p:nvSpPr>
        <p:spPr bwMode="auto">
          <a:xfrm>
            <a:off x="3257556" y="4945061"/>
            <a:ext cx="290513"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6008" name="Oval 120"/>
          <p:cNvSpPr>
            <a:spLocks noChangeArrowheads="1"/>
          </p:cNvSpPr>
          <p:nvPr/>
        </p:nvSpPr>
        <p:spPr bwMode="auto">
          <a:xfrm>
            <a:off x="3259139" y="4945061"/>
            <a:ext cx="290512" cy="265112"/>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806009" name="Oval 121"/>
          <p:cNvSpPr>
            <a:spLocks noChangeArrowheads="1"/>
          </p:cNvSpPr>
          <p:nvPr/>
        </p:nvSpPr>
        <p:spPr bwMode="auto">
          <a:xfrm>
            <a:off x="4787906" y="4391026"/>
            <a:ext cx="290513" cy="265113"/>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806010" name="Oval 122"/>
          <p:cNvSpPr>
            <a:spLocks noChangeArrowheads="1"/>
          </p:cNvSpPr>
          <p:nvPr/>
        </p:nvSpPr>
        <p:spPr bwMode="auto">
          <a:xfrm>
            <a:off x="4437063" y="4918078"/>
            <a:ext cx="290512"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6011" name="Oval 123"/>
          <p:cNvSpPr>
            <a:spLocks noChangeArrowheads="1"/>
          </p:cNvSpPr>
          <p:nvPr/>
        </p:nvSpPr>
        <p:spPr bwMode="auto">
          <a:xfrm>
            <a:off x="5113339" y="4926011"/>
            <a:ext cx="290512"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6012" name="Text Box 124"/>
          <p:cNvSpPr txBox="1">
            <a:spLocks noChangeArrowheads="1"/>
          </p:cNvSpPr>
          <p:nvPr/>
        </p:nvSpPr>
        <p:spPr bwMode="auto">
          <a:xfrm>
            <a:off x="5387977" y="4862514"/>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7</a:t>
            </a:r>
          </a:p>
        </p:txBody>
      </p:sp>
      <p:sp>
        <p:nvSpPr>
          <p:cNvPr id="806013" name="Text Box 125"/>
          <p:cNvSpPr txBox="1">
            <a:spLocks noChangeArrowheads="1"/>
          </p:cNvSpPr>
          <p:nvPr/>
        </p:nvSpPr>
        <p:spPr bwMode="auto">
          <a:xfrm>
            <a:off x="4686301" y="4868863"/>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13</a:t>
            </a:r>
          </a:p>
        </p:txBody>
      </p:sp>
      <p:sp>
        <p:nvSpPr>
          <p:cNvPr id="806014" name="Oval 126"/>
          <p:cNvSpPr>
            <a:spLocks noChangeArrowheads="1"/>
          </p:cNvSpPr>
          <p:nvPr/>
        </p:nvSpPr>
        <p:spPr bwMode="auto">
          <a:xfrm>
            <a:off x="5114930" y="4927602"/>
            <a:ext cx="290513" cy="265113"/>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806015" name="Oval 127"/>
          <p:cNvSpPr>
            <a:spLocks noChangeArrowheads="1"/>
          </p:cNvSpPr>
          <p:nvPr/>
        </p:nvSpPr>
        <p:spPr bwMode="auto">
          <a:xfrm>
            <a:off x="5111756" y="5453061"/>
            <a:ext cx="290513"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6016" name="Text Box 128"/>
          <p:cNvSpPr txBox="1">
            <a:spLocks noChangeArrowheads="1"/>
          </p:cNvSpPr>
          <p:nvPr/>
        </p:nvSpPr>
        <p:spPr bwMode="auto">
          <a:xfrm>
            <a:off x="5376865" y="5397502"/>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8</a:t>
            </a:r>
          </a:p>
        </p:txBody>
      </p:sp>
      <p:sp>
        <p:nvSpPr>
          <p:cNvPr id="806017" name="Oval 129"/>
          <p:cNvSpPr>
            <a:spLocks noChangeArrowheads="1"/>
          </p:cNvSpPr>
          <p:nvPr/>
        </p:nvSpPr>
        <p:spPr bwMode="auto">
          <a:xfrm>
            <a:off x="5113339" y="5454653"/>
            <a:ext cx="290512" cy="265113"/>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806018" name="Oval 130"/>
          <p:cNvSpPr>
            <a:spLocks noChangeArrowheads="1"/>
          </p:cNvSpPr>
          <p:nvPr/>
        </p:nvSpPr>
        <p:spPr bwMode="auto">
          <a:xfrm>
            <a:off x="5375280" y="5981702"/>
            <a:ext cx="290513"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6019" name="Text Box 131"/>
          <p:cNvSpPr txBox="1">
            <a:spLocks noChangeArrowheads="1"/>
          </p:cNvSpPr>
          <p:nvPr/>
        </p:nvSpPr>
        <p:spPr bwMode="auto">
          <a:xfrm>
            <a:off x="5641977" y="5924550"/>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10</a:t>
            </a:r>
          </a:p>
        </p:txBody>
      </p:sp>
      <p:sp>
        <p:nvSpPr>
          <p:cNvPr id="806020" name="Text Box 132"/>
          <p:cNvSpPr txBox="1">
            <a:spLocks noChangeArrowheads="1"/>
          </p:cNvSpPr>
          <p:nvPr/>
        </p:nvSpPr>
        <p:spPr bwMode="auto">
          <a:xfrm>
            <a:off x="4481513" y="5924550"/>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11</a:t>
            </a:r>
          </a:p>
        </p:txBody>
      </p:sp>
      <p:sp>
        <p:nvSpPr>
          <p:cNvPr id="806021" name="Oval 133"/>
          <p:cNvSpPr>
            <a:spLocks noChangeArrowheads="1"/>
          </p:cNvSpPr>
          <p:nvPr/>
        </p:nvSpPr>
        <p:spPr bwMode="auto">
          <a:xfrm>
            <a:off x="4860930" y="5962653"/>
            <a:ext cx="290513"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6022" name="Oval 134"/>
          <p:cNvSpPr>
            <a:spLocks noChangeArrowheads="1"/>
          </p:cNvSpPr>
          <p:nvPr/>
        </p:nvSpPr>
        <p:spPr bwMode="auto">
          <a:xfrm>
            <a:off x="6623056" y="3856035"/>
            <a:ext cx="290513" cy="265112"/>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806023" name="Oval 135"/>
          <p:cNvSpPr>
            <a:spLocks noChangeArrowheads="1"/>
          </p:cNvSpPr>
          <p:nvPr/>
        </p:nvSpPr>
        <p:spPr bwMode="auto">
          <a:xfrm>
            <a:off x="6954839" y="4384678"/>
            <a:ext cx="290512"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6024" name="Oval 136"/>
          <p:cNvSpPr>
            <a:spLocks noChangeArrowheads="1"/>
          </p:cNvSpPr>
          <p:nvPr/>
        </p:nvSpPr>
        <p:spPr bwMode="auto">
          <a:xfrm>
            <a:off x="6253163" y="4383085"/>
            <a:ext cx="290512"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6025" name="Text Box 137"/>
          <p:cNvSpPr txBox="1">
            <a:spLocks noChangeArrowheads="1"/>
          </p:cNvSpPr>
          <p:nvPr/>
        </p:nvSpPr>
        <p:spPr bwMode="auto">
          <a:xfrm>
            <a:off x="6488113" y="4327526"/>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17</a:t>
            </a:r>
          </a:p>
        </p:txBody>
      </p:sp>
      <p:sp>
        <p:nvSpPr>
          <p:cNvPr id="806026" name="Text Box 138"/>
          <p:cNvSpPr txBox="1">
            <a:spLocks noChangeArrowheads="1"/>
          </p:cNvSpPr>
          <p:nvPr/>
        </p:nvSpPr>
        <p:spPr bwMode="auto">
          <a:xfrm>
            <a:off x="7204077" y="4316414"/>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11</a:t>
            </a:r>
          </a:p>
        </p:txBody>
      </p:sp>
      <p:sp>
        <p:nvSpPr>
          <p:cNvPr id="806027" name="Oval 139"/>
          <p:cNvSpPr>
            <a:spLocks noChangeArrowheads="1"/>
          </p:cNvSpPr>
          <p:nvPr/>
        </p:nvSpPr>
        <p:spPr bwMode="auto">
          <a:xfrm>
            <a:off x="5375280" y="5983285"/>
            <a:ext cx="290513" cy="265112"/>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28720" name="Text Box 140"/>
          <p:cNvSpPr txBox="1">
            <a:spLocks noChangeArrowheads="1"/>
          </p:cNvSpPr>
          <p:nvPr/>
        </p:nvSpPr>
        <p:spPr bwMode="auto">
          <a:xfrm>
            <a:off x="6550029" y="3352802"/>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dirty="0"/>
              <a:t>0</a:t>
            </a:r>
          </a:p>
        </p:txBody>
      </p:sp>
      <p:sp>
        <p:nvSpPr>
          <p:cNvPr id="806029" name="Text Box 141"/>
          <p:cNvSpPr txBox="1">
            <a:spLocks noChangeArrowheads="1"/>
          </p:cNvSpPr>
          <p:nvPr/>
        </p:nvSpPr>
        <p:spPr bwMode="auto">
          <a:xfrm>
            <a:off x="3554413" y="4867275"/>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6</a:t>
            </a:r>
          </a:p>
        </p:txBody>
      </p:sp>
      <p:sp>
        <p:nvSpPr>
          <p:cNvPr id="28722" name="Text Box 142"/>
          <p:cNvSpPr txBox="1">
            <a:spLocks noChangeArrowheads="1"/>
          </p:cNvSpPr>
          <p:nvPr/>
        </p:nvSpPr>
        <p:spPr bwMode="auto">
          <a:xfrm>
            <a:off x="4884737" y="1974854"/>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3</a:t>
            </a:r>
          </a:p>
        </p:txBody>
      </p:sp>
      <p:sp>
        <p:nvSpPr>
          <p:cNvPr id="28723" name="Text Box 143"/>
          <p:cNvSpPr txBox="1">
            <a:spLocks noChangeArrowheads="1"/>
          </p:cNvSpPr>
          <p:nvPr/>
        </p:nvSpPr>
        <p:spPr bwMode="auto">
          <a:xfrm>
            <a:off x="5878513" y="2128839"/>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9</a:t>
            </a:r>
          </a:p>
        </p:txBody>
      </p:sp>
      <p:sp>
        <p:nvSpPr>
          <p:cNvPr id="28724" name="Text Box 144"/>
          <p:cNvSpPr txBox="1">
            <a:spLocks noChangeArrowheads="1"/>
          </p:cNvSpPr>
          <p:nvPr/>
        </p:nvSpPr>
        <p:spPr bwMode="auto">
          <a:xfrm>
            <a:off x="4735513" y="2622554"/>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1</a:t>
            </a:r>
          </a:p>
        </p:txBody>
      </p:sp>
      <p:sp>
        <p:nvSpPr>
          <p:cNvPr id="28725" name="Text Box 145"/>
          <p:cNvSpPr txBox="1">
            <a:spLocks noChangeArrowheads="1"/>
          </p:cNvSpPr>
          <p:nvPr/>
        </p:nvSpPr>
        <p:spPr bwMode="auto">
          <a:xfrm>
            <a:off x="5224461" y="1657354"/>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1</a:t>
            </a:r>
          </a:p>
        </p:txBody>
      </p:sp>
      <p:sp>
        <p:nvSpPr>
          <p:cNvPr id="28726" name="Text Box 146"/>
          <p:cNvSpPr txBox="1">
            <a:spLocks noChangeArrowheads="1"/>
          </p:cNvSpPr>
          <p:nvPr/>
        </p:nvSpPr>
        <p:spPr bwMode="auto">
          <a:xfrm>
            <a:off x="5035549" y="1219202"/>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2</a:t>
            </a:r>
          </a:p>
        </p:txBody>
      </p:sp>
      <p:sp>
        <p:nvSpPr>
          <p:cNvPr id="28727" name="Text Box 147"/>
          <p:cNvSpPr txBox="1">
            <a:spLocks noChangeArrowheads="1"/>
          </p:cNvSpPr>
          <p:nvPr/>
        </p:nvSpPr>
        <p:spPr bwMode="auto">
          <a:xfrm>
            <a:off x="5753101" y="1639890"/>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8</a:t>
            </a:r>
          </a:p>
        </p:txBody>
      </p:sp>
      <p:sp>
        <p:nvSpPr>
          <p:cNvPr id="28728" name="Text Box 148"/>
          <p:cNvSpPr txBox="1">
            <a:spLocks noChangeArrowheads="1"/>
          </p:cNvSpPr>
          <p:nvPr/>
        </p:nvSpPr>
        <p:spPr bwMode="auto">
          <a:xfrm>
            <a:off x="6683377" y="2252666"/>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8</a:t>
            </a:r>
          </a:p>
        </p:txBody>
      </p:sp>
      <p:sp>
        <p:nvSpPr>
          <p:cNvPr id="28729" name="Text Box 149"/>
          <p:cNvSpPr txBox="1">
            <a:spLocks noChangeArrowheads="1"/>
          </p:cNvSpPr>
          <p:nvPr/>
        </p:nvSpPr>
        <p:spPr bwMode="auto">
          <a:xfrm>
            <a:off x="7013573" y="2125666"/>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2</a:t>
            </a:r>
          </a:p>
        </p:txBody>
      </p:sp>
      <p:sp>
        <p:nvSpPr>
          <p:cNvPr id="28730" name="Text Box 150"/>
          <p:cNvSpPr txBox="1">
            <a:spLocks noChangeArrowheads="1"/>
          </p:cNvSpPr>
          <p:nvPr/>
        </p:nvSpPr>
        <p:spPr bwMode="auto">
          <a:xfrm>
            <a:off x="5467353" y="2851154"/>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15</a:t>
            </a:r>
          </a:p>
        </p:txBody>
      </p:sp>
      <p:sp>
        <p:nvSpPr>
          <p:cNvPr id="28731" name="Text Box 151"/>
          <p:cNvSpPr txBox="1">
            <a:spLocks noChangeArrowheads="1"/>
          </p:cNvSpPr>
          <p:nvPr/>
        </p:nvSpPr>
        <p:spPr bwMode="auto">
          <a:xfrm>
            <a:off x="7540625" y="2371727"/>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1</a:t>
            </a:r>
          </a:p>
        </p:txBody>
      </p:sp>
      <p:sp>
        <p:nvSpPr>
          <p:cNvPr id="28732" name="Text Box 152"/>
          <p:cNvSpPr txBox="1">
            <a:spLocks noChangeArrowheads="1"/>
          </p:cNvSpPr>
          <p:nvPr/>
        </p:nvSpPr>
        <p:spPr bwMode="auto">
          <a:xfrm>
            <a:off x="7556501" y="1720854"/>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2</a:t>
            </a:r>
          </a:p>
        </p:txBody>
      </p:sp>
      <p:sp>
        <p:nvSpPr>
          <p:cNvPr id="806041" name="AutoShape 153"/>
          <p:cNvSpPr>
            <a:spLocks/>
          </p:cNvSpPr>
          <p:nvPr/>
        </p:nvSpPr>
        <p:spPr bwMode="auto">
          <a:xfrm>
            <a:off x="1909765" y="3613147"/>
            <a:ext cx="396875" cy="2986088"/>
          </a:xfrm>
          <a:prstGeom prst="leftBrace">
            <a:avLst>
              <a:gd name="adj1" fmla="val 62700"/>
              <a:gd name="adj2" fmla="val 50000"/>
            </a:avLst>
          </a:prstGeom>
          <a:noFill/>
          <a:ln w="9525">
            <a:solidFill>
              <a:schemeClr val="tx1"/>
            </a:solidFill>
            <a:round/>
            <a:headEnd/>
            <a:tailEnd/>
          </a:ln>
        </p:spPr>
        <p:txBody>
          <a:bodyPr wrap="none" lIns="91432" tIns="45718" rIns="91432" bIns="45718" anchor="ctr"/>
          <a:lstStyle/>
          <a:p>
            <a:endParaRPr lang="en-US"/>
          </a:p>
        </p:txBody>
      </p:sp>
      <p:sp>
        <p:nvSpPr>
          <p:cNvPr id="806042" name="Text Box 154"/>
          <p:cNvSpPr txBox="1">
            <a:spLocks noChangeArrowheads="1"/>
          </p:cNvSpPr>
          <p:nvPr/>
        </p:nvSpPr>
        <p:spPr bwMode="auto">
          <a:xfrm>
            <a:off x="914401" y="4827588"/>
            <a:ext cx="1158875" cy="646327"/>
          </a:xfrm>
          <a:prstGeom prst="rect">
            <a:avLst/>
          </a:prstGeom>
          <a:noFill/>
          <a:ln w="9525">
            <a:noFill/>
            <a:miter lim="800000"/>
            <a:headEnd/>
            <a:tailEnd/>
          </a:ln>
        </p:spPr>
        <p:txBody>
          <a:bodyPr lIns="91432" tIns="45718" rIns="91432" bIns="45718">
            <a:spAutoFit/>
          </a:bodyPr>
          <a:lstStyle/>
          <a:p>
            <a:pPr algn="ctr">
              <a:spcBef>
                <a:spcPct val="50000"/>
              </a:spcBef>
            </a:pPr>
            <a:r>
              <a:rPr lang="en-US"/>
              <a:t>Cost contours</a:t>
            </a:r>
          </a:p>
        </p:txBody>
      </p:sp>
      <p:sp>
        <p:nvSpPr>
          <p:cNvPr id="28735" name="Text Box 155"/>
          <p:cNvSpPr txBox="1">
            <a:spLocks noChangeArrowheads="1"/>
          </p:cNvSpPr>
          <p:nvPr/>
        </p:nvSpPr>
        <p:spPr bwMode="auto">
          <a:xfrm>
            <a:off x="6134101" y="1827215"/>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59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59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59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59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0599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059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59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0599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0599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059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0600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0599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0600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0600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0600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0600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0600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0600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0600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060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0600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0601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0601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0601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0601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0600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0601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0601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0601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80601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0601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80601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80602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80602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80602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0602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80602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80602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80602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80602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2"/>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806042"/>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8060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5956" grpId="0" animBg="1"/>
      <p:bldP spid="805958" grpId="0" animBg="1"/>
      <p:bldP spid="805959" grpId="0" animBg="1"/>
      <p:bldP spid="805960" grpId="0" animBg="1"/>
      <p:bldP spid="805993" grpId="0"/>
      <p:bldP spid="805994" grpId="0"/>
      <p:bldP spid="805995" grpId="0"/>
      <p:bldP spid="805996" grpId="0" animBg="1"/>
      <p:bldP spid="805997" grpId="0" animBg="1"/>
      <p:bldP spid="805998" grpId="0"/>
      <p:bldP spid="805999" grpId="0" animBg="1"/>
      <p:bldP spid="806000" grpId="0" animBg="1"/>
      <p:bldP spid="806001" grpId="0" animBg="1"/>
      <p:bldP spid="806002" grpId="0"/>
      <p:bldP spid="806003" grpId="0"/>
      <p:bldP spid="806004" grpId="0"/>
      <p:bldP spid="806005" grpId="0" animBg="1"/>
      <p:bldP spid="806006" grpId="0" animBg="1"/>
      <p:bldP spid="806007" grpId="0" animBg="1"/>
      <p:bldP spid="806008" grpId="0" animBg="1"/>
      <p:bldP spid="806009" grpId="0" animBg="1"/>
      <p:bldP spid="806010" grpId="0" animBg="1"/>
      <p:bldP spid="806011" grpId="0" animBg="1"/>
      <p:bldP spid="806012" grpId="0"/>
      <p:bldP spid="806013" grpId="0"/>
      <p:bldP spid="806014" grpId="0" animBg="1"/>
      <p:bldP spid="806015" grpId="0" animBg="1"/>
      <p:bldP spid="806016" grpId="0"/>
      <p:bldP spid="806017" grpId="0" animBg="1"/>
      <p:bldP spid="806018" grpId="0" animBg="1"/>
      <p:bldP spid="806019" grpId="0"/>
      <p:bldP spid="806020" grpId="0"/>
      <p:bldP spid="806021" grpId="0" animBg="1"/>
      <p:bldP spid="806022" grpId="0" animBg="1"/>
      <p:bldP spid="806023" grpId="0" animBg="1"/>
      <p:bldP spid="806024" grpId="0" animBg="1"/>
      <p:bldP spid="806025" grpId="0"/>
      <p:bldP spid="806026" grpId="0"/>
      <p:bldP spid="806027" grpId="0" animBg="1"/>
      <p:bldP spid="806029" grpId="0"/>
      <p:bldP spid="806041" grpId="0" animBg="1"/>
      <p:bldP spid="8060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val 8"/>
          <p:cNvSpPr>
            <a:spLocks noChangeArrowheads="1"/>
          </p:cNvSpPr>
          <p:nvPr/>
        </p:nvSpPr>
        <p:spPr bwMode="auto">
          <a:xfrm>
            <a:off x="8353425" y="4494213"/>
            <a:ext cx="1912937" cy="1771651"/>
          </a:xfrm>
          <a:prstGeom prst="ellipse">
            <a:avLst/>
          </a:prstGeom>
          <a:solidFill>
            <a:srgbClr val="C0C0C0"/>
          </a:solidFill>
          <a:ln w="9525">
            <a:solidFill>
              <a:schemeClr val="tx1"/>
            </a:solidFill>
            <a:round/>
            <a:headEnd/>
            <a:tailEnd/>
          </a:ln>
        </p:spPr>
        <p:txBody>
          <a:bodyPr wrap="none" lIns="91438" tIns="45719" rIns="91438" bIns="45719" anchor="ctr"/>
          <a:lstStyle/>
          <a:p>
            <a:endParaRPr lang="en-US"/>
          </a:p>
        </p:txBody>
      </p:sp>
      <p:sp>
        <p:nvSpPr>
          <p:cNvPr id="10243" name="Freeform 21"/>
          <p:cNvSpPr>
            <a:spLocks/>
          </p:cNvSpPr>
          <p:nvPr/>
        </p:nvSpPr>
        <p:spPr bwMode="auto">
          <a:xfrm>
            <a:off x="8745536" y="1412875"/>
            <a:ext cx="1616075" cy="2381251"/>
          </a:xfrm>
          <a:custGeom>
            <a:avLst/>
            <a:gdLst>
              <a:gd name="T0" fmla="*/ 2147483647 w 1018"/>
              <a:gd name="T1" fmla="*/ 2147483647 h 1500"/>
              <a:gd name="T2" fmla="*/ 2147483647 w 1018"/>
              <a:gd name="T3" fmla="*/ 2147483647 h 1500"/>
              <a:gd name="T4" fmla="*/ 2147483647 w 1018"/>
              <a:gd name="T5" fmla="*/ 2147483647 h 1500"/>
              <a:gd name="T6" fmla="*/ 2147483647 w 1018"/>
              <a:gd name="T7" fmla="*/ 2147483647 h 1500"/>
              <a:gd name="T8" fmla="*/ 2147483647 w 1018"/>
              <a:gd name="T9" fmla="*/ 2147483647 h 1500"/>
              <a:gd name="T10" fmla="*/ 2147483647 w 1018"/>
              <a:gd name="T11" fmla="*/ 2147483647 h 1500"/>
              <a:gd name="T12" fmla="*/ 2147483647 w 1018"/>
              <a:gd name="T13" fmla="*/ 2147483647 h 1500"/>
              <a:gd name="T14" fmla="*/ 2147483647 w 1018"/>
              <a:gd name="T15" fmla="*/ 2147483647 h 1500"/>
              <a:gd name="T16" fmla="*/ 2147483647 w 1018"/>
              <a:gd name="T17" fmla="*/ 2147483647 h 1500"/>
              <a:gd name="T18" fmla="*/ 0 w 1018"/>
              <a:gd name="T19" fmla="*/ 2147483647 h 1500"/>
              <a:gd name="T20" fmla="*/ 2147483647 w 1018"/>
              <a:gd name="T21" fmla="*/ 2147483647 h 1500"/>
              <a:gd name="T22" fmla="*/ 2147483647 w 1018"/>
              <a:gd name="T23" fmla="*/ 2147483647 h 15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8"/>
              <a:gd name="T37" fmla="*/ 0 h 1500"/>
              <a:gd name="T38" fmla="*/ 1018 w 1018"/>
              <a:gd name="T39" fmla="*/ 1500 h 15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8" h="1500">
                <a:moveTo>
                  <a:pt x="636" y="164"/>
                </a:moveTo>
                <a:cubicBezTo>
                  <a:pt x="714" y="273"/>
                  <a:pt x="995" y="706"/>
                  <a:pt x="1018" y="842"/>
                </a:cubicBezTo>
                <a:cubicBezTo>
                  <a:pt x="963" y="845"/>
                  <a:pt x="797" y="942"/>
                  <a:pt x="772" y="978"/>
                </a:cubicBezTo>
                <a:cubicBezTo>
                  <a:pt x="771" y="1024"/>
                  <a:pt x="817" y="1372"/>
                  <a:pt x="691" y="1446"/>
                </a:cubicBezTo>
                <a:cubicBezTo>
                  <a:pt x="662" y="1493"/>
                  <a:pt x="626" y="1495"/>
                  <a:pt x="573" y="1500"/>
                </a:cubicBezTo>
                <a:cubicBezTo>
                  <a:pt x="531" y="1490"/>
                  <a:pt x="524" y="1490"/>
                  <a:pt x="492" y="1468"/>
                </a:cubicBezTo>
                <a:cubicBezTo>
                  <a:pt x="474" y="1442"/>
                  <a:pt x="433" y="1401"/>
                  <a:pt x="406" y="1382"/>
                </a:cubicBezTo>
                <a:cubicBezTo>
                  <a:pt x="370" y="1332"/>
                  <a:pt x="390" y="1355"/>
                  <a:pt x="347" y="1312"/>
                </a:cubicBezTo>
                <a:cubicBezTo>
                  <a:pt x="276" y="1241"/>
                  <a:pt x="350" y="1294"/>
                  <a:pt x="304" y="1263"/>
                </a:cubicBezTo>
                <a:cubicBezTo>
                  <a:pt x="236" y="1164"/>
                  <a:pt x="115" y="1184"/>
                  <a:pt x="0" y="1181"/>
                </a:cubicBezTo>
                <a:cubicBezTo>
                  <a:pt x="46" y="1005"/>
                  <a:pt x="460" y="338"/>
                  <a:pt x="566" y="169"/>
                </a:cubicBezTo>
                <a:cubicBezTo>
                  <a:pt x="672" y="0"/>
                  <a:pt x="622" y="165"/>
                  <a:pt x="636" y="164"/>
                </a:cubicBezTo>
                <a:close/>
              </a:path>
            </a:pathLst>
          </a:custGeom>
          <a:solidFill>
            <a:srgbClr val="C0C0C0"/>
          </a:solidFill>
          <a:ln w="9525">
            <a:solidFill>
              <a:schemeClr val="tx1"/>
            </a:solidFill>
            <a:round/>
            <a:headEnd/>
            <a:tailEnd/>
          </a:ln>
        </p:spPr>
        <p:txBody>
          <a:bodyPr lIns="91438" tIns="45719" rIns="91438" bIns="45719"/>
          <a:lstStyle/>
          <a:p>
            <a:endParaRPr lang="en-US"/>
          </a:p>
        </p:txBody>
      </p:sp>
      <p:sp>
        <p:nvSpPr>
          <p:cNvPr id="10244" name="Rectangle 2"/>
          <p:cNvSpPr>
            <a:spLocks noGrp="1" noChangeArrowheads="1"/>
          </p:cNvSpPr>
          <p:nvPr>
            <p:ph type="title"/>
          </p:nvPr>
        </p:nvSpPr>
        <p:spPr/>
        <p:txBody>
          <a:bodyPr/>
          <a:lstStyle/>
          <a:p>
            <a:pPr eaLnBrk="1" hangingPunct="1"/>
            <a:r>
              <a:rPr lang="en-US"/>
              <a:t>Uniform Cost Search</a:t>
            </a:r>
          </a:p>
        </p:txBody>
      </p:sp>
      <p:sp>
        <p:nvSpPr>
          <p:cNvPr id="10245" name="Rectangle 3"/>
          <p:cNvSpPr>
            <a:spLocks noGrp="1" noChangeArrowheads="1"/>
          </p:cNvSpPr>
          <p:nvPr>
            <p:ph idx="1"/>
          </p:nvPr>
        </p:nvSpPr>
        <p:spPr>
          <a:xfrm>
            <a:off x="457200" y="1600201"/>
            <a:ext cx="7162799" cy="4525963"/>
          </a:xfrm>
        </p:spPr>
        <p:txBody>
          <a:bodyPr/>
          <a:lstStyle/>
          <a:p>
            <a:pPr eaLnBrk="1" hangingPunct="1">
              <a:lnSpc>
                <a:spcPct val="80000"/>
              </a:lnSpc>
            </a:pPr>
            <a:r>
              <a:rPr lang="en-US" sz="2800" dirty="0"/>
              <a:t>Strategy: expand lowest path cost </a:t>
            </a:r>
            <a:r>
              <a:rPr lang="en-US" sz="2800" dirty="0" err="1"/>
              <a:t>cost</a:t>
            </a:r>
            <a:r>
              <a:rPr lang="en-US" sz="2800" dirty="0"/>
              <a:t> of the path from the root to the current node</a:t>
            </a:r>
          </a:p>
          <a:p>
            <a:pPr eaLnBrk="1" hangingPunct="1">
              <a:lnSpc>
                <a:spcPct val="80000"/>
              </a:lnSpc>
            </a:pPr>
            <a:endParaRPr lang="en-US" sz="2800" dirty="0"/>
          </a:p>
          <a:p>
            <a:pPr lvl="1">
              <a:lnSpc>
                <a:spcPct val="80000"/>
              </a:lnSpc>
            </a:pPr>
            <a:endParaRPr lang="en-US" sz="2400" dirty="0"/>
          </a:p>
          <a:p>
            <a:pPr eaLnBrk="1" hangingPunct="1">
              <a:lnSpc>
                <a:spcPct val="80000"/>
              </a:lnSpc>
            </a:pPr>
            <a:endParaRPr lang="en-US" sz="2800" dirty="0"/>
          </a:p>
          <a:p>
            <a:pPr eaLnBrk="1" hangingPunct="1">
              <a:lnSpc>
                <a:spcPct val="80000"/>
              </a:lnSpc>
            </a:pPr>
            <a:r>
              <a:rPr lang="en-US" sz="2800" dirty="0"/>
              <a:t>The good: UCS is complete and optimal!</a:t>
            </a:r>
          </a:p>
          <a:p>
            <a:pPr lvl="1">
              <a:lnSpc>
                <a:spcPct val="80000"/>
              </a:lnSpc>
            </a:pPr>
            <a:endParaRPr lang="en-US" sz="2400" dirty="0"/>
          </a:p>
          <a:p>
            <a:pPr lvl="1">
              <a:lnSpc>
                <a:spcPct val="80000"/>
              </a:lnSpc>
            </a:pPr>
            <a:endParaRPr lang="en-US" sz="2400" dirty="0"/>
          </a:p>
          <a:p>
            <a:pPr eaLnBrk="1" hangingPunct="1">
              <a:lnSpc>
                <a:spcPct val="80000"/>
              </a:lnSpc>
            </a:pPr>
            <a:endParaRPr lang="en-US" sz="2800" dirty="0"/>
          </a:p>
          <a:p>
            <a:pPr eaLnBrk="1" hangingPunct="1">
              <a:lnSpc>
                <a:spcPct val="80000"/>
              </a:lnSpc>
            </a:pPr>
            <a:r>
              <a:rPr lang="en-US" sz="2800" dirty="0"/>
              <a:t>The bad:</a:t>
            </a:r>
          </a:p>
          <a:p>
            <a:pPr lvl="1" eaLnBrk="1" hangingPunct="1">
              <a:lnSpc>
                <a:spcPct val="80000"/>
              </a:lnSpc>
            </a:pPr>
            <a:r>
              <a:rPr lang="en-US" sz="2400" dirty="0"/>
              <a:t>Explores options in every “direction”</a:t>
            </a:r>
          </a:p>
          <a:p>
            <a:pPr lvl="1" eaLnBrk="1" hangingPunct="1">
              <a:lnSpc>
                <a:spcPct val="80000"/>
              </a:lnSpc>
            </a:pPr>
            <a:r>
              <a:rPr lang="en-US" sz="2400" dirty="0"/>
              <a:t>No information about goal location</a:t>
            </a:r>
          </a:p>
          <a:p>
            <a:pPr eaLnBrk="1" hangingPunct="1">
              <a:lnSpc>
                <a:spcPct val="80000"/>
              </a:lnSpc>
            </a:pPr>
            <a:endParaRPr lang="en-US" sz="2800" dirty="0"/>
          </a:p>
        </p:txBody>
      </p:sp>
      <p:sp>
        <p:nvSpPr>
          <p:cNvPr id="10246" name="Oval 4"/>
          <p:cNvSpPr>
            <a:spLocks noChangeArrowheads="1"/>
          </p:cNvSpPr>
          <p:nvPr/>
        </p:nvSpPr>
        <p:spPr bwMode="auto">
          <a:xfrm>
            <a:off x="9256712" y="5270501"/>
            <a:ext cx="163513" cy="153988"/>
          </a:xfrm>
          <a:prstGeom prst="ellipse">
            <a:avLst/>
          </a:prstGeom>
          <a:solidFill>
            <a:srgbClr val="008000"/>
          </a:solidFill>
          <a:ln w="9525">
            <a:solidFill>
              <a:schemeClr val="tx1"/>
            </a:solidFill>
            <a:round/>
            <a:headEnd/>
            <a:tailEnd/>
          </a:ln>
        </p:spPr>
        <p:txBody>
          <a:bodyPr wrap="none" lIns="91438" tIns="45719" rIns="91438" bIns="45719" anchor="ctr"/>
          <a:lstStyle/>
          <a:p>
            <a:endParaRPr lang="en-US"/>
          </a:p>
        </p:txBody>
      </p:sp>
      <p:sp>
        <p:nvSpPr>
          <p:cNvPr id="10247" name="Text Box 5"/>
          <p:cNvSpPr txBox="1">
            <a:spLocks noChangeArrowheads="1"/>
          </p:cNvSpPr>
          <p:nvPr/>
        </p:nvSpPr>
        <p:spPr bwMode="auto">
          <a:xfrm>
            <a:off x="8994774" y="5386389"/>
            <a:ext cx="914400" cy="369330"/>
          </a:xfrm>
          <a:prstGeom prst="rect">
            <a:avLst/>
          </a:prstGeom>
          <a:noFill/>
          <a:ln w="9525">
            <a:noFill/>
            <a:miter lim="800000"/>
            <a:headEnd/>
            <a:tailEnd/>
          </a:ln>
        </p:spPr>
        <p:txBody>
          <a:bodyPr lIns="91438" tIns="45719" rIns="91438" bIns="45719">
            <a:spAutoFit/>
          </a:bodyPr>
          <a:lstStyle/>
          <a:p>
            <a:pPr>
              <a:spcBef>
                <a:spcPct val="50000"/>
              </a:spcBef>
            </a:pPr>
            <a:r>
              <a:rPr lang="en-US"/>
              <a:t>Start</a:t>
            </a:r>
          </a:p>
        </p:txBody>
      </p:sp>
      <p:sp>
        <p:nvSpPr>
          <p:cNvPr id="10248" name="Oval 6"/>
          <p:cNvSpPr>
            <a:spLocks noChangeArrowheads="1"/>
          </p:cNvSpPr>
          <p:nvPr/>
        </p:nvSpPr>
        <p:spPr bwMode="auto">
          <a:xfrm>
            <a:off x="10183812" y="5292726"/>
            <a:ext cx="163513" cy="153988"/>
          </a:xfrm>
          <a:prstGeom prst="ellipse">
            <a:avLst/>
          </a:prstGeom>
          <a:solidFill>
            <a:srgbClr val="FF3300"/>
          </a:solidFill>
          <a:ln w="9525">
            <a:solidFill>
              <a:schemeClr val="tx1"/>
            </a:solidFill>
            <a:round/>
            <a:headEnd/>
            <a:tailEnd/>
          </a:ln>
        </p:spPr>
        <p:txBody>
          <a:bodyPr wrap="none" lIns="91438" tIns="45719" rIns="91438" bIns="45719" anchor="ctr"/>
          <a:lstStyle/>
          <a:p>
            <a:endParaRPr lang="en-US"/>
          </a:p>
        </p:txBody>
      </p:sp>
      <p:sp>
        <p:nvSpPr>
          <p:cNvPr id="10249" name="Text Box 7"/>
          <p:cNvSpPr txBox="1">
            <a:spLocks noChangeArrowheads="1"/>
          </p:cNvSpPr>
          <p:nvPr/>
        </p:nvSpPr>
        <p:spPr bwMode="auto">
          <a:xfrm>
            <a:off x="10244136" y="5410201"/>
            <a:ext cx="914400" cy="369330"/>
          </a:xfrm>
          <a:prstGeom prst="rect">
            <a:avLst/>
          </a:prstGeom>
          <a:noFill/>
          <a:ln w="9525">
            <a:noFill/>
            <a:miter lim="800000"/>
            <a:headEnd/>
            <a:tailEnd/>
          </a:ln>
        </p:spPr>
        <p:txBody>
          <a:bodyPr lIns="91438" tIns="45719" rIns="91438" bIns="45719">
            <a:spAutoFit/>
          </a:bodyPr>
          <a:lstStyle/>
          <a:p>
            <a:pPr>
              <a:spcBef>
                <a:spcPct val="50000"/>
              </a:spcBef>
            </a:pPr>
            <a:r>
              <a:rPr lang="en-US"/>
              <a:t>Goal</a:t>
            </a:r>
          </a:p>
        </p:txBody>
      </p:sp>
      <p:sp>
        <p:nvSpPr>
          <p:cNvPr id="10250" name="Freeform 9"/>
          <p:cNvSpPr>
            <a:spLocks/>
          </p:cNvSpPr>
          <p:nvPr/>
        </p:nvSpPr>
        <p:spPr bwMode="auto">
          <a:xfrm>
            <a:off x="8251825" y="1560514"/>
            <a:ext cx="2927351" cy="2554287"/>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38" tIns="45719" rIns="91438" bIns="45719"/>
          <a:lstStyle/>
          <a:p>
            <a:endParaRPr lang="en-US"/>
          </a:p>
        </p:txBody>
      </p:sp>
      <p:sp>
        <p:nvSpPr>
          <p:cNvPr id="10251" name="Oval 10"/>
          <p:cNvSpPr>
            <a:spLocks noChangeArrowheads="1"/>
          </p:cNvSpPr>
          <p:nvPr/>
        </p:nvSpPr>
        <p:spPr bwMode="auto">
          <a:xfrm>
            <a:off x="9374186" y="1916113"/>
            <a:ext cx="179388"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p>
        </p:txBody>
      </p:sp>
      <p:sp>
        <p:nvSpPr>
          <p:cNvPr id="10252" name="Oval 11"/>
          <p:cNvSpPr>
            <a:spLocks noChangeArrowheads="1"/>
          </p:cNvSpPr>
          <p:nvPr/>
        </p:nvSpPr>
        <p:spPr bwMode="auto">
          <a:xfrm>
            <a:off x="9850437" y="1906589"/>
            <a:ext cx="179388"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p>
        </p:txBody>
      </p:sp>
      <p:sp>
        <p:nvSpPr>
          <p:cNvPr id="10253" name="Text Box 12"/>
          <p:cNvSpPr txBox="1">
            <a:spLocks noChangeArrowheads="1"/>
          </p:cNvSpPr>
          <p:nvPr/>
        </p:nvSpPr>
        <p:spPr bwMode="auto">
          <a:xfrm>
            <a:off x="9504361" y="1766889"/>
            <a:ext cx="274639" cy="369330"/>
          </a:xfrm>
          <a:prstGeom prst="rect">
            <a:avLst/>
          </a:prstGeom>
          <a:noFill/>
          <a:ln w="9525">
            <a:noFill/>
            <a:miter lim="800000"/>
            <a:headEnd/>
            <a:tailEnd/>
          </a:ln>
        </p:spPr>
        <p:txBody>
          <a:bodyPr lIns="91438" tIns="45719" rIns="91438" bIns="45719">
            <a:spAutoFit/>
          </a:bodyPr>
          <a:lstStyle/>
          <a:p>
            <a:pPr>
              <a:spcBef>
                <a:spcPct val="50000"/>
              </a:spcBef>
            </a:pPr>
            <a:r>
              <a:rPr lang="en-US"/>
              <a:t>…</a:t>
            </a:r>
          </a:p>
        </p:txBody>
      </p:sp>
      <p:sp>
        <p:nvSpPr>
          <p:cNvPr id="10254" name="Oval 16"/>
          <p:cNvSpPr>
            <a:spLocks noChangeArrowheads="1"/>
          </p:cNvSpPr>
          <p:nvPr/>
        </p:nvSpPr>
        <p:spPr bwMode="auto">
          <a:xfrm>
            <a:off x="10098086" y="2955926"/>
            <a:ext cx="179388" cy="179388"/>
          </a:xfrm>
          <a:prstGeom prst="ellipse">
            <a:avLst/>
          </a:prstGeom>
          <a:solidFill>
            <a:srgbClr val="FF9999"/>
          </a:solidFill>
          <a:ln w="9525">
            <a:solidFill>
              <a:schemeClr val="tx1"/>
            </a:solidFill>
            <a:round/>
            <a:headEnd/>
            <a:tailEnd/>
          </a:ln>
        </p:spPr>
        <p:txBody>
          <a:bodyPr wrap="none" lIns="91438" tIns="45719" rIns="91438" bIns="45719" anchor="ctr"/>
          <a:lstStyle/>
          <a:p>
            <a:endParaRPr lang="en-US"/>
          </a:p>
        </p:txBody>
      </p:sp>
      <p:sp>
        <p:nvSpPr>
          <p:cNvPr id="10255" name="Oval 17"/>
          <p:cNvSpPr>
            <a:spLocks noChangeArrowheads="1"/>
          </p:cNvSpPr>
          <p:nvPr/>
        </p:nvSpPr>
        <p:spPr bwMode="auto">
          <a:xfrm>
            <a:off x="9618662" y="3511550"/>
            <a:ext cx="179388" cy="179388"/>
          </a:xfrm>
          <a:prstGeom prst="ellipse">
            <a:avLst/>
          </a:prstGeom>
          <a:solidFill>
            <a:srgbClr val="FF9999"/>
          </a:solidFill>
          <a:ln w="9525">
            <a:solidFill>
              <a:schemeClr val="tx1"/>
            </a:solidFill>
            <a:round/>
            <a:headEnd/>
            <a:tailEnd/>
          </a:ln>
        </p:spPr>
        <p:txBody>
          <a:bodyPr wrap="none" lIns="91438" tIns="45719" rIns="91438" bIns="45719" anchor="ctr"/>
          <a:lstStyle/>
          <a:p>
            <a:endParaRPr lang="en-US"/>
          </a:p>
        </p:txBody>
      </p:sp>
      <p:sp>
        <p:nvSpPr>
          <p:cNvPr id="10256" name="Freeform 19"/>
          <p:cNvSpPr>
            <a:spLocks/>
          </p:cNvSpPr>
          <p:nvPr/>
        </p:nvSpPr>
        <p:spPr bwMode="auto">
          <a:xfrm>
            <a:off x="9572624" y="2301877"/>
            <a:ext cx="179387" cy="1196975"/>
          </a:xfrm>
          <a:custGeom>
            <a:avLst/>
            <a:gdLst>
              <a:gd name="T0" fmla="*/ 2147483647 w 113"/>
              <a:gd name="T1" fmla="*/ 0 h 754"/>
              <a:gd name="T2" fmla="*/ 2147483647 w 113"/>
              <a:gd name="T3" fmla="*/ 2147483647 h 754"/>
              <a:gd name="T4" fmla="*/ 2147483647 w 113"/>
              <a:gd name="T5" fmla="*/ 2147483647 h 754"/>
              <a:gd name="T6" fmla="*/ 2147483647 w 113"/>
              <a:gd name="T7" fmla="*/ 2147483647 h 754"/>
              <a:gd name="T8" fmla="*/ 2147483647 w 113"/>
              <a:gd name="T9" fmla="*/ 2147483647 h 754"/>
              <a:gd name="T10" fmla="*/ 0 w 113"/>
              <a:gd name="T11" fmla="*/ 2147483647 h 754"/>
              <a:gd name="T12" fmla="*/ 2147483647 w 113"/>
              <a:gd name="T13" fmla="*/ 2147483647 h 754"/>
              <a:gd name="T14" fmla="*/ 2147483647 w 113"/>
              <a:gd name="T15" fmla="*/ 2147483647 h 754"/>
              <a:gd name="T16" fmla="*/ 2147483647 w 113"/>
              <a:gd name="T17" fmla="*/ 2147483647 h 754"/>
              <a:gd name="T18" fmla="*/ 2147483647 w 113"/>
              <a:gd name="T19" fmla="*/ 2147483647 h 7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754"/>
              <a:gd name="T32" fmla="*/ 113 w 113"/>
              <a:gd name="T33" fmla="*/ 754 h 7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754">
                <a:moveTo>
                  <a:pt x="80" y="0"/>
                </a:moveTo>
                <a:cubicBezTo>
                  <a:pt x="85" y="21"/>
                  <a:pt x="90" y="40"/>
                  <a:pt x="97" y="60"/>
                </a:cubicBezTo>
                <a:cubicBezTo>
                  <a:pt x="113" y="160"/>
                  <a:pt x="99" y="191"/>
                  <a:pt x="54" y="264"/>
                </a:cubicBezTo>
                <a:cubicBezTo>
                  <a:pt x="47" y="289"/>
                  <a:pt x="35" y="313"/>
                  <a:pt x="21" y="334"/>
                </a:cubicBezTo>
                <a:cubicBezTo>
                  <a:pt x="12" y="374"/>
                  <a:pt x="21" y="340"/>
                  <a:pt x="10" y="372"/>
                </a:cubicBezTo>
                <a:cubicBezTo>
                  <a:pt x="6" y="383"/>
                  <a:pt x="0" y="404"/>
                  <a:pt x="0" y="404"/>
                </a:cubicBezTo>
                <a:cubicBezTo>
                  <a:pt x="4" y="446"/>
                  <a:pt x="13" y="491"/>
                  <a:pt x="43" y="523"/>
                </a:cubicBezTo>
                <a:cubicBezTo>
                  <a:pt x="45" y="530"/>
                  <a:pt x="45" y="537"/>
                  <a:pt x="48" y="544"/>
                </a:cubicBezTo>
                <a:cubicBezTo>
                  <a:pt x="51" y="550"/>
                  <a:pt x="57" y="554"/>
                  <a:pt x="59" y="560"/>
                </a:cubicBezTo>
                <a:cubicBezTo>
                  <a:pt x="78" y="626"/>
                  <a:pt x="70" y="684"/>
                  <a:pt x="70" y="754"/>
                </a:cubicBezTo>
              </a:path>
            </a:pathLst>
          </a:custGeom>
          <a:noFill/>
          <a:ln w="9525">
            <a:solidFill>
              <a:schemeClr val="tx1"/>
            </a:solidFill>
            <a:round/>
            <a:headEnd/>
            <a:tailEnd/>
          </a:ln>
        </p:spPr>
        <p:txBody>
          <a:bodyPr lIns="91438" tIns="45719" rIns="91438" bIns="45719"/>
          <a:lstStyle/>
          <a:p>
            <a:endParaRPr lang="en-US"/>
          </a:p>
        </p:txBody>
      </p:sp>
      <p:sp>
        <p:nvSpPr>
          <p:cNvPr id="10257" name="Freeform 20"/>
          <p:cNvSpPr>
            <a:spLocks/>
          </p:cNvSpPr>
          <p:nvPr/>
        </p:nvSpPr>
        <p:spPr bwMode="auto">
          <a:xfrm>
            <a:off x="9990136" y="2498725"/>
            <a:ext cx="222251" cy="436563"/>
          </a:xfrm>
          <a:custGeom>
            <a:avLst/>
            <a:gdLst>
              <a:gd name="T0" fmla="*/ 0 w 140"/>
              <a:gd name="T1" fmla="*/ 0 h 275"/>
              <a:gd name="T2" fmla="*/ 2147483647 w 140"/>
              <a:gd name="T3" fmla="*/ 2147483647 h 275"/>
              <a:gd name="T4" fmla="*/ 2147483647 w 140"/>
              <a:gd name="T5" fmla="*/ 2147483647 h 275"/>
              <a:gd name="T6" fmla="*/ 2147483647 w 140"/>
              <a:gd name="T7" fmla="*/ 2147483647 h 275"/>
              <a:gd name="T8" fmla="*/ 2147483647 w 140"/>
              <a:gd name="T9" fmla="*/ 2147483647 h 275"/>
              <a:gd name="T10" fmla="*/ 2147483647 w 140"/>
              <a:gd name="T11" fmla="*/ 2147483647 h 275"/>
              <a:gd name="T12" fmla="*/ 0 60000 65536"/>
              <a:gd name="T13" fmla="*/ 0 60000 65536"/>
              <a:gd name="T14" fmla="*/ 0 60000 65536"/>
              <a:gd name="T15" fmla="*/ 0 60000 65536"/>
              <a:gd name="T16" fmla="*/ 0 60000 65536"/>
              <a:gd name="T17" fmla="*/ 0 60000 65536"/>
              <a:gd name="T18" fmla="*/ 0 w 140"/>
              <a:gd name="T19" fmla="*/ 0 h 275"/>
              <a:gd name="T20" fmla="*/ 140 w 140"/>
              <a:gd name="T21" fmla="*/ 275 h 275"/>
            </a:gdLst>
            <a:ahLst/>
            <a:cxnLst>
              <a:cxn ang="T12">
                <a:pos x="T0" y="T1"/>
              </a:cxn>
              <a:cxn ang="T13">
                <a:pos x="T2" y="T3"/>
              </a:cxn>
              <a:cxn ang="T14">
                <a:pos x="T4" y="T5"/>
              </a:cxn>
              <a:cxn ang="T15">
                <a:pos x="T6" y="T7"/>
              </a:cxn>
              <a:cxn ang="T16">
                <a:pos x="T8" y="T9"/>
              </a:cxn>
              <a:cxn ang="T17">
                <a:pos x="T10" y="T11"/>
              </a:cxn>
            </a:cxnLst>
            <a:rect l="T18" t="T19" r="T20" b="T21"/>
            <a:pathLst>
              <a:path w="140" h="275">
                <a:moveTo>
                  <a:pt x="0" y="0"/>
                </a:moveTo>
                <a:cubicBezTo>
                  <a:pt x="11" y="11"/>
                  <a:pt x="20" y="24"/>
                  <a:pt x="33" y="33"/>
                </a:cubicBezTo>
                <a:cubicBezTo>
                  <a:pt x="59" y="52"/>
                  <a:pt x="92" y="58"/>
                  <a:pt x="119" y="76"/>
                </a:cubicBezTo>
                <a:cubicBezTo>
                  <a:pt x="140" y="106"/>
                  <a:pt x="138" y="138"/>
                  <a:pt x="124" y="172"/>
                </a:cubicBezTo>
                <a:cubicBezTo>
                  <a:pt x="116" y="190"/>
                  <a:pt x="92" y="221"/>
                  <a:pt x="92" y="221"/>
                </a:cubicBezTo>
                <a:cubicBezTo>
                  <a:pt x="98" y="240"/>
                  <a:pt x="114" y="255"/>
                  <a:pt x="114" y="275"/>
                </a:cubicBezTo>
              </a:path>
            </a:pathLst>
          </a:custGeom>
          <a:noFill/>
          <a:ln w="9525">
            <a:solidFill>
              <a:schemeClr val="tx1"/>
            </a:solidFill>
            <a:round/>
            <a:headEnd/>
            <a:tailEnd/>
          </a:ln>
        </p:spPr>
        <p:txBody>
          <a:bodyPr lIns="91438" tIns="45719" rIns="91438" bIns="45719"/>
          <a:lstStyle/>
          <a:p>
            <a:endParaRPr lang="en-US"/>
          </a:p>
        </p:txBody>
      </p:sp>
      <p:sp>
        <p:nvSpPr>
          <p:cNvPr id="10258" name="Oval 22"/>
          <p:cNvSpPr>
            <a:spLocks noChangeArrowheads="1"/>
          </p:cNvSpPr>
          <p:nvPr/>
        </p:nvSpPr>
        <p:spPr bwMode="auto">
          <a:xfrm>
            <a:off x="9605962" y="1490664"/>
            <a:ext cx="179388"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p>
        </p:txBody>
      </p:sp>
      <p:sp>
        <p:nvSpPr>
          <p:cNvPr id="10259" name="Freeform 23"/>
          <p:cNvSpPr>
            <a:spLocks/>
          </p:cNvSpPr>
          <p:nvPr/>
        </p:nvSpPr>
        <p:spPr bwMode="auto">
          <a:xfrm>
            <a:off x="9034462" y="2395539"/>
            <a:ext cx="1181100" cy="557212"/>
          </a:xfrm>
          <a:custGeom>
            <a:avLst/>
            <a:gdLst>
              <a:gd name="T0" fmla="*/ 2147483647 w 744"/>
              <a:gd name="T1" fmla="*/ 0 h 351"/>
              <a:gd name="T2" fmla="*/ 2147483647 w 744"/>
              <a:gd name="T3" fmla="*/ 2147483647 h 351"/>
              <a:gd name="T4" fmla="*/ 2147483647 w 744"/>
              <a:gd name="T5" fmla="*/ 2147483647 h 351"/>
              <a:gd name="T6" fmla="*/ 2147483647 w 744"/>
              <a:gd name="T7" fmla="*/ 2147483647 h 351"/>
              <a:gd name="T8" fmla="*/ 0 w 744"/>
              <a:gd name="T9" fmla="*/ 2147483647 h 351"/>
              <a:gd name="T10" fmla="*/ 0 60000 65536"/>
              <a:gd name="T11" fmla="*/ 0 60000 65536"/>
              <a:gd name="T12" fmla="*/ 0 60000 65536"/>
              <a:gd name="T13" fmla="*/ 0 60000 65536"/>
              <a:gd name="T14" fmla="*/ 0 60000 65536"/>
              <a:gd name="T15" fmla="*/ 0 w 744"/>
              <a:gd name="T16" fmla="*/ 0 h 351"/>
              <a:gd name="T17" fmla="*/ 744 w 744"/>
              <a:gd name="T18" fmla="*/ 351 h 351"/>
            </a:gdLst>
            <a:ahLst/>
            <a:cxnLst>
              <a:cxn ang="T10">
                <a:pos x="T0" y="T1"/>
              </a:cxn>
              <a:cxn ang="T11">
                <a:pos x="T2" y="T3"/>
              </a:cxn>
              <a:cxn ang="T12">
                <a:pos x="T4" y="T5"/>
              </a:cxn>
              <a:cxn ang="T13">
                <a:pos x="T6" y="T7"/>
              </a:cxn>
              <a:cxn ang="T14">
                <a:pos x="T8" y="T9"/>
              </a:cxn>
            </a:cxnLst>
            <a:rect l="T15" t="T16" r="T17" b="T18"/>
            <a:pathLst>
              <a:path w="744" h="351">
                <a:moveTo>
                  <a:pt x="744" y="0"/>
                </a:moveTo>
                <a:cubicBezTo>
                  <a:pt x="672" y="25"/>
                  <a:pt x="600" y="51"/>
                  <a:pt x="547" y="105"/>
                </a:cubicBezTo>
                <a:cubicBezTo>
                  <a:pt x="494" y="159"/>
                  <a:pt x="485" y="295"/>
                  <a:pt x="428" y="323"/>
                </a:cubicBezTo>
                <a:cubicBezTo>
                  <a:pt x="371" y="351"/>
                  <a:pt x="274" y="293"/>
                  <a:pt x="203" y="274"/>
                </a:cubicBezTo>
                <a:cubicBezTo>
                  <a:pt x="132" y="255"/>
                  <a:pt x="66" y="233"/>
                  <a:pt x="0" y="211"/>
                </a:cubicBezTo>
              </a:path>
            </a:pathLst>
          </a:custGeom>
          <a:noFill/>
          <a:ln w="9525">
            <a:solidFill>
              <a:schemeClr val="tx1"/>
            </a:solidFill>
            <a:round/>
            <a:headEnd/>
            <a:tailEnd/>
          </a:ln>
        </p:spPr>
        <p:txBody>
          <a:bodyPr lIns="91438" tIns="45719" rIns="91438" bIns="45719"/>
          <a:lstStyle/>
          <a:p>
            <a:endParaRPr lang="en-US"/>
          </a:p>
        </p:txBody>
      </p:sp>
      <p:sp>
        <p:nvSpPr>
          <p:cNvPr id="10260" name="Freeform 24"/>
          <p:cNvSpPr>
            <a:spLocks/>
          </p:cNvSpPr>
          <p:nvPr/>
        </p:nvSpPr>
        <p:spPr bwMode="auto">
          <a:xfrm>
            <a:off x="9290050" y="2127251"/>
            <a:ext cx="747712" cy="293688"/>
          </a:xfrm>
          <a:custGeom>
            <a:avLst/>
            <a:gdLst>
              <a:gd name="T0" fmla="*/ 2147483647 w 471"/>
              <a:gd name="T1" fmla="*/ 0 h 185"/>
              <a:gd name="T2" fmla="*/ 2147483647 w 471"/>
              <a:gd name="T3" fmla="*/ 2147483647 h 185"/>
              <a:gd name="T4" fmla="*/ 0 w 471"/>
              <a:gd name="T5" fmla="*/ 2147483647 h 185"/>
              <a:gd name="T6" fmla="*/ 0 60000 65536"/>
              <a:gd name="T7" fmla="*/ 0 60000 65536"/>
              <a:gd name="T8" fmla="*/ 0 60000 65536"/>
              <a:gd name="T9" fmla="*/ 0 w 471"/>
              <a:gd name="T10" fmla="*/ 0 h 185"/>
              <a:gd name="T11" fmla="*/ 471 w 471"/>
              <a:gd name="T12" fmla="*/ 185 h 185"/>
            </a:gdLst>
            <a:ahLst/>
            <a:cxnLst>
              <a:cxn ang="T6">
                <a:pos x="T0" y="T1"/>
              </a:cxn>
              <a:cxn ang="T7">
                <a:pos x="T2" y="T3"/>
              </a:cxn>
              <a:cxn ang="T8">
                <a:pos x="T4" y="T5"/>
              </a:cxn>
            </a:cxnLst>
            <a:rect l="T9" t="T10" r="T11" b="T12"/>
            <a:pathLst>
              <a:path w="471" h="185">
                <a:moveTo>
                  <a:pt x="471" y="0"/>
                </a:moveTo>
                <a:cubicBezTo>
                  <a:pt x="394" y="76"/>
                  <a:pt x="317" y="153"/>
                  <a:pt x="239" y="169"/>
                </a:cubicBezTo>
                <a:cubicBezTo>
                  <a:pt x="161" y="185"/>
                  <a:pt x="80" y="142"/>
                  <a:pt x="0" y="99"/>
                </a:cubicBezTo>
              </a:path>
            </a:pathLst>
          </a:custGeom>
          <a:noFill/>
          <a:ln w="9525">
            <a:solidFill>
              <a:schemeClr val="tx1"/>
            </a:solidFill>
            <a:round/>
            <a:headEnd/>
            <a:tailEnd/>
          </a:ln>
        </p:spPr>
        <p:txBody>
          <a:bodyPr lIns="91438" tIns="45719" rIns="91438" bIns="45719"/>
          <a:lstStyle/>
          <a:p>
            <a:endParaRPr lang="en-US"/>
          </a:p>
        </p:txBody>
      </p:sp>
      <p:sp>
        <p:nvSpPr>
          <p:cNvPr id="10261" name="Oval 25"/>
          <p:cNvSpPr>
            <a:spLocks noChangeArrowheads="1"/>
          </p:cNvSpPr>
          <p:nvPr/>
        </p:nvSpPr>
        <p:spPr bwMode="auto">
          <a:xfrm>
            <a:off x="8888412" y="4929189"/>
            <a:ext cx="869951" cy="869951"/>
          </a:xfrm>
          <a:prstGeom prst="ellipse">
            <a:avLst/>
          </a:prstGeom>
          <a:noFill/>
          <a:ln w="9525">
            <a:solidFill>
              <a:schemeClr val="tx1"/>
            </a:solidFill>
            <a:round/>
            <a:headEnd/>
            <a:tailEnd/>
          </a:ln>
        </p:spPr>
        <p:txBody>
          <a:bodyPr wrap="none" lIns="91438" tIns="45719" rIns="91438" bIns="45719" anchor="ctr"/>
          <a:lstStyle/>
          <a:p>
            <a:endParaRPr lang="en-US"/>
          </a:p>
        </p:txBody>
      </p:sp>
      <p:sp>
        <p:nvSpPr>
          <p:cNvPr id="10262" name="Text Box 26"/>
          <p:cNvSpPr txBox="1">
            <a:spLocks noChangeArrowheads="1"/>
          </p:cNvSpPr>
          <p:nvPr/>
        </p:nvSpPr>
        <p:spPr bwMode="auto">
          <a:xfrm>
            <a:off x="10528300" y="2495551"/>
            <a:ext cx="825500" cy="369330"/>
          </a:xfrm>
          <a:prstGeom prst="rect">
            <a:avLst/>
          </a:prstGeom>
          <a:noFill/>
          <a:ln w="9525">
            <a:noFill/>
            <a:miter lim="800000"/>
            <a:headEnd/>
            <a:tailEnd/>
          </a:ln>
        </p:spPr>
        <p:txBody>
          <a:bodyPr lIns="91438" tIns="45719" rIns="91438" bIns="45719">
            <a:spAutoFit/>
          </a:bodyPr>
          <a:lstStyle/>
          <a:p>
            <a:pPr>
              <a:spcBef>
                <a:spcPct val="50000"/>
              </a:spcBef>
            </a:pPr>
            <a:r>
              <a:rPr lang="en-US"/>
              <a:t>c </a:t>
            </a:r>
            <a:r>
              <a:rPr lang="en-US">
                <a:sym typeface="Symbol" pitchFamily="18" charset="2"/>
              </a:rPr>
              <a:t> 3</a:t>
            </a:r>
          </a:p>
        </p:txBody>
      </p:sp>
      <p:sp>
        <p:nvSpPr>
          <p:cNvPr id="10263" name="Text Box 27"/>
          <p:cNvSpPr txBox="1">
            <a:spLocks noChangeArrowheads="1"/>
          </p:cNvSpPr>
          <p:nvPr/>
        </p:nvSpPr>
        <p:spPr bwMode="auto">
          <a:xfrm>
            <a:off x="10401300" y="2100263"/>
            <a:ext cx="825500" cy="369330"/>
          </a:xfrm>
          <a:prstGeom prst="rect">
            <a:avLst/>
          </a:prstGeom>
          <a:noFill/>
          <a:ln w="9525">
            <a:noFill/>
            <a:miter lim="800000"/>
            <a:headEnd/>
            <a:tailEnd/>
          </a:ln>
        </p:spPr>
        <p:txBody>
          <a:bodyPr lIns="91438" tIns="45719" rIns="91438" bIns="45719">
            <a:spAutoFit/>
          </a:bodyPr>
          <a:lstStyle/>
          <a:p>
            <a:pPr>
              <a:spcBef>
                <a:spcPct val="50000"/>
              </a:spcBef>
            </a:pPr>
            <a:r>
              <a:rPr lang="en-US"/>
              <a:t>c </a:t>
            </a:r>
            <a:r>
              <a:rPr lang="en-US">
                <a:sym typeface="Symbol" pitchFamily="18" charset="2"/>
              </a:rPr>
              <a:t> 2</a:t>
            </a:r>
          </a:p>
        </p:txBody>
      </p:sp>
      <p:sp>
        <p:nvSpPr>
          <p:cNvPr id="10264" name="Text Box 28"/>
          <p:cNvSpPr txBox="1">
            <a:spLocks noChangeArrowheads="1"/>
          </p:cNvSpPr>
          <p:nvPr/>
        </p:nvSpPr>
        <p:spPr bwMode="auto">
          <a:xfrm>
            <a:off x="10201274" y="1722439"/>
            <a:ext cx="825500" cy="369330"/>
          </a:xfrm>
          <a:prstGeom prst="rect">
            <a:avLst/>
          </a:prstGeom>
          <a:noFill/>
          <a:ln w="9525">
            <a:noFill/>
            <a:miter lim="800000"/>
            <a:headEnd/>
            <a:tailEnd/>
          </a:ln>
        </p:spPr>
        <p:txBody>
          <a:bodyPr lIns="91438" tIns="45719" rIns="91438" bIns="45719">
            <a:spAutoFit/>
          </a:bodyPr>
          <a:lstStyle/>
          <a:p>
            <a:pPr>
              <a:spcBef>
                <a:spcPct val="50000"/>
              </a:spcBef>
            </a:pPr>
            <a:r>
              <a:rPr lang="en-US"/>
              <a:t>c </a:t>
            </a:r>
            <a:r>
              <a:rPr lang="en-US">
                <a:sym typeface="Symbol" pitchFamily="18" charset="2"/>
              </a:rPr>
              <a:t> 1</a:t>
            </a:r>
          </a:p>
        </p:txBody>
      </p:sp>
      <p:sp>
        <p:nvSpPr>
          <p:cNvPr id="10265" name="TextBox 18"/>
          <p:cNvSpPr txBox="1">
            <a:spLocks noChangeArrowheads="1"/>
          </p:cNvSpPr>
          <p:nvPr/>
        </p:nvSpPr>
        <p:spPr bwMode="auto">
          <a:xfrm>
            <a:off x="7315200" y="6248400"/>
            <a:ext cx="4841875" cy="646329"/>
          </a:xfrm>
          <a:prstGeom prst="rect">
            <a:avLst/>
          </a:prstGeom>
          <a:noFill/>
          <a:ln w="9525">
            <a:noFill/>
            <a:miter lim="800000"/>
            <a:headEnd/>
            <a:tailEnd/>
          </a:ln>
        </p:spPr>
        <p:txBody>
          <a:bodyPr wrap="square" lIns="91438" tIns="45719" rIns="91438" bIns="45719">
            <a:spAutoFit/>
          </a:bodyPr>
          <a:lstStyle/>
          <a:p>
            <a:r>
              <a:rPr lang="en-US" dirty="0">
                <a:solidFill>
                  <a:srgbClr val="C00000"/>
                </a:solidFill>
                <a:latin typeface="Calibri"/>
                <a:cs typeface="Calibri"/>
              </a:rPr>
              <a:t>[Demo: contours UCS empty (L3D1)]</a:t>
            </a:r>
          </a:p>
          <a:p>
            <a:r>
              <a:rPr lang="en-US" dirty="0">
                <a:solidFill>
                  <a:srgbClr val="C00000"/>
                </a:solidFill>
                <a:latin typeface="Calibri"/>
                <a:cs typeface="Calibri"/>
              </a:rPr>
              <a:t>[Demo: contours UCS </a:t>
            </a:r>
            <a:r>
              <a:rPr lang="en-US" dirty="0" err="1">
                <a:solidFill>
                  <a:srgbClr val="C00000"/>
                </a:solidFill>
                <a:latin typeface="Calibri"/>
                <a:cs typeface="Calibri"/>
              </a:rPr>
              <a:t>pacman</a:t>
            </a:r>
            <a:r>
              <a:rPr lang="en-US" dirty="0">
                <a:solidFill>
                  <a:srgbClr val="C00000"/>
                </a:solidFill>
                <a:latin typeface="Calibri"/>
                <a:cs typeface="Calibri"/>
              </a:rPr>
              <a:t> small maze (L3D3)]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of Demo Contours UCS Empty</a:t>
            </a:r>
          </a:p>
        </p:txBody>
      </p:sp>
      <p:pic>
        <p:nvPicPr>
          <p:cNvPr id="3" name="Empty-UCS.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905920" y="1128214"/>
            <a:ext cx="6380161" cy="5348786"/>
          </a:xfrm>
          <a:prstGeom prst="rect">
            <a:avLst/>
          </a:prstGeom>
        </p:spPr>
      </p:pic>
    </p:spTree>
    <p:extLst>
      <p:ext uri="{BB962C8B-B14F-4D97-AF65-F5344CB8AC3E}">
        <p14:creationId xmlns:p14="http://schemas.microsoft.com/office/powerpoint/2010/main" val="11985748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25400"/>
            <a:ext cx="12192000" cy="1143000"/>
          </a:xfrm>
        </p:spPr>
        <p:txBody>
          <a:bodyPr/>
          <a:lstStyle/>
          <a:p>
            <a:r>
              <a:rPr lang="en-US" dirty="0"/>
              <a:t>Video of Demo Contours UCS </a:t>
            </a:r>
            <a:r>
              <a:rPr lang="en-US" dirty="0" err="1"/>
              <a:t>Pacman</a:t>
            </a:r>
            <a:r>
              <a:rPr lang="en-US" dirty="0"/>
              <a:t> Small Maze</a:t>
            </a:r>
          </a:p>
        </p:txBody>
      </p:sp>
      <p:pic>
        <p:nvPicPr>
          <p:cNvPr id="2" name="ContoursPacmanSmallMaze-UCS.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035183" y="1143000"/>
            <a:ext cx="10121635" cy="5715000"/>
          </a:xfrm>
          <a:prstGeom prst="rect">
            <a:avLst/>
          </a:prstGeom>
        </p:spPr>
      </p:pic>
    </p:spTree>
    <p:extLst>
      <p:ext uri="{BB962C8B-B14F-4D97-AF65-F5344CB8AC3E}">
        <p14:creationId xmlns:p14="http://schemas.microsoft.com/office/powerpoint/2010/main" val="24904023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Informed Search</a:t>
            </a:r>
          </a:p>
        </p:txBody>
      </p:sp>
      <p:sp>
        <p:nvSpPr>
          <p:cNvPr id="3" name="Content Placeholder 2"/>
          <p:cNvSpPr>
            <a:spLocks noGrp="1"/>
          </p:cNvSpPr>
          <p:nvPr>
            <p:ph idx="1"/>
          </p:nvPr>
        </p:nvSpPr>
        <p:spPr/>
        <p:txBody>
          <a:bodyPr/>
          <a:lstStyle/>
          <a:p>
            <a:endParaRPr lang="en-US" dirty="0"/>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54691" y="1603435"/>
            <a:ext cx="6463617" cy="4262461"/>
          </a:xfrm>
          <a:prstGeom prst="rect">
            <a:avLst/>
          </a:prstGeom>
          <a:noFill/>
        </p:spPr>
      </p:pic>
    </p:spTree>
    <p:extLst>
      <p:ext uri="{BB962C8B-B14F-4D97-AF65-F5344CB8AC3E}">
        <p14:creationId xmlns:p14="http://schemas.microsoft.com/office/powerpoint/2010/main" val="151858412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BE842-707A-4DB7-AE46-CFEE12FFE35C}"/>
              </a:ext>
            </a:extLst>
          </p:cNvPr>
          <p:cNvSpPr>
            <a:spLocks noGrp="1"/>
          </p:cNvSpPr>
          <p:nvPr>
            <p:ph type="title"/>
          </p:nvPr>
        </p:nvSpPr>
        <p:spPr/>
        <p:txBody>
          <a:bodyPr/>
          <a:lstStyle/>
          <a:p>
            <a:r>
              <a:rPr lang="tr-TR" dirty="0" err="1"/>
              <a:t>Informed</a:t>
            </a:r>
            <a:r>
              <a:rPr lang="tr-TR" dirty="0"/>
              <a:t> </a:t>
            </a:r>
            <a:r>
              <a:rPr lang="tr-TR" dirty="0" err="1"/>
              <a:t>Search</a:t>
            </a:r>
            <a:r>
              <a:rPr lang="tr-TR" dirty="0"/>
              <a:t> </a:t>
            </a:r>
            <a:r>
              <a:rPr lang="tr-TR" dirty="0" err="1"/>
              <a:t>Strategies</a:t>
            </a:r>
            <a:endParaRPr lang="tr-TR" dirty="0"/>
          </a:p>
        </p:txBody>
      </p:sp>
      <p:sp>
        <p:nvSpPr>
          <p:cNvPr id="3" name="Content Placeholder 2">
            <a:extLst>
              <a:ext uri="{FF2B5EF4-FFF2-40B4-BE49-F238E27FC236}">
                <a16:creationId xmlns:a16="http://schemas.microsoft.com/office/drawing/2014/main" id="{ED575613-0115-4DC7-AB78-8C8F75897924}"/>
              </a:ext>
            </a:extLst>
          </p:cNvPr>
          <p:cNvSpPr>
            <a:spLocks noGrp="1"/>
          </p:cNvSpPr>
          <p:nvPr>
            <p:ph idx="1"/>
          </p:nvPr>
        </p:nvSpPr>
        <p:spPr/>
        <p:txBody>
          <a:bodyPr>
            <a:normAutofit fontScale="92500" lnSpcReduction="10000"/>
          </a:bodyPr>
          <a:lstStyle/>
          <a:p>
            <a:r>
              <a:rPr lang="en-US" dirty="0">
                <a:highlight>
                  <a:srgbClr val="FFFF00"/>
                </a:highlight>
              </a:rPr>
              <a:t>Uninformed search strategies </a:t>
            </a:r>
            <a:r>
              <a:rPr lang="en-US" dirty="0"/>
              <a:t>look for solutions by systematically </a:t>
            </a:r>
            <a:r>
              <a:rPr lang="en-US" dirty="0">
                <a:solidFill>
                  <a:srgbClr val="FF0000"/>
                </a:solidFill>
              </a:rPr>
              <a:t>generating</a:t>
            </a:r>
            <a:r>
              <a:rPr lang="en-US" dirty="0"/>
              <a:t> new states and </a:t>
            </a:r>
            <a:r>
              <a:rPr lang="en-US" dirty="0">
                <a:solidFill>
                  <a:srgbClr val="FF0000"/>
                </a:solidFill>
              </a:rPr>
              <a:t>checking</a:t>
            </a:r>
            <a:r>
              <a:rPr lang="en-US" dirty="0"/>
              <a:t> each of them against the goal </a:t>
            </a:r>
          </a:p>
          <a:p>
            <a:r>
              <a:rPr lang="en-US" dirty="0"/>
              <a:t>This approach is very inefficient in most cases </a:t>
            </a:r>
          </a:p>
          <a:p>
            <a:r>
              <a:rPr lang="en-US" dirty="0"/>
              <a:t>Most successor states are “obviously” </a:t>
            </a:r>
            <a:r>
              <a:rPr lang="en-US" dirty="0">
                <a:solidFill>
                  <a:srgbClr val="FF0000"/>
                </a:solidFill>
              </a:rPr>
              <a:t>a bad choice </a:t>
            </a:r>
          </a:p>
          <a:p>
            <a:r>
              <a:rPr lang="en-US" dirty="0"/>
              <a:t>Such strategies do not know that because they have minimal </a:t>
            </a:r>
            <a:r>
              <a:rPr lang="en-US" dirty="0">
                <a:solidFill>
                  <a:srgbClr val="FF0000"/>
                </a:solidFill>
              </a:rPr>
              <a:t>problem-specific knowledge </a:t>
            </a:r>
          </a:p>
          <a:p>
            <a:r>
              <a:rPr lang="en-US" dirty="0">
                <a:highlight>
                  <a:srgbClr val="FFFF00"/>
                </a:highlight>
              </a:rPr>
              <a:t>Informed search strategies </a:t>
            </a:r>
            <a:r>
              <a:rPr lang="en-US" dirty="0">
                <a:solidFill>
                  <a:srgbClr val="FF0000"/>
                </a:solidFill>
              </a:rPr>
              <a:t>exploit problem-specific knowledge </a:t>
            </a:r>
            <a:r>
              <a:rPr lang="en-US" dirty="0"/>
              <a:t>as much as possible to drive the search </a:t>
            </a:r>
          </a:p>
          <a:p>
            <a:r>
              <a:rPr lang="en-US" dirty="0"/>
              <a:t>They are almost always </a:t>
            </a:r>
            <a:r>
              <a:rPr lang="en-US" dirty="0">
                <a:solidFill>
                  <a:srgbClr val="FF0000"/>
                </a:solidFill>
              </a:rPr>
              <a:t>more efficient than uninformed searches </a:t>
            </a:r>
            <a:r>
              <a:rPr lang="en-US" dirty="0"/>
              <a:t>and often also optimal</a:t>
            </a:r>
            <a:endParaRPr lang="tr-TR" dirty="0"/>
          </a:p>
        </p:txBody>
      </p:sp>
    </p:spTree>
    <p:extLst>
      <p:ext uri="{BB962C8B-B14F-4D97-AF65-F5344CB8AC3E}">
        <p14:creationId xmlns:p14="http://schemas.microsoft.com/office/powerpoint/2010/main" val="1323627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A9C9D-096E-4FA2-9D5C-31DA4C3E4EB8}"/>
              </a:ext>
            </a:extLst>
          </p:cNvPr>
          <p:cNvSpPr>
            <a:spLocks noGrp="1"/>
          </p:cNvSpPr>
          <p:nvPr>
            <p:ph type="title"/>
          </p:nvPr>
        </p:nvSpPr>
        <p:spPr/>
        <p:txBody>
          <a:bodyPr/>
          <a:lstStyle/>
          <a:p>
            <a:r>
              <a:rPr lang="tr-TR" dirty="0"/>
              <a:t>UNINFORMED VS. INFORMED</a:t>
            </a:r>
          </a:p>
        </p:txBody>
      </p:sp>
      <p:pic>
        <p:nvPicPr>
          <p:cNvPr id="5" name="Picture 4">
            <a:extLst>
              <a:ext uri="{FF2B5EF4-FFF2-40B4-BE49-F238E27FC236}">
                <a16:creationId xmlns:a16="http://schemas.microsoft.com/office/drawing/2014/main" id="{1C9B4438-4EA4-497A-AA65-506F502DED20}"/>
              </a:ext>
            </a:extLst>
          </p:cNvPr>
          <p:cNvPicPr>
            <a:picLocks noChangeAspect="1"/>
          </p:cNvPicPr>
          <p:nvPr/>
        </p:nvPicPr>
        <p:blipFill>
          <a:blip r:embed="rId2"/>
          <a:stretch>
            <a:fillRect/>
          </a:stretch>
        </p:blipFill>
        <p:spPr>
          <a:xfrm>
            <a:off x="1066800" y="1600200"/>
            <a:ext cx="10210800" cy="4686300"/>
          </a:xfrm>
          <a:prstGeom prst="rect">
            <a:avLst/>
          </a:prstGeom>
        </p:spPr>
      </p:pic>
    </p:spTree>
    <p:extLst>
      <p:ext uri="{BB962C8B-B14F-4D97-AF65-F5344CB8AC3E}">
        <p14:creationId xmlns:p14="http://schemas.microsoft.com/office/powerpoint/2010/main" val="2337306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D38C0-708F-428B-A9BF-723C28ACB004}"/>
              </a:ext>
            </a:extLst>
          </p:cNvPr>
          <p:cNvSpPr>
            <a:spLocks noGrp="1"/>
          </p:cNvSpPr>
          <p:nvPr>
            <p:ph type="title"/>
          </p:nvPr>
        </p:nvSpPr>
        <p:spPr/>
        <p:txBody>
          <a:bodyPr/>
          <a:lstStyle/>
          <a:p>
            <a:r>
              <a:rPr lang="tr-TR" dirty="0" err="1"/>
              <a:t>Informed</a:t>
            </a:r>
            <a:r>
              <a:rPr lang="tr-TR" dirty="0"/>
              <a:t> </a:t>
            </a:r>
            <a:r>
              <a:rPr lang="tr-TR" dirty="0" err="1"/>
              <a:t>Search</a:t>
            </a:r>
            <a:r>
              <a:rPr lang="tr-TR" dirty="0"/>
              <a:t> </a:t>
            </a:r>
            <a:r>
              <a:rPr lang="tr-TR" dirty="0" err="1"/>
              <a:t>Strategies</a:t>
            </a:r>
            <a:endParaRPr lang="tr-TR" dirty="0"/>
          </a:p>
        </p:txBody>
      </p:sp>
      <p:sp>
        <p:nvSpPr>
          <p:cNvPr id="3" name="Content Placeholder 2">
            <a:extLst>
              <a:ext uri="{FF2B5EF4-FFF2-40B4-BE49-F238E27FC236}">
                <a16:creationId xmlns:a16="http://schemas.microsoft.com/office/drawing/2014/main" id="{5B04487E-AE70-4246-B2CA-BBB20A00D9AD}"/>
              </a:ext>
            </a:extLst>
          </p:cNvPr>
          <p:cNvSpPr>
            <a:spLocks noGrp="1"/>
          </p:cNvSpPr>
          <p:nvPr>
            <p:ph idx="1"/>
          </p:nvPr>
        </p:nvSpPr>
        <p:spPr/>
        <p:txBody>
          <a:bodyPr>
            <a:normAutofit fontScale="92500" lnSpcReduction="10000"/>
          </a:bodyPr>
          <a:lstStyle/>
          <a:p>
            <a:r>
              <a:rPr lang="en-US" dirty="0"/>
              <a:t>Use the knowledge of the problem domain to build an </a:t>
            </a:r>
            <a:r>
              <a:rPr lang="en-US" dirty="0">
                <a:solidFill>
                  <a:srgbClr val="FF0000"/>
                </a:solidFill>
              </a:rPr>
              <a:t>evaluation function</a:t>
            </a:r>
            <a:r>
              <a:rPr lang="en-US" dirty="0"/>
              <a:t> </a:t>
            </a:r>
            <a:r>
              <a:rPr lang="en-US" i="1" dirty="0"/>
              <a:t>h</a:t>
            </a:r>
            <a:r>
              <a:rPr lang="en-US" dirty="0"/>
              <a:t> </a:t>
            </a:r>
          </a:p>
          <a:p>
            <a:r>
              <a:rPr lang="en-US" dirty="0"/>
              <a:t>For every node n in the search space, </a:t>
            </a:r>
            <a:r>
              <a:rPr lang="en-US" i="1" dirty="0">
                <a:solidFill>
                  <a:srgbClr val="FF0000"/>
                </a:solidFill>
              </a:rPr>
              <a:t>h(n) </a:t>
            </a:r>
            <a:r>
              <a:rPr lang="en-US" dirty="0"/>
              <a:t>quantifies </a:t>
            </a:r>
            <a:r>
              <a:rPr lang="en-US" dirty="0">
                <a:solidFill>
                  <a:srgbClr val="FF0000"/>
                </a:solidFill>
              </a:rPr>
              <a:t>the desirability of expanding n</a:t>
            </a:r>
            <a:r>
              <a:rPr lang="en-US" dirty="0"/>
              <a:t> in order to reach the goal </a:t>
            </a:r>
          </a:p>
          <a:p>
            <a:r>
              <a:rPr lang="en-US" dirty="0"/>
              <a:t>Then use the desirability value of the nodes in the fringe to </a:t>
            </a:r>
            <a:r>
              <a:rPr lang="en-US" dirty="0">
                <a:solidFill>
                  <a:srgbClr val="FF0000"/>
                </a:solidFill>
              </a:rPr>
              <a:t>decide which node to expand next</a:t>
            </a:r>
          </a:p>
          <a:p>
            <a:r>
              <a:rPr lang="en-US" dirty="0"/>
              <a:t>The evaluation function </a:t>
            </a:r>
            <a:r>
              <a:rPr lang="en-US" i="1" dirty="0">
                <a:solidFill>
                  <a:srgbClr val="FF0000"/>
                </a:solidFill>
              </a:rPr>
              <a:t>h</a:t>
            </a:r>
            <a:r>
              <a:rPr lang="en-US" dirty="0"/>
              <a:t> is typically </a:t>
            </a:r>
            <a:r>
              <a:rPr lang="en-US" dirty="0">
                <a:solidFill>
                  <a:srgbClr val="FF0000"/>
                </a:solidFill>
              </a:rPr>
              <a:t>an imperfect measure </a:t>
            </a:r>
            <a:r>
              <a:rPr lang="en-US" dirty="0"/>
              <a:t>of the goodness of the node</a:t>
            </a:r>
          </a:p>
          <a:p>
            <a:r>
              <a:rPr lang="en-US" dirty="0"/>
              <a:t>i.e., the right choice of nodes is not always the one suggested by </a:t>
            </a:r>
            <a:r>
              <a:rPr lang="en-US" i="1" dirty="0"/>
              <a:t>h</a:t>
            </a:r>
          </a:p>
          <a:p>
            <a:r>
              <a:rPr lang="en-US" dirty="0"/>
              <a:t>The evaluation function is usually called </a:t>
            </a:r>
            <a:r>
              <a:rPr lang="en-US" dirty="0">
                <a:solidFill>
                  <a:srgbClr val="FF0000"/>
                </a:solidFill>
              </a:rPr>
              <a:t>heuristic function</a:t>
            </a:r>
            <a:r>
              <a:rPr lang="en-US" dirty="0"/>
              <a:t>.</a:t>
            </a:r>
            <a:endParaRPr lang="tr-TR" i="1" dirty="0">
              <a:solidFill>
                <a:srgbClr val="FF0000"/>
              </a:solidFill>
            </a:endParaRPr>
          </a:p>
        </p:txBody>
      </p:sp>
    </p:spTree>
    <p:extLst>
      <p:ext uri="{BB962C8B-B14F-4D97-AF65-F5344CB8AC3E}">
        <p14:creationId xmlns:p14="http://schemas.microsoft.com/office/powerpoint/2010/main" val="920265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FB6FF-147C-4CF3-90FE-58F29857B86E}"/>
              </a:ext>
            </a:extLst>
          </p:cNvPr>
          <p:cNvSpPr>
            <a:spLocks noGrp="1"/>
          </p:cNvSpPr>
          <p:nvPr>
            <p:ph type="title"/>
          </p:nvPr>
        </p:nvSpPr>
        <p:spPr/>
        <p:txBody>
          <a:bodyPr/>
          <a:lstStyle/>
          <a:p>
            <a:r>
              <a:rPr lang="tr-TR" dirty="0" err="1"/>
              <a:t>Heuristic</a:t>
            </a:r>
            <a:endParaRPr lang="tr-TR" dirty="0"/>
          </a:p>
        </p:txBody>
      </p:sp>
      <p:sp>
        <p:nvSpPr>
          <p:cNvPr id="3" name="Content Placeholder 2">
            <a:extLst>
              <a:ext uri="{FF2B5EF4-FFF2-40B4-BE49-F238E27FC236}">
                <a16:creationId xmlns:a16="http://schemas.microsoft.com/office/drawing/2014/main" id="{BEBDAEFB-E127-4AA1-8CFA-742B91C28397}"/>
              </a:ext>
            </a:extLst>
          </p:cNvPr>
          <p:cNvSpPr>
            <a:spLocks noGrp="1"/>
          </p:cNvSpPr>
          <p:nvPr>
            <p:ph idx="1"/>
          </p:nvPr>
        </p:nvSpPr>
        <p:spPr>
          <a:xfrm>
            <a:off x="406400" y="1397000"/>
            <a:ext cx="11379200" cy="5079999"/>
          </a:xfrm>
        </p:spPr>
        <p:txBody>
          <a:bodyPr>
            <a:normAutofit fontScale="85000" lnSpcReduction="20000"/>
          </a:bodyPr>
          <a:lstStyle/>
          <a:p>
            <a:r>
              <a:rPr lang="en-US" dirty="0">
                <a:solidFill>
                  <a:srgbClr val="FF0000"/>
                </a:solidFill>
              </a:rPr>
              <a:t>Merriam-Webster's Online Dictionary</a:t>
            </a:r>
            <a:r>
              <a:rPr lang="en-US" dirty="0"/>
              <a:t> </a:t>
            </a:r>
          </a:p>
          <a:p>
            <a:pPr lvl="1"/>
            <a:r>
              <a:rPr lang="en-US" dirty="0"/>
              <a:t>Heuristic (pron. \</a:t>
            </a:r>
            <a:r>
              <a:rPr lang="en-US" dirty="0" err="1"/>
              <a:t>hyu</a:t>
            </a:r>
            <a:r>
              <a:rPr lang="en-US" dirty="0"/>
              <a:t>-</a:t>
            </a:r>
            <a:r>
              <a:rPr lang="en-US" dirty="0" err="1"/>
              <a:t>ʼris</a:t>
            </a:r>
            <a:r>
              <a:rPr lang="en-US" dirty="0"/>
              <a:t>-tik\): adj. [from Greek </a:t>
            </a:r>
            <a:r>
              <a:rPr lang="en-US" dirty="0" err="1"/>
              <a:t>heuriskein</a:t>
            </a:r>
            <a:r>
              <a:rPr lang="en-US" dirty="0"/>
              <a:t> to discover.] involving or serving as an aid to learning, discovery, or </a:t>
            </a:r>
            <a:r>
              <a:rPr lang="en-US" dirty="0" err="1"/>
              <a:t>problemsolving</a:t>
            </a:r>
            <a:r>
              <a:rPr lang="en-US" dirty="0"/>
              <a:t> by experimental and especially trial-and-error methods </a:t>
            </a:r>
          </a:p>
          <a:p>
            <a:r>
              <a:rPr lang="en-US" dirty="0">
                <a:solidFill>
                  <a:srgbClr val="FF0000"/>
                </a:solidFill>
              </a:rPr>
              <a:t>The Free On-line Dictionary of Computing </a:t>
            </a:r>
            <a:r>
              <a:rPr lang="en-US" dirty="0"/>
              <a:t> </a:t>
            </a:r>
          </a:p>
          <a:p>
            <a:pPr lvl="1"/>
            <a:r>
              <a:rPr lang="en-US" dirty="0"/>
              <a:t>heuristic 1. A rule of thumb, simplification or educated guess that reduces or limits the search for solutions in domains that are difficult and poorly understood. Unlike algorithms, heuristics do not guarantee feasible solutions and are often used with no theoretical guarantee. 2. approximation algorithm. </a:t>
            </a:r>
          </a:p>
          <a:p>
            <a:r>
              <a:rPr lang="en-US" dirty="0">
                <a:solidFill>
                  <a:srgbClr val="FF0000"/>
                </a:solidFill>
              </a:rPr>
              <a:t>From WordNet (r) 1.6 </a:t>
            </a:r>
          </a:p>
          <a:p>
            <a:pPr lvl="1"/>
            <a:r>
              <a:rPr lang="en-US" dirty="0"/>
              <a:t>heuristic adj 1: (computer science) relating to or using a heuristic rule 2: of or relating to a general formulation that serves to guide investigation [ant: algorithmic] n : a commonsense rule (or set of rules) intended to increase the probability of solving some problem [syn: heuristic rule, heuristic program]</a:t>
            </a:r>
            <a:endParaRPr lang="tr-TR" dirty="0"/>
          </a:p>
        </p:txBody>
      </p:sp>
    </p:spTree>
    <p:extLst>
      <p:ext uri="{BB962C8B-B14F-4D97-AF65-F5344CB8AC3E}">
        <p14:creationId xmlns:p14="http://schemas.microsoft.com/office/powerpoint/2010/main" val="1673460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tr-TR" dirty="0" err="1"/>
              <a:t>Outline</a:t>
            </a:r>
            <a:endParaRPr lang="en-US" dirty="0"/>
          </a:p>
        </p:txBody>
      </p:sp>
      <p:sp>
        <p:nvSpPr>
          <p:cNvPr id="5123" name="Rectangle 3"/>
          <p:cNvSpPr>
            <a:spLocks noGrp="1" noChangeArrowheads="1"/>
          </p:cNvSpPr>
          <p:nvPr>
            <p:ph idx="1"/>
          </p:nvPr>
        </p:nvSpPr>
        <p:spPr>
          <a:xfrm>
            <a:off x="685800" y="1214436"/>
            <a:ext cx="10642600" cy="4729164"/>
          </a:xfrm>
        </p:spPr>
        <p:txBody>
          <a:bodyPr/>
          <a:lstStyle/>
          <a:p>
            <a:pPr eaLnBrk="1" hangingPunct="1"/>
            <a:endParaRPr lang="en-US" sz="3600" dirty="0"/>
          </a:p>
          <a:p>
            <a:pPr eaLnBrk="1" hangingPunct="1"/>
            <a:r>
              <a:rPr lang="en-US" sz="3600" dirty="0"/>
              <a:t>Informed Search</a:t>
            </a:r>
          </a:p>
          <a:p>
            <a:pPr lvl="1"/>
            <a:r>
              <a:rPr lang="en-US" sz="3200" dirty="0"/>
              <a:t>Heuristics</a:t>
            </a:r>
          </a:p>
          <a:p>
            <a:pPr lvl="1"/>
            <a:r>
              <a:rPr lang="en-US" sz="3200" dirty="0"/>
              <a:t>Greedy Search</a:t>
            </a:r>
          </a:p>
          <a:p>
            <a:pPr lvl="1"/>
            <a:r>
              <a:rPr lang="en-US" sz="3200" dirty="0"/>
              <a:t>A* Search</a:t>
            </a:r>
          </a:p>
          <a:p>
            <a:pPr lvl="2"/>
            <a:endParaRPr lang="en-US" sz="2800" dirty="0"/>
          </a:p>
          <a:p>
            <a:pPr eaLnBrk="1" hangingPunct="1"/>
            <a:r>
              <a:rPr lang="en-US" sz="3600" dirty="0"/>
              <a:t>Graph Search</a:t>
            </a:r>
          </a:p>
          <a:p>
            <a:pPr lvl="2"/>
            <a:endParaRPr lang="en-US" sz="2800" dirty="0"/>
          </a:p>
          <a:p>
            <a:pPr lvl="1" eaLnBrk="1" hangingPunct="1"/>
            <a:endParaRPr lang="en-US" sz="3200" dirty="0"/>
          </a:p>
          <a:p>
            <a:pPr eaLnBrk="1" hangingPunct="1"/>
            <a:endParaRPr lang="en-US" sz="3600" dirty="0"/>
          </a:p>
          <a:p>
            <a:pPr eaLnBrk="1" hangingPunct="1"/>
            <a:endParaRPr lang="en-US" sz="3600"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90380" y="1297622"/>
            <a:ext cx="5682419" cy="4416827"/>
          </a:xfrm>
          <a:prstGeom prst="rect">
            <a:avLst/>
          </a:prstGeom>
          <a:noFill/>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t>Search Heuristics</a:t>
            </a:r>
          </a:p>
        </p:txBody>
      </p:sp>
      <p:pic>
        <p:nvPicPr>
          <p:cNvPr id="32771" name="Picture 2" descr="Z:\Shared with PC\smallMaze.png"/>
          <p:cNvPicPr>
            <a:picLocks noChangeAspect="1" noChangeArrowheads="1"/>
          </p:cNvPicPr>
          <p:nvPr/>
        </p:nvPicPr>
        <p:blipFill>
          <a:blip r:embed="rId3" cstate="print"/>
          <a:srcRect/>
          <a:stretch>
            <a:fillRect/>
          </a:stretch>
        </p:blipFill>
        <p:spPr bwMode="auto">
          <a:xfrm>
            <a:off x="533400" y="3498849"/>
            <a:ext cx="6623051" cy="2978151"/>
          </a:xfrm>
          <a:prstGeom prst="rect">
            <a:avLst/>
          </a:prstGeom>
          <a:noFill/>
          <a:ln w="9525">
            <a:noFill/>
            <a:miter lim="800000"/>
            <a:headEnd/>
            <a:tailEnd/>
          </a:ln>
        </p:spPr>
      </p:pic>
      <p:sp>
        <p:nvSpPr>
          <p:cNvPr id="6" name="Rectangle 5"/>
          <p:cNvSpPr txBox="1">
            <a:spLocks noChangeArrowheads="1"/>
          </p:cNvSpPr>
          <p:nvPr/>
        </p:nvSpPr>
        <p:spPr bwMode="auto">
          <a:xfrm>
            <a:off x="457200" y="1219200"/>
            <a:ext cx="6858000" cy="1708151"/>
          </a:xfrm>
          <a:prstGeom prst="rect">
            <a:avLst/>
          </a:prstGeom>
          <a:noFill/>
          <a:ln w="9525">
            <a:noFill/>
            <a:miter lim="800000"/>
            <a:headEnd/>
            <a:tailEnd/>
          </a:ln>
        </p:spPr>
        <p:txBody>
          <a:bodyPr lIns="91432" tIns="45718" rIns="91432" bIns="45718"/>
          <a:lstStyle/>
          <a:p>
            <a:pPr marL="342866" indent="-342866">
              <a:spcBef>
                <a:spcPct val="20000"/>
              </a:spcBef>
              <a:buClr>
                <a:schemeClr val="accent2"/>
              </a:buClr>
              <a:buFont typeface="Wingdings" pitchFamily="2" charset="2"/>
              <a:buChar char="§"/>
              <a:defRPr/>
            </a:pPr>
            <a:r>
              <a:rPr lang="en-US" sz="2800" kern="0" dirty="0">
                <a:solidFill>
                  <a:schemeClr val="accent2"/>
                </a:solidFill>
                <a:latin typeface="Calibri" pitchFamily="34" charset="0"/>
                <a:cs typeface="+mn-cs"/>
              </a:rPr>
              <a:t>A heuristic is:</a:t>
            </a:r>
          </a:p>
          <a:p>
            <a:pPr marL="800021" lvl="1" indent="-342866">
              <a:spcBef>
                <a:spcPct val="20000"/>
              </a:spcBef>
              <a:buClr>
                <a:schemeClr val="accent2"/>
              </a:buClr>
              <a:buFont typeface="Wingdings" pitchFamily="2" charset="2"/>
              <a:buChar char="§"/>
              <a:defRPr/>
            </a:pPr>
            <a:r>
              <a:rPr lang="en-US" sz="2000" kern="0" dirty="0">
                <a:latin typeface="Calibri" pitchFamily="34" charset="0"/>
                <a:cs typeface="+mn-cs"/>
              </a:rPr>
              <a:t>A function that </a:t>
            </a:r>
            <a:r>
              <a:rPr lang="en-US" sz="2000" i="1" kern="0" dirty="0">
                <a:latin typeface="Calibri" pitchFamily="34" charset="0"/>
                <a:cs typeface="+mn-cs"/>
              </a:rPr>
              <a:t>estimates</a:t>
            </a:r>
            <a:r>
              <a:rPr lang="en-US" sz="2000" kern="0" dirty="0">
                <a:latin typeface="Calibri" pitchFamily="34" charset="0"/>
                <a:cs typeface="+mn-cs"/>
              </a:rPr>
              <a:t> how close a state is to a goal</a:t>
            </a:r>
          </a:p>
          <a:p>
            <a:pPr marL="800021" lvl="1" indent="-342866">
              <a:spcBef>
                <a:spcPct val="20000"/>
              </a:spcBef>
              <a:buClr>
                <a:schemeClr val="accent2"/>
              </a:buClr>
              <a:buFont typeface="Wingdings" pitchFamily="2" charset="2"/>
              <a:buChar char="§"/>
              <a:defRPr/>
            </a:pPr>
            <a:r>
              <a:rPr lang="en-US" sz="2000" kern="0" dirty="0">
                <a:latin typeface="Calibri" pitchFamily="34" charset="0"/>
                <a:cs typeface="+mn-cs"/>
              </a:rPr>
              <a:t>Designed for a particular search problem</a:t>
            </a:r>
          </a:p>
          <a:p>
            <a:pPr marL="800021" lvl="1" indent="-342866">
              <a:spcBef>
                <a:spcPct val="20000"/>
              </a:spcBef>
              <a:buClr>
                <a:schemeClr val="accent2"/>
              </a:buClr>
              <a:buFont typeface="Wingdings" pitchFamily="2" charset="2"/>
              <a:buChar char="§"/>
              <a:defRPr/>
            </a:pPr>
            <a:r>
              <a:rPr lang="en-US" sz="2000" kern="0" dirty="0">
                <a:latin typeface="Calibri" pitchFamily="34" charset="0"/>
                <a:cs typeface="+mn-cs"/>
              </a:rPr>
              <a:t>Examples: Manhattan distance, Euclidean distance for </a:t>
            </a:r>
            <a:r>
              <a:rPr lang="en-US" sz="2000" kern="0" dirty="0" err="1">
                <a:latin typeface="Calibri" pitchFamily="34" charset="0"/>
                <a:cs typeface="+mn-cs"/>
              </a:rPr>
              <a:t>pathing</a:t>
            </a:r>
            <a:endParaRPr lang="en-US" sz="2000" kern="0" dirty="0">
              <a:latin typeface="Calibri" pitchFamily="34" charset="0"/>
              <a:cs typeface="+mn-cs"/>
            </a:endParaRPr>
          </a:p>
        </p:txBody>
      </p:sp>
      <p:grpSp>
        <p:nvGrpSpPr>
          <p:cNvPr id="2" name="Group 18"/>
          <p:cNvGrpSpPr>
            <a:grpSpLocks/>
          </p:cNvGrpSpPr>
          <p:nvPr/>
        </p:nvGrpSpPr>
        <p:grpSpPr bwMode="auto">
          <a:xfrm>
            <a:off x="903293" y="4078286"/>
            <a:ext cx="3025775" cy="1924051"/>
            <a:chOff x="1573306" y="4155142"/>
            <a:chExt cx="3025588" cy="1922929"/>
          </a:xfrm>
        </p:grpSpPr>
        <p:sp>
          <p:nvSpPr>
            <p:cNvPr id="13" name="Freeform 12"/>
            <p:cNvSpPr/>
            <p:nvPr/>
          </p:nvSpPr>
          <p:spPr>
            <a:xfrm>
              <a:off x="1573306" y="4578757"/>
              <a:ext cx="3025588" cy="1499314"/>
            </a:xfrm>
            <a:custGeom>
              <a:avLst/>
              <a:gdLst>
                <a:gd name="connsiteX0" fmla="*/ 3065929 w 3065929"/>
                <a:gd name="connsiteY0" fmla="*/ 13447 h 1479177"/>
                <a:gd name="connsiteX1" fmla="*/ 0 w 3065929"/>
                <a:gd name="connsiteY1" fmla="*/ 0 h 1479177"/>
                <a:gd name="connsiteX2" fmla="*/ 26894 w 3065929"/>
                <a:gd name="connsiteY2" fmla="*/ 1479177 h 1479177"/>
              </a:gdLst>
              <a:ahLst/>
              <a:cxnLst>
                <a:cxn ang="0">
                  <a:pos x="connsiteX0" y="connsiteY0"/>
                </a:cxn>
                <a:cxn ang="0">
                  <a:pos x="connsiteX1" y="connsiteY1"/>
                </a:cxn>
                <a:cxn ang="0">
                  <a:pos x="connsiteX2" y="connsiteY2"/>
                </a:cxn>
              </a:cxnLst>
              <a:rect l="l" t="t" r="r" b="b"/>
              <a:pathLst>
                <a:path w="3065929" h="1479177">
                  <a:moveTo>
                    <a:pt x="3065929" y="13447"/>
                  </a:moveTo>
                  <a:lnTo>
                    <a:pt x="0" y="0"/>
                  </a:lnTo>
                  <a:lnTo>
                    <a:pt x="26894" y="1479177"/>
                  </a:lnTo>
                </a:path>
              </a:pathLst>
            </a:custGeom>
            <a:ln w="57150">
              <a:solidFill>
                <a:srgbClr val="C00000"/>
              </a:solidFill>
              <a:headEnd type="none" w="med" len="med"/>
              <a:tailEnd type="triangle" w="med" len="med"/>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32778" name="TextBox 15"/>
            <p:cNvSpPr txBox="1">
              <a:spLocks noChangeArrowheads="1"/>
            </p:cNvSpPr>
            <p:nvPr/>
          </p:nvSpPr>
          <p:spPr bwMode="auto">
            <a:xfrm>
              <a:off x="2164976" y="4155142"/>
              <a:ext cx="441119" cy="369117"/>
            </a:xfrm>
            <a:prstGeom prst="rect">
              <a:avLst/>
            </a:prstGeom>
            <a:noFill/>
            <a:ln w="9525">
              <a:noFill/>
              <a:miter lim="800000"/>
              <a:headEnd/>
              <a:tailEnd/>
            </a:ln>
          </p:spPr>
          <p:txBody>
            <a:bodyPr wrap="none">
              <a:spAutoFit/>
            </a:bodyPr>
            <a:lstStyle/>
            <a:p>
              <a:r>
                <a:rPr lang="en-US" b="1" dirty="0">
                  <a:solidFill>
                    <a:srgbClr val="C00000"/>
                  </a:solidFill>
                </a:rPr>
                <a:t>10</a:t>
              </a:r>
            </a:p>
          </p:txBody>
        </p:sp>
        <p:sp>
          <p:nvSpPr>
            <p:cNvPr id="32779" name="TextBox 16"/>
            <p:cNvSpPr txBox="1">
              <a:spLocks noChangeArrowheads="1"/>
            </p:cNvSpPr>
            <p:nvPr/>
          </p:nvSpPr>
          <p:spPr bwMode="auto">
            <a:xfrm>
              <a:off x="1591236" y="4953001"/>
              <a:ext cx="312887" cy="369117"/>
            </a:xfrm>
            <a:prstGeom prst="rect">
              <a:avLst/>
            </a:prstGeom>
            <a:noFill/>
            <a:ln w="9525">
              <a:noFill/>
              <a:miter lim="800000"/>
              <a:headEnd/>
              <a:tailEnd/>
            </a:ln>
          </p:spPr>
          <p:txBody>
            <a:bodyPr wrap="none">
              <a:spAutoFit/>
            </a:bodyPr>
            <a:lstStyle/>
            <a:p>
              <a:r>
                <a:rPr lang="en-US" b="1" dirty="0">
                  <a:solidFill>
                    <a:srgbClr val="C00000"/>
                  </a:solidFill>
                </a:rPr>
                <a:t>5</a:t>
              </a:r>
            </a:p>
          </p:txBody>
        </p:sp>
      </p:grpSp>
      <p:grpSp>
        <p:nvGrpSpPr>
          <p:cNvPr id="3" name="Group 19"/>
          <p:cNvGrpSpPr>
            <a:grpSpLocks/>
          </p:cNvGrpSpPr>
          <p:nvPr/>
        </p:nvGrpSpPr>
        <p:grpSpPr bwMode="auto">
          <a:xfrm>
            <a:off x="984257" y="4495801"/>
            <a:ext cx="2978143" cy="1506537"/>
            <a:chOff x="1653989" y="4572529"/>
            <a:chExt cx="2978334" cy="1505542"/>
          </a:xfrm>
        </p:grpSpPr>
        <p:cxnSp>
          <p:nvCxnSpPr>
            <p:cNvPr id="15" name="Straight Arrow Connector 14"/>
            <p:cNvCxnSpPr/>
            <p:nvPr/>
          </p:nvCxnSpPr>
          <p:spPr>
            <a:xfrm flipH="1">
              <a:off x="1653989" y="4572529"/>
              <a:ext cx="2978334" cy="1505542"/>
            </a:xfrm>
            <a:prstGeom prst="straightConnector1">
              <a:avLst/>
            </a:prstGeom>
            <a:ln w="57150">
              <a:solidFill>
                <a:srgbClr val="C00000"/>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2776" name="TextBox 17"/>
            <p:cNvSpPr txBox="1">
              <a:spLocks noChangeArrowheads="1"/>
            </p:cNvSpPr>
            <p:nvPr/>
          </p:nvSpPr>
          <p:spPr bwMode="auto">
            <a:xfrm>
              <a:off x="3016625" y="5356413"/>
              <a:ext cx="620787" cy="369088"/>
            </a:xfrm>
            <a:prstGeom prst="rect">
              <a:avLst/>
            </a:prstGeom>
            <a:noFill/>
            <a:ln w="9525">
              <a:noFill/>
              <a:miter lim="800000"/>
              <a:headEnd/>
              <a:tailEnd/>
            </a:ln>
          </p:spPr>
          <p:txBody>
            <a:bodyPr wrap="none">
              <a:spAutoFit/>
            </a:bodyPr>
            <a:lstStyle/>
            <a:p>
              <a:r>
                <a:rPr lang="en-US" b="1" dirty="0">
                  <a:solidFill>
                    <a:srgbClr val="C00000"/>
                  </a:solidFill>
                </a:rPr>
                <a:t>11.2</a:t>
              </a:r>
            </a:p>
          </p:txBody>
        </p:sp>
      </p:grpSp>
      <p:pic>
        <p:nvPicPr>
          <p:cNvPr id="3174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79223" y="1524000"/>
            <a:ext cx="3407831" cy="2300286"/>
          </a:xfrm>
          <a:prstGeom prst="rect">
            <a:avLst/>
          </a:prstGeom>
          <a:noFill/>
        </p:spPr>
      </p:pic>
      <p:pic>
        <p:nvPicPr>
          <p:cNvPr id="31749"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001000" y="4116375"/>
            <a:ext cx="3476133" cy="237424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t>Example: Heuristic Function</a:t>
            </a:r>
          </a:p>
        </p:txBody>
      </p:sp>
      <p:sp>
        <p:nvSpPr>
          <p:cNvPr id="12291" name="Rectangle 3"/>
          <p:cNvSpPr>
            <a:spLocks noGrp="1" noChangeArrowheads="1"/>
          </p:cNvSpPr>
          <p:nvPr>
            <p:ph idx="1"/>
          </p:nvPr>
        </p:nvSpPr>
        <p:spPr>
          <a:xfrm>
            <a:off x="406400" y="1397001"/>
            <a:ext cx="11379200" cy="4090988"/>
          </a:xfrm>
        </p:spPr>
        <p:txBody>
          <a:bodyPr/>
          <a:lstStyle/>
          <a:p>
            <a:pPr eaLnBrk="1" hangingPunct="1"/>
            <a:endParaRPr lang="en-US" dirty="0"/>
          </a:p>
        </p:txBody>
      </p:sp>
      <p:pic>
        <p:nvPicPr>
          <p:cNvPr id="12292" name="Picture 4"/>
          <p:cNvPicPr>
            <a:picLocks noChangeAspect="1" noChangeArrowheads="1"/>
          </p:cNvPicPr>
          <p:nvPr/>
        </p:nvPicPr>
        <p:blipFill>
          <a:blip r:embed="rId2" cstate="print"/>
          <a:srcRect/>
          <a:stretch>
            <a:fillRect/>
          </a:stretch>
        </p:blipFill>
        <p:spPr bwMode="auto">
          <a:xfrm>
            <a:off x="413703" y="1351279"/>
            <a:ext cx="8329612" cy="4090988"/>
          </a:xfrm>
          <a:prstGeom prst="rect">
            <a:avLst/>
          </a:prstGeom>
          <a:noFill/>
          <a:ln w="9525">
            <a:noFill/>
            <a:miter lim="800000"/>
            <a:headEnd/>
            <a:tailEnd/>
          </a:ln>
        </p:spPr>
      </p:pic>
      <p:sp>
        <p:nvSpPr>
          <p:cNvPr id="12294" name="Text Box 6"/>
          <p:cNvSpPr txBox="1">
            <a:spLocks noChangeArrowheads="1"/>
          </p:cNvSpPr>
          <p:nvPr/>
        </p:nvSpPr>
        <p:spPr bwMode="auto">
          <a:xfrm>
            <a:off x="7254398" y="5866926"/>
            <a:ext cx="1143000" cy="523218"/>
          </a:xfrm>
          <a:prstGeom prst="rect">
            <a:avLst/>
          </a:prstGeom>
          <a:noFill/>
          <a:ln w="9525">
            <a:noFill/>
            <a:miter lim="800000"/>
            <a:headEnd/>
            <a:tailEnd/>
          </a:ln>
        </p:spPr>
        <p:txBody>
          <a:bodyPr lIns="91438" tIns="45719" rIns="91438" bIns="45719">
            <a:spAutoFit/>
          </a:bodyPr>
          <a:lstStyle/>
          <a:p>
            <a:pPr>
              <a:spcBef>
                <a:spcPct val="50000"/>
              </a:spcBef>
            </a:pPr>
            <a:r>
              <a:rPr lang="en-US" sz="2800" dirty="0">
                <a:solidFill>
                  <a:srgbClr val="C00000"/>
                </a:solidFill>
              </a:rPr>
              <a:t>h(x)</a:t>
            </a:r>
          </a:p>
        </p:txBody>
      </p:sp>
      <p:sp>
        <p:nvSpPr>
          <p:cNvPr id="7" name="Rounded Rectangle 6"/>
          <p:cNvSpPr/>
          <p:nvPr/>
        </p:nvSpPr>
        <p:spPr>
          <a:xfrm>
            <a:off x="6873398" y="1308895"/>
            <a:ext cx="1905000" cy="42672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39E5AD3-1A7F-4182-8917-FF4954A1D9A2}"/>
              </a:ext>
            </a:extLst>
          </p:cNvPr>
          <p:cNvSpPr txBox="1"/>
          <p:nvPr/>
        </p:nvSpPr>
        <p:spPr bwMode="auto">
          <a:xfrm>
            <a:off x="304800" y="5794060"/>
            <a:ext cx="6103620" cy="646331"/>
          </a:xfrm>
          <a:prstGeom prst="rect">
            <a:avLst/>
          </a:prstGeom>
          <a:noFill/>
          <a:ln w="9525">
            <a:noFill/>
            <a:miter lim="800000"/>
            <a:headEnd/>
            <a:tailEnd/>
          </a:ln>
        </p:spPr>
        <p:txBody>
          <a:bodyPr wrap="square">
            <a:spAutoFit/>
          </a:bodyPr>
          <a:lstStyle/>
          <a:p>
            <a:r>
              <a:rPr lang="en-US" dirty="0"/>
              <a:t>h(n) = estimated cost of the cheapest path from the state at node n to a goal state.</a:t>
            </a:r>
            <a:endParaRPr lang="tr-TR" dirty="0"/>
          </a:p>
        </p:txBody>
      </p:sp>
      <p:sp>
        <p:nvSpPr>
          <p:cNvPr id="10" name="TextBox 9">
            <a:extLst>
              <a:ext uri="{FF2B5EF4-FFF2-40B4-BE49-F238E27FC236}">
                <a16:creationId xmlns:a16="http://schemas.microsoft.com/office/drawing/2014/main" id="{390C032A-380F-4842-A33A-FC9AC8104C75}"/>
              </a:ext>
            </a:extLst>
          </p:cNvPr>
          <p:cNvSpPr txBox="1"/>
          <p:nvPr/>
        </p:nvSpPr>
        <p:spPr bwMode="auto">
          <a:xfrm>
            <a:off x="9066609" y="2104111"/>
            <a:ext cx="2438400" cy="2862322"/>
          </a:xfrm>
          <a:prstGeom prst="rect">
            <a:avLst/>
          </a:prstGeom>
          <a:noFill/>
          <a:ln w="9525">
            <a:noFill/>
            <a:miter lim="800000"/>
            <a:headEnd/>
            <a:tailEnd/>
          </a:ln>
        </p:spPr>
        <p:txBody>
          <a:bodyPr wrap="square">
            <a:spAutoFit/>
          </a:bodyPr>
          <a:lstStyle/>
          <a:p>
            <a:pPr marL="285750" indent="-285750">
              <a:buFont typeface="Arial" panose="020B0604020202020204" pitchFamily="34" charset="0"/>
              <a:buChar char="•"/>
            </a:pPr>
            <a:r>
              <a:rPr lang="en-US" dirty="0"/>
              <a:t>in route-finding problems, we can estimate the distance from the current state to a goal by computing the </a:t>
            </a:r>
            <a:r>
              <a:rPr lang="en-US" dirty="0">
                <a:solidFill>
                  <a:srgbClr val="FF0000"/>
                </a:solidFill>
              </a:rPr>
              <a:t>straight-line distance </a:t>
            </a:r>
            <a:r>
              <a:rPr lang="en-US" dirty="0"/>
              <a:t>on the map between the two points.</a:t>
            </a:r>
            <a:endParaRPr lang="tr-TR" dirty="0"/>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5B5AD4DC-35E1-4280-8924-9D6C86DA0737}"/>
                  </a:ext>
                </a:extLst>
              </p14:cNvPr>
              <p14:cNvContentPartPr/>
              <p14:nvPr/>
            </p14:nvContentPartPr>
            <p14:xfrm>
              <a:off x="1073160" y="2114640"/>
              <a:ext cx="3651480" cy="2375280"/>
            </p14:xfrm>
          </p:contentPart>
        </mc:Choice>
        <mc:Fallback xmlns="">
          <p:pic>
            <p:nvPicPr>
              <p:cNvPr id="2" name="Ink 1">
                <a:extLst>
                  <a:ext uri="{FF2B5EF4-FFF2-40B4-BE49-F238E27FC236}">
                    <a16:creationId xmlns:a16="http://schemas.microsoft.com/office/drawing/2014/main" id="{5B5AD4DC-35E1-4280-8924-9D6C86DA0737}"/>
                  </a:ext>
                </a:extLst>
              </p:cNvPr>
              <p:cNvPicPr/>
              <p:nvPr/>
            </p:nvPicPr>
            <p:blipFill>
              <a:blip r:embed="rId4"/>
              <a:stretch>
                <a:fillRect/>
              </a:stretch>
            </p:blipFill>
            <p:spPr>
              <a:xfrm>
                <a:off x="1063800" y="2105280"/>
                <a:ext cx="3670200" cy="2394000"/>
              </a:xfrm>
              <a:prstGeom prst="rect">
                <a:avLst/>
              </a:prstGeom>
            </p:spPr>
          </p:pic>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t>Example: Heuristic Function</a:t>
            </a:r>
          </a:p>
        </p:txBody>
      </p:sp>
      <p:cxnSp>
        <p:nvCxnSpPr>
          <p:cNvPr id="8" name="Straight Connector 7"/>
          <p:cNvCxnSpPr/>
          <p:nvPr/>
        </p:nvCxnSpPr>
        <p:spPr>
          <a:xfrm flipV="1">
            <a:off x="3371851" y="2563812"/>
            <a:ext cx="495300" cy="0"/>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V="1">
            <a:off x="3300413" y="2660650"/>
            <a:ext cx="636587" cy="0"/>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V="1">
            <a:off x="3124200" y="2465388"/>
            <a:ext cx="1025525" cy="1587"/>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V="1">
            <a:off x="3230563" y="2755900"/>
            <a:ext cx="812800" cy="1588"/>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V="1">
            <a:off x="3316289" y="3789363"/>
            <a:ext cx="636587" cy="1587"/>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3387726" y="3595687"/>
            <a:ext cx="495300" cy="0"/>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3140076" y="3692524"/>
            <a:ext cx="1025525" cy="0"/>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V="1">
            <a:off x="3246439" y="3884612"/>
            <a:ext cx="812800" cy="1587"/>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5262564" y="2333625"/>
            <a:ext cx="1025525" cy="1588"/>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5510214" y="2236787"/>
            <a:ext cx="495300" cy="0"/>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5438775" y="2139950"/>
            <a:ext cx="636588" cy="0"/>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5368925" y="2043112"/>
            <a:ext cx="812800" cy="1587"/>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grpSp>
        <p:nvGrpSpPr>
          <p:cNvPr id="11279" name="Group 81"/>
          <p:cNvGrpSpPr>
            <a:grpSpLocks/>
          </p:cNvGrpSpPr>
          <p:nvPr/>
        </p:nvGrpSpPr>
        <p:grpSpPr bwMode="auto">
          <a:xfrm flipV="1">
            <a:off x="2438400" y="4751388"/>
            <a:ext cx="1025525" cy="195263"/>
            <a:chOff x="914400" y="6033654"/>
            <a:chExt cx="1025380" cy="194975"/>
          </a:xfrm>
        </p:grpSpPr>
        <p:cxnSp>
          <p:nvCxnSpPr>
            <p:cNvPr id="45" name="Straight Connector 44"/>
            <p:cNvCxnSpPr/>
            <p:nvPr/>
          </p:nvCxnSpPr>
          <p:spPr>
            <a:xfrm flipV="1">
              <a:off x="1090588" y="6227044"/>
              <a:ext cx="636497" cy="1585"/>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a:off x="1162015" y="6033654"/>
              <a:ext cx="495230" cy="1585"/>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a:off x="914400" y="6130349"/>
              <a:ext cx="1025380" cy="1586"/>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grpSp>
      <p:cxnSp>
        <p:nvCxnSpPr>
          <p:cNvPr id="38" name="Straight Connector 37"/>
          <p:cNvCxnSpPr/>
          <p:nvPr/>
        </p:nvCxnSpPr>
        <p:spPr>
          <a:xfrm flipV="1">
            <a:off x="2544763" y="5041900"/>
            <a:ext cx="812800" cy="1588"/>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grpSp>
        <p:nvGrpSpPr>
          <p:cNvPr id="11281" name="Group 87"/>
          <p:cNvGrpSpPr>
            <a:grpSpLocks/>
          </p:cNvGrpSpPr>
          <p:nvPr/>
        </p:nvGrpSpPr>
        <p:grpSpPr bwMode="auto">
          <a:xfrm flipV="1">
            <a:off x="4419600" y="4419600"/>
            <a:ext cx="1025525" cy="290513"/>
            <a:chOff x="2175020" y="6019800"/>
            <a:chExt cx="1025380" cy="290946"/>
          </a:xfrm>
        </p:grpSpPr>
        <p:grpSp>
          <p:nvGrpSpPr>
            <p:cNvPr id="11354" name="Group 82"/>
            <p:cNvGrpSpPr>
              <a:grpSpLocks/>
            </p:cNvGrpSpPr>
            <p:nvPr/>
          </p:nvGrpSpPr>
          <p:grpSpPr bwMode="auto">
            <a:xfrm>
              <a:off x="2175020" y="6019800"/>
              <a:ext cx="1025380" cy="194975"/>
              <a:chOff x="914400" y="6033654"/>
              <a:chExt cx="1025380" cy="194975"/>
            </a:xfrm>
          </p:grpSpPr>
          <p:cxnSp>
            <p:nvCxnSpPr>
              <p:cNvPr id="42" name="Straight Connector 41"/>
              <p:cNvCxnSpPr/>
              <p:nvPr/>
            </p:nvCxnSpPr>
            <p:spPr>
              <a:xfrm flipV="1">
                <a:off x="1090588" y="6227617"/>
                <a:ext cx="636497" cy="1590"/>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1162015" y="6033654"/>
                <a:ext cx="495230" cy="1590"/>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914400" y="6130636"/>
                <a:ext cx="1025380" cy="1589"/>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grpSp>
        <p:cxnSp>
          <p:nvCxnSpPr>
            <p:cNvPr id="41" name="Straight Connector 40"/>
            <p:cNvCxnSpPr/>
            <p:nvPr/>
          </p:nvCxnSpPr>
          <p:spPr>
            <a:xfrm flipV="1">
              <a:off x="2281368" y="6309156"/>
              <a:ext cx="812685" cy="1590"/>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grpSp>
      <p:cxnSp>
        <p:nvCxnSpPr>
          <p:cNvPr id="52" name="Straight Connector 51"/>
          <p:cNvCxnSpPr/>
          <p:nvPr/>
        </p:nvCxnSpPr>
        <p:spPr>
          <a:xfrm>
            <a:off x="9220200" y="4252912"/>
            <a:ext cx="1025525" cy="0"/>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flipV="1">
            <a:off x="9467851" y="3962400"/>
            <a:ext cx="495300" cy="1588"/>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flipV="1">
            <a:off x="9396413" y="4059238"/>
            <a:ext cx="636587" cy="1587"/>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flipV="1">
            <a:off x="9326563" y="4156074"/>
            <a:ext cx="812800" cy="0"/>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a:off x="5216526" y="3656012"/>
            <a:ext cx="1025525" cy="1587"/>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cxnSp>
        <p:nvCxnSpPr>
          <p:cNvPr id="57" name="Straight Connector 56"/>
          <p:cNvCxnSpPr/>
          <p:nvPr/>
        </p:nvCxnSpPr>
        <p:spPr>
          <a:xfrm>
            <a:off x="5464175" y="3559174"/>
            <a:ext cx="495300" cy="1588"/>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grpSp>
        <p:nvGrpSpPr>
          <p:cNvPr id="11288" name="Group 94"/>
          <p:cNvGrpSpPr>
            <a:grpSpLocks/>
          </p:cNvGrpSpPr>
          <p:nvPr/>
        </p:nvGrpSpPr>
        <p:grpSpPr bwMode="auto">
          <a:xfrm flipV="1">
            <a:off x="5322888" y="3367087"/>
            <a:ext cx="812800" cy="96837"/>
            <a:chOff x="6278274" y="6096000"/>
            <a:chExt cx="813233" cy="96982"/>
          </a:xfrm>
        </p:grpSpPr>
        <p:cxnSp>
          <p:nvCxnSpPr>
            <p:cNvPr id="59" name="Straight Connector 58"/>
            <p:cNvCxnSpPr/>
            <p:nvPr/>
          </p:nvCxnSpPr>
          <p:spPr>
            <a:xfrm>
              <a:off x="6349749" y="6191393"/>
              <a:ext cx="635338" cy="1589"/>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a:off x="6278274" y="6096000"/>
              <a:ext cx="813233" cy="1589"/>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grpSp>
      <p:cxnSp>
        <p:nvCxnSpPr>
          <p:cNvPr id="63" name="Straight Arrow Connector 62"/>
          <p:cNvCxnSpPr/>
          <p:nvPr/>
        </p:nvCxnSpPr>
        <p:spPr>
          <a:xfrm rot="10800000" flipV="1">
            <a:off x="4302125" y="2362199"/>
            <a:ext cx="574675" cy="2286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65" name="Straight Arrow Connector 64"/>
          <p:cNvCxnSpPr/>
          <p:nvPr/>
        </p:nvCxnSpPr>
        <p:spPr>
          <a:xfrm rot="5400000" flipH="1" flipV="1">
            <a:off x="3390900" y="3189287"/>
            <a:ext cx="533400"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69" name="Straight Arrow Connector 68"/>
          <p:cNvCxnSpPr/>
          <p:nvPr/>
        </p:nvCxnSpPr>
        <p:spPr>
          <a:xfrm flipV="1">
            <a:off x="3048000" y="4065587"/>
            <a:ext cx="609600" cy="4572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71" name="Straight Arrow Connector 70"/>
          <p:cNvCxnSpPr/>
          <p:nvPr/>
        </p:nvCxnSpPr>
        <p:spPr>
          <a:xfrm rot="10800000">
            <a:off x="4073525" y="4114799"/>
            <a:ext cx="304800" cy="2286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79" name="Straight Connector 78"/>
          <p:cNvCxnSpPr/>
          <p:nvPr/>
        </p:nvCxnSpPr>
        <p:spPr>
          <a:xfrm flipV="1">
            <a:off x="5692775" y="5561012"/>
            <a:ext cx="495300" cy="1587"/>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grpSp>
        <p:nvGrpSpPr>
          <p:cNvPr id="11294" name="Group 80"/>
          <p:cNvGrpSpPr>
            <a:grpSpLocks/>
          </p:cNvGrpSpPr>
          <p:nvPr/>
        </p:nvGrpSpPr>
        <p:grpSpPr bwMode="auto">
          <a:xfrm flipV="1">
            <a:off x="5445126" y="5272088"/>
            <a:ext cx="1025525" cy="193675"/>
            <a:chOff x="3200400" y="5791200"/>
            <a:chExt cx="1025380" cy="193964"/>
          </a:xfrm>
        </p:grpSpPr>
        <p:cxnSp>
          <p:nvCxnSpPr>
            <p:cNvPr id="78" name="Straight Connector 77"/>
            <p:cNvCxnSpPr/>
            <p:nvPr/>
          </p:nvCxnSpPr>
          <p:spPr>
            <a:xfrm>
              <a:off x="3376588" y="5886592"/>
              <a:ext cx="636497" cy="1590"/>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80" name="Straight Connector 79"/>
            <p:cNvCxnSpPr/>
            <p:nvPr/>
          </p:nvCxnSpPr>
          <p:spPr>
            <a:xfrm flipV="1">
              <a:off x="3200400" y="5983575"/>
              <a:ext cx="1025380" cy="1589"/>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cxnSp>
          <p:nvCxnSpPr>
            <p:cNvPr id="77" name="Straight Connector 76"/>
            <p:cNvCxnSpPr/>
            <p:nvPr/>
          </p:nvCxnSpPr>
          <p:spPr>
            <a:xfrm>
              <a:off x="3306748" y="5791200"/>
              <a:ext cx="812685" cy="1590"/>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grpSp>
      <p:cxnSp>
        <p:nvCxnSpPr>
          <p:cNvPr id="84" name="Straight Connector 83"/>
          <p:cNvCxnSpPr/>
          <p:nvPr/>
        </p:nvCxnSpPr>
        <p:spPr>
          <a:xfrm flipV="1">
            <a:off x="2609851" y="5861050"/>
            <a:ext cx="495300" cy="0"/>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grpSp>
        <p:nvGrpSpPr>
          <p:cNvPr id="11296" name="Group 86"/>
          <p:cNvGrpSpPr>
            <a:grpSpLocks/>
          </p:cNvGrpSpPr>
          <p:nvPr/>
        </p:nvGrpSpPr>
        <p:grpSpPr bwMode="auto">
          <a:xfrm flipV="1">
            <a:off x="2362200" y="5665788"/>
            <a:ext cx="1025525" cy="98425"/>
            <a:chOff x="1752600" y="5562600"/>
            <a:chExt cx="1025380" cy="97993"/>
          </a:xfrm>
        </p:grpSpPr>
        <p:cxnSp>
          <p:nvCxnSpPr>
            <p:cNvPr id="83" name="Straight Connector 82"/>
            <p:cNvCxnSpPr/>
            <p:nvPr/>
          </p:nvCxnSpPr>
          <p:spPr>
            <a:xfrm>
              <a:off x="1928788" y="5562600"/>
              <a:ext cx="636497" cy="1581"/>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85" name="Straight Connector 84"/>
            <p:cNvCxnSpPr/>
            <p:nvPr/>
          </p:nvCxnSpPr>
          <p:spPr>
            <a:xfrm flipV="1">
              <a:off x="1752600" y="5659013"/>
              <a:ext cx="1025380" cy="1580"/>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grpSp>
      <p:cxnSp>
        <p:nvCxnSpPr>
          <p:cNvPr id="86" name="Straight Connector 85"/>
          <p:cNvCxnSpPr/>
          <p:nvPr/>
        </p:nvCxnSpPr>
        <p:spPr>
          <a:xfrm flipV="1">
            <a:off x="2468563" y="5956300"/>
            <a:ext cx="812800" cy="1588"/>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grpSp>
        <p:nvGrpSpPr>
          <p:cNvPr id="11298" name="Group 92"/>
          <p:cNvGrpSpPr>
            <a:grpSpLocks/>
          </p:cNvGrpSpPr>
          <p:nvPr/>
        </p:nvGrpSpPr>
        <p:grpSpPr bwMode="auto">
          <a:xfrm flipV="1">
            <a:off x="3851276" y="6034087"/>
            <a:ext cx="1025525" cy="290512"/>
            <a:chOff x="2479820" y="6019800"/>
            <a:chExt cx="1025380" cy="290946"/>
          </a:xfrm>
        </p:grpSpPr>
        <p:cxnSp>
          <p:nvCxnSpPr>
            <p:cNvPr id="88" name="Straight Connector 87"/>
            <p:cNvCxnSpPr/>
            <p:nvPr/>
          </p:nvCxnSpPr>
          <p:spPr>
            <a:xfrm flipV="1">
              <a:off x="2727435" y="6213764"/>
              <a:ext cx="495230" cy="1589"/>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grpSp>
          <p:nvGrpSpPr>
            <p:cNvPr id="11343" name="Group 88"/>
            <p:cNvGrpSpPr>
              <a:grpSpLocks/>
            </p:cNvGrpSpPr>
            <p:nvPr/>
          </p:nvGrpSpPr>
          <p:grpSpPr bwMode="auto">
            <a:xfrm flipV="1">
              <a:off x="2479820" y="6019800"/>
              <a:ext cx="1025380" cy="97993"/>
              <a:chOff x="1752600" y="5562600"/>
              <a:chExt cx="1025380" cy="97993"/>
            </a:xfrm>
          </p:grpSpPr>
          <p:cxnSp>
            <p:nvCxnSpPr>
              <p:cNvPr id="90" name="Straight Connector 89"/>
              <p:cNvCxnSpPr/>
              <p:nvPr/>
            </p:nvCxnSpPr>
            <p:spPr>
              <a:xfrm>
                <a:off x="1928788" y="5562021"/>
                <a:ext cx="636497" cy="1590"/>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91" name="Straight Connector 90"/>
              <p:cNvCxnSpPr/>
              <p:nvPr/>
            </p:nvCxnSpPr>
            <p:spPr>
              <a:xfrm flipV="1">
                <a:off x="1752600" y="5659004"/>
                <a:ext cx="1025380" cy="1589"/>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grpSp>
        <p:cxnSp>
          <p:nvCxnSpPr>
            <p:cNvPr id="92" name="Straight Connector 91"/>
            <p:cNvCxnSpPr/>
            <p:nvPr/>
          </p:nvCxnSpPr>
          <p:spPr>
            <a:xfrm flipV="1">
              <a:off x="2586168" y="6309157"/>
              <a:ext cx="812685" cy="1589"/>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grpSp>
      <p:grpSp>
        <p:nvGrpSpPr>
          <p:cNvPr id="11299" name="Group 98"/>
          <p:cNvGrpSpPr>
            <a:grpSpLocks/>
          </p:cNvGrpSpPr>
          <p:nvPr/>
        </p:nvGrpSpPr>
        <p:grpSpPr bwMode="auto">
          <a:xfrm flipV="1">
            <a:off x="7045326" y="3886200"/>
            <a:ext cx="1025525" cy="290513"/>
            <a:chOff x="4267200" y="5119254"/>
            <a:chExt cx="1025380" cy="290946"/>
          </a:xfrm>
        </p:grpSpPr>
        <p:cxnSp>
          <p:nvCxnSpPr>
            <p:cNvPr id="94" name="Straight Connector 93"/>
            <p:cNvCxnSpPr/>
            <p:nvPr/>
          </p:nvCxnSpPr>
          <p:spPr>
            <a:xfrm flipV="1">
              <a:off x="4514815" y="5408610"/>
              <a:ext cx="495230" cy="1590"/>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grpSp>
          <p:nvGrpSpPr>
            <p:cNvPr id="11338" name="Group 94"/>
            <p:cNvGrpSpPr>
              <a:grpSpLocks/>
            </p:cNvGrpSpPr>
            <p:nvPr/>
          </p:nvGrpSpPr>
          <p:grpSpPr bwMode="auto">
            <a:xfrm flipV="1">
              <a:off x="4267200" y="5119254"/>
              <a:ext cx="1025380" cy="193964"/>
              <a:chOff x="3200400" y="5791200"/>
              <a:chExt cx="1025380" cy="193964"/>
            </a:xfrm>
          </p:grpSpPr>
          <p:cxnSp>
            <p:nvCxnSpPr>
              <p:cNvPr id="96" name="Straight Connector 95"/>
              <p:cNvCxnSpPr/>
              <p:nvPr/>
            </p:nvCxnSpPr>
            <p:spPr>
              <a:xfrm>
                <a:off x="3376588" y="5886592"/>
                <a:ext cx="636497" cy="1589"/>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97" name="Straight Connector 96"/>
              <p:cNvCxnSpPr/>
              <p:nvPr/>
            </p:nvCxnSpPr>
            <p:spPr>
              <a:xfrm flipV="1">
                <a:off x="3200400" y="5983574"/>
                <a:ext cx="1025380" cy="1590"/>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cxnSp>
            <p:nvCxnSpPr>
              <p:cNvPr id="98" name="Straight Connector 97"/>
              <p:cNvCxnSpPr/>
              <p:nvPr/>
            </p:nvCxnSpPr>
            <p:spPr>
              <a:xfrm>
                <a:off x="3306748" y="5791200"/>
                <a:ext cx="812685" cy="1589"/>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grpSp>
      </p:grpSp>
      <p:cxnSp>
        <p:nvCxnSpPr>
          <p:cNvPr id="106" name="Straight Connector 105"/>
          <p:cNvCxnSpPr/>
          <p:nvPr/>
        </p:nvCxnSpPr>
        <p:spPr>
          <a:xfrm flipV="1">
            <a:off x="8305800" y="6005512"/>
            <a:ext cx="1025525" cy="0"/>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grpSp>
        <p:nvGrpSpPr>
          <p:cNvPr id="11301" name="Group 106"/>
          <p:cNvGrpSpPr>
            <a:grpSpLocks/>
          </p:cNvGrpSpPr>
          <p:nvPr/>
        </p:nvGrpSpPr>
        <p:grpSpPr bwMode="auto">
          <a:xfrm flipV="1">
            <a:off x="8412163" y="5715000"/>
            <a:ext cx="812800" cy="193675"/>
            <a:chOff x="4338494" y="6019800"/>
            <a:chExt cx="813233" cy="193964"/>
          </a:xfrm>
        </p:grpSpPr>
        <p:cxnSp>
          <p:nvCxnSpPr>
            <p:cNvPr id="102" name="Straight Connector 101"/>
            <p:cNvCxnSpPr/>
            <p:nvPr/>
          </p:nvCxnSpPr>
          <p:spPr>
            <a:xfrm>
              <a:off x="4479856" y="6115192"/>
              <a:ext cx="495564" cy="1589"/>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105" name="Straight Connector 104"/>
            <p:cNvCxnSpPr/>
            <p:nvPr/>
          </p:nvCxnSpPr>
          <p:spPr>
            <a:xfrm>
              <a:off x="4409969" y="6212174"/>
              <a:ext cx="635338" cy="1590"/>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104" name="Straight Connector 103"/>
            <p:cNvCxnSpPr/>
            <p:nvPr/>
          </p:nvCxnSpPr>
          <p:spPr>
            <a:xfrm>
              <a:off x="4338494" y="6019800"/>
              <a:ext cx="813233" cy="1589"/>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grpSp>
      <p:cxnSp>
        <p:nvCxnSpPr>
          <p:cNvPr id="110" name="Straight Arrow Connector 109"/>
          <p:cNvCxnSpPr/>
          <p:nvPr/>
        </p:nvCxnSpPr>
        <p:spPr>
          <a:xfrm rot="5400000" flipH="1" flipV="1">
            <a:off x="2777332" y="5334794"/>
            <a:ext cx="304800" cy="1587"/>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12" name="Straight Arrow Connector 111"/>
          <p:cNvCxnSpPr/>
          <p:nvPr/>
        </p:nvCxnSpPr>
        <p:spPr>
          <a:xfrm rot="10800000">
            <a:off x="3463925" y="5791199"/>
            <a:ext cx="381000" cy="2286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15" name="Straight Arrow Connector 114"/>
          <p:cNvCxnSpPr/>
          <p:nvPr/>
        </p:nvCxnSpPr>
        <p:spPr>
          <a:xfrm rot="10800000" flipV="1">
            <a:off x="4911725" y="5867399"/>
            <a:ext cx="2971800" cy="2286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17" name="Straight Arrow Connector 116"/>
          <p:cNvCxnSpPr/>
          <p:nvPr/>
        </p:nvCxnSpPr>
        <p:spPr>
          <a:xfrm rot="10800000">
            <a:off x="5292725" y="4876799"/>
            <a:ext cx="304800" cy="2286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20" name="Straight Arrow Connector 119"/>
          <p:cNvCxnSpPr/>
          <p:nvPr/>
        </p:nvCxnSpPr>
        <p:spPr>
          <a:xfrm rot="10800000" flipV="1">
            <a:off x="6054725" y="4343399"/>
            <a:ext cx="914400" cy="6858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22" name="Straight Arrow Connector 121"/>
          <p:cNvCxnSpPr/>
          <p:nvPr/>
        </p:nvCxnSpPr>
        <p:spPr>
          <a:xfrm>
            <a:off x="6400800" y="3428999"/>
            <a:ext cx="762000" cy="3048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24" name="Straight Arrow Connector 123"/>
          <p:cNvCxnSpPr/>
          <p:nvPr/>
        </p:nvCxnSpPr>
        <p:spPr>
          <a:xfrm rot="5400000">
            <a:off x="5482432" y="2858294"/>
            <a:ext cx="533400" cy="1587"/>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29" name="Straight Connector 128"/>
          <p:cNvCxnSpPr/>
          <p:nvPr/>
        </p:nvCxnSpPr>
        <p:spPr>
          <a:xfrm>
            <a:off x="7450138" y="5083174"/>
            <a:ext cx="636587" cy="1588"/>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130" name="Straight Connector 129"/>
          <p:cNvCxnSpPr/>
          <p:nvPr/>
        </p:nvCxnSpPr>
        <p:spPr>
          <a:xfrm flipV="1">
            <a:off x="7273926" y="5180012"/>
            <a:ext cx="1025525" cy="1587"/>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grpSp>
        <p:nvGrpSpPr>
          <p:cNvPr id="11311" name="Group 131"/>
          <p:cNvGrpSpPr>
            <a:grpSpLocks/>
          </p:cNvGrpSpPr>
          <p:nvPr/>
        </p:nvGrpSpPr>
        <p:grpSpPr bwMode="auto">
          <a:xfrm flipV="1">
            <a:off x="7380288" y="4891087"/>
            <a:ext cx="812800" cy="96837"/>
            <a:chOff x="6472094" y="4738254"/>
            <a:chExt cx="813233" cy="97993"/>
          </a:xfrm>
        </p:grpSpPr>
        <p:cxnSp>
          <p:nvCxnSpPr>
            <p:cNvPr id="127" name="Straight Connector 126"/>
            <p:cNvCxnSpPr/>
            <p:nvPr/>
          </p:nvCxnSpPr>
          <p:spPr>
            <a:xfrm>
              <a:off x="6613456" y="4738254"/>
              <a:ext cx="495564" cy="1606"/>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131" name="Straight Connector 130"/>
            <p:cNvCxnSpPr/>
            <p:nvPr/>
          </p:nvCxnSpPr>
          <p:spPr>
            <a:xfrm>
              <a:off x="6472094" y="4834641"/>
              <a:ext cx="813233" cy="1606"/>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grpSp>
      <p:cxnSp>
        <p:nvCxnSpPr>
          <p:cNvPr id="134" name="Straight Arrow Connector 133"/>
          <p:cNvCxnSpPr/>
          <p:nvPr/>
        </p:nvCxnSpPr>
        <p:spPr>
          <a:xfrm rot="10800000">
            <a:off x="6511925" y="2514599"/>
            <a:ext cx="2438400" cy="13716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38" name="Straight Arrow Connector 137"/>
          <p:cNvCxnSpPr/>
          <p:nvPr/>
        </p:nvCxnSpPr>
        <p:spPr>
          <a:xfrm rot="16200000" flipH="1">
            <a:off x="7464425" y="4457699"/>
            <a:ext cx="457200" cy="2286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42" name="Straight Arrow Connector 141"/>
          <p:cNvCxnSpPr/>
          <p:nvPr/>
        </p:nvCxnSpPr>
        <p:spPr>
          <a:xfrm>
            <a:off x="7959725" y="5333999"/>
            <a:ext cx="609600" cy="2286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44" name="Straight Arrow Connector 143"/>
          <p:cNvCxnSpPr/>
          <p:nvPr/>
        </p:nvCxnSpPr>
        <p:spPr>
          <a:xfrm rot="5400000" flipH="1" flipV="1">
            <a:off x="8759825" y="4610099"/>
            <a:ext cx="1066800" cy="8382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154" name="TextBox 153"/>
          <p:cNvSpPr txBox="1">
            <a:spLocks noChangeArrowheads="1"/>
          </p:cNvSpPr>
          <p:nvPr/>
        </p:nvSpPr>
        <p:spPr bwMode="auto">
          <a:xfrm>
            <a:off x="0" y="1229382"/>
            <a:ext cx="12192000" cy="523218"/>
          </a:xfrm>
          <a:prstGeom prst="rect">
            <a:avLst/>
          </a:prstGeom>
          <a:noFill/>
          <a:ln w="9525">
            <a:noFill/>
            <a:miter lim="800000"/>
            <a:headEnd/>
            <a:tailEnd/>
          </a:ln>
        </p:spPr>
        <p:txBody>
          <a:bodyPr wrap="square" lIns="91438" tIns="45719" rIns="91438" bIns="45719">
            <a:spAutoFit/>
          </a:bodyPr>
          <a:lstStyle/>
          <a:p>
            <a:pPr algn="ctr"/>
            <a:r>
              <a:rPr lang="en-US" sz="2800" dirty="0">
                <a:latin typeface="Calibri" pitchFamily="34" charset="0"/>
              </a:rPr>
              <a:t>Heuristic: the number of the largest pancake that is still out of place</a:t>
            </a:r>
          </a:p>
        </p:txBody>
      </p:sp>
      <p:grpSp>
        <p:nvGrpSpPr>
          <p:cNvPr id="26" name="Group 168"/>
          <p:cNvGrpSpPr>
            <a:grpSpLocks/>
          </p:cNvGrpSpPr>
          <p:nvPr/>
        </p:nvGrpSpPr>
        <p:grpSpPr bwMode="auto">
          <a:xfrm>
            <a:off x="2057400" y="1981200"/>
            <a:ext cx="7086600" cy="4408068"/>
            <a:chOff x="457200" y="2133600"/>
            <a:chExt cx="7086600" cy="4408744"/>
          </a:xfrm>
        </p:grpSpPr>
        <p:sp>
          <p:nvSpPr>
            <p:cNvPr id="11319" name="TextBox 150"/>
            <p:cNvSpPr txBox="1">
              <a:spLocks noChangeArrowheads="1"/>
            </p:cNvSpPr>
            <p:nvPr/>
          </p:nvSpPr>
          <p:spPr bwMode="auto">
            <a:xfrm>
              <a:off x="1143000" y="2590799"/>
              <a:ext cx="304800" cy="446344"/>
            </a:xfrm>
            <a:prstGeom prst="rect">
              <a:avLst/>
            </a:prstGeom>
            <a:noFill/>
            <a:ln w="9525">
              <a:noFill/>
              <a:miter lim="800000"/>
              <a:headEnd/>
              <a:tailEnd/>
            </a:ln>
          </p:spPr>
          <p:txBody>
            <a:bodyPr>
              <a:spAutoFit/>
            </a:bodyPr>
            <a:lstStyle/>
            <a:p>
              <a:r>
                <a:rPr lang="en-US" sz="2300" dirty="0">
                  <a:solidFill>
                    <a:srgbClr val="C00000"/>
                  </a:solidFill>
                </a:rPr>
                <a:t>4</a:t>
              </a:r>
            </a:p>
          </p:txBody>
        </p:sp>
        <p:sp>
          <p:nvSpPr>
            <p:cNvPr id="11320" name="TextBox 154"/>
            <p:cNvSpPr txBox="1">
              <a:spLocks noChangeArrowheads="1"/>
            </p:cNvSpPr>
            <p:nvPr/>
          </p:nvSpPr>
          <p:spPr bwMode="auto">
            <a:xfrm>
              <a:off x="3352800" y="2133600"/>
              <a:ext cx="304800" cy="446344"/>
            </a:xfrm>
            <a:prstGeom prst="rect">
              <a:avLst/>
            </a:prstGeom>
            <a:noFill/>
            <a:ln w="9525">
              <a:noFill/>
              <a:miter lim="800000"/>
              <a:headEnd/>
              <a:tailEnd/>
            </a:ln>
          </p:spPr>
          <p:txBody>
            <a:bodyPr>
              <a:spAutoFit/>
            </a:bodyPr>
            <a:lstStyle/>
            <a:p>
              <a:r>
                <a:rPr lang="en-US" sz="2300" dirty="0">
                  <a:solidFill>
                    <a:srgbClr val="C00000"/>
                  </a:solidFill>
                </a:rPr>
                <a:t>3</a:t>
              </a:r>
            </a:p>
          </p:txBody>
        </p:sp>
        <p:sp>
          <p:nvSpPr>
            <p:cNvPr id="11321" name="TextBox 156"/>
            <p:cNvSpPr txBox="1">
              <a:spLocks noChangeArrowheads="1"/>
            </p:cNvSpPr>
            <p:nvPr/>
          </p:nvSpPr>
          <p:spPr bwMode="auto">
            <a:xfrm>
              <a:off x="7239000" y="4038600"/>
              <a:ext cx="304800" cy="446344"/>
            </a:xfrm>
            <a:prstGeom prst="rect">
              <a:avLst/>
            </a:prstGeom>
            <a:noFill/>
            <a:ln w="9525">
              <a:noFill/>
              <a:miter lim="800000"/>
              <a:headEnd/>
              <a:tailEnd/>
            </a:ln>
          </p:spPr>
          <p:txBody>
            <a:bodyPr>
              <a:spAutoFit/>
            </a:bodyPr>
            <a:lstStyle/>
            <a:p>
              <a:r>
                <a:rPr lang="en-US" sz="2300" dirty="0">
                  <a:solidFill>
                    <a:srgbClr val="C00000"/>
                  </a:solidFill>
                </a:rPr>
                <a:t>0</a:t>
              </a:r>
            </a:p>
          </p:txBody>
        </p:sp>
        <p:sp>
          <p:nvSpPr>
            <p:cNvPr id="11322" name="TextBox 157"/>
            <p:cNvSpPr txBox="1">
              <a:spLocks noChangeArrowheads="1"/>
            </p:cNvSpPr>
            <p:nvPr/>
          </p:nvSpPr>
          <p:spPr bwMode="auto">
            <a:xfrm>
              <a:off x="6400800" y="5791200"/>
              <a:ext cx="304800" cy="446344"/>
            </a:xfrm>
            <a:prstGeom prst="rect">
              <a:avLst/>
            </a:prstGeom>
            <a:noFill/>
            <a:ln w="9525">
              <a:noFill/>
              <a:miter lim="800000"/>
              <a:headEnd/>
              <a:tailEnd/>
            </a:ln>
          </p:spPr>
          <p:txBody>
            <a:bodyPr>
              <a:spAutoFit/>
            </a:bodyPr>
            <a:lstStyle/>
            <a:p>
              <a:r>
                <a:rPr lang="en-US" sz="2300" dirty="0">
                  <a:solidFill>
                    <a:srgbClr val="C00000"/>
                  </a:solidFill>
                </a:rPr>
                <a:t>2</a:t>
              </a:r>
            </a:p>
          </p:txBody>
        </p:sp>
        <p:sp>
          <p:nvSpPr>
            <p:cNvPr id="11323" name="TextBox 158"/>
            <p:cNvSpPr txBox="1">
              <a:spLocks noChangeArrowheads="1"/>
            </p:cNvSpPr>
            <p:nvPr/>
          </p:nvSpPr>
          <p:spPr bwMode="auto">
            <a:xfrm>
              <a:off x="5334000" y="4953000"/>
              <a:ext cx="304800" cy="446344"/>
            </a:xfrm>
            <a:prstGeom prst="rect">
              <a:avLst/>
            </a:prstGeom>
            <a:noFill/>
            <a:ln w="9525">
              <a:noFill/>
              <a:miter lim="800000"/>
              <a:headEnd/>
              <a:tailEnd/>
            </a:ln>
          </p:spPr>
          <p:txBody>
            <a:bodyPr>
              <a:spAutoFit/>
            </a:bodyPr>
            <a:lstStyle/>
            <a:p>
              <a:r>
                <a:rPr lang="en-US" sz="2300" dirty="0">
                  <a:solidFill>
                    <a:srgbClr val="C00000"/>
                  </a:solidFill>
                </a:rPr>
                <a:t>3</a:t>
              </a:r>
            </a:p>
          </p:txBody>
        </p:sp>
        <p:sp>
          <p:nvSpPr>
            <p:cNvPr id="11324" name="TextBox 159"/>
            <p:cNvSpPr txBox="1">
              <a:spLocks noChangeArrowheads="1"/>
            </p:cNvSpPr>
            <p:nvPr/>
          </p:nvSpPr>
          <p:spPr bwMode="auto">
            <a:xfrm>
              <a:off x="5181600" y="3962400"/>
              <a:ext cx="304800" cy="446344"/>
            </a:xfrm>
            <a:prstGeom prst="rect">
              <a:avLst/>
            </a:prstGeom>
            <a:noFill/>
            <a:ln w="9525">
              <a:noFill/>
              <a:miter lim="800000"/>
              <a:headEnd/>
              <a:tailEnd/>
            </a:ln>
          </p:spPr>
          <p:txBody>
            <a:bodyPr>
              <a:spAutoFit/>
            </a:bodyPr>
            <a:lstStyle/>
            <a:p>
              <a:r>
                <a:rPr lang="en-US" sz="2300" dirty="0">
                  <a:solidFill>
                    <a:srgbClr val="C00000"/>
                  </a:solidFill>
                </a:rPr>
                <a:t>3</a:t>
              </a:r>
            </a:p>
          </p:txBody>
        </p:sp>
        <p:sp>
          <p:nvSpPr>
            <p:cNvPr id="11325" name="TextBox 161"/>
            <p:cNvSpPr txBox="1">
              <a:spLocks noChangeArrowheads="1"/>
            </p:cNvSpPr>
            <p:nvPr/>
          </p:nvSpPr>
          <p:spPr bwMode="auto">
            <a:xfrm>
              <a:off x="3276600" y="3429000"/>
              <a:ext cx="304800" cy="446344"/>
            </a:xfrm>
            <a:prstGeom prst="rect">
              <a:avLst/>
            </a:prstGeom>
            <a:noFill/>
            <a:ln w="9525">
              <a:noFill/>
              <a:miter lim="800000"/>
              <a:headEnd/>
              <a:tailEnd/>
            </a:ln>
          </p:spPr>
          <p:txBody>
            <a:bodyPr>
              <a:spAutoFit/>
            </a:bodyPr>
            <a:lstStyle/>
            <a:p>
              <a:r>
                <a:rPr lang="en-US" sz="2300" dirty="0">
                  <a:solidFill>
                    <a:srgbClr val="C00000"/>
                  </a:solidFill>
                </a:rPr>
                <a:t>3</a:t>
              </a:r>
            </a:p>
          </p:txBody>
        </p:sp>
        <p:sp>
          <p:nvSpPr>
            <p:cNvPr id="11326" name="TextBox 162"/>
            <p:cNvSpPr txBox="1">
              <a:spLocks noChangeArrowheads="1"/>
            </p:cNvSpPr>
            <p:nvPr/>
          </p:nvSpPr>
          <p:spPr bwMode="auto">
            <a:xfrm>
              <a:off x="2438400" y="4495800"/>
              <a:ext cx="304800" cy="446344"/>
            </a:xfrm>
            <a:prstGeom prst="rect">
              <a:avLst/>
            </a:prstGeom>
            <a:noFill/>
            <a:ln w="9525">
              <a:noFill/>
              <a:miter lim="800000"/>
              <a:headEnd/>
              <a:tailEnd/>
            </a:ln>
          </p:spPr>
          <p:txBody>
            <a:bodyPr>
              <a:spAutoFit/>
            </a:bodyPr>
            <a:lstStyle/>
            <a:p>
              <a:r>
                <a:rPr lang="en-US" sz="2300" dirty="0">
                  <a:solidFill>
                    <a:srgbClr val="C00000"/>
                  </a:solidFill>
                </a:rPr>
                <a:t>4</a:t>
              </a:r>
            </a:p>
          </p:txBody>
        </p:sp>
        <p:sp>
          <p:nvSpPr>
            <p:cNvPr id="11327" name="TextBox 163"/>
            <p:cNvSpPr txBox="1">
              <a:spLocks noChangeArrowheads="1"/>
            </p:cNvSpPr>
            <p:nvPr/>
          </p:nvSpPr>
          <p:spPr bwMode="auto">
            <a:xfrm>
              <a:off x="3505200" y="5334000"/>
              <a:ext cx="304800" cy="446344"/>
            </a:xfrm>
            <a:prstGeom prst="rect">
              <a:avLst/>
            </a:prstGeom>
            <a:noFill/>
            <a:ln w="9525">
              <a:noFill/>
              <a:miter lim="800000"/>
              <a:headEnd/>
              <a:tailEnd/>
            </a:ln>
          </p:spPr>
          <p:txBody>
            <a:bodyPr>
              <a:spAutoFit/>
            </a:bodyPr>
            <a:lstStyle/>
            <a:p>
              <a:r>
                <a:rPr lang="en-US" sz="2300" dirty="0">
                  <a:solidFill>
                    <a:srgbClr val="C00000"/>
                  </a:solidFill>
                </a:rPr>
                <a:t>4</a:t>
              </a:r>
            </a:p>
          </p:txBody>
        </p:sp>
        <p:sp>
          <p:nvSpPr>
            <p:cNvPr id="11328" name="TextBox 164"/>
            <p:cNvSpPr txBox="1">
              <a:spLocks noChangeArrowheads="1"/>
            </p:cNvSpPr>
            <p:nvPr/>
          </p:nvSpPr>
          <p:spPr bwMode="auto">
            <a:xfrm>
              <a:off x="1905000" y="6096000"/>
              <a:ext cx="304800" cy="446344"/>
            </a:xfrm>
            <a:prstGeom prst="rect">
              <a:avLst/>
            </a:prstGeom>
            <a:noFill/>
            <a:ln w="9525">
              <a:noFill/>
              <a:miter lim="800000"/>
              <a:headEnd/>
              <a:tailEnd/>
            </a:ln>
          </p:spPr>
          <p:txBody>
            <a:bodyPr>
              <a:spAutoFit/>
            </a:bodyPr>
            <a:lstStyle/>
            <a:p>
              <a:r>
                <a:rPr lang="en-US" sz="2300" dirty="0">
                  <a:solidFill>
                    <a:srgbClr val="C00000"/>
                  </a:solidFill>
                </a:rPr>
                <a:t>3</a:t>
              </a:r>
            </a:p>
          </p:txBody>
        </p:sp>
        <p:sp>
          <p:nvSpPr>
            <p:cNvPr id="11329" name="TextBox 165"/>
            <p:cNvSpPr txBox="1">
              <a:spLocks noChangeArrowheads="1"/>
            </p:cNvSpPr>
            <p:nvPr/>
          </p:nvSpPr>
          <p:spPr bwMode="auto">
            <a:xfrm>
              <a:off x="457200" y="4876801"/>
              <a:ext cx="304800" cy="446344"/>
            </a:xfrm>
            <a:prstGeom prst="rect">
              <a:avLst/>
            </a:prstGeom>
            <a:noFill/>
            <a:ln w="9525">
              <a:noFill/>
              <a:miter lim="800000"/>
              <a:headEnd/>
              <a:tailEnd/>
            </a:ln>
          </p:spPr>
          <p:txBody>
            <a:bodyPr>
              <a:spAutoFit/>
            </a:bodyPr>
            <a:lstStyle/>
            <a:p>
              <a:r>
                <a:rPr lang="en-US" sz="2300" dirty="0">
                  <a:solidFill>
                    <a:srgbClr val="C00000"/>
                  </a:solidFill>
                </a:rPr>
                <a:t>4</a:t>
              </a:r>
            </a:p>
          </p:txBody>
        </p:sp>
        <p:sp>
          <p:nvSpPr>
            <p:cNvPr id="11330" name="TextBox 166"/>
            <p:cNvSpPr txBox="1">
              <a:spLocks noChangeArrowheads="1"/>
            </p:cNvSpPr>
            <p:nvPr/>
          </p:nvSpPr>
          <p:spPr bwMode="auto">
            <a:xfrm>
              <a:off x="457200" y="5715000"/>
              <a:ext cx="304800" cy="446344"/>
            </a:xfrm>
            <a:prstGeom prst="rect">
              <a:avLst/>
            </a:prstGeom>
            <a:noFill/>
            <a:ln w="9525">
              <a:noFill/>
              <a:miter lim="800000"/>
              <a:headEnd/>
              <a:tailEnd/>
            </a:ln>
          </p:spPr>
          <p:txBody>
            <a:bodyPr>
              <a:spAutoFit/>
            </a:bodyPr>
            <a:lstStyle/>
            <a:p>
              <a:r>
                <a:rPr lang="en-US" sz="2300" dirty="0">
                  <a:solidFill>
                    <a:srgbClr val="C00000"/>
                  </a:solidFill>
                </a:rPr>
                <a:t>4</a:t>
              </a:r>
            </a:p>
          </p:txBody>
        </p:sp>
        <p:sp>
          <p:nvSpPr>
            <p:cNvPr id="11331" name="TextBox 167"/>
            <p:cNvSpPr txBox="1">
              <a:spLocks noChangeArrowheads="1"/>
            </p:cNvSpPr>
            <p:nvPr/>
          </p:nvSpPr>
          <p:spPr bwMode="auto">
            <a:xfrm>
              <a:off x="1219200" y="3657600"/>
              <a:ext cx="304800" cy="446344"/>
            </a:xfrm>
            <a:prstGeom prst="rect">
              <a:avLst/>
            </a:prstGeom>
            <a:noFill/>
            <a:ln w="9525">
              <a:noFill/>
              <a:miter lim="800000"/>
              <a:headEnd/>
              <a:tailEnd/>
            </a:ln>
          </p:spPr>
          <p:txBody>
            <a:bodyPr>
              <a:spAutoFit/>
            </a:bodyPr>
            <a:lstStyle/>
            <a:p>
              <a:r>
                <a:rPr lang="en-US" sz="2300" dirty="0">
                  <a:solidFill>
                    <a:srgbClr val="C00000"/>
                  </a:solidFill>
                </a:rPr>
                <a:t>4</a:t>
              </a:r>
            </a:p>
          </p:txBody>
        </p:sp>
      </p:grpSp>
      <p:sp>
        <p:nvSpPr>
          <p:cNvPr id="103" name="Text Box 6"/>
          <p:cNvSpPr txBox="1">
            <a:spLocks noChangeArrowheads="1"/>
          </p:cNvSpPr>
          <p:nvPr/>
        </p:nvSpPr>
        <p:spPr bwMode="auto">
          <a:xfrm>
            <a:off x="8763000" y="2209799"/>
            <a:ext cx="1143000" cy="523218"/>
          </a:xfrm>
          <a:prstGeom prst="rect">
            <a:avLst/>
          </a:prstGeom>
          <a:noFill/>
          <a:ln w="9525">
            <a:noFill/>
            <a:miter lim="800000"/>
            <a:headEnd/>
            <a:tailEnd/>
          </a:ln>
        </p:spPr>
        <p:txBody>
          <a:bodyPr lIns="91438" tIns="45719" rIns="91438" bIns="45719">
            <a:spAutoFit/>
          </a:bodyPr>
          <a:lstStyle/>
          <a:p>
            <a:pPr>
              <a:spcBef>
                <a:spcPct val="50000"/>
              </a:spcBef>
            </a:pPr>
            <a:r>
              <a:rPr lang="en-US" sz="2800" dirty="0">
                <a:solidFill>
                  <a:srgbClr val="CC0000"/>
                </a:solidFill>
              </a:rPr>
              <a:t>h(x)</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69707FC2-7ACA-40DA-99A7-1F9B86C25CFD}"/>
                  </a:ext>
                </a:extLst>
              </p14:cNvPr>
              <p14:cNvContentPartPr/>
              <p14:nvPr/>
            </p14:nvContentPartPr>
            <p14:xfrm>
              <a:off x="8413920" y="3340080"/>
              <a:ext cx="2946600" cy="1594080"/>
            </p14:xfrm>
          </p:contentPart>
        </mc:Choice>
        <mc:Fallback xmlns="">
          <p:pic>
            <p:nvPicPr>
              <p:cNvPr id="2" name="Ink 1">
                <a:extLst>
                  <a:ext uri="{FF2B5EF4-FFF2-40B4-BE49-F238E27FC236}">
                    <a16:creationId xmlns:a16="http://schemas.microsoft.com/office/drawing/2014/main" id="{69707FC2-7ACA-40DA-99A7-1F9B86C25CFD}"/>
                  </a:ext>
                </a:extLst>
              </p:cNvPr>
              <p:cNvPicPr/>
              <p:nvPr/>
            </p:nvPicPr>
            <p:blipFill>
              <a:blip r:embed="rId4"/>
              <a:stretch>
                <a:fillRect/>
              </a:stretch>
            </p:blipFill>
            <p:spPr>
              <a:xfrm>
                <a:off x="8404560" y="3330720"/>
                <a:ext cx="2965320" cy="16128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p:bldP spid="10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noChangeArrowheads="1"/>
          </p:cNvSpPr>
          <p:nvPr>
            <p:ph type="title"/>
          </p:nvPr>
        </p:nvSpPr>
        <p:spPr>
          <a:xfrm>
            <a:off x="2189163" y="-211138"/>
            <a:ext cx="7772400" cy="1143001"/>
          </a:xfrm>
        </p:spPr>
        <p:txBody>
          <a:bodyPr/>
          <a:lstStyle/>
          <a:p>
            <a:r>
              <a:rPr lang="en-US">
                <a:latin typeface="Calibri" charset="0"/>
                <a:ea typeface="ＭＳ Ｐゴシック" charset="0"/>
                <a:cs typeface="ＭＳ Ｐゴシック" charset="0"/>
              </a:rPr>
              <a:t>Heuristics for 8-puzzle </a:t>
            </a:r>
          </a:p>
        </p:txBody>
      </p:sp>
      <p:sp>
        <p:nvSpPr>
          <p:cNvPr id="29698" name="Text Box 4"/>
          <p:cNvSpPr txBox="1">
            <a:spLocks noChangeArrowheads="1"/>
          </p:cNvSpPr>
          <p:nvPr/>
        </p:nvSpPr>
        <p:spPr bwMode="auto">
          <a:xfrm>
            <a:off x="1681163" y="1227138"/>
            <a:ext cx="2011362" cy="1292662"/>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600" b="1" dirty="0"/>
              <a:t>Misplaced Tiles</a:t>
            </a:r>
          </a:p>
          <a:p>
            <a:r>
              <a:rPr lang="en-US" sz="2600" b="1" dirty="0"/>
              <a:t>Heuristic</a:t>
            </a:r>
            <a:endParaRPr lang="en-US" sz="2600" dirty="0"/>
          </a:p>
        </p:txBody>
      </p:sp>
      <p:sp>
        <p:nvSpPr>
          <p:cNvPr id="29699" name="Text Box 5"/>
          <p:cNvSpPr txBox="1">
            <a:spLocks noChangeArrowheads="1"/>
          </p:cNvSpPr>
          <p:nvPr/>
        </p:nvSpPr>
        <p:spPr bwMode="auto">
          <a:xfrm>
            <a:off x="1604964" y="4690408"/>
            <a:ext cx="5786437"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31775" indent="-231775">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buFontTx/>
              <a:buChar char="•"/>
            </a:pPr>
            <a:r>
              <a:rPr lang="en-US" dirty="0"/>
              <a:t>Three tiles are misplaced (the </a:t>
            </a:r>
            <a:r>
              <a:rPr lang="en-US" altLang="ja-JP" dirty="0"/>
              <a:t>3, 8, and 1) so heuristic function evaluates to 3</a:t>
            </a:r>
          </a:p>
          <a:p>
            <a:pPr>
              <a:buFontTx/>
              <a:buChar char="•"/>
            </a:pPr>
            <a:r>
              <a:rPr lang="en-US" dirty="0"/>
              <a:t>Heuristic says that it </a:t>
            </a:r>
            <a:r>
              <a:rPr lang="en-US" i="1" dirty="0"/>
              <a:t>thinks</a:t>
            </a:r>
            <a:r>
              <a:rPr lang="en-US" dirty="0"/>
              <a:t> a solution may be available in 3 or more moves</a:t>
            </a:r>
          </a:p>
          <a:p>
            <a:pPr>
              <a:buFontTx/>
              <a:buChar char="•"/>
            </a:pPr>
            <a:r>
              <a:rPr lang="en-US" dirty="0"/>
              <a:t>Very rough estimate, but easy to calculate</a:t>
            </a:r>
          </a:p>
        </p:txBody>
      </p:sp>
      <p:grpSp>
        <p:nvGrpSpPr>
          <p:cNvPr id="29700" name="Group 6"/>
          <p:cNvGrpSpPr>
            <a:grpSpLocks/>
          </p:cNvGrpSpPr>
          <p:nvPr/>
        </p:nvGrpSpPr>
        <p:grpSpPr bwMode="auto">
          <a:xfrm>
            <a:off x="4749800" y="1095375"/>
            <a:ext cx="1752600" cy="1524000"/>
            <a:chOff x="4320" y="528"/>
            <a:chExt cx="1104" cy="960"/>
          </a:xfrm>
        </p:grpSpPr>
        <p:sp>
          <p:nvSpPr>
            <p:cNvPr id="29753" name="Rectangle 7"/>
            <p:cNvSpPr>
              <a:spLocks noChangeArrowheads="1"/>
            </p:cNvSpPr>
            <p:nvPr/>
          </p:nvSpPr>
          <p:spPr bwMode="auto">
            <a:xfrm>
              <a:off x="4320" y="528"/>
              <a:ext cx="1104" cy="96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9754" name="Text Box 8"/>
            <p:cNvSpPr txBox="1">
              <a:spLocks noChangeArrowheads="1"/>
            </p:cNvSpPr>
            <p:nvPr/>
          </p:nvSpPr>
          <p:spPr bwMode="auto">
            <a:xfrm>
              <a:off x="4368" y="576"/>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3</a:t>
              </a:r>
              <a:endParaRPr lang="en-US"/>
            </a:p>
          </p:txBody>
        </p:sp>
        <p:sp>
          <p:nvSpPr>
            <p:cNvPr id="29755" name="Text Box 9"/>
            <p:cNvSpPr txBox="1">
              <a:spLocks noChangeArrowheads="1"/>
            </p:cNvSpPr>
            <p:nvPr/>
          </p:nvSpPr>
          <p:spPr bwMode="auto">
            <a:xfrm>
              <a:off x="4704" y="576"/>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2</a:t>
              </a:r>
              <a:endParaRPr lang="en-US"/>
            </a:p>
          </p:txBody>
        </p:sp>
        <p:sp>
          <p:nvSpPr>
            <p:cNvPr id="29756" name="Text Box 10"/>
            <p:cNvSpPr txBox="1">
              <a:spLocks noChangeArrowheads="1"/>
            </p:cNvSpPr>
            <p:nvPr/>
          </p:nvSpPr>
          <p:spPr bwMode="auto">
            <a:xfrm>
              <a:off x="5040" y="576"/>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8</a:t>
              </a:r>
              <a:endParaRPr lang="en-US"/>
            </a:p>
          </p:txBody>
        </p:sp>
        <p:sp>
          <p:nvSpPr>
            <p:cNvPr id="29757" name="Text Box 11"/>
            <p:cNvSpPr txBox="1">
              <a:spLocks noChangeArrowheads="1"/>
            </p:cNvSpPr>
            <p:nvPr/>
          </p:nvSpPr>
          <p:spPr bwMode="auto">
            <a:xfrm>
              <a:off x="4368" y="864"/>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4</a:t>
              </a:r>
              <a:endParaRPr lang="en-US"/>
            </a:p>
          </p:txBody>
        </p:sp>
        <p:sp>
          <p:nvSpPr>
            <p:cNvPr id="29758" name="Text Box 12"/>
            <p:cNvSpPr txBox="1">
              <a:spLocks noChangeArrowheads="1"/>
            </p:cNvSpPr>
            <p:nvPr/>
          </p:nvSpPr>
          <p:spPr bwMode="auto">
            <a:xfrm>
              <a:off x="4704" y="864"/>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5</a:t>
              </a:r>
              <a:endParaRPr lang="en-US"/>
            </a:p>
          </p:txBody>
        </p:sp>
        <p:sp>
          <p:nvSpPr>
            <p:cNvPr id="29759" name="Text Box 13"/>
            <p:cNvSpPr txBox="1">
              <a:spLocks noChangeArrowheads="1"/>
            </p:cNvSpPr>
            <p:nvPr/>
          </p:nvSpPr>
          <p:spPr bwMode="auto">
            <a:xfrm>
              <a:off x="5040" y="864"/>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6</a:t>
              </a:r>
              <a:endParaRPr lang="en-US"/>
            </a:p>
          </p:txBody>
        </p:sp>
        <p:sp>
          <p:nvSpPr>
            <p:cNvPr id="29760" name="Text Box 14"/>
            <p:cNvSpPr txBox="1">
              <a:spLocks noChangeArrowheads="1"/>
            </p:cNvSpPr>
            <p:nvPr/>
          </p:nvSpPr>
          <p:spPr bwMode="auto">
            <a:xfrm>
              <a:off x="4368" y="1152"/>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7</a:t>
              </a:r>
              <a:endParaRPr lang="en-US"/>
            </a:p>
          </p:txBody>
        </p:sp>
        <p:sp>
          <p:nvSpPr>
            <p:cNvPr id="29761" name="Text Box 15"/>
            <p:cNvSpPr txBox="1">
              <a:spLocks noChangeArrowheads="1"/>
            </p:cNvSpPr>
            <p:nvPr/>
          </p:nvSpPr>
          <p:spPr bwMode="auto">
            <a:xfrm>
              <a:off x="4704" y="1152"/>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1</a:t>
              </a:r>
              <a:endParaRPr lang="en-US"/>
            </a:p>
          </p:txBody>
        </p:sp>
        <p:sp>
          <p:nvSpPr>
            <p:cNvPr id="29762" name="Text Box 16"/>
            <p:cNvSpPr txBox="1">
              <a:spLocks noChangeArrowheads="1"/>
            </p:cNvSpPr>
            <p:nvPr/>
          </p:nvSpPr>
          <p:spPr bwMode="auto">
            <a:xfrm>
              <a:off x="5040" y="1152"/>
              <a:ext cx="336" cy="291"/>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grpSp>
      <p:grpSp>
        <p:nvGrpSpPr>
          <p:cNvPr id="29701" name="Group 17"/>
          <p:cNvGrpSpPr>
            <a:grpSpLocks/>
          </p:cNvGrpSpPr>
          <p:nvPr/>
        </p:nvGrpSpPr>
        <p:grpSpPr bwMode="auto">
          <a:xfrm>
            <a:off x="4749800" y="2840038"/>
            <a:ext cx="1752600" cy="1524000"/>
            <a:chOff x="4320" y="528"/>
            <a:chExt cx="1104" cy="960"/>
          </a:xfrm>
        </p:grpSpPr>
        <p:sp>
          <p:nvSpPr>
            <p:cNvPr id="29743" name="Rectangle 18"/>
            <p:cNvSpPr>
              <a:spLocks noChangeArrowheads="1"/>
            </p:cNvSpPr>
            <p:nvPr/>
          </p:nvSpPr>
          <p:spPr bwMode="auto">
            <a:xfrm>
              <a:off x="4320" y="528"/>
              <a:ext cx="1104" cy="96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9744" name="Text Box 19"/>
            <p:cNvSpPr txBox="1">
              <a:spLocks noChangeArrowheads="1"/>
            </p:cNvSpPr>
            <p:nvPr/>
          </p:nvSpPr>
          <p:spPr bwMode="auto">
            <a:xfrm>
              <a:off x="4368" y="576"/>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1</a:t>
              </a:r>
              <a:endParaRPr lang="en-US"/>
            </a:p>
          </p:txBody>
        </p:sp>
        <p:sp>
          <p:nvSpPr>
            <p:cNvPr id="29745" name="Text Box 20"/>
            <p:cNvSpPr txBox="1">
              <a:spLocks noChangeArrowheads="1"/>
            </p:cNvSpPr>
            <p:nvPr/>
          </p:nvSpPr>
          <p:spPr bwMode="auto">
            <a:xfrm>
              <a:off x="4704" y="576"/>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2</a:t>
              </a:r>
              <a:endParaRPr lang="en-US"/>
            </a:p>
          </p:txBody>
        </p:sp>
        <p:sp>
          <p:nvSpPr>
            <p:cNvPr id="29746" name="Text Box 21"/>
            <p:cNvSpPr txBox="1">
              <a:spLocks noChangeArrowheads="1"/>
            </p:cNvSpPr>
            <p:nvPr/>
          </p:nvSpPr>
          <p:spPr bwMode="auto">
            <a:xfrm>
              <a:off x="5040" y="576"/>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3</a:t>
              </a:r>
              <a:endParaRPr lang="en-US"/>
            </a:p>
          </p:txBody>
        </p:sp>
        <p:sp>
          <p:nvSpPr>
            <p:cNvPr id="29747" name="Text Box 22"/>
            <p:cNvSpPr txBox="1">
              <a:spLocks noChangeArrowheads="1"/>
            </p:cNvSpPr>
            <p:nvPr/>
          </p:nvSpPr>
          <p:spPr bwMode="auto">
            <a:xfrm>
              <a:off x="4368" y="864"/>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4</a:t>
              </a:r>
              <a:endParaRPr lang="en-US"/>
            </a:p>
          </p:txBody>
        </p:sp>
        <p:sp>
          <p:nvSpPr>
            <p:cNvPr id="29748" name="Text Box 23"/>
            <p:cNvSpPr txBox="1">
              <a:spLocks noChangeArrowheads="1"/>
            </p:cNvSpPr>
            <p:nvPr/>
          </p:nvSpPr>
          <p:spPr bwMode="auto">
            <a:xfrm>
              <a:off x="4704" y="864"/>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5</a:t>
              </a:r>
              <a:endParaRPr lang="en-US"/>
            </a:p>
          </p:txBody>
        </p:sp>
        <p:sp>
          <p:nvSpPr>
            <p:cNvPr id="29749" name="Text Box 24"/>
            <p:cNvSpPr txBox="1">
              <a:spLocks noChangeArrowheads="1"/>
            </p:cNvSpPr>
            <p:nvPr/>
          </p:nvSpPr>
          <p:spPr bwMode="auto">
            <a:xfrm>
              <a:off x="5040" y="864"/>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6</a:t>
              </a:r>
              <a:endParaRPr lang="en-US"/>
            </a:p>
          </p:txBody>
        </p:sp>
        <p:sp>
          <p:nvSpPr>
            <p:cNvPr id="29750" name="Text Box 25"/>
            <p:cNvSpPr txBox="1">
              <a:spLocks noChangeArrowheads="1"/>
            </p:cNvSpPr>
            <p:nvPr/>
          </p:nvSpPr>
          <p:spPr bwMode="auto">
            <a:xfrm>
              <a:off x="4368" y="1152"/>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7</a:t>
              </a:r>
              <a:endParaRPr lang="en-US"/>
            </a:p>
          </p:txBody>
        </p:sp>
        <p:sp>
          <p:nvSpPr>
            <p:cNvPr id="29751" name="Text Box 26"/>
            <p:cNvSpPr txBox="1">
              <a:spLocks noChangeArrowheads="1"/>
            </p:cNvSpPr>
            <p:nvPr/>
          </p:nvSpPr>
          <p:spPr bwMode="auto">
            <a:xfrm>
              <a:off x="4704" y="1152"/>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8</a:t>
              </a:r>
              <a:endParaRPr lang="en-US"/>
            </a:p>
          </p:txBody>
        </p:sp>
        <p:sp>
          <p:nvSpPr>
            <p:cNvPr id="29752" name="Text Box 27"/>
            <p:cNvSpPr txBox="1">
              <a:spLocks noChangeArrowheads="1"/>
            </p:cNvSpPr>
            <p:nvPr/>
          </p:nvSpPr>
          <p:spPr bwMode="auto">
            <a:xfrm>
              <a:off x="5040" y="1152"/>
              <a:ext cx="336" cy="291"/>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grpSp>
      <p:sp>
        <p:nvSpPr>
          <p:cNvPr id="29702" name="Text Box 28"/>
          <p:cNvSpPr txBox="1">
            <a:spLocks noChangeArrowheads="1"/>
          </p:cNvSpPr>
          <p:nvPr/>
        </p:nvSpPr>
        <p:spPr bwMode="auto">
          <a:xfrm>
            <a:off x="3875089" y="3222626"/>
            <a:ext cx="1057275"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a:t>Goal State</a:t>
            </a:r>
            <a:endParaRPr lang="en-US"/>
          </a:p>
        </p:txBody>
      </p:sp>
      <p:sp>
        <p:nvSpPr>
          <p:cNvPr id="29703" name="Text Box 29"/>
          <p:cNvSpPr txBox="1">
            <a:spLocks noChangeArrowheads="1"/>
          </p:cNvSpPr>
          <p:nvPr/>
        </p:nvSpPr>
        <p:spPr bwMode="auto">
          <a:xfrm>
            <a:off x="3795713" y="1452564"/>
            <a:ext cx="118745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a:t>Current State</a:t>
            </a:r>
            <a:endParaRPr lang="en-US"/>
          </a:p>
        </p:txBody>
      </p:sp>
      <p:sp>
        <p:nvSpPr>
          <p:cNvPr id="29742" name="Text Box 68"/>
          <p:cNvSpPr txBox="1">
            <a:spLocks noChangeArrowheads="1"/>
          </p:cNvSpPr>
          <p:nvPr/>
        </p:nvSpPr>
        <p:spPr bwMode="auto">
          <a:xfrm>
            <a:off x="9367366" y="6167736"/>
            <a:ext cx="1159292" cy="58477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b="1" dirty="0"/>
              <a:t>h = 3 </a:t>
            </a:r>
          </a:p>
        </p:txBody>
      </p:sp>
      <p:sp>
        <p:nvSpPr>
          <p:cNvPr id="68" name="Text Box 3">
            <a:extLst>
              <a:ext uri="{FF2B5EF4-FFF2-40B4-BE49-F238E27FC236}">
                <a16:creationId xmlns:a16="http://schemas.microsoft.com/office/drawing/2014/main" id="{B50424FD-787B-454C-B37F-B433EC8C508C}"/>
              </a:ext>
            </a:extLst>
          </p:cNvPr>
          <p:cNvSpPr txBox="1">
            <a:spLocks noChangeArrowheads="1"/>
          </p:cNvSpPr>
          <p:nvPr/>
        </p:nvSpPr>
        <p:spPr bwMode="auto">
          <a:xfrm>
            <a:off x="1620838" y="2576424"/>
            <a:ext cx="213995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dirty="0"/>
              <a:t>(not including the blank)</a:t>
            </a:r>
          </a:p>
        </p:txBody>
      </p:sp>
      <p:grpSp>
        <p:nvGrpSpPr>
          <p:cNvPr id="69" name="Group 6">
            <a:extLst>
              <a:ext uri="{FF2B5EF4-FFF2-40B4-BE49-F238E27FC236}">
                <a16:creationId xmlns:a16="http://schemas.microsoft.com/office/drawing/2014/main" id="{0B980767-752A-ED4B-98A8-D70E753A35A1}"/>
              </a:ext>
            </a:extLst>
          </p:cNvPr>
          <p:cNvGrpSpPr>
            <a:grpSpLocks/>
          </p:cNvGrpSpPr>
          <p:nvPr/>
        </p:nvGrpSpPr>
        <p:grpSpPr bwMode="auto">
          <a:xfrm>
            <a:off x="7614766" y="1977698"/>
            <a:ext cx="1752600" cy="1524000"/>
            <a:chOff x="4320" y="528"/>
            <a:chExt cx="1104" cy="960"/>
          </a:xfrm>
        </p:grpSpPr>
        <p:sp>
          <p:nvSpPr>
            <p:cNvPr id="70" name="Rectangle 7">
              <a:extLst>
                <a:ext uri="{FF2B5EF4-FFF2-40B4-BE49-F238E27FC236}">
                  <a16:creationId xmlns:a16="http://schemas.microsoft.com/office/drawing/2014/main" id="{42541918-02C5-2B48-A797-835F6422A6CC}"/>
                </a:ext>
              </a:extLst>
            </p:cNvPr>
            <p:cNvSpPr>
              <a:spLocks noChangeArrowheads="1"/>
            </p:cNvSpPr>
            <p:nvPr/>
          </p:nvSpPr>
          <p:spPr bwMode="auto">
            <a:xfrm>
              <a:off x="4320" y="528"/>
              <a:ext cx="1104" cy="96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71" name="Text Box 8">
              <a:extLst>
                <a:ext uri="{FF2B5EF4-FFF2-40B4-BE49-F238E27FC236}">
                  <a16:creationId xmlns:a16="http://schemas.microsoft.com/office/drawing/2014/main" id="{1D4802CA-C97C-DE40-815D-E5BDD3F3FC6D}"/>
                </a:ext>
              </a:extLst>
            </p:cNvPr>
            <p:cNvSpPr txBox="1">
              <a:spLocks noChangeArrowheads="1"/>
            </p:cNvSpPr>
            <p:nvPr/>
          </p:nvSpPr>
          <p:spPr bwMode="auto">
            <a:xfrm>
              <a:off x="4368" y="576"/>
              <a:ext cx="336" cy="291"/>
            </a:xfrm>
            <a:prstGeom prst="rect">
              <a:avLst/>
            </a:prstGeom>
            <a:solidFill>
              <a:schemeClr val="accent2">
                <a:lumMod val="20000"/>
                <a:lumOff val="80000"/>
              </a:schemeClr>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dirty="0">
                  <a:solidFill>
                    <a:srgbClr val="FF0000"/>
                  </a:solidFill>
                </a:rPr>
                <a:t>3</a:t>
              </a:r>
              <a:endParaRPr lang="en-US" dirty="0">
                <a:solidFill>
                  <a:srgbClr val="FF0000"/>
                </a:solidFill>
              </a:endParaRPr>
            </a:p>
          </p:txBody>
        </p:sp>
        <p:sp>
          <p:nvSpPr>
            <p:cNvPr id="72" name="Text Box 9">
              <a:extLst>
                <a:ext uri="{FF2B5EF4-FFF2-40B4-BE49-F238E27FC236}">
                  <a16:creationId xmlns:a16="http://schemas.microsoft.com/office/drawing/2014/main" id="{97E37F76-A5F4-8947-9AA5-043AD3EB6511}"/>
                </a:ext>
              </a:extLst>
            </p:cNvPr>
            <p:cNvSpPr txBox="1">
              <a:spLocks noChangeArrowheads="1"/>
            </p:cNvSpPr>
            <p:nvPr/>
          </p:nvSpPr>
          <p:spPr bwMode="auto">
            <a:xfrm>
              <a:off x="4704" y="576"/>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2</a:t>
              </a:r>
              <a:endParaRPr lang="en-US"/>
            </a:p>
          </p:txBody>
        </p:sp>
        <p:sp>
          <p:nvSpPr>
            <p:cNvPr id="73" name="Text Box 10">
              <a:extLst>
                <a:ext uri="{FF2B5EF4-FFF2-40B4-BE49-F238E27FC236}">
                  <a16:creationId xmlns:a16="http://schemas.microsoft.com/office/drawing/2014/main" id="{31620B12-7179-F54E-81D1-B4619ACA2063}"/>
                </a:ext>
              </a:extLst>
            </p:cNvPr>
            <p:cNvSpPr txBox="1">
              <a:spLocks noChangeArrowheads="1"/>
            </p:cNvSpPr>
            <p:nvPr/>
          </p:nvSpPr>
          <p:spPr bwMode="auto">
            <a:xfrm>
              <a:off x="5040" y="576"/>
              <a:ext cx="336" cy="291"/>
            </a:xfrm>
            <a:prstGeom prst="rect">
              <a:avLst/>
            </a:prstGeom>
            <a:solidFill>
              <a:schemeClr val="accent2">
                <a:lumMod val="20000"/>
                <a:lumOff val="80000"/>
              </a:schemeClr>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rgbClr val="FF0000"/>
                  </a:solidFill>
                </a:rPr>
                <a:t>8</a:t>
              </a:r>
              <a:endParaRPr lang="en-US">
                <a:solidFill>
                  <a:srgbClr val="FF0000"/>
                </a:solidFill>
              </a:endParaRPr>
            </a:p>
          </p:txBody>
        </p:sp>
        <p:sp>
          <p:nvSpPr>
            <p:cNvPr id="74" name="Text Box 11">
              <a:extLst>
                <a:ext uri="{FF2B5EF4-FFF2-40B4-BE49-F238E27FC236}">
                  <a16:creationId xmlns:a16="http://schemas.microsoft.com/office/drawing/2014/main" id="{FC2F6F54-45F7-1B42-91FE-B5B68403C12B}"/>
                </a:ext>
              </a:extLst>
            </p:cNvPr>
            <p:cNvSpPr txBox="1">
              <a:spLocks noChangeArrowheads="1"/>
            </p:cNvSpPr>
            <p:nvPr/>
          </p:nvSpPr>
          <p:spPr bwMode="auto">
            <a:xfrm>
              <a:off x="4368" y="864"/>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4</a:t>
              </a:r>
              <a:endParaRPr lang="en-US"/>
            </a:p>
          </p:txBody>
        </p:sp>
        <p:sp>
          <p:nvSpPr>
            <p:cNvPr id="75" name="Text Box 12">
              <a:extLst>
                <a:ext uri="{FF2B5EF4-FFF2-40B4-BE49-F238E27FC236}">
                  <a16:creationId xmlns:a16="http://schemas.microsoft.com/office/drawing/2014/main" id="{26DBF7DE-5219-A143-9B81-00F13A87F504}"/>
                </a:ext>
              </a:extLst>
            </p:cNvPr>
            <p:cNvSpPr txBox="1">
              <a:spLocks noChangeArrowheads="1"/>
            </p:cNvSpPr>
            <p:nvPr/>
          </p:nvSpPr>
          <p:spPr bwMode="auto">
            <a:xfrm>
              <a:off x="4704" y="864"/>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5</a:t>
              </a:r>
              <a:endParaRPr lang="en-US"/>
            </a:p>
          </p:txBody>
        </p:sp>
        <p:sp>
          <p:nvSpPr>
            <p:cNvPr id="76" name="Text Box 13">
              <a:extLst>
                <a:ext uri="{FF2B5EF4-FFF2-40B4-BE49-F238E27FC236}">
                  <a16:creationId xmlns:a16="http://schemas.microsoft.com/office/drawing/2014/main" id="{61548FBB-D9FF-EA45-92D1-E2E329286361}"/>
                </a:ext>
              </a:extLst>
            </p:cNvPr>
            <p:cNvSpPr txBox="1">
              <a:spLocks noChangeArrowheads="1"/>
            </p:cNvSpPr>
            <p:nvPr/>
          </p:nvSpPr>
          <p:spPr bwMode="auto">
            <a:xfrm>
              <a:off x="5040" y="864"/>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6</a:t>
              </a:r>
              <a:endParaRPr lang="en-US"/>
            </a:p>
          </p:txBody>
        </p:sp>
        <p:sp>
          <p:nvSpPr>
            <p:cNvPr id="77" name="Text Box 14">
              <a:extLst>
                <a:ext uri="{FF2B5EF4-FFF2-40B4-BE49-F238E27FC236}">
                  <a16:creationId xmlns:a16="http://schemas.microsoft.com/office/drawing/2014/main" id="{7A53F833-B7FC-BB4F-9764-7C58C4921CBE}"/>
                </a:ext>
              </a:extLst>
            </p:cNvPr>
            <p:cNvSpPr txBox="1">
              <a:spLocks noChangeArrowheads="1"/>
            </p:cNvSpPr>
            <p:nvPr/>
          </p:nvSpPr>
          <p:spPr bwMode="auto">
            <a:xfrm>
              <a:off x="4368" y="1152"/>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7</a:t>
              </a:r>
              <a:endParaRPr lang="en-US"/>
            </a:p>
          </p:txBody>
        </p:sp>
        <p:sp>
          <p:nvSpPr>
            <p:cNvPr id="78" name="Text Box 15">
              <a:extLst>
                <a:ext uri="{FF2B5EF4-FFF2-40B4-BE49-F238E27FC236}">
                  <a16:creationId xmlns:a16="http://schemas.microsoft.com/office/drawing/2014/main" id="{4816AEDB-A20C-E34E-A048-DA03669A2BA8}"/>
                </a:ext>
              </a:extLst>
            </p:cNvPr>
            <p:cNvSpPr txBox="1">
              <a:spLocks noChangeArrowheads="1"/>
            </p:cNvSpPr>
            <p:nvPr/>
          </p:nvSpPr>
          <p:spPr bwMode="auto">
            <a:xfrm>
              <a:off x="4704" y="1152"/>
              <a:ext cx="336" cy="291"/>
            </a:xfrm>
            <a:prstGeom prst="rect">
              <a:avLst/>
            </a:prstGeom>
            <a:solidFill>
              <a:schemeClr val="accent2">
                <a:lumMod val="20000"/>
                <a:lumOff val="80000"/>
              </a:schemeClr>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rgbClr val="FF0000"/>
                  </a:solidFill>
                </a:rPr>
                <a:t>1</a:t>
              </a:r>
              <a:endParaRPr lang="en-US">
                <a:solidFill>
                  <a:srgbClr val="FF0000"/>
                </a:solidFill>
              </a:endParaRPr>
            </a:p>
          </p:txBody>
        </p:sp>
        <p:sp>
          <p:nvSpPr>
            <p:cNvPr id="79" name="Text Box 16">
              <a:extLst>
                <a:ext uri="{FF2B5EF4-FFF2-40B4-BE49-F238E27FC236}">
                  <a16:creationId xmlns:a16="http://schemas.microsoft.com/office/drawing/2014/main" id="{37763E4A-9712-B049-8B5E-E6AF568B939B}"/>
                </a:ext>
              </a:extLst>
            </p:cNvPr>
            <p:cNvSpPr txBox="1">
              <a:spLocks noChangeArrowheads="1"/>
            </p:cNvSpPr>
            <p:nvPr/>
          </p:nvSpPr>
          <p:spPr bwMode="auto">
            <a:xfrm>
              <a:off x="5040" y="1152"/>
              <a:ext cx="336" cy="291"/>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grpSp>
      <p:sp>
        <p:nvSpPr>
          <p:cNvPr id="2" name="TextBox 1">
            <a:extLst>
              <a:ext uri="{FF2B5EF4-FFF2-40B4-BE49-F238E27FC236}">
                <a16:creationId xmlns:a16="http://schemas.microsoft.com/office/drawing/2014/main" id="{A64BC63E-BAC9-5F47-9B1B-398B6F90CB1F}"/>
              </a:ext>
            </a:extLst>
          </p:cNvPr>
          <p:cNvSpPr txBox="1"/>
          <p:nvPr/>
        </p:nvSpPr>
        <p:spPr>
          <a:xfrm>
            <a:off x="7614766" y="3632876"/>
            <a:ext cx="1834035" cy="923330"/>
          </a:xfrm>
          <a:prstGeom prst="rect">
            <a:avLst/>
          </a:prstGeom>
          <a:noFill/>
        </p:spPr>
        <p:txBody>
          <a:bodyPr wrap="square" rtlCol="0">
            <a:spAutoFit/>
          </a:bodyPr>
          <a:lstStyle/>
          <a:p>
            <a:r>
              <a:rPr lang="en-US" b="1" dirty="0"/>
              <a:t>3</a:t>
            </a:r>
            <a:r>
              <a:rPr lang="en-US" dirty="0"/>
              <a:t> tiles are not where they need to be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noChangeArrowheads="1"/>
          </p:cNvSpPr>
          <p:nvPr>
            <p:ph type="title"/>
          </p:nvPr>
        </p:nvSpPr>
        <p:spPr>
          <a:xfrm>
            <a:off x="2189163" y="-211138"/>
            <a:ext cx="7772400" cy="1143001"/>
          </a:xfrm>
        </p:spPr>
        <p:txBody>
          <a:bodyPr/>
          <a:lstStyle/>
          <a:p>
            <a:r>
              <a:rPr lang="en-US">
                <a:latin typeface="Calibri" charset="0"/>
                <a:ea typeface="ＭＳ Ｐゴシック" charset="0"/>
                <a:cs typeface="ＭＳ Ｐゴシック" charset="0"/>
              </a:rPr>
              <a:t>Heuristics for 8-puzzle </a:t>
            </a:r>
          </a:p>
        </p:txBody>
      </p:sp>
      <p:sp>
        <p:nvSpPr>
          <p:cNvPr id="29698" name="Text Box 4"/>
          <p:cNvSpPr txBox="1">
            <a:spLocks noChangeArrowheads="1"/>
          </p:cNvSpPr>
          <p:nvPr/>
        </p:nvSpPr>
        <p:spPr bwMode="auto">
          <a:xfrm>
            <a:off x="1681163" y="1227138"/>
            <a:ext cx="2011362" cy="1292662"/>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600" b="1" dirty="0"/>
              <a:t>Manhattan Distance</a:t>
            </a:r>
          </a:p>
          <a:p>
            <a:r>
              <a:rPr lang="en-US" sz="2600" b="1" dirty="0"/>
              <a:t>Heuristic</a:t>
            </a:r>
            <a:endParaRPr lang="en-US" sz="2600" dirty="0"/>
          </a:p>
        </p:txBody>
      </p:sp>
      <p:sp>
        <p:nvSpPr>
          <p:cNvPr id="29699" name="Text Box 5"/>
          <p:cNvSpPr txBox="1">
            <a:spLocks noChangeArrowheads="1"/>
          </p:cNvSpPr>
          <p:nvPr/>
        </p:nvSpPr>
        <p:spPr bwMode="auto">
          <a:xfrm>
            <a:off x="1604964" y="4572000"/>
            <a:ext cx="5786437"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31775" indent="-231775">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buFontTx/>
              <a:buChar char="•"/>
            </a:pPr>
            <a:r>
              <a:rPr lang="en-US" dirty="0"/>
              <a:t>The </a:t>
            </a:r>
            <a:r>
              <a:rPr lang="en-US" altLang="ja-JP" dirty="0"/>
              <a:t>3, 8, and 1 tiles misplaced by 2, 3, and 3 steps, so heuristic function evaluates to </a:t>
            </a:r>
            <a:r>
              <a:rPr lang="en-US" altLang="ja-JP" b="1" dirty="0"/>
              <a:t>8</a:t>
            </a:r>
          </a:p>
          <a:p>
            <a:pPr>
              <a:buFontTx/>
              <a:buChar char="•"/>
            </a:pPr>
            <a:r>
              <a:rPr lang="en-US" dirty="0"/>
              <a:t>Heuristic says that it </a:t>
            </a:r>
            <a:r>
              <a:rPr lang="en-US" i="1" dirty="0"/>
              <a:t>thinks</a:t>
            </a:r>
            <a:r>
              <a:rPr lang="en-US" dirty="0"/>
              <a:t> a solution may be available in 8 or more moves</a:t>
            </a:r>
          </a:p>
          <a:p>
            <a:pPr>
              <a:buFontTx/>
              <a:buChar char="•"/>
            </a:pPr>
            <a:r>
              <a:rPr lang="en-US" dirty="0"/>
              <a:t>More accurate than the misplaced heuristic, but slightly more expensive to compute</a:t>
            </a:r>
          </a:p>
        </p:txBody>
      </p:sp>
      <p:grpSp>
        <p:nvGrpSpPr>
          <p:cNvPr id="29700" name="Group 6"/>
          <p:cNvGrpSpPr>
            <a:grpSpLocks/>
          </p:cNvGrpSpPr>
          <p:nvPr/>
        </p:nvGrpSpPr>
        <p:grpSpPr bwMode="auto">
          <a:xfrm>
            <a:off x="4749800" y="1095375"/>
            <a:ext cx="1752600" cy="1524000"/>
            <a:chOff x="4320" y="528"/>
            <a:chExt cx="1104" cy="960"/>
          </a:xfrm>
        </p:grpSpPr>
        <p:sp>
          <p:nvSpPr>
            <p:cNvPr id="29753" name="Rectangle 7"/>
            <p:cNvSpPr>
              <a:spLocks noChangeArrowheads="1"/>
            </p:cNvSpPr>
            <p:nvPr/>
          </p:nvSpPr>
          <p:spPr bwMode="auto">
            <a:xfrm>
              <a:off x="4320" y="528"/>
              <a:ext cx="1104" cy="96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9754" name="Text Box 8"/>
            <p:cNvSpPr txBox="1">
              <a:spLocks noChangeArrowheads="1"/>
            </p:cNvSpPr>
            <p:nvPr/>
          </p:nvSpPr>
          <p:spPr bwMode="auto">
            <a:xfrm>
              <a:off x="4368" y="576"/>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dirty="0">
                  <a:solidFill>
                    <a:srgbClr val="FF0000"/>
                  </a:solidFill>
                </a:rPr>
                <a:t>3</a:t>
              </a:r>
              <a:endParaRPr lang="en-US" dirty="0">
                <a:solidFill>
                  <a:srgbClr val="FF0000"/>
                </a:solidFill>
              </a:endParaRPr>
            </a:p>
          </p:txBody>
        </p:sp>
        <p:sp>
          <p:nvSpPr>
            <p:cNvPr id="29755" name="Text Box 9"/>
            <p:cNvSpPr txBox="1">
              <a:spLocks noChangeArrowheads="1"/>
            </p:cNvSpPr>
            <p:nvPr/>
          </p:nvSpPr>
          <p:spPr bwMode="auto">
            <a:xfrm>
              <a:off x="4704" y="576"/>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2</a:t>
              </a:r>
              <a:endParaRPr lang="en-US"/>
            </a:p>
          </p:txBody>
        </p:sp>
        <p:sp>
          <p:nvSpPr>
            <p:cNvPr id="29756" name="Text Box 10"/>
            <p:cNvSpPr txBox="1">
              <a:spLocks noChangeArrowheads="1"/>
            </p:cNvSpPr>
            <p:nvPr/>
          </p:nvSpPr>
          <p:spPr bwMode="auto">
            <a:xfrm>
              <a:off x="5040" y="576"/>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dirty="0">
                  <a:solidFill>
                    <a:srgbClr val="FF0000"/>
                  </a:solidFill>
                </a:rPr>
                <a:t>8</a:t>
              </a:r>
              <a:endParaRPr lang="en-US" dirty="0">
                <a:solidFill>
                  <a:srgbClr val="FF0000"/>
                </a:solidFill>
              </a:endParaRPr>
            </a:p>
          </p:txBody>
        </p:sp>
        <p:sp>
          <p:nvSpPr>
            <p:cNvPr id="29757" name="Text Box 11"/>
            <p:cNvSpPr txBox="1">
              <a:spLocks noChangeArrowheads="1"/>
            </p:cNvSpPr>
            <p:nvPr/>
          </p:nvSpPr>
          <p:spPr bwMode="auto">
            <a:xfrm>
              <a:off x="4368" y="864"/>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4</a:t>
              </a:r>
              <a:endParaRPr lang="en-US"/>
            </a:p>
          </p:txBody>
        </p:sp>
        <p:sp>
          <p:nvSpPr>
            <p:cNvPr id="29758" name="Text Box 12"/>
            <p:cNvSpPr txBox="1">
              <a:spLocks noChangeArrowheads="1"/>
            </p:cNvSpPr>
            <p:nvPr/>
          </p:nvSpPr>
          <p:spPr bwMode="auto">
            <a:xfrm>
              <a:off x="4704" y="864"/>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5</a:t>
              </a:r>
              <a:endParaRPr lang="en-US"/>
            </a:p>
          </p:txBody>
        </p:sp>
        <p:sp>
          <p:nvSpPr>
            <p:cNvPr id="29759" name="Text Box 13"/>
            <p:cNvSpPr txBox="1">
              <a:spLocks noChangeArrowheads="1"/>
            </p:cNvSpPr>
            <p:nvPr/>
          </p:nvSpPr>
          <p:spPr bwMode="auto">
            <a:xfrm>
              <a:off x="5040" y="864"/>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6</a:t>
              </a:r>
              <a:endParaRPr lang="en-US"/>
            </a:p>
          </p:txBody>
        </p:sp>
        <p:sp>
          <p:nvSpPr>
            <p:cNvPr id="29760" name="Text Box 14"/>
            <p:cNvSpPr txBox="1">
              <a:spLocks noChangeArrowheads="1"/>
            </p:cNvSpPr>
            <p:nvPr/>
          </p:nvSpPr>
          <p:spPr bwMode="auto">
            <a:xfrm>
              <a:off x="4368" y="1152"/>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7</a:t>
              </a:r>
              <a:endParaRPr lang="en-US"/>
            </a:p>
          </p:txBody>
        </p:sp>
        <p:sp>
          <p:nvSpPr>
            <p:cNvPr id="29761" name="Text Box 15"/>
            <p:cNvSpPr txBox="1">
              <a:spLocks noChangeArrowheads="1"/>
            </p:cNvSpPr>
            <p:nvPr/>
          </p:nvSpPr>
          <p:spPr bwMode="auto">
            <a:xfrm>
              <a:off x="4704" y="1152"/>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dirty="0">
                  <a:solidFill>
                    <a:srgbClr val="FF0000"/>
                  </a:solidFill>
                </a:rPr>
                <a:t>1</a:t>
              </a:r>
              <a:endParaRPr lang="en-US" dirty="0">
                <a:solidFill>
                  <a:srgbClr val="FF0000"/>
                </a:solidFill>
              </a:endParaRPr>
            </a:p>
          </p:txBody>
        </p:sp>
        <p:sp>
          <p:nvSpPr>
            <p:cNvPr id="29762" name="Text Box 16"/>
            <p:cNvSpPr txBox="1">
              <a:spLocks noChangeArrowheads="1"/>
            </p:cNvSpPr>
            <p:nvPr/>
          </p:nvSpPr>
          <p:spPr bwMode="auto">
            <a:xfrm>
              <a:off x="5040" y="1152"/>
              <a:ext cx="336" cy="291"/>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grpSp>
      <p:grpSp>
        <p:nvGrpSpPr>
          <p:cNvPr id="29701" name="Group 17"/>
          <p:cNvGrpSpPr>
            <a:grpSpLocks/>
          </p:cNvGrpSpPr>
          <p:nvPr/>
        </p:nvGrpSpPr>
        <p:grpSpPr bwMode="auto">
          <a:xfrm>
            <a:off x="4749800" y="2840038"/>
            <a:ext cx="1752600" cy="1524000"/>
            <a:chOff x="4320" y="528"/>
            <a:chExt cx="1104" cy="960"/>
          </a:xfrm>
        </p:grpSpPr>
        <p:sp>
          <p:nvSpPr>
            <p:cNvPr id="29743" name="Rectangle 18"/>
            <p:cNvSpPr>
              <a:spLocks noChangeArrowheads="1"/>
            </p:cNvSpPr>
            <p:nvPr/>
          </p:nvSpPr>
          <p:spPr bwMode="auto">
            <a:xfrm>
              <a:off x="4320" y="528"/>
              <a:ext cx="1104" cy="96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9744" name="Text Box 19"/>
            <p:cNvSpPr txBox="1">
              <a:spLocks noChangeArrowheads="1"/>
            </p:cNvSpPr>
            <p:nvPr/>
          </p:nvSpPr>
          <p:spPr bwMode="auto">
            <a:xfrm>
              <a:off x="4368" y="576"/>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1</a:t>
              </a:r>
              <a:endParaRPr lang="en-US"/>
            </a:p>
          </p:txBody>
        </p:sp>
        <p:sp>
          <p:nvSpPr>
            <p:cNvPr id="29745" name="Text Box 20"/>
            <p:cNvSpPr txBox="1">
              <a:spLocks noChangeArrowheads="1"/>
            </p:cNvSpPr>
            <p:nvPr/>
          </p:nvSpPr>
          <p:spPr bwMode="auto">
            <a:xfrm>
              <a:off x="4704" y="576"/>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2</a:t>
              </a:r>
              <a:endParaRPr lang="en-US"/>
            </a:p>
          </p:txBody>
        </p:sp>
        <p:sp>
          <p:nvSpPr>
            <p:cNvPr id="29746" name="Text Box 21"/>
            <p:cNvSpPr txBox="1">
              <a:spLocks noChangeArrowheads="1"/>
            </p:cNvSpPr>
            <p:nvPr/>
          </p:nvSpPr>
          <p:spPr bwMode="auto">
            <a:xfrm>
              <a:off x="5040" y="576"/>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3</a:t>
              </a:r>
              <a:endParaRPr lang="en-US"/>
            </a:p>
          </p:txBody>
        </p:sp>
        <p:sp>
          <p:nvSpPr>
            <p:cNvPr id="29747" name="Text Box 22"/>
            <p:cNvSpPr txBox="1">
              <a:spLocks noChangeArrowheads="1"/>
            </p:cNvSpPr>
            <p:nvPr/>
          </p:nvSpPr>
          <p:spPr bwMode="auto">
            <a:xfrm>
              <a:off x="4368" y="864"/>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4</a:t>
              </a:r>
              <a:endParaRPr lang="en-US"/>
            </a:p>
          </p:txBody>
        </p:sp>
        <p:sp>
          <p:nvSpPr>
            <p:cNvPr id="29748" name="Text Box 23"/>
            <p:cNvSpPr txBox="1">
              <a:spLocks noChangeArrowheads="1"/>
            </p:cNvSpPr>
            <p:nvPr/>
          </p:nvSpPr>
          <p:spPr bwMode="auto">
            <a:xfrm>
              <a:off x="4704" y="864"/>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5</a:t>
              </a:r>
              <a:endParaRPr lang="en-US"/>
            </a:p>
          </p:txBody>
        </p:sp>
        <p:sp>
          <p:nvSpPr>
            <p:cNvPr id="29749" name="Text Box 24"/>
            <p:cNvSpPr txBox="1">
              <a:spLocks noChangeArrowheads="1"/>
            </p:cNvSpPr>
            <p:nvPr/>
          </p:nvSpPr>
          <p:spPr bwMode="auto">
            <a:xfrm>
              <a:off x="5040" y="864"/>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6</a:t>
              </a:r>
              <a:endParaRPr lang="en-US"/>
            </a:p>
          </p:txBody>
        </p:sp>
        <p:sp>
          <p:nvSpPr>
            <p:cNvPr id="29750" name="Text Box 25"/>
            <p:cNvSpPr txBox="1">
              <a:spLocks noChangeArrowheads="1"/>
            </p:cNvSpPr>
            <p:nvPr/>
          </p:nvSpPr>
          <p:spPr bwMode="auto">
            <a:xfrm>
              <a:off x="4368" y="1152"/>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7</a:t>
              </a:r>
              <a:endParaRPr lang="en-US"/>
            </a:p>
          </p:txBody>
        </p:sp>
        <p:sp>
          <p:nvSpPr>
            <p:cNvPr id="29751" name="Text Box 26"/>
            <p:cNvSpPr txBox="1">
              <a:spLocks noChangeArrowheads="1"/>
            </p:cNvSpPr>
            <p:nvPr/>
          </p:nvSpPr>
          <p:spPr bwMode="auto">
            <a:xfrm>
              <a:off x="4704" y="1152"/>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8</a:t>
              </a:r>
              <a:endParaRPr lang="en-US"/>
            </a:p>
          </p:txBody>
        </p:sp>
        <p:sp>
          <p:nvSpPr>
            <p:cNvPr id="29752" name="Text Box 27"/>
            <p:cNvSpPr txBox="1">
              <a:spLocks noChangeArrowheads="1"/>
            </p:cNvSpPr>
            <p:nvPr/>
          </p:nvSpPr>
          <p:spPr bwMode="auto">
            <a:xfrm>
              <a:off x="5040" y="1152"/>
              <a:ext cx="336" cy="291"/>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grpSp>
      <p:sp>
        <p:nvSpPr>
          <p:cNvPr id="29702" name="Text Box 28"/>
          <p:cNvSpPr txBox="1">
            <a:spLocks noChangeArrowheads="1"/>
          </p:cNvSpPr>
          <p:nvPr/>
        </p:nvSpPr>
        <p:spPr bwMode="auto">
          <a:xfrm>
            <a:off x="3875089" y="3222626"/>
            <a:ext cx="1057275"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a:t>Goal State</a:t>
            </a:r>
            <a:endParaRPr lang="en-US"/>
          </a:p>
        </p:txBody>
      </p:sp>
      <p:sp>
        <p:nvSpPr>
          <p:cNvPr id="29703" name="Text Box 29"/>
          <p:cNvSpPr txBox="1">
            <a:spLocks noChangeArrowheads="1"/>
          </p:cNvSpPr>
          <p:nvPr/>
        </p:nvSpPr>
        <p:spPr bwMode="auto">
          <a:xfrm>
            <a:off x="3795713" y="1452564"/>
            <a:ext cx="118745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dirty="0"/>
              <a:t>Current State</a:t>
            </a:r>
            <a:endParaRPr lang="en-US" dirty="0"/>
          </a:p>
        </p:txBody>
      </p:sp>
      <p:sp>
        <p:nvSpPr>
          <p:cNvPr id="29704" name="Rectangle 30"/>
          <p:cNvSpPr>
            <a:spLocks noChangeArrowheads="1"/>
          </p:cNvSpPr>
          <p:nvPr/>
        </p:nvSpPr>
        <p:spPr bwMode="auto">
          <a:xfrm>
            <a:off x="7489825" y="1012825"/>
            <a:ext cx="1752600" cy="1524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9705" name="Text Box 31"/>
          <p:cNvSpPr txBox="1">
            <a:spLocks noChangeArrowheads="1"/>
          </p:cNvSpPr>
          <p:nvPr/>
        </p:nvSpPr>
        <p:spPr bwMode="auto">
          <a:xfrm>
            <a:off x="7566025" y="1089026"/>
            <a:ext cx="533400" cy="461665"/>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3</a:t>
            </a:r>
            <a:endParaRPr lang="en-US"/>
          </a:p>
        </p:txBody>
      </p:sp>
      <p:sp>
        <p:nvSpPr>
          <p:cNvPr id="29706" name="Text Box 32"/>
          <p:cNvSpPr txBox="1">
            <a:spLocks noChangeArrowheads="1"/>
          </p:cNvSpPr>
          <p:nvPr/>
        </p:nvSpPr>
        <p:spPr bwMode="auto">
          <a:xfrm>
            <a:off x="8099425" y="1089026"/>
            <a:ext cx="533400" cy="461665"/>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07" name="Text Box 33"/>
          <p:cNvSpPr txBox="1">
            <a:spLocks noChangeArrowheads="1"/>
          </p:cNvSpPr>
          <p:nvPr/>
        </p:nvSpPr>
        <p:spPr bwMode="auto">
          <a:xfrm>
            <a:off x="8632825" y="1089026"/>
            <a:ext cx="533400" cy="461665"/>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u="sng"/>
              <a:t>3</a:t>
            </a:r>
            <a:endParaRPr lang="en-US"/>
          </a:p>
        </p:txBody>
      </p:sp>
      <p:sp>
        <p:nvSpPr>
          <p:cNvPr id="29708" name="Text Box 34"/>
          <p:cNvSpPr txBox="1">
            <a:spLocks noChangeArrowheads="1"/>
          </p:cNvSpPr>
          <p:nvPr/>
        </p:nvSpPr>
        <p:spPr bwMode="auto">
          <a:xfrm>
            <a:off x="7566025" y="1546226"/>
            <a:ext cx="533400" cy="461665"/>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09" name="Text Box 35"/>
          <p:cNvSpPr txBox="1">
            <a:spLocks noChangeArrowheads="1"/>
          </p:cNvSpPr>
          <p:nvPr/>
        </p:nvSpPr>
        <p:spPr bwMode="auto">
          <a:xfrm>
            <a:off x="8099425" y="1546226"/>
            <a:ext cx="533400" cy="461665"/>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10" name="Text Box 36"/>
          <p:cNvSpPr txBox="1">
            <a:spLocks noChangeArrowheads="1"/>
          </p:cNvSpPr>
          <p:nvPr/>
        </p:nvSpPr>
        <p:spPr bwMode="auto">
          <a:xfrm>
            <a:off x="8632825" y="1546226"/>
            <a:ext cx="533400" cy="461665"/>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11" name="Text Box 37"/>
          <p:cNvSpPr txBox="1">
            <a:spLocks noChangeArrowheads="1"/>
          </p:cNvSpPr>
          <p:nvPr/>
        </p:nvSpPr>
        <p:spPr bwMode="auto">
          <a:xfrm>
            <a:off x="7566025" y="2003426"/>
            <a:ext cx="533400" cy="461665"/>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12" name="Text Box 38"/>
          <p:cNvSpPr txBox="1">
            <a:spLocks noChangeArrowheads="1"/>
          </p:cNvSpPr>
          <p:nvPr/>
        </p:nvSpPr>
        <p:spPr bwMode="auto">
          <a:xfrm>
            <a:off x="8099425" y="2003426"/>
            <a:ext cx="533400" cy="461665"/>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13" name="Text Box 39"/>
          <p:cNvSpPr txBox="1">
            <a:spLocks noChangeArrowheads="1"/>
          </p:cNvSpPr>
          <p:nvPr/>
        </p:nvSpPr>
        <p:spPr bwMode="auto">
          <a:xfrm>
            <a:off x="8632825" y="2003426"/>
            <a:ext cx="533400" cy="461665"/>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14" name="Rectangle 40"/>
          <p:cNvSpPr>
            <a:spLocks noChangeArrowheads="1"/>
          </p:cNvSpPr>
          <p:nvPr/>
        </p:nvSpPr>
        <p:spPr bwMode="auto">
          <a:xfrm>
            <a:off x="7489825" y="2622550"/>
            <a:ext cx="1752600" cy="1524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9715" name="Text Box 41"/>
          <p:cNvSpPr txBox="1">
            <a:spLocks noChangeArrowheads="1"/>
          </p:cNvSpPr>
          <p:nvPr/>
        </p:nvSpPr>
        <p:spPr bwMode="auto">
          <a:xfrm>
            <a:off x="7566025" y="2698751"/>
            <a:ext cx="533400" cy="461665"/>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16" name="Text Box 42"/>
          <p:cNvSpPr txBox="1">
            <a:spLocks noChangeArrowheads="1"/>
          </p:cNvSpPr>
          <p:nvPr/>
        </p:nvSpPr>
        <p:spPr bwMode="auto">
          <a:xfrm>
            <a:off x="8099425" y="2698751"/>
            <a:ext cx="533400" cy="461665"/>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17" name="Text Box 43"/>
          <p:cNvSpPr txBox="1">
            <a:spLocks noChangeArrowheads="1"/>
          </p:cNvSpPr>
          <p:nvPr/>
        </p:nvSpPr>
        <p:spPr bwMode="auto">
          <a:xfrm>
            <a:off x="8632825" y="2698751"/>
            <a:ext cx="533400" cy="461665"/>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8</a:t>
            </a:r>
            <a:endParaRPr lang="en-US"/>
          </a:p>
        </p:txBody>
      </p:sp>
      <p:sp>
        <p:nvSpPr>
          <p:cNvPr id="29718" name="Text Box 44"/>
          <p:cNvSpPr txBox="1">
            <a:spLocks noChangeArrowheads="1"/>
          </p:cNvSpPr>
          <p:nvPr/>
        </p:nvSpPr>
        <p:spPr bwMode="auto">
          <a:xfrm>
            <a:off x="7566025" y="3155951"/>
            <a:ext cx="533400" cy="461665"/>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19" name="Text Box 45"/>
          <p:cNvSpPr txBox="1">
            <a:spLocks noChangeArrowheads="1"/>
          </p:cNvSpPr>
          <p:nvPr/>
        </p:nvSpPr>
        <p:spPr bwMode="auto">
          <a:xfrm>
            <a:off x="8099425" y="3155951"/>
            <a:ext cx="533400" cy="461665"/>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20" name="Text Box 46"/>
          <p:cNvSpPr txBox="1">
            <a:spLocks noChangeArrowheads="1"/>
          </p:cNvSpPr>
          <p:nvPr/>
        </p:nvSpPr>
        <p:spPr bwMode="auto">
          <a:xfrm>
            <a:off x="8632825" y="3155951"/>
            <a:ext cx="533400" cy="461665"/>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21" name="Text Box 47"/>
          <p:cNvSpPr txBox="1">
            <a:spLocks noChangeArrowheads="1"/>
          </p:cNvSpPr>
          <p:nvPr/>
        </p:nvSpPr>
        <p:spPr bwMode="auto">
          <a:xfrm>
            <a:off x="7566025" y="3613151"/>
            <a:ext cx="533400" cy="461665"/>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22" name="Text Box 48"/>
          <p:cNvSpPr txBox="1">
            <a:spLocks noChangeArrowheads="1"/>
          </p:cNvSpPr>
          <p:nvPr/>
        </p:nvSpPr>
        <p:spPr bwMode="auto">
          <a:xfrm>
            <a:off x="8099425" y="3613151"/>
            <a:ext cx="533400" cy="461665"/>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u="sng"/>
              <a:t>8</a:t>
            </a:r>
            <a:endParaRPr lang="en-US"/>
          </a:p>
        </p:txBody>
      </p:sp>
      <p:sp>
        <p:nvSpPr>
          <p:cNvPr id="29723" name="Text Box 49"/>
          <p:cNvSpPr txBox="1">
            <a:spLocks noChangeArrowheads="1"/>
          </p:cNvSpPr>
          <p:nvPr/>
        </p:nvSpPr>
        <p:spPr bwMode="auto">
          <a:xfrm>
            <a:off x="8632825" y="3613151"/>
            <a:ext cx="533400" cy="461665"/>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24" name="Rectangle 50"/>
          <p:cNvSpPr>
            <a:spLocks noChangeArrowheads="1"/>
          </p:cNvSpPr>
          <p:nvPr/>
        </p:nvSpPr>
        <p:spPr bwMode="auto">
          <a:xfrm>
            <a:off x="7489825" y="4233863"/>
            <a:ext cx="1752600" cy="1524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9725" name="Text Box 51"/>
          <p:cNvSpPr txBox="1">
            <a:spLocks noChangeArrowheads="1"/>
          </p:cNvSpPr>
          <p:nvPr/>
        </p:nvSpPr>
        <p:spPr bwMode="auto">
          <a:xfrm>
            <a:off x="7566025" y="4310064"/>
            <a:ext cx="533400" cy="461665"/>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u="sng"/>
              <a:t>1</a:t>
            </a:r>
            <a:endParaRPr lang="en-US"/>
          </a:p>
        </p:txBody>
      </p:sp>
      <p:sp>
        <p:nvSpPr>
          <p:cNvPr id="29726" name="Text Box 52"/>
          <p:cNvSpPr txBox="1">
            <a:spLocks noChangeArrowheads="1"/>
          </p:cNvSpPr>
          <p:nvPr/>
        </p:nvSpPr>
        <p:spPr bwMode="auto">
          <a:xfrm>
            <a:off x="8099425" y="4310064"/>
            <a:ext cx="533400" cy="461665"/>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27" name="Text Box 53"/>
          <p:cNvSpPr txBox="1">
            <a:spLocks noChangeArrowheads="1"/>
          </p:cNvSpPr>
          <p:nvPr/>
        </p:nvSpPr>
        <p:spPr bwMode="auto">
          <a:xfrm>
            <a:off x="8632825" y="4310064"/>
            <a:ext cx="533400" cy="461665"/>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28" name="Text Box 54"/>
          <p:cNvSpPr txBox="1">
            <a:spLocks noChangeArrowheads="1"/>
          </p:cNvSpPr>
          <p:nvPr/>
        </p:nvSpPr>
        <p:spPr bwMode="auto">
          <a:xfrm>
            <a:off x="7566025" y="4767264"/>
            <a:ext cx="533400" cy="461665"/>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29" name="Text Box 55"/>
          <p:cNvSpPr txBox="1">
            <a:spLocks noChangeArrowheads="1"/>
          </p:cNvSpPr>
          <p:nvPr/>
        </p:nvSpPr>
        <p:spPr bwMode="auto">
          <a:xfrm>
            <a:off x="8099425" y="4767264"/>
            <a:ext cx="533400" cy="461665"/>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30" name="Text Box 56"/>
          <p:cNvSpPr txBox="1">
            <a:spLocks noChangeArrowheads="1"/>
          </p:cNvSpPr>
          <p:nvPr/>
        </p:nvSpPr>
        <p:spPr bwMode="auto">
          <a:xfrm>
            <a:off x="8632825" y="4767264"/>
            <a:ext cx="533400" cy="461665"/>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31" name="Text Box 57"/>
          <p:cNvSpPr txBox="1">
            <a:spLocks noChangeArrowheads="1"/>
          </p:cNvSpPr>
          <p:nvPr/>
        </p:nvSpPr>
        <p:spPr bwMode="auto">
          <a:xfrm>
            <a:off x="7566025" y="5224464"/>
            <a:ext cx="533400" cy="461665"/>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32" name="Text Box 58"/>
          <p:cNvSpPr txBox="1">
            <a:spLocks noChangeArrowheads="1"/>
          </p:cNvSpPr>
          <p:nvPr/>
        </p:nvSpPr>
        <p:spPr bwMode="auto">
          <a:xfrm>
            <a:off x="8099425" y="5224464"/>
            <a:ext cx="533400" cy="461665"/>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1</a:t>
            </a:r>
            <a:endParaRPr lang="en-US"/>
          </a:p>
        </p:txBody>
      </p:sp>
      <p:sp>
        <p:nvSpPr>
          <p:cNvPr id="29733" name="Text Box 59"/>
          <p:cNvSpPr txBox="1">
            <a:spLocks noChangeArrowheads="1"/>
          </p:cNvSpPr>
          <p:nvPr/>
        </p:nvSpPr>
        <p:spPr bwMode="auto">
          <a:xfrm>
            <a:off x="8632825" y="5224464"/>
            <a:ext cx="533400" cy="461665"/>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34" name="AutoShape 60"/>
          <p:cNvSpPr>
            <a:spLocks noChangeArrowheads="1"/>
          </p:cNvSpPr>
          <p:nvPr/>
        </p:nvSpPr>
        <p:spPr bwMode="auto">
          <a:xfrm>
            <a:off x="8202614" y="1201738"/>
            <a:ext cx="293687" cy="246062"/>
          </a:xfrm>
          <a:prstGeom prst="rightArrow">
            <a:avLst>
              <a:gd name="adj1" fmla="val 41935"/>
              <a:gd name="adj2" fmla="val 48388"/>
            </a:avLst>
          </a:prstGeom>
          <a:solidFill>
            <a:schemeClr val="tx1"/>
          </a:solidFill>
          <a:ln w="9525">
            <a:solidFill>
              <a:schemeClr val="tx1"/>
            </a:solidFill>
            <a:miter lim="800000"/>
            <a:headEnd/>
            <a:tailEnd/>
          </a:ln>
        </p:spPr>
        <p:txBody>
          <a:bodyPr wrap="none" anchor="ctr"/>
          <a:lstStyle/>
          <a:p>
            <a:endParaRPr lang="en-US"/>
          </a:p>
        </p:txBody>
      </p:sp>
      <p:sp>
        <p:nvSpPr>
          <p:cNvPr id="29735" name="AutoShape 61"/>
          <p:cNvSpPr>
            <a:spLocks noChangeArrowheads="1"/>
          </p:cNvSpPr>
          <p:nvPr/>
        </p:nvSpPr>
        <p:spPr bwMode="auto">
          <a:xfrm rot="16200000" flipV="1">
            <a:off x="8212139" y="4870451"/>
            <a:ext cx="293687" cy="246063"/>
          </a:xfrm>
          <a:prstGeom prst="rightArrow">
            <a:avLst>
              <a:gd name="adj1" fmla="val 41935"/>
              <a:gd name="adj2" fmla="val 48388"/>
            </a:avLst>
          </a:prstGeom>
          <a:solidFill>
            <a:schemeClr val="tx1"/>
          </a:solidFill>
          <a:ln w="9525">
            <a:solidFill>
              <a:schemeClr val="tx1"/>
            </a:solidFill>
            <a:miter lim="800000"/>
            <a:headEnd/>
            <a:tailEnd/>
          </a:ln>
        </p:spPr>
        <p:txBody>
          <a:bodyPr wrap="none" anchor="ctr"/>
          <a:lstStyle/>
          <a:p>
            <a:endParaRPr lang="en-US"/>
          </a:p>
        </p:txBody>
      </p:sp>
      <p:sp>
        <p:nvSpPr>
          <p:cNvPr id="29736" name="AutoShape 62"/>
          <p:cNvSpPr>
            <a:spLocks noChangeArrowheads="1"/>
          </p:cNvSpPr>
          <p:nvPr/>
        </p:nvSpPr>
        <p:spPr bwMode="auto">
          <a:xfrm rot="10800000">
            <a:off x="8189914" y="4459288"/>
            <a:ext cx="293687" cy="246062"/>
          </a:xfrm>
          <a:prstGeom prst="rightArrow">
            <a:avLst>
              <a:gd name="adj1" fmla="val 41935"/>
              <a:gd name="adj2" fmla="val 48388"/>
            </a:avLst>
          </a:prstGeom>
          <a:solidFill>
            <a:schemeClr val="tx1"/>
          </a:solidFill>
          <a:ln w="9525">
            <a:solidFill>
              <a:schemeClr val="tx1"/>
            </a:solidFill>
            <a:miter lim="800000"/>
            <a:headEnd/>
            <a:tailEnd/>
          </a:ln>
        </p:spPr>
        <p:txBody>
          <a:bodyPr wrap="none" anchor="ctr"/>
          <a:lstStyle/>
          <a:p>
            <a:endParaRPr lang="en-US"/>
          </a:p>
        </p:txBody>
      </p:sp>
      <p:sp>
        <p:nvSpPr>
          <p:cNvPr id="29737" name="AutoShape 63"/>
          <p:cNvSpPr>
            <a:spLocks noChangeArrowheads="1"/>
          </p:cNvSpPr>
          <p:nvPr/>
        </p:nvSpPr>
        <p:spPr bwMode="auto">
          <a:xfrm rot="5400000">
            <a:off x="8201025" y="3271838"/>
            <a:ext cx="293688" cy="246062"/>
          </a:xfrm>
          <a:prstGeom prst="rightArrow">
            <a:avLst>
              <a:gd name="adj1" fmla="val 41935"/>
              <a:gd name="adj2" fmla="val 48389"/>
            </a:avLst>
          </a:prstGeom>
          <a:solidFill>
            <a:schemeClr val="tx1"/>
          </a:solidFill>
          <a:ln w="9525">
            <a:solidFill>
              <a:schemeClr val="tx1"/>
            </a:solidFill>
            <a:miter lim="800000"/>
            <a:headEnd/>
            <a:tailEnd/>
          </a:ln>
        </p:spPr>
        <p:txBody>
          <a:bodyPr wrap="none" anchor="ctr"/>
          <a:lstStyle/>
          <a:p>
            <a:endParaRPr lang="en-US"/>
          </a:p>
        </p:txBody>
      </p:sp>
      <p:sp>
        <p:nvSpPr>
          <p:cNvPr id="29738" name="AutoShape 64"/>
          <p:cNvSpPr>
            <a:spLocks noChangeArrowheads="1"/>
          </p:cNvSpPr>
          <p:nvPr/>
        </p:nvSpPr>
        <p:spPr bwMode="auto">
          <a:xfrm rot="10800000">
            <a:off x="8224839" y="2824163"/>
            <a:ext cx="293687" cy="246062"/>
          </a:xfrm>
          <a:prstGeom prst="rightArrow">
            <a:avLst>
              <a:gd name="adj1" fmla="val 41935"/>
              <a:gd name="adj2" fmla="val 48388"/>
            </a:avLst>
          </a:prstGeom>
          <a:solidFill>
            <a:schemeClr val="tx1"/>
          </a:solidFill>
          <a:ln w="9525">
            <a:solidFill>
              <a:schemeClr val="tx1"/>
            </a:solidFill>
            <a:miter lim="800000"/>
            <a:headEnd/>
            <a:tailEnd/>
          </a:ln>
        </p:spPr>
        <p:txBody>
          <a:bodyPr wrap="none" anchor="ctr"/>
          <a:lstStyle/>
          <a:p>
            <a:endParaRPr lang="en-US"/>
          </a:p>
        </p:txBody>
      </p:sp>
      <p:sp>
        <p:nvSpPr>
          <p:cNvPr id="29739" name="Text Box 65"/>
          <p:cNvSpPr txBox="1">
            <a:spLocks noChangeArrowheads="1"/>
          </p:cNvSpPr>
          <p:nvPr/>
        </p:nvSpPr>
        <p:spPr bwMode="auto">
          <a:xfrm>
            <a:off x="9251951" y="1565276"/>
            <a:ext cx="103105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t>2 steps</a:t>
            </a:r>
          </a:p>
        </p:txBody>
      </p:sp>
      <p:sp>
        <p:nvSpPr>
          <p:cNvPr id="29740" name="Text Box 66"/>
          <p:cNvSpPr txBox="1">
            <a:spLocks noChangeArrowheads="1"/>
          </p:cNvSpPr>
          <p:nvPr/>
        </p:nvSpPr>
        <p:spPr bwMode="auto">
          <a:xfrm>
            <a:off x="9274176" y="3176589"/>
            <a:ext cx="103105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t>3 steps</a:t>
            </a:r>
          </a:p>
        </p:txBody>
      </p:sp>
      <p:sp>
        <p:nvSpPr>
          <p:cNvPr id="29741" name="Text Box 67"/>
          <p:cNvSpPr txBox="1">
            <a:spLocks noChangeArrowheads="1"/>
          </p:cNvSpPr>
          <p:nvPr/>
        </p:nvSpPr>
        <p:spPr bwMode="auto">
          <a:xfrm>
            <a:off x="9261476" y="4751389"/>
            <a:ext cx="103105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t>3 steps</a:t>
            </a:r>
          </a:p>
        </p:txBody>
      </p:sp>
      <p:sp>
        <p:nvSpPr>
          <p:cNvPr id="29742" name="Text Box 68"/>
          <p:cNvSpPr txBox="1">
            <a:spLocks noChangeArrowheads="1"/>
          </p:cNvSpPr>
          <p:nvPr/>
        </p:nvSpPr>
        <p:spPr bwMode="auto">
          <a:xfrm>
            <a:off x="9367366" y="6167736"/>
            <a:ext cx="1159292" cy="58477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b="1" dirty="0"/>
              <a:t>h = 8 </a:t>
            </a:r>
          </a:p>
        </p:txBody>
      </p:sp>
      <p:sp>
        <p:nvSpPr>
          <p:cNvPr id="68" name="Text Box 3">
            <a:extLst>
              <a:ext uri="{FF2B5EF4-FFF2-40B4-BE49-F238E27FC236}">
                <a16:creationId xmlns:a16="http://schemas.microsoft.com/office/drawing/2014/main" id="{B50424FD-787B-454C-B37F-B433EC8C508C}"/>
              </a:ext>
            </a:extLst>
          </p:cNvPr>
          <p:cNvSpPr txBox="1">
            <a:spLocks noChangeArrowheads="1"/>
          </p:cNvSpPr>
          <p:nvPr/>
        </p:nvSpPr>
        <p:spPr bwMode="auto">
          <a:xfrm>
            <a:off x="1620838" y="2576424"/>
            <a:ext cx="213995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dirty="0"/>
              <a:t>(not including the blank)</a:t>
            </a:r>
          </a:p>
        </p:txBody>
      </p:sp>
    </p:spTree>
    <p:extLst>
      <p:ext uri="{BB962C8B-B14F-4D97-AF65-F5344CB8AC3E}">
        <p14:creationId xmlns:p14="http://schemas.microsoft.com/office/powerpoint/2010/main" val="1357377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64A02-739D-4916-9449-E67764DAD517}"/>
              </a:ext>
            </a:extLst>
          </p:cNvPr>
          <p:cNvSpPr>
            <a:spLocks noGrp="1"/>
          </p:cNvSpPr>
          <p:nvPr>
            <p:ph type="title"/>
          </p:nvPr>
        </p:nvSpPr>
        <p:spPr/>
        <p:txBody>
          <a:bodyPr/>
          <a:lstStyle/>
          <a:p>
            <a:r>
              <a:rPr lang="en-US" dirty="0"/>
              <a:t>Best-First Search</a:t>
            </a:r>
          </a:p>
        </p:txBody>
      </p:sp>
      <p:sp>
        <p:nvSpPr>
          <p:cNvPr id="5" name="Content Placeholder 4">
            <a:extLst>
              <a:ext uri="{FF2B5EF4-FFF2-40B4-BE49-F238E27FC236}">
                <a16:creationId xmlns:a16="http://schemas.microsoft.com/office/drawing/2014/main" id="{B10E1509-B22B-425A-BA49-AE999B07950A}"/>
              </a:ext>
            </a:extLst>
          </p:cNvPr>
          <p:cNvSpPr>
            <a:spLocks noGrp="1"/>
          </p:cNvSpPr>
          <p:nvPr>
            <p:ph idx="1"/>
          </p:nvPr>
        </p:nvSpPr>
        <p:spPr/>
        <p:txBody>
          <a:bodyPr/>
          <a:lstStyle/>
          <a:p>
            <a:r>
              <a:rPr lang="en-US" dirty="0">
                <a:solidFill>
                  <a:srgbClr val="FF0000"/>
                </a:solidFill>
              </a:rPr>
              <a:t>Idea: </a:t>
            </a:r>
            <a:r>
              <a:rPr lang="en-US" dirty="0"/>
              <a:t>use an evaluation function estimating the desirability of each node </a:t>
            </a:r>
            <a:endParaRPr lang="tr-TR" dirty="0"/>
          </a:p>
          <a:p>
            <a:r>
              <a:rPr lang="en-US" dirty="0">
                <a:solidFill>
                  <a:srgbClr val="FF0000"/>
                </a:solidFill>
              </a:rPr>
              <a:t>Strategy</a:t>
            </a:r>
            <a:r>
              <a:rPr lang="en-US" dirty="0"/>
              <a:t>: Always expand the most desirable unexpanded node</a:t>
            </a:r>
            <a:endParaRPr lang="tr-TR" dirty="0"/>
          </a:p>
          <a:p>
            <a:r>
              <a:rPr lang="en-US" dirty="0">
                <a:solidFill>
                  <a:srgbClr val="FF0000"/>
                </a:solidFill>
              </a:rPr>
              <a:t>Implementation: </a:t>
            </a:r>
            <a:r>
              <a:rPr lang="en-US" dirty="0"/>
              <a:t>the fringe is </a:t>
            </a:r>
            <a:r>
              <a:rPr lang="en-US" dirty="0">
                <a:solidFill>
                  <a:srgbClr val="FF0000"/>
                </a:solidFill>
              </a:rPr>
              <a:t>a priority queue </a:t>
            </a:r>
            <a:r>
              <a:rPr lang="en-US" dirty="0"/>
              <a:t>sorted in decreasing order of desirability </a:t>
            </a:r>
            <a:endParaRPr lang="tr-TR" dirty="0"/>
          </a:p>
          <a:p>
            <a:r>
              <a:rPr lang="en-US" dirty="0">
                <a:solidFill>
                  <a:srgbClr val="FF0000"/>
                </a:solidFill>
              </a:rPr>
              <a:t>Special cases: </a:t>
            </a:r>
            <a:endParaRPr lang="tr-TR" dirty="0">
              <a:solidFill>
                <a:srgbClr val="FF0000"/>
              </a:solidFill>
            </a:endParaRPr>
          </a:p>
          <a:p>
            <a:pPr lvl="1"/>
            <a:r>
              <a:rPr lang="tr-TR" dirty="0"/>
              <a:t>G</a:t>
            </a:r>
            <a:r>
              <a:rPr lang="en-US" dirty="0"/>
              <a:t>reedy search </a:t>
            </a:r>
            <a:endParaRPr lang="tr-TR" dirty="0"/>
          </a:p>
          <a:p>
            <a:pPr lvl="1"/>
            <a:r>
              <a:rPr lang="en-US" dirty="0"/>
              <a:t>A* search</a:t>
            </a: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7A0C6E07-E9BA-4E44-9093-9C350ADFF205}"/>
                  </a:ext>
                </a:extLst>
              </p14:cNvPr>
              <p14:cNvContentPartPr/>
              <p14:nvPr/>
            </p14:nvContentPartPr>
            <p14:xfrm>
              <a:off x="5543640" y="2965320"/>
              <a:ext cx="2851560" cy="705240"/>
            </p14:xfrm>
          </p:contentPart>
        </mc:Choice>
        <mc:Fallback xmlns="">
          <p:pic>
            <p:nvPicPr>
              <p:cNvPr id="6" name="Ink 5">
                <a:extLst>
                  <a:ext uri="{FF2B5EF4-FFF2-40B4-BE49-F238E27FC236}">
                    <a16:creationId xmlns:a16="http://schemas.microsoft.com/office/drawing/2014/main" id="{7A0C6E07-E9BA-4E44-9093-9C350ADFF205}"/>
                  </a:ext>
                </a:extLst>
              </p:cNvPr>
              <p:cNvPicPr/>
              <p:nvPr/>
            </p:nvPicPr>
            <p:blipFill>
              <a:blip r:embed="rId3"/>
              <a:stretch>
                <a:fillRect/>
              </a:stretch>
            </p:blipFill>
            <p:spPr>
              <a:xfrm>
                <a:off x="5534280" y="2955960"/>
                <a:ext cx="2870280" cy="723960"/>
              </a:xfrm>
              <a:prstGeom prst="rect">
                <a:avLst/>
              </a:prstGeom>
            </p:spPr>
          </p:pic>
        </mc:Fallback>
      </mc:AlternateContent>
    </p:spTree>
    <p:extLst>
      <p:ext uri="{BB962C8B-B14F-4D97-AF65-F5344CB8AC3E}">
        <p14:creationId xmlns:p14="http://schemas.microsoft.com/office/powerpoint/2010/main" val="1749835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F1D26-241B-4EC2-9682-E156385FF7B0}"/>
              </a:ext>
            </a:extLst>
          </p:cNvPr>
          <p:cNvSpPr>
            <a:spLocks noGrp="1"/>
          </p:cNvSpPr>
          <p:nvPr>
            <p:ph type="title"/>
          </p:nvPr>
        </p:nvSpPr>
        <p:spPr/>
        <p:txBody>
          <a:bodyPr/>
          <a:lstStyle/>
          <a:p>
            <a:r>
              <a:rPr lang="en-US" dirty="0"/>
              <a:t>Best-first Search Strategies</a:t>
            </a:r>
          </a:p>
        </p:txBody>
      </p:sp>
      <p:sp>
        <p:nvSpPr>
          <p:cNvPr id="3" name="Content Placeholder 2">
            <a:extLst>
              <a:ext uri="{FF2B5EF4-FFF2-40B4-BE49-F238E27FC236}">
                <a16:creationId xmlns:a16="http://schemas.microsoft.com/office/drawing/2014/main" id="{AD6BD762-92BA-4E99-8E4E-0785BD6E526B}"/>
              </a:ext>
            </a:extLst>
          </p:cNvPr>
          <p:cNvSpPr>
            <a:spLocks noGrp="1"/>
          </p:cNvSpPr>
          <p:nvPr>
            <p:ph idx="1"/>
          </p:nvPr>
        </p:nvSpPr>
        <p:spPr/>
        <p:txBody>
          <a:bodyPr/>
          <a:lstStyle/>
          <a:p>
            <a:r>
              <a:rPr lang="en-US" dirty="0"/>
              <a:t>Best-first is a </a:t>
            </a:r>
            <a:r>
              <a:rPr lang="en-US" dirty="0">
                <a:solidFill>
                  <a:srgbClr val="FF0000"/>
                </a:solidFill>
              </a:rPr>
              <a:t>family</a:t>
            </a:r>
            <a:r>
              <a:rPr lang="en-US" dirty="0"/>
              <a:t> of search strategies, each with a </a:t>
            </a:r>
            <a:r>
              <a:rPr lang="en-US" dirty="0">
                <a:solidFill>
                  <a:srgbClr val="FF0000"/>
                </a:solidFill>
              </a:rPr>
              <a:t>different evaluation function </a:t>
            </a:r>
            <a:endParaRPr lang="tr-TR" dirty="0">
              <a:solidFill>
                <a:srgbClr val="FF0000"/>
              </a:solidFill>
            </a:endParaRPr>
          </a:p>
          <a:p>
            <a:r>
              <a:rPr lang="en-US" dirty="0"/>
              <a:t>Typically, strategies </a:t>
            </a:r>
            <a:r>
              <a:rPr lang="en-US" dirty="0">
                <a:solidFill>
                  <a:srgbClr val="FF0000"/>
                </a:solidFill>
              </a:rPr>
              <a:t>use</a:t>
            </a:r>
            <a:r>
              <a:rPr lang="en-US" dirty="0"/>
              <a:t> estimates of the </a:t>
            </a:r>
            <a:r>
              <a:rPr lang="en-US" dirty="0">
                <a:solidFill>
                  <a:srgbClr val="FF0000"/>
                </a:solidFill>
              </a:rPr>
              <a:t>cost of reaching the goal </a:t>
            </a:r>
            <a:r>
              <a:rPr lang="en-US" dirty="0"/>
              <a:t>and try to minimize it </a:t>
            </a:r>
            <a:endParaRPr lang="tr-TR" dirty="0"/>
          </a:p>
          <a:p>
            <a:r>
              <a:rPr lang="en-US" dirty="0"/>
              <a:t>Uniform Search also tries to minimize a cost measure. Is it then a best-first search strategy? </a:t>
            </a:r>
            <a:endParaRPr lang="tr-TR" dirty="0"/>
          </a:p>
          <a:p>
            <a:pPr lvl="1"/>
            <a:r>
              <a:rPr lang="en-US" dirty="0">
                <a:solidFill>
                  <a:srgbClr val="FF0000"/>
                </a:solidFill>
              </a:rPr>
              <a:t>Not in spirit</a:t>
            </a:r>
            <a:r>
              <a:rPr lang="en-US" dirty="0"/>
              <a:t>, because the evaluation function should incorporate a cost estimate of going from the current state to the closest goal state</a:t>
            </a:r>
          </a:p>
        </p:txBody>
      </p:sp>
    </p:spTree>
    <p:extLst>
      <p:ext uri="{BB962C8B-B14F-4D97-AF65-F5344CB8AC3E}">
        <p14:creationId xmlns:p14="http://schemas.microsoft.com/office/powerpoint/2010/main" val="40576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Greedy Search</a:t>
            </a:r>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6800" y="-457200"/>
            <a:ext cx="9753599" cy="7315199"/>
          </a:xfrm>
          <a:prstGeom prst="rect">
            <a:avLst/>
          </a:prstGeom>
          <a:noFill/>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31C69-899E-45A7-83F7-15569878972B}"/>
              </a:ext>
            </a:extLst>
          </p:cNvPr>
          <p:cNvSpPr>
            <a:spLocks noGrp="1"/>
          </p:cNvSpPr>
          <p:nvPr>
            <p:ph type="title"/>
          </p:nvPr>
        </p:nvSpPr>
        <p:spPr/>
        <p:txBody>
          <a:bodyPr/>
          <a:lstStyle/>
          <a:p>
            <a:r>
              <a:rPr lang="tr-TR" dirty="0" err="1"/>
              <a:t>Greedy</a:t>
            </a:r>
            <a:r>
              <a:rPr lang="tr-TR" dirty="0"/>
              <a:t> </a:t>
            </a:r>
            <a:r>
              <a:rPr lang="tr-TR" dirty="0" err="1"/>
              <a:t>best</a:t>
            </a:r>
            <a:r>
              <a:rPr lang="tr-TR" dirty="0"/>
              <a:t>-</a:t>
            </a:r>
            <a:r>
              <a:rPr lang="en-US" dirty="0"/>
              <a:t>fir</a:t>
            </a:r>
            <a:r>
              <a:rPr lang="tr-TR" dirty="0" err="1"/>
              <a:t>st</a:t>
            </a:r>
            <a:r>
              <a:rPr lang="tr-TR" dirty="0"/>
              <a:t> </a:t>
            </a:r>
            <a:r>
              <a:rPr lang="tr-TR" dirty="0" err="1"/>
              <a:t>search</a:t>
            </a:r>
            <a:endParaRPr lang="tr-TR" dirty="0"/>
          </a:p>
        </p:txBody>
      </p:sp>
      <p:sp>
        <p:nvSpPr>
          <p:cNvPr id="3" name="Content Placeholder 2">
            <a:extLst>
              <a:ext uri="{FF2B5EF4-FFF2-40B4-BE49-F238E27FC236}">
                <a16:creationId xmlns:a16="http://schemas.microsoft.com/office/drawing/2014/main" id="{9AAD573D-7785-4BED-890C-C9CE7293CCBD}"/>
              </a:ext>
            </a:extLst>
          </p:cNvPr>
          <p:cNvSpPr>
            <a:spLocks noGrp="1"/>
          </p:cNvSpPr>
          <p:nvPr>
            <p:ph idx="1"/>
          </p:nvPr>
        </p:nvSpPr>
        <p:spPr/>
        <p:txBody>
          <a:bodyPr/>
          <a:lstStyle/>
          <a:p>
            <a:pPr algn="l"/>
            <a:r>
              <a:rPr lang="en-US" sz="3600" b="0" i="0" u="none" strike="noStrike" baseline="0" dirty="0">
                <a:solidFill>
                  <a:srgbClr val="000000"/>
                </a:solidFill>
                <a:latin typeface="NimbusRomNo9L-Medi"/>
              </a:rPr>
              <a:t>Greedy best-first search </a:t>
            </a:r>
            <a:r>
              <a:rPr lang="en-US" sz="3600" b="0" i="0" u="none" strike="noStrike" baseline="0" dirty="0">
                <a:solidFill>
                  <a:srgbClr val="000000"/>
                </a:solidFill>
                <a:latin typeface="NimbusRomNo9L-Regu"/>
              </a:rPr>
              <a:t>is a form of best-first search that </a:t>
            </a:r>
            <a:r>
              <a:rPr lang="en-US" sz="3600" b="0" i="0" u="none" strike="noStrike" baseline="0" dirty="0">
                <a:solidFill>
                  <a:srgbClr val="FF0000"/>
                </a:solidFill>
                <a:latin typeface="NimbusRomNo9L-Regu"/>
              </a:rPr>
              <a:t>expands first the node with the lowest </a:t>
            </a:r>
            <a:r>
              <a:rPr lang="en-US" sz="3600" b="0" i="0" u="none" strike="noStrike" baseline="0" dirty="0">
                <a:solidFill>
                  <a:srgbClr val="FF0000"/>
                </a:solidFill>
                <a:latin typeface="NimbusRomNo9L-ReguItal"/>
              </a:rPr>
              <a:t>h</a:t>
            </a:r>
            <a:r>
              <a:rPr lang="en-US" sz="3600" b="0" i="0" u="none" strike="noStrike" baseline="0" dirty="0">
                <a:solidFill>
                  <a:srgbClr val="FF0000"/>
                </a:solidFill>
                <a:latin typeface="CMR10"/>
              </a:rPr>
              <a:t>(</a:t>
            </a:r>
            <a:r>
              <a:rPr lang="en-US" sz="3600" b="0" i="0" u="none" strike="noStrike" baseline="0" dirty="0">
                <a:solidFill>
                  <a:srgbClr val="FF0000"/>
                </a:solidFill>
                <a:latin typeface="NimbusRomNo9L-ReguItal"/>
              </a:rPr>
              <a:t>n</a:t>
            </a:r>
            <a:r>
              <a:rPr lang="en-US" sz="3600" b="0" i="0" u="none" strike="noStrike" baseline="0" dirty="0">
                <a:solidFill>
                  <a:srgbClr val="FF0000"/>
                </a:solidFill>
                <a:latin typeface="CMR10"/>
              </a:rPr>
              <a:t>) </a:t>
            </a:r>
            <a:r>
              <a:rPr lang="en-US" sz="3600" b="0" i="0" u="none" strike="noStrike" baseline="0" dirty="0">
                <a:solidFill>
                  <a:srgbClr val="FF0000"/>
                </a:solidFill>
                <a:latin typeface="NimbusRomNo9L-Regu"/>
              </a:rPr>
              <a:t>value</a:t>
            </a:r>
            <a:r>
              <a:rPr lang="en-US" sz="3600" b="0" i="0" u="none" strike="noStrike" baseline="0" dirty="0">
                <a:solidFill>
                  <a:srgbClr val="000000"/>
                </a:solidFill>
                <a:latin typeface="NimbusRomNo9L-Regu"/>
              </a:rPr>
              <a:t>—the node that appears to be </a:t>
            </a:r>
            <a:r>
              <a:rPr lang="en-US" sz="3600" b="0" i="0" u="none" strike="noStrike" baseline="0" dirty="0">
                <a:solidFill>
                  <a:srgbClr val="FF0000"/>
                </a:solidFill>
                <a:latin typeface="NimbusRomNo9L-Regu"/>
              </a:rPr>
              <a:t>closest to the goal</a:t>
            </a:r>
            <a:r>
              <a:rPr lang="en-US" sz="3600" b="0" i="0" u="none" strike="noStrike" baseline="0" dirty="0">
                <a:solidFill>
                  <a:srgbClr val="000000"/>
                </a:solidFill>
                <a:latin typeface="NimbusRomNo9L-Regu"/>
              </a:rPr>
              <a:t>—on the grounds that this is likely to lead to a solution quickly. </a:t>
            </a:r>
          </a:p>
          <a:p>
            <a:pPr algn="l"/>
            <a:r>
              <a:rPr lang="en-US" sz="3600" b="0" i="0" u="none" strike="noStrike" baseline="0" dirty="0">
                <a:solidFill>
                  <a:srgbClr val="000000"/>
                </a:solidFill>
                <a:latin typeface="NimbusRomNo9L-Regu"/>
              </a:rPr>
              <a:t>So the evaluation function </a:t>
            </a:r>
            <a:r>
              <a:rPr lang="en-US" sz="3600" b="0" i="0" u="none" strike="noStrike" baseline="0" dirty="0">
                <a:solidFill>
                  <a:srgbClr val="000000"/>
                </a:solidFill>
                <a:latin typeface="NimbusRomNo9L-ReguItal"/>
              </a:rPr>
              <a:t>f </a:t>
            </a:r>
            <a:r>
              <a:rPr lang="en-US" sz="3600" b="0" i="0" u="none" strike="noStrike" baseline="0" dirty="0">
                <a:solidFill>
                  <a:srgbClr val="000000"/>
                </a:solidFill>
                <a:latin typeface="CMR10"/>
              </a:rPr>
              <a:t>(</a:t>
            </a:r>
            <a:r>
              <a:rPr lang="en-US" sz="3600" b="0" i="0" u="none" strike="noStrike" baseline="0" dirty="0">
                <a:solidFill>
                  <a:srgbClr val="000000"/>
                </a:solidFill>
                <a:latin typeface="NimbusRomNo9L-ReguItal"/>
              </a:rPr>
              <a:t>n</a:t>
            </a:r>
            <a:r>
              <a:rPr lang="en-US" sz="3600" b="0" i="0" u="none" strike="noStrike" baseline="0" dirty="0">
                <a:solidFill>
                  <a:srgbClr val="000000"/>
                </a:solidFill>
                <a:latin typeface="CMR10"/>
              </a:rPr>
              <a:t>) = </a:t>
            </a:r>
            <a:r>
              <a:rPr lang="en-US" sz="3600" b="0" i="0" u="none" strike="noStrike" baseline="0" dirty="0">
                <a:solidFill>
                  <a:srgbClr val="000000"/>
                </a:solidFill>
                <a:latin typeface="NimbusRomNo9L-ReguItal"/>
              </a:rPr>
              <a:t>h</a:t>
            </a:r>
            <a:r>
              <a:rPr lang="en-US" sz="3600" b="0" i="0" u="none" strike="noStrike" baseline="0" dirty="0">
                <a:solidFill>
                  <a:srgbClr val="000000"/>
                </a:solidFill>
                <a:latin typeface="CMR10"/>
              </a:rPr>
              <a:t>(</a:t>
            </a:r>
            <a:r>
              <a:rPr lang="en-US" sz="3600" b="0" i="0" u="none" strike="noStrike" baseline="0" dirty="0">
                <a:solidFill>
                  <a:srgbClr val="000000"/>
                </a:solidFill>
                <a:latin typeface="NimbusRomNo9L-ReguItal"/>
              </a:rPr>
              <a:t>n</a:t>
            </a:r>
            <a:r>
              <a:rPr lang="en-US" sz="3600" b="0" i="0" u="none" strike="noStrike" baseline="0" dirty="0">
                <a:solidFill>
                  <a:srgbClr val="000000"/>
                </a:solidFill>
                <a:latin typeface="CMR10"/>
              </a:rPr>
              <a:t>)</a:t>
            </a:r>
            <a:r>
              <a:rPr lang="en-US" sz="3600" b="0" i="0" u="none" strike="noStrike" baseline="0" dirty="0">
                <a:solidFill>
                  <a:srgbClr val="000000"/>
                </a:solidFill>
                <a:latin typeface="NimbusRomNo9L-Regu"/>
              </a:rPr>
              <a:t>.</a:t>
            </a:r>
          </a:p>
          <a:p>
            <a:pPr algn="l"/>
            <a:r>
              <a:rPr lang="en-US" sz="3600" b="0" i="0" u="none" strike="noStrike" baseline="0" dirty="0">
                <a:solidFill>
                  <a:srgbClr val="000000"/>
                </a:solidFill>
                <a:latin typeface="NimbusRomNo9L-Regu"/>
              </a:rPr>
              <a:t>Implementation: </a:t>
            </a:r>
            <a:r>
              <a:rPr lang="en-US" sz="3600" b="0" i="0" u="none" strike="noStrike" baseline="0" dirty="0">
                <a:solidFill>
                  <a:srgbClr val="FF0000"/>
                </a:solidFill>
                <a:latin typeface="NimbusRomNo9L-Regu"/>
              </a:rPr>
              <a:t>Order the nodes in fringe </a:t>
            </a:r>
            <a:r>
              <a:rPr lang="en-US" sz="3600" b="0" i="0" u="none" strike="noStrike" baseline="0" dirty="0">
                <a:solidFill>
                  <a:srgbClr val="000000"/>
                </a:solidFill>
                <a:latin typeface="NimbusRomNo9L-Regu"/>
              </a:rPr>
              <a:t>in decreasing order of desirability</a:t>
            </a:r>
          </a:p>
          <a:p>
            <a:pPr algn="l"/>
            <a:endParaRPr lang="tr-TR" sz="5400" dirty="0"/>
          </a:p>
        </p:txBody>
      </p:sp>
    </p:spTree>
    <p:extLst>
      <p:ext uri="{BB962C8B-B14F-4D97-AF65-F5344CB8AC3E}">
        <p14:creationId xmlns:p14="http://schemas.microsoft.com/office/powerpoint/2010/main" val="965717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a:t>Example: Heuristic Function</a:t>
            </a:r>
          </a:p>
        </p:txBody>
      </p:sp>
      <p:sp>
        <p:nvSpPr>
          <p:cNvPr id="12291" name="Rectangle 3"/>
          <p:cNvSpPr>
            <a:spLocks noGrp="1" noChangeArrowheads="1"/>
          </p:cNvSpPr>
          <p:nvPr>
            <p:ph idx="1"/>
          </p:nvPr>
        </p:nvSpPr>
        <p:spPr/>
        <p:txBody>
          <a:bodyPr/>
          <a:lstStyle/>
          <a:p>
            <a:pPr eaLnBrk="1" hangingPunct="1"/>
            <a:endParaRPr lang="en-US" dirty="0"/>
          </a:p>
        </p:txBody>
      </p:sp>
      <p:pic>
        <p:nvPicPr>
          <p:cNvPr id="12292" name="Picture 4"/>
          <p:cNvPicPr>
            <a:picLocks noChangeAspect="1" noChangeArrowheads="1"/>
          </p:cNvPicPr>
          <p:nvPr/>
        </p:nvPicPr>
        <p:blipFill>
          <a:blip r:embed="rId2" cstate="print"/>
          <a:srcRect/>
          <a:stretch>
            <a:fillRect/>
          </a:stretch>
        </p:blipFill>
        <p:spPr bwMode="auto">
          <a:xfrm>
            <a:off x="76200" y="1640445"/>
            <a:ext cx="8329612" cy="4090988"/>
          </a:xfrm>
          <a:prstGeom prst="rect">
            <a:avLst/>
          </a:prstGeom>
          <a:noFill/>
          <a:ln w="9525">
            <a:noFill/>
            <a:miter lim="800000"/>
            <a:headEnd/>
            <a:tailEnd/>
          </a:ln>
        </p:spPr>
      </p:pic>
      <p:sp>
        <p:nvSpPr>
          <p:cNvPr id="12294" name="Text Box 6"/>
          <p:cNvSpPr txBox="1">
            <a:spLocks noChangeArrowheads="1"/>
          </p:cNvSpPr>
          <p:nvPr/>
        </p:nvSpPr>
        <p:spPr bwMode="auto">
          <a:xfrm>
            <a:off x="6858000" y="6099414"/>
            <a:ext cx="1636711" cy="523218"/>
          </a:xfrm>
          <a:prstGeom prst="rect">
            <a:avLst/>
          </a:prstGeom>
          <a:noFill/>
          <a:ln w="9525">
            <a:noFill/>
            <a:miter lim="800000"/>
            <a:headEnd/>
            <a:tailEnd/>
          </a:ln>
        </p:spPr>
        <p:txBody>
          <a:bodyPr wrap="square" lIns="91438" tIns="45719" rIns="91438" bIns="45719">
            <a:spAutoFit/>
          </a:bodyPr>
          <a:lstStyle/>
          <a:p>
            <a:pPr>
              <a:spcBef>
                <a:spcPct val="50000"/>
              </a:spcBef>
            </a:pPr>
            <a:r>
              <a:rPr lang="en-US" sz="2800" dirty="0" err="1">
                <a:solidFill>
                  <a:srgbClr val="C00000"/>
                </a:solidFill>
              </a:rPr>
              <a:t>h</a:t>
            </a:r>
            <a:r>
              <a:rPr lang="en-US" sz="2800" baseline="-25000" dirty="0" err="1">
                <a:solidFill>
                  <a:srgbClr val="C00000"/>
                </a:solidFill>
              </a:rPr>
              <a:t>SLD</a:t>
            </a:r>
            <a:r>
              <a:rPr lang="en-US" sz="2800" dirty="0">
                <a:solidFill>
                  <a:srgbClr val="C00000"/>
                </a:solidFill>
              </a:rPr>
              <a:t>(n)</a:t>
            </a:r>
          </a:p>
        </p:txBody>
      </p:sp>
      <p:sp>
        <p:nvSpPr>
          <p:cNvPr id="7" name="Rounded Rectangle 6"/>
          <p:cNvSpPr/>
          <p:nvPr/>
        </p:nvSpPr>
        <p:spPr>
          <a:xfrm>
            <a:off x="6589711" y="1600200"/>
            <a:ext cx="1905000" cy="42672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ADA9920-1E03-4433-8E6B-A291297FC3EF}"/>
              </a:ext>
            </a:extLst>
          </p:cNvPr>
          <p:cNvSpPr txBox="1"/>
          <p:nvPr/>
        </p:nvSpPr>
        <p:spPr bwMode="auto">
          <a:xfrm>
            <a:off x="8647112" y="1544092"/>
            <a:ext cx="3303588" cy="2585323"/>
          </a:xfrm>
          <a:prstGeom prst="rect">
            <a:avLst/>
          </a:prstGeom>
          <a:noFill/>
          <a:ln w="9525">
            <a:noFill/>
            <a:miter lim="800000"/>
            <a:headEnd/>
            <a:tailEnd/>
          </a:ln>
        </p:spPr>
        <p:txBody>
          <a:bodyPr wrap="square">
            <a:spAutoFit/>
          </a:bodyPr>
          <a:lstStyle/>
          <a:p>
            <a:pPr marL="285750" indent="-285750" algn="l">
              <a:buFont typeface="Arial" panose="020B0604020202020204" pitchFamily="34" charset="0"/>
              <a:buChar char="•"/>
            </a:pPr>
            <a:r>
              <a:rPr lang="en-US" dirty="0">
                <a:latin typeface="+mj-lt"/>
              </a:rPr>
              <a:t>Evaluation</a:t>
            </a:r>
            <a:r>
              <a:rPr lang="tr-TR" dirty="0">
                <a:latin typeface="+mj-lt"/>
              </a:rPr>
              <a:t> </a:t>
            </a:r>
            <a:r>
              <a:rPr lang="en-US" dirty="0">
                <a:latin typeface="+mj-lt"/>
              </a:rPr>
              <a:t>( heuristics) function h(n) = estimate cost of </a:t>
            </a:r>
            <a:r>
              <a:rPr lang="en-US" dirty="0">
                <a:solidFill>
                  <a:srgbClr val="FF0000"/>
                </a:solidFill>
                <a:latin typeface="+mj-lt"/>
              </a:rPr>
              <a:t>cheapest path from node n to closest goal</a:t>
            </a:r>
            <a:r>
              <a:rPr lang="tr-TR" dirty="0">
                <a:solidFill>
                  <a:srgbClr val="FF0000"/>
                </a:solidFill>
                <a:latin typeface="+mj-lt"/>
              </a:rPr>
              <a:t>.</a:t>
            </a:r>
            <a:r>
              <a:rPr lang="en-US" dirty="0">
                <a:solidFill>
                  <a:srgbClr val="FF0000"/>
                </a:solidFill>
                <a:latin typeface="+mj-lt"/>
              </a:rPr>
              <a:t> </a:t>
            </a:r>
            <a:endParaRPr lang="tr-TR" dirty="0">
              <a:solidFill>
                <a:srgbClr val="FF0000"/>
              </a:solidFill>
              <a:latin typeface="+mj-lt"/>
            </a:endParaRPr>
          </a:p>
          <a:p>
            <a:pPr marL="285750" indent="-285750">
              <a:buFont typeface="Arial" panose="020B0604020202020204" pitchFamily="34" charset="0"/>
              <a:buChar char="•"/>
            </a:pPr>
            <a:r>
              <a:rPr lang="tr-TR" dirty="0" err="1">
                <a:latin typeface="+mj-lt"/>
              </a:rPr>
              <a:t>We</a:t>
            </a:r>
            <a:r>
              <a:rPr lang="tr-TR" sz="1800" b="0" i="0" u="none" strike="noStrike" baseline="0" dirty="0">
                <a:latin typeface="+mj-lt"/>
              </a:rPr>
              <a:t> </a:t>
            </a:r>
            <a:r>
              <a:rPr lang="tr-TR" sz="1800" b="0" i="0" u="none" strike="noStrike" baseline="0" dirty="0" err="1">
                <a:latin typeface="+mj-lt"/>
              </a:rPr>
              <a:t>use</a:t>
            </a:r>
            <a:r>
              <a:rPr lang="tr-TR" sz="1800" b="0" i="0" u="none" strike="noStrike" baseline="0" dirty="0">
                <a:latin typeface="+mj-lt"/>
              </a:rPr>
              <a:t> the </a:t>
            </a:r>
            <a:r>
              <a:rPr lang="tr-TR" sz="1800" b="1" i="0" u="none" strike="noStrike" baseline="0" dirty="0" err="1">
                <a:latin typeface="+mj-lt"/>
              </a:rPr>
              <a:t>straight</a:t>
            </a:r>
            <a:r>
              <a:rPr lang="en-US" sz="1800" b="1" i="0" u="none" strike="noStrike" baseline="0" dirty="0">
                <a:latin typeface="+mj-lt"/>
              </a:rPr>
              <a:t>-</a:t>
            </a:r>
            <a:r>
              <a:rPr lang="tr-TR" sz="1800" b="1" i="0" u="none" strike="noStrike" baseline="0" dirty="0" err="1">
                <a:latin typeface="+mj-lt"/>
              </a:rPr>
              <a:t>line</a:t>
            </a:r>
            <a:r>
              <a:rPr lang="en-US" sz="1800" b="1" i="0" u="none" strike="noStrike" baseline="0" dirty="0">
                <a:latin typeface="+mj-lt"/>
              </a:rPr>
              <a:t> </a:t>
            </a:r>
            <a:r>
              <a:rPr lang="tr-TR" sz="1800" b="0" i="0" u="none" strike="noStrike" baseline="0" dirty="0" err="1">
                <a:latin typeface="+mj-lt"/>
              </a:rPr>
              <a:t>distance</a:t>
            </a:r>
            <a:r>
              <a:rPr lang="tr-TR" sz="1800" b="0" i="0" u="none" strike="noStrike" baseline="0" dirty="0">
                <a:latin typeface="+mj-lt"/>
              </a:rPr>
              <a:t> </a:t>
            </a:r>
            <a:r>
              <a:rPr lang="tr-TR" sz="1800" b="0" i="0" u="none" strike="noStrike" baseline="0" dirty="0" err="1">
                <a:latin typeface="+mj-lt"/>
              </a:rPr>
              <a:t>heuristic</a:t>
            </a:r>
            <a:r>
              <a:rPr lang="tr-TR" sz="1800" b="0" i="0" u="none" strike="noStrike" baseline="0" dirty="0">
                <a:latin typeface="+mj-lt"/>
              </a:rPr>
              <a:t> here.</a:t>
            </a:r>
            <a:r>
              <a:rPr lang="en-US" sz="1800" b="0" i="0" u="none" strike="noStrike" baseline="0" dirty="0">
                <a:latin typeface="+mj-lt"/>
              </a:rPr>
              <a:t> </a:t>
            </a:r>
            <a:endParaRPr lang="tr-TR" dirty="0">
              <a:latin typeface="+mj-lt"/>
            </a:endParaRPr>
          </a:p>
          <a:p>
            <a:pPr marL="285750" indent="-285750" algn="l">
              <a:buFont typeface="Arial" panose="020B0604020202020204" pitchFamily="34" charset="0"/>
              <a:buChar char="•"/>
            </a:pPr>
            <a:r>
              <a:rPr lang="en-US" dirty="0">
                <a:latin typeface="+mj-lt"/>
              </a:rPr>
              <a:t>E.g., </a:t>
            </a:r>
            <a:r>
              <a:rPr lang="en-US" dirty="0" err="1">
                <a:latin typeface="+mj-lt"/>
              </a:rPr>
              <a:t>h</a:t>
            </a:r>
            <a:r>
              <a:rPr lang="en-US" baseline="-25000" dirty="0" err="1">
                <a:latin typeface="+mj-lt"/>
              </a:rPr>
              <a:t>SLD</a:t>
            </a:r>
            <a:r>
              <a:rPr lang="en-US" dirty="0">
                <a:latin typeface="+mj-lt"/>
              </a:rPr>
              <a:t> (n) = straight-line distance from n to Bucharest </a:t>
            </a:r>
            <a:endParaRPr lang="tr-TR" dirty="0">
              <a:latin typeface="+mj-lt"/>
            </a:endParaRPr>
          </a:p>
        </p:txBody>
      </p:sp>
      <p:sp>
        <p:nvSpPr>
          <p:cNvPr id="9" name="TextBox 8">
            <a:extLst>
              <a:ext uri="{FF2B5EF4-FFF2-40B4-BE49-F238E27FC236}">
                <a16:creationId xmlns:a16="http://schemas.microsoft.com/office/drawing/2014/main" id="{526D9009-A77B-4921-B7F4-344C7E3883F5}"/>
              </a:ext>
            </a:extLst>
          </p:cNvPr>
          <p:cNvSpPr txBox="1"/>
          <p:nvPr/>
        </p:nvSpPr>
        <p:spPr bwMode="auto">
          <a:xfrm>
            <a:off x="8824911" y="4416436"/>
            <a:ext cx="2533650" cy="1631216"/>
          </a:xfrm>
          <a:prstGeom prst="rect">
            <a:avLst/>
          </a:prstGeom>
          <a:noFill/>
          <a:ln w="9525">
            <a:noFill/>
            <a:miter lim="800000"/>
            <a:headEnd/>
            <a:tailEnd/>
          </a:ln>
        </p:spPr>
        <p:txBody>
          <a:bodyPr wrap="square">
            <a:spAutoFit/>
          </a:bodyPr>
          <a:lstStyle/>
          <a:p>
            <a:pPr marL="285750" indent="-285750" algn="l">
              <a:buFont typeface="Arial" panose="020B0604020202020204" pitchFamily="34" charset="0"/>
              <a:buChar char="•"/>
            </a:pPr>
            <a:r>
              <a:rPr lang="en-US" sz="2000" b="1" dirty="0"/>
              <a:t>Greedy search expands the node that appears to be </a:t>
            </a:r>
            <a:r>
              <a:rPr lang="en-US" sz="2000" b="1" dirty="0">
                <a:solidFill>
                  <a:srgbClr val="FF0000"/>
                </a:solidFill>
              </a:rPr>
              <a:t>closest to goal</a:t>
            </a:r>
            <a:endParaRPr lang="tr-TR" sz="2000" b="1" i="0" u="none" strike="noStrike" baseline="0" dirty="0">
              <a:solidFill>
                <a:srgbClr val="FF0000"/>
              </a:solidFill>
              <a:latin typeface="NimbusRomNo9L-Regu"/>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t>Recap: Search</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33873" y="76200"/>
            <a:ext cx="8067052" cy="6057900"/>
          </a:xfrm>
          <a:prstGeom prst="rect">
            <a:avLst/>
          </a:prstGeom>
          <a:noFill/>
        </p:spPr>
      </p:pic>
    </p:spTree>
    <p:extLst>
      <p:ext uri="{BB962C8B-B14F-4D97-AF65-F5344CB8AC3E}">
        <p14:creationId xmlns:p14="http://schemas.microsoft.com/office/powerpoint/2010/main" val="3639268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33FF5-A176-4D66-973B-F3393E200AD0}"/>
              </a:ext>
            </a:extLst>
          </p:cNvPr>
          <p:cNvSpPr>
            <a:spLocks noGrp="1"/>
          </p:cNvSpPr>
          <p:nvPr>
            <p:ph type="title"/>
          </p:nvPr>
        </p:nvSpPr>
        <p:spPr/>
        <p:txBody>
          <a:bodyPr/>
          <a:lstStyle/>
          <a:p>
            <a:r>
              <a:rPr lang="en-US" dirty="0"/>
              <a:t>R</a:t>
            </a:r>
            <a:r>
              <a:rPr lang="tr-TR" dirty="0" err="1"/>
              <a:t>oute-finding</a:t>
            </a:r>
            <a:r>
              <a:rPr lang="tr-TR" dirty="0"/>
              <a:t> in </a:t>
            </a:r>
            <a:r>
              <a:rPr lang="tr-TR" dirty="0" err="1"/>
              <a:t>Romania</a:t>
            </a:r>
            <a:endParaRPr lang="tr-TR" dirty="0"/>
          </a:p>
        </p:txBody>
      </p:sp>
      <p:pic>
        <p:nvPicPr>
          <p:cNvPr id="5" name="Picture 4">
            <a:extLst>
              <a:ext uri="{FF2B5EF4-FFF2-40B4-BE49-F238E27FC236}">
                <a16:creationId xmlns:a16="http://schemas.microsoft.com/office/drawing/2014/main" id="{0FFA9E50-2927-4470-9444-3CB530B4C35C}"/>
              </a:ext>
            </a:extLst>
          </p:cNvPr>
          <p:cNvPicPr>
            <a:picLocks noChangeAspect="1"/>
          </p:cNvPicPr>
          <p:nvPr/>
        </p:nvPicPr>
        <p:blipFill>
          <a:blip r:embed="rId2"/>
          <a:stretch>
            <a:fillRect/>
          </a:stretch>
        </p:blipFill>
        <p:spPr>
          <a:xfrm>
            <a:off x="0" y="1117600"/>
            <a:ext cx="9906000" cy="5631774"/>
          </a:xfrm>
          <a:prstGeom prst="rect">
            <a:avLst/>
          </a:prstGeom>
        </p:spPr>
      </p:pic>
      <p:pic>
        <p:nvPicPr>
          <p:cNvPr id="7" name="Picture 6">
            <a:extLst>
              <a:ext uri="{FF2B5EF4-FFF2-40B4-BE49-F238E27FC236}">
                <a16:creationId xmlns:a16="http://schemas.microsoft.com/office/drawing/2014/main" id="{CF310396-369C-44A2-A686-9558170EAE60}"/>
              </a:ext>
            </a:extLst>
          </p:cNvPr>
          <p:cNvPicPr>
            <a:picLocks noChangeAspect="1"/>
          </p:cNvPicPr>
          <p:nvPr/>
        </p:nvPicPr>
        <p:blipFill>
          <a:blip r:embed="rId3"/>
          <a:stretch>
            <a:fillRect/>
          </a:stretch>
        </p:blipFill>
        <p:spPr>
          <a:xfrm>
            <a:off x="10058400" y="1828800"/>
            <a:ext cx="1725769" cy="1913106"/>
          </a:xfrm>
          <a:prstGeom prst="rect">
            <a:avLst/>
          </a:prstGeom>
        </p:spPr>
      </p:pic>
      <p:pic>
        <p:nvPicPr>
          <p:cNvPr id="9" name="Picture 8">
            <a:extLst>
              <a:ext uri="{FF2B5EF4-FFF2-40B4-BE49-F238E27FC236}">
                <a16:creationId xmlns:a16="http://schemas.microsoft.com/office/drawing/2014/main" id="{08053B35-EE97-4E48-BBB3-53205212EC2A}"/>
              </a:ext>
            </a:extLst>
          </p:cNvPr>
          <p:cNvPicPr>
            <a:picLocks noChangeAspect="1"/>
          </p:cNvPicPr>
          <p:nvPr/>
        </p:nvPicPr>
        <p:blipFill>
          <a:blip r:embed="rId4"/>
          <a:stretch>
            <a:fillRect/>
          </a:stretch>
        </p:blipFill>
        <p:spPr>
          <a:xfrm>
            <a:off x="10058401" y="3814864"/>
            <a:ext cx="1725768" cy="1900136"/>
          </a:xfrm>
          <a:prstGeom prst="rect">
            <a:avLst/>
          </a:prstGeom>
        </p:spPr>
      </p:pic>
    </p:spTree>
    <p:extLst>
      <p:ext uri="{BB962C8B-B14F-4D97-AF65-F5344CB8AC3E}">
        <p14:creationId xmlns:p14="http://schemas.microsoft.com/office/powerpoint/2010/main" val="3946648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315200" y="914400"/>
            <a:ext cx="4876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8" name="Rectangle 2"/>
          <p:cNvSpPr>
            <a:spLocks noGrp="1" noChangeArrowheads="1"/>
          </p:cNvSpPr>
          <p:nvPr>
            <p:ph type="title"/>
          </p:nvPr>
        </p:nvSpPr>
        <p:spPr>
          <a:xfrm>
            <a:off x="0" y="-25400"/>
            <a:ext cx="9448800" cy="1143000"/>
          </a:xfrm>
        </p:spPr>
        <p:txBody>
          <a:bodyPr/>
          <a:lstStyle/>
          <a:p>
            <a:pPr eaLnBrk="1" hangingPunct="1"/>
            <a:r>
              <a:rPr lang="en-US" dirty="0"/>
              <a:t>Greedy Search</a:t>
            </a:r>
          </a:p>
        </p:txBody>
      </p:sp>
      <p:sp>
        <p:nvSpPr>
          <p:cNvPr id="816131" name="Rectangle 3"/>
          <p:cNvSpPr>
            <a:spLocks noGrp="1" noChangeArrowheads="1"/>
          </p:cNvSpPr>
          <p:nvPr>
            <p:ph idx="1"/>
          </p:nvPr>
        </p:nvSpPr>
        <p:spPr>
          <a:xfrm>
            <a:off x="181641" y="1291112"/>
            <a:ext cx="8229600" cy="5338288"/>
          </a:xfrm>
        </p:spPr>
        <p:txBody>
          <a:bodyPr>
            <a:normAutofit fontScale="70000" lnSpcReduction="20000"/>
          </a:bodyPr>
          <a:lstStyle/>
          <a:p>
            <a:pPr eaLnBrk="1" hangingPunct="1">
              <a:lnSpc>
                <a:spcPct val="90000"/>
              </a:lnSpc>
            </a:pPr>
            <a:r>
              <a:rPr lang="en-US" sz="2800" dirty="0"/>
              <a:t>Expand the node that seems closest…</a:t>
            </a:r>
          </a:p>
          <a:p>
            <a:pPr eaLnBrk="1" hangingPunct="1">
              <a:lnSpc>
                <a:spcPct val="90000"/>
              </a:lnSpc>
            </a:pPr>
            <a:endParaRPr lang="en-US" sz="2800" dirty="0"/>
          </a:p>
          <a:p>
            <a:pPr eaLnBrk="1" hangingPunct="1">
              <a:lnSpc>
                <a:spcPct val="90000"/>
              </a:lnSpc>
            </a:pPr>
            <a:endParaRPr lang="en-US" sz="2800" dirty="0"/>
          </a:p>
          <a:p>
            <a:pPr eaLnBrk="1" hangingPunct="1">
              <a:lnSpc>
                <a:spcPct val="90000"/>
              </a:lnSpc>
            </a:pPr>
            <a:endParaRPr lang="en-US" sz="2800" dirty="0"/>
          </a:p>
          <a:p>
            <a:pPr eaLnBrk="1" hangingPunct="1">
              <a:lnSpc>
                <a:spcPct val="90000"/>
              </a:lnSpc>
            </a:pPr>
            <a:endParaRPr lang="en-US" sz="2800" dirty="0"/>
          </a:p>
          <a:p>
            <a:pPr eaLnBrk="1" hangingPunct="1">
              <a:lnSpc>
                <a:spcPct val="90000"/>
              </a:lnSpc>
            </a:pPr>
            <a:endParaRPr lang="en-US" sz="2800" dirty="0"/>
          </a:p>
          <a:p>
            <a:pPr eaLnBrk="1" hangingPunct="1">
              <a:lnSpc>
                <a:spcPct val="90000"/>
              </a:lnSpc>
            </a:pPr>
            <a:endParaRPr lang="en-US" sz="2800" dirty="0"/>
          </a:p>
          <a:p>
            <a:pPr eaLnBrk="1" hangingPunct="1">
              <a:lnSpc>
                <a:spcPct val="90000"/>
              </a:lnSpc>
            </a:pPr>
            <a:endParaRPr lang="en-US" sz="2800" dirty="0"/>
          </a:p>
          <a:p>
            <a:pPr eaLnBrk="1" hangingPunct="1">
              <a:lnSpc>
                <a:spcPct val="90000"/>
              </a:lnSpc>
            </a:pPr>
            <a:endParaRPr lang="en-US" sz="2800" dirty="0"/>
          </a:p>
          <a:p>
            <a:pPr eaLnBrk="1" hangingPunct="1">
              <a:lnSpc>
                <a:spcPct val="90000"/>
              </a:lnSpc>
            </a:pPr>
            <a:endParaRPr lang="en-US" sz="2800" dirty="0"/>
          </a:p>
          <a:p>
            <a:pPr eaLnBrk="1" hangingPunct="1">
              <a:lnSpc>
                <a:spcPct val="90000"/>
              </a:lnSpc>
            </a:pPr>
            <a:endParaRPr lang="en-US" sz="2800" dirty="0"/>
          </a:p>
          <a:p>
            <a:pPr eaLnBrk="1" hangingPunct="1">
              <a:lnSpc>
                <a:spcPct val="90000"/>
              </a:lnSpc>
            </a:pPr>
            <a:endParaRPr lang="en-US" sz="2800" dirty="0"/>
          </a:p>
          <a:p>
            <a:pPr eaLnBrk="1" hangingPunct="1">
              <a:lnSpc>
                <a:spcPct val="90000"/>
              </a:lnSpc>
            </a:pPr>
            <a:endParaRPr lang="en-US" sz="2800" dirty="0"/>
          </a:p>
          <a:p>
            <a:pPr eaLnBrk="1" hangingPunct="1">
              <a:lnSpc>
                <a:spcPct val="90000"/>
              </a:lnSpc>
            </a:pPr>
            <a:r>
              <a:rPr lang="en-US" sz="2800" dirty="0"/>
              <a:t>What can go wrong?</a:t>
            </a:r>
          </a:p>
          <a:p>
            <a:pPr lvl="1">
              <a:lnSpc>
                <a:spcPct val="90000"/>
              </a:lnSpc>
            </a:pPr>
            <a:r>
              <a:rPr lang="en-US" sz="2400" dirty="0"/>
              <a:t>For this particular problem, greedy best-first search using </a:t>
            </a:r>
            <a:r>
              <a:rPr lang="en-US" sz="2400" dirty="0" err="1"/>
              <a:t>h</a:t>
            </a:r>
            <a:r>
              <a:rPr lang="en-US" sz="2400" baseline="-25000" dirty="0" err="1"/>
              <a:t>SLD</a:t>
            </a:r>
            <a:r>
              <a:rPr lang="en-US" sz="2400" dirty="0"/>
              <a:t> finds a solution without ever expanding a node that is not on the solution path; hence, its </a:t>
            </a:r>
            <a:r>
              <a:rPr lang="en-US" sz="2400" dirty="0">
                <a:solidFill>
                  <a:srgbClr val="FF0000"/>
                </a:solidFill>
              </a:rPr>
              <a:t>search cost is minimal</a:t>
            </a:r>
            <a:r>
              <a:rPr lang="en-US" sz="2400" dirty="0"/>
              <a:t>. </a:t>
            </a:r>
          </a:p>
          <a:p>
            <a:pPr lvl="1">
              <a:lnSpc>
                <a:spcPct val="90000"/>
              </a:lnSpc>
            </a:pPr>
            <a:r>
              <a:rPr lang="en-US" sz="2400" dirty="0"/>
              <a:t>It is </a:t>
            </a:r>
            <a:r>
              <a:rPr lang="en-US" sz="2400" dirty="0">
                <a:solidFill>
                  <a:srgbClr val="FF0000"/>
                </a:solidFill>
              </a:rPr>
              <a:t>not optimal</a:t>
            </a:r>
            <a:r>
              <a:rPr lang="en-US" sz="2400" dirty="0"/>
              <a:t>, however.</a:t>
            </a:r>
          </a:p>
          <a:p>
            <a:pPr lvl="1">
              <a:lnSpc>
                <a:spcPct val="90000"/>
              </a:lnSpc>
            </a:pPr>
            <a:r>
              <a:rPr lang="en-US" sz="2400" dirty="0"/>
              <a:t>The path via Sibiu and </a:t>
            </a:r>
            <a:r>
              <a:rPr lang="en-US" sz="2400" dirty="0" err="1"/>
              <a:t>Fagaras</a:t>
            </a:r>
            <a:r>
              <a:rPr lang="en-US" sz="2400" dirty="0"/>
              <a:t> to Bucharest is 32 kilometers longer than the path through </a:t>
            </a:r>
            <a:r>
              <a:rPr lang="en-US" sz="2400" dirty="0" err="1"/>
              <a:t>Rimnicu</a:t>
            </a:r>
            <a:r>
              <a:rPr lang="en-US" sz="2400" dirty="0"/>
              <a:t> </a:t>
            </a:r>
            <a:r>
              <a:rPr lang="en-US" sz="2400" dirty="0" err="1"/>
              <a:t>Vilcea</a:t>
            </a:r>
            <a:r>
              <a:rPr lang="en-US" sz="2400" dirty="0"/>
              <a:t> and Pitesti.</a:t>
            </a:r>
          </a:p>
        </p:txBody>
      </p:sp>
      <p:pic>
        <p:nvPicPr>
          <p:cNvPr id="816132" name="Picture 4"/>
          <p:cNvPicPr>
            <a:picLocks noChangeAspect="1" noChangeArrowheads="1"/>
          </p:cNvPicPr>
          <p:nvPr/>
        </p:nvPicPr>
        <p:blipFill>
          <a:blip r:embed="rId2" cstate="print"/>
          <a:srcRect/>
          <a:stretch>
            <a:fillRect/>
          </a:stretch>
        </p:blipFill>
        <p:spPr bwMode="auto">
          <a:xfrm>
            <a:off x="5210177" y="2268535"/>
            <a:ext cx="1122363" cy="571500"/>
          </a:xfrm>
          <a:prstGeom prst="rect">
            <a:avLst/>
          </a:prstGeom>
          <a:noFill/>
          <a:ln w="9525">
            <a:noFill/>
            <a:miter lim="800000"/>
            <a:headEnd/>
            <a:tailEnd/>
          </a:ln>
        </p:spPr>
      </p:pic>
      <p:pic>
        <p:nvPicPr>
          <p:cNvPr id="816133" name="Picture 5"/>
          <p:cNvPicPr>
            <a:picLocks noChangeAspect="1" noChangeArrowheads="1"/>
          </p:cNvPicPr>
          <p:nvPr/>
        </p:nvPicPr>
        <p:blipFill>
          <a:blip r:embed="rId3" cstate="print"/>
          <a:srcRect/>
          <a:stretch>
            <a:fillRect/>
          </a:stretch>
        </p:blipFill>
        <p:spPr bwMode="auto">
          <a:xfrm>
            <a:off x="2693993" y="2311399"/>
            <a:ext cx="6535737" cy="1320800"/>
          </a:xfrm>
          <a:prstGeom prst="rect">
            <a:avLst/>
          </a:prstGeom>
          <a:noFill/>
          <a:ln w="9525">
            <a:noFill/>
            <a:miter lim="800000"/>
            <a:headEnd/>
            <a:tailEnd/>
          </a:ln>
        </p:spPr>
      </p:pic>
      <p:pic>
        <p:nvPicPr>
          <p:cNvPr id="816134" name="Picture 6"/>
          <p:cNvPicPr>
            <a:picLocks noChangeAspect="1" noChangeArrowheads="1"/>
          </p:cNvPicPr>
          <p:nvPr/>
        </p:nvPicPr>
        <p:blipFill>
          <a:blip r:embed="rId4" cstate="print"/>
          <a:srcRect/>
          <a:stretch>
            <a:fillRect/>
          </a:stretch>
        </p:blipFill>
        <p:spPr bwMode="auto">
          <a:xfrm>
            <a:off x="1322394" y="2362200"/>
            <a:ext cx="7877175" cy="2128837"/>
          </a:xfrm>
          <a:prstGeom prst="rect">
            <a:avLst/>
          </a:prstGeom>
          <a:noFill/>
          <a:ln w="9525">
            <a:noFill/>
            <a:miter lim="800000"/>
            <a:headEnd/>
            <a:tailEnd/>
          </a:ln>
        </p:spPr>
      </p:pic>
      <p:pic>
        <p:nvPicPr>
          <p:cNvPr id="816135" name="Picture 7"/>
          <p:cNvPicPr>
            <a:picLocks noChangeAspect="1" noChangeArrowheads="1"/>
          </p:cNvPicPr>
          <p:nvPr/>
        </p:nvPicPr>
        <p:blipFill>
          <a:blip r:embed="rId5" cstate="print"/>
          <a:srcRect/>
          <a:stretch>
            <a:fillRect/>
          </a:stretch>
        </p:blipFill>
        <p:spPr bwMode="auto">
          <a:xfrm>
            <a:off x="356265" y="1524000"/>
            <a:ext cx="7880351" cy="2892425"/>
          </a:xfrm>
          <a:prstGeom prst="rect">
            <a:avLst/>
          </a:prstGeom>
          <a:noFill/>
          <a:ln w="9525">
            <a:noFill/>
            <a:miter lim="800000"/>
            <a:headEnd/>
            <a:tailEnd/>
          </a:ln>
        </p:spPr>
      </p:pic>
      <p:pic>
        <p:nvPicPr>
          <p:cNvPr id="32770"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416625" y="3733482"/>
            <a:ext cx="2946823" cy="2210118"/>
          </a:xfrm>
          <a:prstGeom prst="rect">
            <a:avLst/>
          </a:prstGeom>
          <a:noFill/>
        </p:spPr>
      </p:pic>
      <p:pic>
        <p:nvPicPr>
          <p:cNvPr id="10" name="Picture 4"/>
          <p:cNvPicPr>
            <a:picLocks noChangeAspect="1" noChangeArrowheads="1"/>
          </p:cNvPicPr>
          <p:nvPr/>
        </p:nvPicPr>
        <p:blipFill>
          <a:blip r:embed="rId7" cstate="print">
            <a:clrChange>
              <a:clrFrom>
                <a:srgbClr val="FFFFFF"/>
              </a:clrFrom>
              <a:clrTo>
                <a:srgbClr val="FFFFFF">
                  <a:alpha val="0"/>
                </a:srgbClr>
              </a:clrTo>
            </a:clrChange>
          </a:blip>
          <a:srcRect r="21803"/>
          <a:stretch>
            <a:fillRect/>
          </a:stretch>
        </p:blipFill>
        <p:spPr bwMode="auto">
          <a:xfrm>
            <a:off x="7339093" y="0"/>
            <a:ext cx="4852907" cy="3048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61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61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61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61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6131">
                                            <p:txEl>
                                              <p:pRg st="13" end="1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6131">
                                            <p:txEl>
                                              <p:pRg st="14" end="1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16131">
                                            <p:txEl>
                                              <p:pRg st="15" end="1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16131">
                                            <p:txEl>
                                              <p:pRg st="16" end="1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reeform 28"/>
          <p:cNvSpPr>
            <a:spLocks/>
          </p:cNvSpPr>
          <p:nvPr/>
        </p:nvSpPr>
        <p:spPr bwMode="auto">
          <a:xfrm>
            <a:off x="8094662" y="3833812"/>
            <a:ext cx="2884488" cy="2263775"/>
          </a:xfrm>
          <a:custGeom>
            <a:avLst/>
            <a:gdLst>
              <a:gd name="T0" fmla="*/ 2147483647 w 1817"/>
              <a:gd name="T1" fmla="*/ 2147483647 h 1714"/>
              <a:gd name="T2" fmla="*/ 2147483647 w 1817"/>
              <a:gd name="T3" fmla="*/ 2147483647 h 1714"/>
              <a:gd name="T4" fmla="*/ 2147483647 w 1817"/>
              <a:gd name="T5" fmla="*/ 2147483647 h 1714"/>
              <a:gd name="T6" fmla="*/ 2147483647 w 1817"/>
              <a:gd name="T7" fmla="*/ 2147483647 h 1714"/>
              <a:gd name="T8" fmla="*/ 2147483647 w 1817"/>
              <a:gd name="T9" fmla="*/ 2147483647 h 1714"/>
              <a:gd name="T10" fmla="*/ 2147483647 w 1817"/>
              <a:gd name="T11" fmla="*/ 2147483647 h 1714"/>
              <a:gd name="T12" fmla="*/ 2147483647 w 1817"/>
              <a:gd name="T13" fmla="*/ 2147483647 h 1714"/>
              <a:gd name="T14" fmla="*/ 2147483647 w 1817"/>
              <a:gd name="T15" fmla="*/ 2147483647 h 1714"/>
              <a:gd name="T16" fmla="*/ 2147483647 w 1817"/>
              <a:gd name="T17" fmla="*/ 2147483647 h 1714"/>
              <a:gd name="T18" fmla="*/ 2147483647 w 1817"/>
              <a:gd name="T19" fmla="*/ 2147483647 h 17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17"/>
              <a:gd name="T31" fmla="*/ 0 h 1714"/>
              <a:gd name="T32" fmla="*/ 1817 w 1817"/>
              <a:gd name="T33" fmla="*/ 1714 h 17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17" h="1714">
                <a:moveTo>
                  <a:pt x="938" y="164"/>
                </a:moveTo>
                <a:cubicBezTo>
                  <a:pt x="1096" y="407"/>
                  <a:pt x="1716" y="1413"/>
                  <a:pt x="1817" y="1625"/>
                </a:cubicBezTo>
                <a:cubicBezTo>
                  <a:pt x="1741" y="1629"/>
                  <a:pt x="1331" y="1650"/>
                  <a:pt x="1054" y="1649"/>
                </a:cubicBezTo>
                <a:cubicBezTo>
                  <a:pt x="1021" y="1539"/>
                  <a:pt x="1101" y="1279"/>
                  <a:pt x="1036" y="1021"/>
                </a:cubicBezTo>
                <a:cubicBezTo>
                  <a:pt x="1008" y="965"/>
                  <a:pt x="973" y="949"/>
                  <a:pt x="897" y="973"/>
                </a:cubicBezTo>
                <a:cubicBezTo>
                  <a:pt x="855" y="963"/>
                  <a:pt x="618" y="1676"/>
                  <a:pt x="586" y="1654"/>
                </a:cubicBezTo>
                <a:cubicBezTo>
                  <a:pt x="468" y="1651"/>
                  <a:pt x="44" y="1714"/>
                  <a:pt x="47" y="1649"/>
                </a:cubicBezTo>
                <a:cubicBezTo>
                  <a:pt x="0" y="1570"/>
                  <a:pt x="165" y="1427"/>
                  <a:pt x="302" y="1181"/>
                </a:cubicBezTo>
                <a:cubicBezTo>
                  <a:pt x="348" y="1005"/>
                  <a:pt x="762" y="338"/>
                  <a:pt x="868" y="169"/>
                </a:cubicBezTo>
                <a:cubicBezTo>
                  <a:pt x="974" y="0"/>
                  <a:pt x="924" y="165"/>
                  <a:pt x="938" y="164"/>
                </a:cubicBezTo>
                <a:close/>
              </a:path>
            </a:pathLst>
          </a:custGeom>
          <a:solidFill>
            <a:srgbClr val="C0C0C0"/>
          </a:solidFill>
          <a:ln w="9525">
            <a:solidFill>
              <a:schemeClr val="tx1"/>
            </a:solidFill>
            <a:round/>
            <a:headEnd/>
            <a:tailEnd/>
          </a:ln>
        </p:spPr>
        <p:txBody>
          <a:bodyPr lIns="91438" tIns="45719" rIns="91438" bIns="45719"/>
          <a:lstStyle/>
          <a:p>
            <a:endParaRPr lang="en-US"/>
          </a:p>
        </p:txBody>
      </p:sp>
      <p:sp>
        <p:nvSpPr>
          <p:cNvPr id="13315" name="Rectangle 2"/>
          <p:cNvSpPr>
            <a:spLocks noGrp="1" noChangeArrowheads="1"/>
          </p:cNvSpPr>
          <p:nvPr>
            <p:ph type="title"/>
          </p:nvPr>
        </p:nvSpPr>
        <p:spPr/>
        <p:txBody>
          <a:bodyPr/>
          <a:lstStyle/>
          <a:p>
            <a:pPr eaLnBrk="1" hangingPunct="1"/>
            <a:r>
              <a:rPr lang="en-US" dirty="0"/>
              <a:t>Greedy Search</a:t>
            </a:r>
          </a:p>
        </p:txBody>
      </p:sp>
      <p:sp>
        <p:nvSpPr>
          <p:cNvPr id="13316" name="Rectangle 3"/>
          <p:cNvSpPr>
            <a:spLocks noGrp="1" noChangeArrowheads="1"/>
          </p:cNvSpPr>
          <p:nvPr>
            <p:ph idx="1"/>
          </p:nvPr>
        </p:nvSpPr>
        <p:spPr>
          <a:xfrm>
            <a:off x="457200" y="1600200"/>
            <a:ext cx="7086600" cy="4876800"/>
          </a:xfrm>
        </p:spPr>
        <p:txBody>
          <a:bodyPr/>
          <a:lstStyle/>
          <a:p>
            <a:pPr eaLnBrk="1" hangingPunct="1">
              <a:lnSpc>
                <a:spcPct val="80000"/>
              </a:lnSpc>
            </a:pPr>
            <a:r>
              <a:rPr lang="en-US" sz="2800" dirty="0"/>
              <a:t>Strategy: expand a node that you think is closest to a goal state</a:t>
            </a:r>
          </a:p>
          <a:p>
            <a:pPr lvl="1" eaLnBrk="1" hangingPunct="1">
              <a:lnSpc>
                <a:spcPct val="80000"/>
              </a:lnSpc>
            </a:pPr>
            <a:r>
              <a:rPr lang="en-US" sz="2400" dirty="0"/>
              <a:t>Heuristic: estimate of distance to nearest goal for each state</a:t>
            </a:r>
          </a:p>
          <a:p>
            <a:pPr lvl="1" eaLnBrk="1" hangingPunct="1">
              <a:lnSpc>
                <a:spcPct val="80000"/>
              </a:lnSpc>
            </a:pPr>
            <a:endParaRPr lang="en-US" sz="1200" dirty="0"/>
          </a:p>
          <a:p>
            <a:pPr eaLnBrk="1" hangingPunct="1">
              <a:lnSpc>
                <a:spcPct val="80000"/>
              </a:lnSpc>
            </a:pPr>
            <a:endParaRPr lang="en-US" sz="2800" dirty="0"/>
          </a:p>
          <a:p>
            <a:pPr eaLnBrk="1" hangingPunct="1">
              <a:lnSpc>
                <a:spcPct val="80000"/>
              </a:lnSpc>
            </a:pPr>
            <a:r>
              <a:rPr lang="en-US" sz="2800" dirty="0"/>
              <a:t>A common case:</a:t>
            </a:r>
          </a:p>
          <a:p>
            <a:pPr lvl="1" eaLnBrk="1" hangingPunct="1">
              <a:lnSpc>
                <a:spcPct val="80000"/>
              </a:lnSpc>
            </a:pPr>
            <a:r>
              <a:rPr lang="en-US" sz="2400" dirty="0"/>
              <a:t>Best-first takes you straight to the (wrong) goal</a:t>
            </a:r>
          </a:p>
          <a:p>
            <a:pPr eaLnBrk="1" hangingPunct="1">
              <a:lnSpc>
                <a:spcPct val="80000"/>
              </a:lnSpc>
            </a:pPr>
            <a:endParaRPr lang="en-US" sz="1200" dirty="0"/>
          </a:p>
          <a:p>
            <a:pPr eaLnBrk="1" hangingPunct="1">
              <a:lnSpc>
                <a:spcPct val="80000"/>
              </a:lnSpc>
            </a:pPr>
            <a:endParaRPr lang="en-US" sz="1200" dirty="0"/>
          </a:p>
          <a:p>
            <a:pPr eaLnBrk="1" hangingPunct="1">
              <a:lnSpc>
                <a:spcPct val="80000"/>
              </a:lnSpc>
            </a:pPr>
            <a:endParaRPr lang="en-US" sz="2800" dirty="0"/>
          </a:p>
          <a:p>
            <a:pPr eaLnBrk="1" hangingPunct="1">
              <a:lnSpc>
                <a:spcPct val="80000"/>
              </a:lnSpc>
            </a:pPr>
            <a:r>
              <a:rPr lang="en-US" sz="2800" dirty="0"/>
              <a:t>Worst-case: like a badly-guided DFS</a:t>
            </a:r>
          </a:p>
        </p:txBody>
      </p:sp>
      <p:sp>
        <p:nvSpPr>
          <p:cNvPr id="13317" name="Freeform 30"/>
          <p:cNvSpPr>
            <a:spLocks/>
          </p:cNvSpPr>
          <p:nvPr/>
        </p:nvSpPr>
        <p:spPr bwMode="auto">
          <a:xfrm>
            <a:off x="9348787" y="1219200"/>
            <a:ext cx="846139" cy="1774825"/>
          </a:xfrm>
          <a:custGeom>
            <a:avLst/>
            <a:gdLst>
              <a:gd name="T0" fmla="*/ 2147483647 w 533"/>
              <a:gd name="T1" fmla="*/ 2147483647 h 1118"/>
              <a:gd name="T2" fmla="*/ 2147483647 w 533"/>
              <a:gd name="T3" fmla="*/ 2147483647 h 1118"/>
              <a:gd name="T4" fmla="*/ 2147483647 w 533"/>
              <a:gd name="T5" fmla="*/ 2147483647 h 1118"/>
              <a:gd name="T6" fmla="*/ 2147483647 w 533"/>
              <a:gd name="T7" fmla="*/ 2147483647 h 1118"/>
              <a:gd name="T8" fmla="*/ 2147483647 w 533"/>
              <a:gd name="T9" fmla="*/ 2147483647 h 1118"/>
              <a:gd name="T10" fmla="*/ 2147483647 w 533"/>
              <a:gd name="T11" fmla="*/ 2147483647 h 1118"/>
              <a:gd name="T12" fmla="*/ 0 60000 65536"/>
              <a:gd name="T13" fmla="*/ 0 60000 65536"/>
              <a:gd name="T14" fmla="*/ 0 60000 65536"/>
              <a:gd name="T15" fmla="*/ 0 60000 65536"/>
              <a:gd name="T16" fmla="*/ 0 60000 65536"/>
              <a:gd name="T17" fmla="*/ 0 60000 65536"/>
              <a:gd name="T18" fmla="*/ 0 w 533"/>
              <a:gd name="T19" fmla="*/ 0 h 1118"/>
              <a:gd name="T20" fmla="*/ 533 w 533"/>
              <a:gd name="T21" fmla="*/ 1118 h 1118"/>
            </a:gdLst>
            <a:ahLst/>
            <a:cxnLst>
              <a:cxn ang="T12">
                <a:pos x="T0" y="T1"/>
              </a:cxn>
              <a:cxn ang="T13">
                <a:pos x="T2" y="T3"/>
              </a:cxn>
              <a:cxn ang="T14">
                <a:pos x="T4" y="T5"/>
              </a:cxn>
              <a:cxn ang="T15">
                <a:pos x="T6" y="T7"/>
              </a:cxn>
              <a:cxn ang="T16">
                <a:pos x="T8" y="T9"/>
              </a:cxn>
              <a:cxn ang="T17">
                <a:pos x="T10" y="T11"/>
              </a:cxn>
            </a:cxnLst>
            <a:rect l="T18" t="T19" r="T20" b="T21"/>
            <a:pathLst>
              <a:path w="533" h="1118">
                <a:moveTo>
                  <a:pt x="100" y="137"/>
                </a:moveTo>
                <a:cubicBezTo>
                  <a:pt x="172" y="245"/>
                  <a:pt x="395" y="656"/>
                  <a:pt x="464" y="788"/>
                </a:cubicBezTo>
                <a:cubicBezTo>
                  <a:pt x="533" y="920"/>
                  <a:pt x="513" y="858"/>
                  <a:pt x="513" y="928"/>
                </a:cubicBezTo>
                <a:cubicBezTo>
                  <a:pt x="472" y="988"/>
                  <a:pt x="380" y="1118"/>
                  <a:pt x="281" y="991"/>
                </a:cubicBezTo>
                <a:cubicBezTo>
                  <a:pt x="260" y="823"/>
                  <a:pt x="60" y="284"/>
                  <a:pt x="30" y="142"/>
                </a:cubicBezTo>
                <a:cubicBezTo>
                  <a:pt x="0" y="0"/>
                  <a:pt x="32" y="29"/>
                  <a:pt x="100" y="137"/>
                </a:cubicBezTo>
                <a:close/>
              </a:path>
            </a:pathLst>
          </a:custGeom>
          <a:solidFill>
            <a:srgbClr val="C0C0C0"/>
          </a:solidFill>
          <a:ln w="9525">
            <a:solidFill>
              <a:schemeClr val="tx1"/>
            </a:solidFill>
            <a:round/>
            <a:headEnd/>
            <a:tailEnd/>
          </a:ln>
        </p:spPr>
        <p:txBody>
          <a:bodyPr lIns="91438" tIns="45719" rIns="91438" bIns="45719"/>
          <a:lstStyle/>
          <a:p>
            <a:endParaRPr lang="en-US"/>
          </a:p>
        </p:txBody>
      </p:sp>
      <p:sp>
        <p:nvSpPr>
          <p:cNvPr id="13318" name="Freeform 4"/>
          <p:cNvSpPr>
            <a:spLocks/>
          </p:cNvSpPr>
          <p:nvPr/>
        </p:nvSpPr>
        <p:spPr bwMode="auto">
          <a:xfrm>
            <a:off x="8001000" y="1322386"/>
            <a:ext cx="2927351" cy="2108200"/>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38" tIns="45719" rIns="91438" bIns="45719"/>
          <a:lstStyle/>
          <a:p>
            <a:endParaRPr lang="en-US"/>
          </a:p>
        </p:txBody>
      </p:sp>
      <p:sp>
        <p:nvSpPr>
          <p:cNvPr id="13319" name="Oval 5"/>
          <p:cNvSpPr>
            <a:spLocks noChangeArrowheads="1"/>
          </p:cNvSpPr>
          <p:nvPr/>
        </p:nvSpPr>
        <p:spPr bwMode="auto">
          <a:xfrm>
            <a:off x="9123363" y="1677987"/>
            <a:ext cx="179388" cy="179388"/>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p>
        </p:txBody>
      </p:sp>
      <p:sp>
        <p:nvSpPr>
          <p:cNvPr id="13320" name="Oval 6"/>
          <p:cNvSpPr>
            <a:spLocks noChangeArrowheads="1"/>
          </p:cNvSpPr>
          <p:nvPr/>
        </p:nvSpPr>
        <p:spPr bwMode="auto">
          <a:xfrm>
            <a:off x="9599613" y="1668461"/>
            <a:ext cx="179388" cy="179388"/>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p>
        </p:txBody>
      </p:sp>
      <p:sp>
        <p:nvSpPr>
          <p:cNvPr id="13321" name="Text Box 7"/>
          <p:cNvSpPr txBox="1">
            <a:spLocks noChangeArrowheads="1"/>
          </p:cNvSpPr>
          <p:nvPr/>
        </p:nvSpPr>
        <p:spPr bwMode="auto">
          <a:xfrm>
            <a:off x="9253537" y="1528763"/>
            <a:ext cx="274639" cy="369330"/>
          </a:xfrm>
          <a:prstGeom prst="rect">
            <a:avLst/>
          </a:prstGeom>
          <a:noFill/>
          <a:ln w="9525">
            <a:noFill/>
            <a:miter lim="800000"/>
            <a:headEnd/>
            <a:tailEnd/>
          </a:ln>
        </p:spPr>
        <p:txBody>
          <a:bodyPr lIns="91438" tIns="45719" rIns="91438" bIns="45719">
            <a:spAutoFit/>
          </a:bodyPr>
          <a:lstStyle/>
          <a:p>
            <a:pPr>
              <a:spcBef>
                <a:spcPct val="50000"/>
              </a:spcBef>
            </a:pPr>
            <a:r>
              <a:rPr lang="en-US"/>
              <a:t>…</a:t>
            </a:r>
          </a:p>
        </p:txBody>
      </p:sp>
      <p:sp>
        <p:nvSpPr>
          <p:cNvPr id="13322" name="Freeform 8"/>
          <p:cNvSpPr>
            <a:spLocks/>
          </p:cNvSpPr>
          <p:nvPr/>
        </p:nvSpPr>
        <p:spPr bwMode="auto">
          <a:xfrm>
            <a:off x="9236076" y="1482725"/>
            <a:ext cx="444500" cy="88900"/>
          </a:xfrm>
          <a:custGeom>
            <a:avLst/>
            <a:gdLst>
              <a:gd name="T0" fmla="*/ 0 w 280"/>
              <a:gd name="T1" fmla="*/ 2147483647 h 56"/>
              <a:gd name="T2" fmla="*/ 2147483647 w 280"/>
              <a:gd name="T3" fmla="*/ 2147483647 h 56"/>
              <a:gd name="T4" fmla="*/ 2147483647 w 280"/>
              <a:gd name="T5" fmla="*/ 0 h 56"/>
              <a:gd name="T6" fmla="*/ 0 60000 65536"/>
              <a:gd name="T7" fmla="*/ 0 60000 65536"/>
              <a:gd name="T8" fmla="*/ 0 60000 65536"/>
              <a:gd name="T9" fmla="*/ 0 w 280"/>
              <a:gd name="T10" fmla="*/ 0 h 56"/>
              <a:gd name="T11" fmla="*/ 280 w 280"/>
              <a:gd name="T12" fmla="*/ 56 h 56"/>
            </a:gdLst>
            <a:ahLst/>
            <a:cxnLst>
              <a:cxn ang="T6">
                <a:pos x="T0" y="T1"/>
              </a:cxn>
              <a:cxn ang="T7">
                <a:pos x="T2" y="T3"/>
              </a:cxn>
              <a:cxn ang="T8">
                <a:pos x="T4" y="T5"/>
              </a:cxn>
            </a:cxnLst>
            <a:rect l="T9" t="T10" r="T11" b="T12"/>
            <a:pathLst>
              <a:path w="280" h="56">
                <a:moveTo>
                  <a:pt x="0" y="11"/>
                </a:moveTo>
                <a:cubicBezTo>
                  <a:pt x="52" y="33"/>
                  <a:pt x="104" y="56"/>
                  <a:pt x="151" y="54"/>
                </a:cubicBezTo>
                <a:cubicBezTo>
                  <a:pt x="198" y="52"/>
                  <a:pt x="239" y="26"/>
                  <a:pt x="280" y="0"/>
                </a:cubicBezTo>
              </a:path>
            </a:pathLst>
          </a:custGeom>
          <a:noFill/>
          <a:ln w="9525">
            <a:solidFill>
              <a:schemeClr val="tx1"/>
            </a:solidFill>
            <a:round/>
            <a:headEnd/>
            <a:tailEnd type="triangle" w="sm" len="sm"/>
          </a:ln>
        </p:spPr>
        <p:txBody>
          <a:bodyPr lIns="91438" tIns="45719" rIns="91438" bIns="45719"/>
          <a:lstStyle/>
          <a:p>
            <a:endParaRPr lang="en-US"/>
          </a:p>
        </p:txBody>
      </p:sp>
      <p:sp>
        <p:nvSpPr>
          <p:cNvPr id="13323" name="Text Box 9"/>
          <p:cNvSpPr txBox="1">
            <a:spLocks noChangeArrowheads="1"/>
          </p:cNvSpPr>
          <p:nvPr/>
        </p:nvSpPr>
        <p:spPr bwMode="auto">
          <a:xfrm>
            <a:off x="9637711" y="1281112"/>
            <a:ext cx="298451" cy="369330"/>
          </a:xfrm>
          <a:prstGeom prst="rect">
            <a:avLst/>
          </a:prstGeom>
          <a:noFill/>
          <a:ln w="9525">
            <a:noFill/>
            <a:miter lim="800000"/>
            <a:headEnd/>
            <a:tailEnd/>
          </a:ln>
        </p:spPr>
        <p:txBody>
          <a:bodyPr lIns="91438" tIns="45719" rIns="91438" bIns="45719">
            <a:spAutoFit/>
          </a:bodyPr>
          <a:lstStyle/>
          <a:p>
            <a:pPr>
              <a:spcBef>
                <a:spcPct val="50000"/>
              </a:spcBef>
            </a:pPr>
            <a:r>
              <a:rPr lang="en-US"/>
              <a:t>b</a:t>
            </a:r>
          </a:p>
        </p:txBody>
      </p:sp>
      <p:sp>
        <p:nvSpPr>
          <p:cNvPr id="13324" name="Oval 11"/>
          <p:cNvSpPr>
            <a:spLocks noChangeArrowheads="1"/>
          </p:cNvSpPr>
          <p:nvPr/>
        </p:nvSpPr>
        <p:spPr bwMode="auto">
          <a:xfrm>
            <a:off x="9847263" y="2592387"/>
            <a:ext cx="179388" cy="179388"/>
          </a:xfrm>
          <a:prstGeom prst="ellipse">
            <a:avLst/>
          </a:prstGeom>
          <a:solidFill>
            <a:srgbClr val="FF9999"/>
          </a:solidFill>
          <a:ln w="9525">
            <a:solidFill>
              <a:schemeClr val="tx1"/>
            </a:solidFill>
            <a:round/>
            <a:headEnd/>
            <a:tailEnd/>
          </a:ln>
        </p:spPr>
        <p:txBody>
          <a:bodyPr wrap="none" lIns="91438" tIns="45719" rIns="91438" bIns="45719" anchor="ctr"/>
          <a:lstStyle/>
          <a:p>
            <a:endParaRPr lang="en-US"/>
          </a:p>
        </p:txBody>
      </p:sp>
      <p:sp>
        <p:nvSpPr>
          <p:cNvPr id="13325" name="Oval 17"/>
          <p:cNvSpPr>
            <a:spLocks noChangeArrowheads="1"/>
          </p:cNvSpPr>
          <p:nvPr/>
        </p:nvSpPr>
        <p:spPr bwMode="auto">
          <a:xfrm>
            <a:off x="9355137" y="1252537"/>
            <a:ext cx="179388" cy="179388"/>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p>
        </p:txBody>
      </p:sp>
      <p:sp>
        <p:nvSpPr>
          <p:cNvPr id="13326" name="Freeform 18"/>
          <p:cNvSpPr>
            <a:spLocks/>
          </p:cNvSpPr>
          <p:nvPr/>
        </p:nvSpPr>
        <p:spPr bwMode="auto">
          <a:xfrm>
            <a:off x="8080376" y="3959223"/>
            <a:ext cx="2927351" cy="2062163"/>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38" tIns="45719" rIns="91438" bIns="45719"/>
          <a:lstStyle/>
          <a:p>
            <a:endParaRPr lang="en-US"/>
          </a:p>
        </p:txBody>
      </p:sp>
      <p:sp>
        <p:nvSpPr>
          <p:cNvPr id="13327" name="Oval 19"/>
          <p:cNvSpPr>
            <a:spLocks noChangeArrowheads="1"/>
          </p:cNvSpPr>
          <p:nvPr/>
        </p:nvSpPr>
        <p:spPr bwMode="auto">
          <a:xfrm>
            <a:off x="9202737" y="4314825"/>
            <a:ext cx="179388"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p>
        </p:txBody>
      </p:sp>
      <p:sp>
        <p:nvSpPr>
          <p:cNvPr id="13328" name="Oval 20"/>
          <p:cNvSpPr>
            <a:spLocks noChangeArrowheads="1"/>
          </p:cNvSpPr>
          <p:nvPr/>
        </p:nvSpPr>
        <p:spPr bwMode="auto">
          <a:xfrm>
            <a:off x="9678988" y="4305299"/>
            <a:ext cx="179388"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p>
        </p:txBody>
      </p:sp>
      <p:sp>
        <p:nvSpPr>
          <p:cNvPr id="13329" name="Text Box 21"/>
          <p:cNvSpPr txBox="1">
            <a:spLocks noChangeArrowheads="1"/>
          </p:cNvSpPr>
          <p:nvPr/>
        </p:nvSpPr>
        <p:spPr bwMode="auto">
          <a:xfrm>
            <a:off x="9332912" y="4165600"/>
            <a:ext cx="274639" cy="369330"/>
          </a:xfrm>
          <a:prstGeom prst="rect">
            <a:avLst/>
          </a:prstGeom>
          <a:noFill/>
          <a:ln w="9525">
            <a:noFill/>
            <a:miter lim="800000"/>
            <a:headEnd/>
            <a:tailEnd/>
          </a:ln>
        </p:spPr>
        <p:txBody>
          <a:bodyPr lIns="91438" tIns="45719" rIns="91438" bIns="45719">
            <a:spAutoFit/>
          </a:bodyPr>
          <a:lstStyle/>
          <a:p>
            <a:pPr>
              <a:spcBef>
                <a:spcPct val="50000"/>
              </a:spcBef>
            </a:pPr>
            <a:r>
              <a:rPr lang="en-US"/>
              <a:t>…</a:t>
            </a:r>
          </a:p>
        </p:txBody>
      </p:sp>
      <p:sp>
        <p:nvSpPr>
          <p:cNvPr id="13330" name="Freeform 22"/>
          <p:cNvSpPr>
            <a:spLocks/>
          </p:cNvSpPr>
          <p:nvPr/>
        </p:nvSpPr>
        <p:spPr bwMode="auto">
          <a:xfrm>
            <a:off x="9315451" y="4119561"/>
            <a:ext cx="444500" cy="88900"/>
          </a:xfrm>
          <a:custGeom>
            <a:avLst/>
            <a:gdLst>
              <a:gd name="T0" fmla="*/ 0 w 280"/>
              <a:gd name="T1" fmla="*/ 2147483647 h 56"/>
              <a:gd name="T2" fmla="*/ 2147483647 w 280"/>
              <a:gd name="T3" fmla="*/ 2147483647 h 56"/>
              <a:gd name="T4" fmla="*/ 2147483647 w 280"/>
              <a:gd name="T5" fmla="*/ 0 h 56"/>
              <a:gd name="T6" fmla="*/ 0 60000 65536"/>
              <a:gd name="T7" fmla="*/ 0 60000 65536"/>
              <a:gd name="T8" fmla="*/ 0 60000 65536"/>
              <a:gd name="T9" fmla="*/ 0 w 280"/>
              <a:gd name="T10" fmla="*/ 0 h 56"/>
              <a:gd name="T11" fmla="*/ 280 w 280"/>
              <a:gd name="T12" fmla="*/ 56 h 56"/>
            </a:gdLst>
            <a:ahLst/>
            <a:cxnLst>
              <a:cxn ang="T6">
                <a:pos x="T0" y="T1"/>
              </a:cxn>
              <a:cxn ang="T7">
                <a:pos x="T2" y="T3"/>
              </a:cxn>
              <a:cxn ang="T8">
                <a:pos x="T4" y="T5"/>
              </a:cxn>
            </a:cxnLst>
            <a:rect l="T9" t="T10" r="T11" b="T12"/>
            <a:pathLst>
              <a:path w="280" h="56">
                <a:moveTo>
                  <a:pt x="0" y="11"/>
                </a:moveTo>
                <a:cubicBezTo>
                  <a:pt x="52" y="33"/>
                  <a:pt x="104" y="56"/>
                  <a:pt x="151" y="54"/>
                </a:cubicBezTo>
                <a:cubicBezTo>
                  <a:pt x="198" y="52"/>
                  <a:pt x="239" y="26"/>
                  <a:pt x="280" y="0"/>
                </a:cubicBezTo>
              </a:path>
            </a:pathLst>
          </a:custGeom>
          <a:noFill/>
          <a:ln w="9525">
            <a:solidFill>
              <a:schemeClr val="tx1"/>
            </a:solidFill>
            <a:round/>
            <a:headEnd/>
            <a:tailEnd type="triangle" w="sm" len="sm"/>
          </a:ln>
        </p:spPr>
        <p:txBody>
          <a:bodyPr lIns="91438" tIns="45719" rIns="91438" bIns="45719"/>
          <a:lstStyle/>
          <a:p>
            <a:endParaRPr lang="en-US"/>
          </a:p>
        </p:txBody>
      </p:sp>
      <p:sp>
        <p:nvSpPr>
          <p:cNvPr id="13331" name="Text Box 23"/>
          <p:cNvSpPr txBox="1">
            <a:spLocks noChangeArrowheads="1"/>
          </p:cNvSpPr>
          <p:nvPr/>
        </p:nvSpPr>
        <p:spPr bwMode="auto">
          <a:xfrm>
            <a:off x="9717087" y="3917950"/>
            <a:ext cx="298451" cy="369330"/>
          </a:xfrm>
          <a:prstGeom prst="rect">
            <a:avLst/>
          </a:prstGeom>
          <a:noFill/>
          <a:ln w="9525">
            <a:noFill/>
            <a:miter lim="800000"/>
            <a:headEnd/>
            <a:tailEnd/>
          </a:ln>
        </p:spPr>
        <p:txBody>
          <a:bodyPr lIns="91438" tIns="45719" rIns="91438" bIns="45719">
            <a:spAutoFit/>
          </a:bodyPr>
          <a:lstStyle/>
          <a:p>
            <a:pPr>
              <a:spcBef>
                <a:spcPct val="50000"/>
              </a:spcBef>
            </a:pPr>
            <a:r>
              <a:rPr lang="en-US"/>
              <a:t>b</a:t>
            </a:r>
          </a:p>
        </p:txBody>
      </p:sp>
      <p:sp>
        <p:nvSpPr>
          <p:cNvPr id="13332" name="Oval 25"/>
          <p:cNvSpPr>
            <a:spLocks noChangeArrowheads="1"/>
          </p:cNvSpPr>
          <p:nvPr/>
        </p:nvSpPr>
        <p:spPr bwMode="auto">
          <a:xfrm>
            <a:off x="9466263" y="5335587"/>
            <a:ext cx="179388" cy="179388"/>
          </a:xfrm>
          <a:prstGeom prst="ellipse">
            <a:avLst/>
          </a:prstGeom>
          <a:solidFill>
            <a:srgbClr val="FF9999"/>
          </a:solidFill>
          <a:ln w="9525">
            <a:solidFill>
              <a:schemeClr val="tx1"/>
            </a:solidFill>
            <a:round/>
            <a:headEnd/>
            <a:tailEnd/>
          </a:ln>
        </p:spPr>
        <p:txBody>
          <a:bodyPr wrap="none" lIns="91438" tIns="45719" rIns="91438" bIns="45719" anchor="ctr"/>
          <a:lstStyle/>
          <a:p>
            <a:endParaRPr lang="en-US"/>
          </a:p>
        </p:txBody>
      </p:sp>
      <p:sp>
        <p:nvSpPr>
          <p:cNvPr id="13333" name="Oval 29"/>
          <p:cNvSpPr>
            <a:spLocks noChangeArrowheads="1"/>
          </p:cNvSpPr>
          <p:nvPr/>
        </p:nvSpPr>
        <p:spPr bwMode="auto">
          <a:xfrm>
            <a:off x="9434513" y="3889375"/>
            <a:ext cx="179388"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p>
        </p:txBody>
      </p:sp>
      <p:sp>
        <p:nvSpPr>
          <p:cNvPr id="13334" name="TextBox 18"/>
          <p:cNvSpPr txBox="1">
            <a:spLocks noChangeArrowheads="1"/>
          </p:cNvSpPr>
          <p:nvPr/>
        </p:nvSpPr>
        <p:spPr bwMode="auto">
          <a:xfrm>
            <a:off x="7086600" y="6211671"/>
            <a:ext cx="5105400" cy="646329"/>
          </a:xfrm>
          <a:prstGeom prst="rect">
            <a:avLst/>
          </a:prstGeom>
          <a:noFill/>
          <a:ln w="9525">
            <a:noFill/>
            <a:miter lim="800000"/>
            <a:headEnd/>
            <a:tailEnd/>
          </a:ln>
        </p:spPr>
        <p:txBody>
          <a:bodyPr wrap="square" lIns="91438" tIns="45719" rIns="91438" bIns="45719">
            <a:spAutoFit/>
          </a:bodyPr>
          <a:lstStyle/>
          <a:p>
            <a:r>
              <a:rPr lang="en-US" dirty="0">
                <a:solidFill>
                  <a:srgbClr val="C00000"/>
                </a:solidFill>
                <a:latin typeface="Calibri"/>
                <a:cs typeface="Calibri"/>
              </a:rPr>
              <a:t>[Demo: contours greedy empty (L3D1)] </a:t>
            </a:r>
          </a:p>
          <a:p>
            <a:r>
              <a:rPr lang="en-US" dirty="0">
                <a:solidFill>
                  <a:srgbClr val="C00000"/>
                </a:solidFill>
                <a:latin typeface="Calibri"/>
                <a:cs typeface="Calibri"/>
              </a:rPr>
              <a:t>[Demo: contours greedy </a:t>
            </a:r>
            <a:r>
              <a:rPr lang="en-US" dirty="0" err="1">
                <a:solidFill>
                  <a:srgbClr val="C00000"/>
                </a:solidFill>
                <a:latin typeface="Calibri"/>
                <a:cs typeface="Calibri"/>
              </a:rPr>
              <a:t>pacman</a:t>
            </a:r>
            <a:r>
              <a:rPr lang="en-US" dirty="0">
                <a:solidFill>
                  <a:srgbClr val="C00000"/>
                </a:solidFill>
                <a:latin typeface="Calibri"/>
                <a:cs typeface="Calibri"/>
              </a:rPr>
              <a:t> small maze (L3D4)]</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613FB907-DF9E-4663-ACE5-E7B9DB6106C4}"/>
                  </a:ext>
                </a:extLst>
              </p14:cNvPr>
              <p14:cNvContentPartPr/>
              <p14:nvPr/>
            </p14:nvContentPartPr>
            <p14:xfrm>
              <a:off x="9963000" y="2387520"/>
              <a:ext cx="864000" cy="209880"/>
            </p14:xfrm>
          </p:contentPart>
        </mc:Choice>
        <mc:Fallback xmlns="">
          <p:pic>
            <p:nvPicPr>
              <p:cNvPr id="2" name="Ink 1">
                <a:extLst>
                  <a:ext uri="{FF2B5EF4-FFF2-40B4-BE49-F238E27FC236}">
                    <a16:creationId xmlns:a16="http://schemas.microsoft.com/office/drawing/2014/main" id="{613FB907-DF9E-4663-ACE5-E7B9DB6106C4}"/>
                  </a:ext>
                </a:extLst>
              </p:cNvPr>
              <p:cNvPicPr/>
              <p:nvPr/>
            </p:nvPicPr>
            <p:blipFill>
              <a:blip r:embed="rId4"/>
              <a:stretch>
                <a:fillRect/>
              </a:stretch>
            </p:blipFill>
            <p:spPr>
              <a:xfrm>
                <a:off x="9953640" y="2378160"/>
                <a:ext cx="882720" cy="2286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6">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316">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3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3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3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3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3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3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3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3326" grpId="0" animBg="1"/>
      <p:bldP spid="13327" grpId="0" animBg="1"/>
      <p:bldP spid="13328" grpId="0" animBg="1"/>
      <p:bldP spid="13329" grpId="0"/>
      <p:bldP spid="13330" grpId="0" animBg="1"/>
      <p:bldP spid="13331" grpId="0"/>
      <p:bldP spid="13332" grpId="0" animBg="1"/>
      <p:bldP spid="1333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of Demo Contours Greedy (Empty)</a:t>
            </a:r>
          </a:p>
        </p:txBody>
      </p:sp>
      <p:pic>
        <p:nvPicPr>
          <p:cNvPr id="3" name="Empty-greedy.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914739" y="1143001"/>
            <a:ext cx="6362523" cy="5333999"/>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6FBCEA92-8DA0-4CC0-B582-796679D34DBE}"/>
                  </a:ext>
                </a:extLst>
              </p14:cNvPr>
              <p14:cNvContentPartPr/>
              <p14:nvPr/>
            </p14:nvContentPartPr>
            <p14:xfrm>
              <a:off x="5943600" y="3619440"/>
              <a:ext cx="360" cy="360"/>
            </p14:xfrm>
          </p:contentPart>
        </mc:Choice>
        <mc:Fallback xmlns="">
          <p:pic>
            <p:nvPicPr>
              <p:cNvPr id="4" name="Ink 3">
                <a:extLst>
                  <a:ext uri="{FF2B5EF4-FFF2-40B4-BE49-F238E27FC236}">
                    <a16:creationId xmlns:a16="http://schemas.microsoft.com/office/drawing/2014/main" id="{6FBCEA92-8DA0-4CC0-B582-796679D34DBE}"/>
                  </a:ext>
                </a:extLst>
              </p:cNvPr>
              <p:cNvPicPr/>
              <p:nvPr/>
            </p:nvPicPr>
            <p:blipFill>
              <a:blip r:embed="rId6"/>
              <a:stretch>
                <a:fillRect/>
              </a:stretch>
            </p:blipFill>
            <p:spPr>
              <a:xfrm>
                <a:off x="5934240" y="3610080"/>
                <a:ext cx="19080" cy="19080"/>
              </a:xfrm>
              <a:prstGeom prst="rect">
                <a:avLst/>
              </a:prstGeom>
            </p:spPr>
          </p:pic>
        </mc:Fallback>
      </mc:AlternateContent>
    </p:spTree>
    <p:extLst>
      <p:ext uri="{BB962C8B-B14F-4D97-AF65-F5344CB8AC3E}">
        <p14:creationId xmlns:p14="http://schemas.microsoft.com/office/powerpoint/2010/main" val="23588541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Video of Demo Contours Greedy (</a:t>
            </a:r>
            <a:r>
              <a:rPr lang="en-US" sz="4000" dirty="0" err="1"/>
              <a:t>Pacman</a:t>
            </a:r>
            <a:r>
              <a:rPr lang="en-US" sz="4000" dirty="0"/>
              <a:t> Small Maze)</a:t>
            </a:r>
          </a:p>
        </p:txBody>
      </p:sp>
      <p:pic>
        <p:nvPicPr>
          <p:cNvPr id="3" name="ContoursPacmanSmallMaze-greedy.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428361" y="1143000"/>
            <a:ext cx="9335278" cy="5257800"/>
          </a:xfrm>
          <a:prstGeom prst="rect">
            <a:avLst/>
          </a:prstGeom>
        </p:spPr>
      </p:pic>
    </p:spTree>
    <p:extLst>
      <p:ext uri="{BB962C8B-B14F-4D97-AF65-F5344CB8AC3E}">
        <p14:creationId xmlns:p14="http://schemas.microsoft.com/office/powerpoint/2010/main" val="11908740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CFD3-CD62-432D-B1E5-09CDC4CE9135}"/>
              </a:ext>
            </a:extLst>
          </p:cNvPr>
          <p:cNvSpPr>
            <a:spLocks noGrp="1"/>
          </p:cNvSpPr>
          <p:nvPr>
            <p:ph type="title"/>
          </p:nvPr>
        </p:nvSpPr>
        <p:spPr/>
        <p:txBody>
          <a:bodyPr/>
          <a:lstStyle/>
          <a:p>
            <a:r>
              <a:rPr lang="en-US" dirty="0"/>
              <a:t>Properties of Greedy Best-First Search</a:t>
            </a:r>
          </a:p>
        </p:txBody>
      </p:sp>
      <p:sp>
        <p:nvSpPr>
          <p:cNvPr id="3" name="Content Placeholder 2">
            <a:extLst>
              <a:ext uri="{FF2B5EF4-FFF2-40B4-BE49-F238E27FC236}">
                <a16:creationId xmlns:a16="http://schemas.microsoft.com/office/drawing/2014/main" id="{AE686D7F-FD3C-4620-A05A-41F64D5B7D32}"/>
              </a:ext>
            </a:extLst>
          </p:cNvPr>
          <p:cNvSpPr>
            <a:spLocks noGrp="1"/>
          </p:cNvSpPr>
          <p:nvPr>
            <p:ph idx="1"/>
          </p:nvPr>
        </p:nvSpPr>
        <p:spPr>
          <a:xfrm>
            <a:off x="406400" y="5334000"/>
            <a:ext cx="11379200" cy="815024"/>
          </a:xfrm>
        </p:spPr>
        <p:txBody>
          <a:bodyPr/>
          <a:lstStyle/>
          <a:p>
            <a:r>
              <a:rPr lang="en-US" dirty="0"/>
              <a:t>A good heuristic can nonetheless produce </a:t>
            </a:r>
            <a:r>
              <a:rPr lang="en-US" dirty="0">
                <a:solidFill>
                  <a:srgbClr val="FF0000"/>
                </a:solidFill>
              </a:rPr>
              <a:t>dramatic time/space</a:t>
            </a:r>
            <a:r>
              <a:rPr lang="tr-TR" dirty="0">
                <a:solidFill>
                  <a:srgbClr val="FF0000"/>
                </a:solidFill>
              </a:rPr>
              <a:t> </a:t>
            </a:r>
            <a:r>
              <a:rPr lang="en-US" dirty="0">
                <a:solidFill>
                  <a:srgbClr val="FF0000"/>
                </a:solidFill>
              </a:rPr>
              <a:t>improvements in practice</a:t>
            </a:r>
            <a:r>
              <a:rPr lang="tr-TR" dirty="0">
                <a:solidFill>
                  <a:srgbClr val="FF0000"/>
                </a:solidFill>
              </a:rPr>
              <a:t>.</a:t>
            </a:r>
            <a:endParaRPr lang="en-US" dirty="0">
              <a:solidFill>
                <a:srgbClr val="FF0000"/>
              </a:solidFill>
            </a:endParaRPr>
          </a:p>
        </p:txBody>
      </p:sp>
      <p:pic>
        <p:nvPicPr>
          <p:cNvPr id="5" name="Picture 4">
            <a:extLst>
              <a:ext uri="{FF2B5EF4-FFF2-40B4-BE49-F238E27FC236}">
                <a16:creationId xmlns:a16="http://schemas.microsoft.com/office/drawing/2014/main" id="{E4690428-2E92-4536-8522-814337CD1F63}"/>
              </a:ext>
            </a:extLst>
          </p:cNvPr>
          <p:cNvPicPr>
            <a:picLocks noChangeAspect="1"/>
          </p:cNvPicPr>
          <p:nvPr/>
        </p:nvPicPr>
        <p:blipFill>
          <a:blip r:embed="rId2"/>
          <a:stretch>
            <a:fillRect/>
          </a:stretch>
        </p:blipFill>
        <p:spPr>
          <a:xfrm>
            <a:off x="533400" y="1219200"/>
            <a:ext cx="10642600" cy="3759200"/>
          </a:xfrm>
          <a:prstGeom prst="rect">
            <a:avLst/>
          </a:prstGeom>
        </p:spPr>
      </p:pic>
    </p:spTree>
    <p:extLst>
      <p:ext uri="{BB962C8B-B14F-4D97-AF65-F5344CB8AC3E}">
        <p14:creationId xmlns:p14="http://schemas.microsoft.com/office/powerpoint/2010/main" val="18051827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Search</a:t>
            </a:r>
          </a:p>
        </p:txBody>
      </p:sp>
      <p:sp>
        <p:nvSpPr>
          <p:cNvPr id="3" name="Content Placeholder 2"/>
          <p:cNvSpPr>
            <a:spLocks noGrp="1"/>
          </p:cNvSpPr>
          <p:nvPr>
            <p:ph idx="1"/>
          </p:nvPr>
        </p:nvSpPr>
        <p:spPr/>
        <p:txBody>
          <a:bodyPr/>
          <a:lstStyle/>
          <a:p>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527" y="-76200"/>
            <a:ext cx="12182254" cy="76200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89764-A71C-475F-BAB6-191F8CF6A5D1}"/>
              </a:ext>
            </a:extLst>
          </p:cNvPr>
          <p:cNvSpPr>
            <a:spLocks noGrp="1"/>
          </p:cNvSpPr>
          <p:nvPr>
            <p:ph type="title"/>
          </p:nvPr>
        </p:nvSpPr>
        <p:spPr/>
        <p:txBody>
          <a:bodyPr/>
          <a:lstStyle/>
          <a:p>
            <a:r>
              <a:rPr lang="tr-TR" dirty="0"/>
              <a:t>A</a:t>
            </a:r>
            <a:r>
              <a:rPr lang="en-US" dirty="0"/>
              <a:t>*</a:t>
            </a:r>
            <a:r>
              <a:rPr lang="tr-TR" dirty="0"/>
              <a:t> </a:t>
            </a:r>
            <a:r>
              <a:rPr lang="tr-TR" dirty="0" err="1"/>
              <a:t>search</a:t>
            </a:r>
            <a:endParaRPr lang="tr-TR" dirty="0"/>
          </a:p>
        </p:txBody>
      </p:sp>
      <p:sp>
        <p:nvSpPr>
          <p:cNvPr id="3" name="Content Placeholder 2">
            <a:extLst>
              <a:ext uri="{FF2B5EF4-FFF2-40B4-BE49-F238E27FC236}">
                <a16:creationId xmlns:a16="http://schemas.microsoft.com/office/drawing/2014/main" id="{37DC27C5-CA57-4459-8D6F-32C2E4AF9B6D}"/>
              </a:ext>
            </a:extLst>
          </p:cNvPr>
          <p:cNvSpPr>
            <a:spLocks noGrp="1"/>
          </p:cNvSpPr>
          <p:nvPr>
            <p:ph idx="1"/>
          </p:nvPr>
        </p:nvSpPr>
        <p:spPr/>
        <p:txBody>
          <a:bodyPr/>
          <a:lstStyle/>
          <a:p>
            <a:r>
              <a:rPr lang="en-US" sz="2400" b="0" i="0" u="none" strike="noStrike" baseline="0" dirty="0">
                <a:latin typeface="NimbusRomNo9L-Regu"/>
              </a:rPr>
              <a:t>The </a:t>
            </a:r>
            <a:r>
              <a:rPr lang="en-US" sz="2400" b="0" i="0" u="none" strike="noStrike" baseline="0" dirty="0">
                <a:solidFill>
                  <a:srgbClr val="FF0000"/>
                </a:solidFill>
                <a:latin typeface="NimbusRomNo9L-Regu"/>
              </a:rPr>
              <a:t>most common </a:t>
            </a:r>
            <a:r>
              <a:rPr lang="en-US" sz="2400" b="0" i="0" u="none" strike="noStrike" baseline="0" dirty="0">
                <a:latin typeface="NimbusRomNo9L-Regu"/>
              </a:rPr>
              <a:t>informed search algorithm is </a:t>
            </a:r>
            <a:r>
              <a:rPr lang="en-US" sz="2400" b="0" i="0" u="none" strike="noStrike" baseline="0" dirty="0">
                <a:latin typeface="NimbusRomNo9L-Medi"/>
              </a:rPr>
              <a:t>A*</a:t>
            </a:r>
            <a:r>
              <a:rPr lang="en-US" sz="2400" b="0" i="0" u="none" strike="noStrike" baseline="0" dirty="0">
                <a:latin typeface="CMSY10"/>
              </a:rPr>
              <a:t> </a:t>
            </a:r>
            <a:r>
              <a:rPr lang="en-US" sz="2400" b="0" i="0" u="none" strike="noStrike" baseline="0" dirty="0">
                <a:latin typeface="NimbusRomNo9L-Medi"/>
              </a:rPr>
              <a:t>search </a:t>
            </a:r>
            <a:r>
              <a:rPr lang="en-US" sz="2400" b="0" i="0" u="none" strike="noStrike" baseline="0" dirty="0">
                <a:latin typeface="NimbusRomNo9L-Regu"/>
              </a:rPr>
              <a:t>(pronounced “A-star search”), </a:t>
            </a:r>
            <a:endParaRPr lang="tr-TR" sz="2400" b="0" i="0" u="none" strike="noStrike" baseline="0" dirty="0">
              <a:latin typeface="NimbusRomNo9L-Regu"/>
            </a:endParaRPr>
          </a:p>
          <a:p>
            <a:r>
              <a:rPr lang="tr-TR" sz="2400" dirty="0">
                <a:latin typeface="NimbusRomNo9L-Regu"/>
              </a:rPr>
              <a:t>A</a:t>
            </a:r>
            <a:r>
              <a:rPr lang="en-US" sz="2400" b="0" i="0" u="none" strike="noStrike" baseline="0" dirty="0">
                <a:latin typeface="NimbusRomNo9L-Regu"/>
              </a:rPr>
              <a:t> best-first search </a:t>
            </a:r>
            <a:r>
              <a:rPr lang="tr-TR" sz="2400" b="0" i="0" u="none" strike="noStrike" baseline="0" dirty="0" err="1">
                <a:latin typeface="NimbusRomNo9L-Regu"/>
              </a:rPr>
              <a:t>strategy</a:t>
            </a:r>
            <a:r>
              <a:rPr lang="tr-TR" sz="2400" b="0" i="0" u="none" strike="noStrike" baseline="0" dirty="0">
                <a:latin typeface="NimbusRomNo9L-Regu"/>
              </a:rPr>
              <a:t> </a:t>
            </a:r>
            <a:r>
              <a:rPr lang="en-US" sz="2400" b="0" i="0" u="none" strike="noStrike" baseline="0" dirty="0">
                <a:latin typeface="NimbusRomNo9L-Regu"/>
              </a:rPr>
              <a:t>that uses the evaluation function</a:t>
            </a:r>
          </a:p>
          <a:p>
            <a:pPr marL="457176" lvl="1" indent="0">
              <a:buNone/>
            </a:pPr>
            <a:r>
              <a:rPr lang="en-US" sz="1800" b="0" i="0" u="none" strike="noStrike" baseline="0" dirty="0">
                <a:latin typeface="NimbusRomNo9L-Regu"/>
              </a:rPr>
              <a:t>                                                  </a:t>
            </a:r>
            <a:r>
              <a:rPr lang="en-US" sz="3200" b="1" i="0" u="none" strike="noStrike" baseline="0" dirty="0">
                <a:latin typeface="NimbusRomNo9L-Regu"/>
              </a:rPr>
              <a:t>f (n) = g(n)+h(n)</a:t>
            </a:r>
          </a:p>
          <a:p>
            <a:r>
              <a:rPr lang="en-US" sz="2400" b="0" i="0" u="none" strike="noStrike" baseline="0" dirty="0">
                <a:latin typeface="NimbusRomNo9L-Regu"/>
              </a:rPr>
              <a:t>where </a:t>
            </a:r>
          </a:p>
          <a:p>
            <a:pPr lvl="1"/>
            <a:r>
              <a:rPr lang="en-US" sz="2000" b="1" i="0" u="none" strike="noStrike" baseline="0" dirty="0">
                <a:solidFill>
                  <a:srgbClr val="FF0000"/>
                </a:solidFill>
                <a:latin typeface="NimbusRomNo9L-Regu"/>
              </a:rPr>
              <a:t>g(n) </a:t>
            </a:r>
            <a:r>
              <a:rPr lang="en-US" sz="2000" b="0" i="0" u="none" strike="noStrike" baseline="0" dirty="0">
                <a:latin typeface="NimbusRomNo9L-Regu"/>
              </a:rPr>
              <a:t>is the path </a:t>
            </a:r>
            <a:r>
              <a:rPr lang="en-US" sz="2000" b="0" i="0" u="none" strike="noStrike" baseline="0" dirty="0">
                <a:solidFill>
                  <a:srgbClr val="FF0000"/>
                </a:solidFill>
                <a:latin typeface="NimbusRomNo9L-Regu"/>
              </a:rPr>
              <a:t>cost from the </a:t>
            </a:r>
            <a:r>
              <a:rPr lang="en-US" sz="2000" b="0" i="0" u="none" strike="noStrike" baseline="0" dirty="0">
                <a:solidFill>
                  <a:srgbClr val="FF0000"/>
                </a:solidFill>
                <a:highlight>
                  <a:srgbClr val="FFFF00"/>
                </a:highlight>
                <a:latin typeface="NimbusRomNo9L-Regu"/>
              </a:rPr>
              <a:t>initial state to node n</a:t>
            </a:r>
            <a:r>
              <a:rPr lang="en-US" sz="2000" b="0" i="0" u="none" strike="noStrike" baseline="0" dirty="0">
                <a:latin typeface="NimbusRomNo9L-Regu"/>
              </a:rPr>
              <a:t>, and </a:t>
            </a:r>
          </a:p>
          <a:p>
            <a:pPr lvl="1"/>
            <a:r>
              <a:rPr lang="en-US" sz="2000" b="0" i="0" u="none" strike="noStrike" baseline="0" dirty="0">
                <a:solidFill>
                  <a:srgbClr val="FF0000"/>
                </a:solidFill>
                <a:latin typeface="NimbusRomNo9L-Regu"/>
              </a:rPr>
              <a:t>h(n)</a:t>
            </a:r>
            <a:r>
              <a:rPr lang="en-US" sz="2000" b="0" i="0" u="none" strike="noStrike" baseline="0" dirty="0">
                <a:latin typeface="NimbusRomNo9L-Regu"/>
              </a:rPr>
              <a:t> is the estimated cost of the </a:t>
            </a:r>
            <a:r>
              <a:rPr lang="en-US" sz="2000" b="0" i="0" u="none" strike="noStrike" baseline="0" dirty="0">
                <a:solidFill>
                  <a:srgbClr val="FF0000"/>
                </a:solidFill>
                <a:latin typeface="NimbusRomNo9L-Regu"/>
              </a:rPr>
              <a:t>shortest path from </a:t>
            </a:r>
            <a:r>
              <a:rPr lang="tr-TR" sz="2000" b="0" i="0" u="none" strike="noStrike" baseline="0" dirty="0" err="1">
                <a:solidFill>
                  <a:srgbClr val="FF0000"/>
                </a:solidFill>
                <a:highlight>
                  <a:srgbClr val="FFFF00"/>
                </a:highlight>
                <a:latin typeface="NimbusRomNo9L-Regu"/>
              </a:rPr>
              <a:t>node</a:t>
            </a:r>
            <a:r>
              <a:rPr lang="tr-TR" sz="2000" b="0" i="0" u="none" strike="noStrike" baseline="0" dirty="0">
                <a:solidFill>
                  <a:srgbClr val="FF0000"/>
                </a:solidFill>
                <a:highlight>
                  <a:srgbClr val="FFFF00"/>
                </a:highlight>
                <a:latin typeface="NimbusRomNo9L-Regu"/>
              </a:rPr>
              <a:t> </a:t>
            </a:r>
            <a:r>
              <a:rPr lang="en-US" sz="2000" b="0" i="0" u="none" strike="noStrike" baseline="0" dirty="0">
                <a:solidFill>
                  <a:srgbClr val="FF0000"/>
                </a:solidFill>
                <a:highlight>
                  <a:srgbClr val="FFFF00"/>
                </a:highlight>
                <a:latin typeface="NimbusRomNo9L-Regu"/>
              </a:rPr>
              <a:t>n to a goal state</a:t>
            </a:r>
            <a:r>
              <a:rPr lang="en-US" sz="2000" b="0" i="0" u="none" strike="noStrike" baseline="0" dirty="0">
                <a:latin typeface="NimbusRomNo9L-Regu"/>
              </a:rPr>
              <a:t>, </a:t>
            </a:r>
          </a:p>
          <a:p>
            <a:r>
              <a:rPr lang="en-US" sz="2400" b="0" i="0" u="none" strike="noStrike" baseline="0" dirty="0">
                <a:latin typeface="NimbusRomNo9L-Regu"/>
              </a:rPr>
              <a:t>so we have</a:t>
            </a:r>
          </a:p>
          <a:p>
            <a:pPr marL="457176" lvl="1" indent="0">
              <a:buNone/>
            </a:pPr>
            <a:r>
              <a:rPr lang="en-US" sz="2400" b="1" i="0" u="none" strike="noStrike" baseline="0" dirty="0">
                <a:latin typeface="NimbusRomNo9L-Regu"/>
              </a:rPr>
              <a:t>             f (n) = estimated cost of the best path that continues from n to a goal.</a:t>
            </a:r>
            <a:endParaRPr lang="tr-TR" sz="4400" b="1"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12ED1724-025B-4F92-8615-CF741CA378E2}"/>
                  </a:ext>
                </a:extLst>
              </p14:cNvPr>
              <p14:cNvContentPartPr/>
              <p14:nvPr/>
            </p14:nvContentPartPr>
            <p14:xfrm>
              <a:off x="2336760" y="3257640"/>
              <a:ext cx="4204080" cy="1130400"/>
            </p14:xfrm>
          </p:contentPart>
        </mc:Choice>
        <mc:Fallback xmlns="">
          <p:pic>
            <p:nvPicPr>
              <p:cNvPr id="4" name="Ink 3">
                <a:extLst>
                  <a:ext uri="{FF2B5EF4-FFF2-40B4-BE49-F238E27FC236}">
                    <a16:creationId xmlns:a16="http://schemas.microsoft.com/office/drawing/2014/main" id="{12ED1724-025B-4F92-8615-CF741CA378E2}"/>
                  </a:ext>
                </a:extLst>
              </p:cNvPr>
              <p:cNvPicPr/>
              <p:nvPr/>
            </p:nvPicPr>
            <p:blipFill>
              <a:blip r:embed="rId3"/>
              <a:stretch>
                <a:fillRect/>
              </a:stretch>
            </p:blipFill>
            <p:spPr>
              <a:xfrm>
                <a:off x="2327400" y="3248280"/>
                <a:ext cx="4222800" cy="1149120"/>
              </a:xfrm>
              <a:prstGeom prst="rect">
                <a:avLst/>
              </a:prstGeom>
            </p:spPr>
          </p:pic>
        </mc:Fallback>
      </mc:AlternateContent>
    </p:spTree>
    <p:extLst>
      <p:ext uri="{BB962C8B-B14F-4D97-AF65-F5344CB8AC3E}">
        <p14:creationId xmlns:p14="http://schemas.microsoft.com/office/powerpoint/2010/main" val="885022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832DE-8250-402E-8D70-C8AA8D8A5805}"/>
              </a:ext>
            </a:extLst>
          </p:cNvPr>
          <p:cNvSpPr>
            <a:spLocks noGrp="1"/>
          </p:cNvSpPr>
          <p:nvPr>
            <p:ph type="title"/>
          </p:nvPr>
        </p:nvSpPr>
        <p:spPr/>
        <p:txBody>
          <a:bodyPr/>
          <a:lstStyle/>
          <a:p>
            <a:r>
              <a:rPr lang="en-US" dirty="0">
                <a:latin typeface="Calibri"/>
                <a:cs typeface="Calibri"/>
              </a:rPr>
              <a:t>Combining UCS and Greedy</a:t>
            </a:r>
            <a:endParaRPr lang="tr-TR" dirty="0"/>
          </a:p>
        </p:txBody>
      </p:sp>
      <p:pic>
        <p:nvPicPr>
          <p:cNvPr id="4" name="Picture 3">
            <a:extLst>
              <a:ext uri="{FF2B5EF4-FFF2-40B4-BE49-F238E27FC236}">
                <a16:creationId xmlns:a16="http://schemas.microsoft.com/office/drawing/2014/main" id="{E47D0C54-AE51-4C8A-A66D-453872CE7E2C}"/>
              </a:ext>
            </a:extLst>
          </p:cNvPr>
          <p:cNvPicPr>
            <a:picLocks noChangeAspect="1"/>
          </p:cNvPicPr>
          <p:nvPr/>
        </p:nvPicPr>
        <p:blipFill>
          <a:blip r:embed="rId2"/>
          <a:stretch>
            <a:fillRect/>
          </a:stretch>
        </p:blipFill>
        <p:spPr>
          <a:xfrm>
            <a:off x="990600" y="1600200"/>
            <a:ext cx="10134600" cy="4267200"/>
          </a:xfrm>
          <a:prstGeom prst="rect">
            <a:avLst/>
          </a:prstGeom>
        </p:spPr>
      </p:pic>
      <p:sp>
        <p:nvSpPr>
          <p:cNvPr id="7" name="TextBox 6">
            <a:extLst>
              <a:ext uri="{FF2B5EF4-FFF2-40B4-BE49-F238E27FC236}">
                <a16:creationId xmlns:a16="http://schemas.microsoft.com/office/drawing/2014/main" id="{0E84A7AA-8FB3-41C1-AC3B-F58BF9537067}"/>
              </a:ext>
            </a:extLst>
          </p:cNvPr>
          <p:cNvSpPr txBox="1"/>
          <p:nvPr/>
        </p:nvSpPr>
        <p:spPr bwMode="auto">
          <a:xfrm>
            <a:off x="838200" y="6119167"/>
            <a:ext cx="9677400" cy="461665"/>
          </a:xfrm>
          <a:prstGeom prst="rect">
            <a:avLst/>
          </a:prstGeom>
          <a:noFill/>
          <a:ln w="9525">
            <a:noFill/>
            <a:miter lim="800000"/>
            <a:headEnd/>
            <a:tailEnd/>
          </a:ln>
        </p:spPr>
        <p:txBody>
          <a:bodyPr wrap="square">
            <a:spAutoFit/>
          </a:bodyPr>
          <a:lstStyle/>
          <a:p>
            <a:r>
              <a:rPr lang="en-US" sz="2400" b="1" dirty="0"/>
              <a:t>A* — A Better Best-First Strategy</a:t>
            </a:r>
            <a:r>
              <a:rPr lang="tr-TR" sz="2400" b="1" dirty="0"/>
              <a:t> </a:t>
            </a:r>
            <a:r>
              <a:rPr lang="tr-TR" sz="2400" b="1" dirty="0" err="1"/>
              <a:t>by</a:t>
            </a:r>
            <a:r>
              <a:rPr lang="tr-TR" sz="2400" b="1" dirty="0"/>
              <a:t> </a:t>
            </a:r>
            <a:r>
              <a:rPr lang="tr-TR" sz="2400" b="1" dirty="0" err="1"/>
              <a:t>combining</a:t>
            </a:r>
            <a:r>
              <a:rPr lang="tr-TR" sz="2400" b="1" dirty="0"/>
              <a:t> UCS </a:t>
            </a:r>
            <a:r>
              <a:rPr lang="tr-TR" sz="2400" b="1" dirty="0" err="1"/>
              <a:t>and</a:t>
            </a:r>
            <a:r>
              <a:rPr lang="tr-TR" sz="2400" b="1" dirty="0"/>
              <a:t> </a:t>
            </a:r>
            <a:r>
              <a:rPr lang="tr-TR" sz="2400" b="1" dirty="0" err="1"/>
              <a:t>Greedy</a:t>
            </a:r>
            <a:r>
              <a:rPr lang="tr-TR" sz="2400" b="1" dirty="0"/>
              <a:t> </a:t>
            </a:r>
            <a:endParaRPr lang="en-US" sz="2400" b="1" dirty="0"/>
          </a:p>
        </p:txBody>
      </p:sp>
    </p:spTree>
    <p:extLst>
      <p:ext uri="{BB962C8B-B14F-4D97-AF65-F5344CB8AC3E}">
        <p14:creationId xmlns:p14="http://schemas.microsoft.com/office/powerpoint/2010/main" val="1637711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a:t>A* Search</a:t>
            </a:r>
            <a:r>
              <a:rPr lang="tr-TR" dirty="0"/>
              <a:t> (</a:t>
            </a:r>
            <a:r>
              <a:rPr lang="tr-TR" dirty="0" err="1"/>
              <a:t>turtle</a:t>
            </a:r>
            <a:r>
              <a:rPr lang="tr-TR" dirty="0"/>
              <a:t> &amp; </a:t>
            </a:r>
            <a:r>
              <a:rPr lang="tr-TR" dirty="0" err="1"/>
              <a:t>rabbit</a:t>
            </a:r>
            <a:r>
              <a:rPr lang="tr-TR" dirty="0"/>
              <a:t> </a:t>
            </a:r>
            <a:r>
              <a:rPr lang="tr-TR" dirty="0" err="1"/>
              <a:t>analogy</a:t>
            </a:r>
            <a:r>
              <a:rPr lang="tr-TR" dirty="0"/>
              <a:t>)</a:t>
            </a:r>
            <a:endParaRPr lang="en-US" dirty="0"/>
          </a:p>
        </p:txBody>
      </p:sp>
      <p:pic>
        <p:nvPicPr>
          <p:cNvPr id="4104" name="Picture 8"/>
          <p:cNvPicPr>
            <a:picLocks noChangeAspect="1" noChangeArrowheads="1"/>
          </p:cNvPicPr>
          <p:nvPr/>
        </p:nvPicPr>
        <p:blipFill>
          <a:blip r:embed="rId3" cstate="print"/>
          <a:srcRect/>
          <a:stretch>
            <a:fillRect/>
          </a:stretch>
        </p:blipFill>
        <p:spPr bwMode="auto">
          <a:xfrm>
            <a:off x="3200400" y="1676400"/>
            <a:ext cx="2871787" cy="1905000"/>
          </a:xfrm>
          <a:prstGeom prst="rect">
            <a:avLst/>
          </a:prstGeom>
          <a:noFill/>
          <a:ln w="9525">
            <a:noFill/>
            <a:miter lim="800000"/>
            <a:headEnd/>
            <a:tailEnd/>
          </a:ln>
        </p:spPr>
      </p:pic>
      <p:pic>
        <p:nvPicPr>
          <p:cNvPr id="4105" name="Picture 9"/>
          <p:cNvPicPr>
            <a:picLocks noChangeAspect="1" noChangeArrowheads="1"/>
          </p:cNvPicPr>
          <p:nvPr/>
        </p:nvPicPr>
        <p:blipFill>
          <a:blip r:embed="rId4" cstate="print"/>
          <a:srcRect/>
          <a:stretch>
            <a:fillRect/>
          </a:stretch>
        </p:blipFill>
        <p:spPr bwMode="auto">
          <a:xfrm>
            <a:off x="7239000" y="1447800"/>
            <a:ext cx="1600200" cy="1843088"/>
          </a:xfrm>
          <a:prstGeom prst="rect">
            <a:avLst/>
          </a:prstGeom>
          <a:noFill/>
          <a:ln w="9525">
            <a:noFill/>
            <a:miter lim="800000"/>
            <a:headEnd/>
            <a:tailEnd/>
          </a:ln>
        </p:spPr>
      </p:pic>
      <p:pic>
        <p:nvPicPr>
          <p:cNvPr id="4106" name="Picture 10"/>
          <p:cNvPicPr>
            <a:picLocks noChangeAspect="1" noChangeArrowheads="1"/>
          </p:cNvPicPr>
          <p:nvPr/>
        </p:nvPicPr>
        <p:blipFill>
          <a:blip r:embed="rId5" cstate="print"/>
          <a:srcRect/>
          <a:stretch>
            <a:fillRect/>
          </a:stretch>
        </p:blipFill>
        <p:spPr bwMode="auto">
          <a:xfrm>
            <a:off x="4419600" y="3744914"/>
            <a:ext cx="3557588" cy="2360612"/>
          </a:xfrm>
          <a:prstGeom prst="rect">
            <a:avLst/>
          </a:prstGeom>
          <a:noFill/>
          <a:ln w="9525">
            <a:noFill/>
            <a:miter lim="800000"/>
            <a:headEnd/>
            <a:tailEnd/>
          </a:ln>
        </p:spPr>
      </p:pic>
      <p:sp>
        <p:nvSpPr>
          <p:cNvPr id="12" name="TextBox 11"/>
          <p:cNvSpPr txBox="1">
            <a:spLocks noChangeArrowheads="1"/>
          </p:cNvSpPr>
          <p:nvPr/>
        </p:nvSpPr>
        <p:spPr bwMode="auto">
          <a:xfrm>
            <a:off x="3633787" y="3276601"/>
            <a:ext cx="1524000" cy="400108"/>
          </a:xfrm>
          <a:prstGeom prst="rect">
            <a:avLst/>
          </a:prstGeom>
          <a:noFill/>
          <a:ln w="9525">
            <a:noFill/>
            <a:miter lim="800000"/>
            <a:headEnd/>
            <a:tailEnd/>
          </a:ln>
        </p:spPr>
        <p:txBody>
          <a:bodyPr lIns="91438" tIns="45719" rIns="91438" bIns="45719">
            <a:spAutoFit/>
          </a:bodyPr>
          <a:lstStyle/>
          <a:p>
            <a:pPr algn="ctr"/>
            <a:r>
              <a:rPr lang="en-US" sz="2000">
                <a:latin typeface="Calibri" pitchFamily="34" charset="0"/>
              </a:rPr>
              <a:t>UCS</a:t>
            </a:r>
          </a:p>
        </p:txBody>
      </p:sp>
      <p:sp>
        <p:nvSpPr>
          <p:cNvPr id="13" name="TextBox 12"/>
          <p:cNvSpPr txBox="1">
            <a:spLocks noChangeArrowheads="1"/>
          </p:cNvSpPr>
          <p:nvPr/>
        </p:nvSpPr>
        <p:spPr bwMode="auto">
          <a:xfrm>
            <a:off x="7162800" y="3276601"/>
            <a:ext cx="1524000" cy="400108"/>
          </a:xfrm>
          <a:prstGeom prst="rect">
            <a:avLst/>
          </a:prstGeom>
          <a:noFill/>
          <a:ln w="9525">
            <a:noFill/>
            <a:miter lim="800000"/>
            <a:headEnd/>
            <a:tailEnd/>
          </a:ln>
        </p:spPr>
        <p:txBody>
          <a:bodyPr lIns="91438" tIns="45719" rIns="91438" bIns="45719">
            <a:spAutoFit/>
          </a:bodyPr>
          <a:lstStyle/>
          <a:p>
            <a:pPr algn="ctr"/>
            <a:r>
              <a:rPr lang="en-US" sz="2000">
                <a:latin typeface="Calibri" pitchFamily="34" charset="0"/>
              </a:rPr>
              <a:t>Greedy</a:t>
            </a:r>
          </a:p>
        </p:txBody>
      </p:sp>
      <p:sp>
        <p:nvSpPr>
          <p:cNvPr id="14" name="TextBox 13"/>
          <p:cNvSpPr txBox="1">
            <a:spLocks noChangeArrowheads="1"/>
          </p:cNvSpPr>
          <p:nvPr/>
        </p:nvSpPr>
        <p:spPr bwMode="auto">
          <a:xfrm>
            <a:off x="5562599" y="5954714"/>
            <a:ext cx="1524000" cy="400108"/>
          </a:xfrm>
          <a:prstGeom prst="rect">
            <a:avLst/>
          </a:prstGeom>
          <a:noFill/>
          <a:ln w="9525">
            <a:noFill/>
            <a:miter lim="800000"/>
            <a:headEnd/>
            <a:tailEnd/>
          </a:ln>
        </p:spPr>
        <p:txBody>
          <a:bodyPr lIns="91438" tIns="45719" rIns="91438" bIns="45719">
            <a:spAutoFit/>
          </a:bodyPr>
          <a:lstStyle/>
          <a:p>
            <a:pPr algn="ctr"/>
            <a:r>
              <a:rPr lang="en-US" sz="2000">
                <a:latin typeface="Calibri" pitchFamily="34" charset="0"/>
              </a:rPr>
              <a:t>A*</a:t>
            </a:r>
          </a:p>
        </p:txBody>
      </p:sp>
      <p:sp>
        <p:nvSpPr>
          <p:cNvPr id="10" name="Rectangle 9"/>
          <p:cNvSpPr/>
          <p:nvPr/>
        </p:nvSpPr>
        <p:spPr>
          <a:xfrm>
            <a:off x="2743200" y="1447800"/>
            <a:ext cx="5791200" cy="502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en-US" sz="200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10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a:t>Recap: Search</a:t>
            </a:r>
          </a:p>
        </p:txBody>
      </p:sp>
      <p:sp>
        <p:nvSpPr>
          <p:cNvPr id="6147" name="Rectangle 3"/>
          <p:cNvSpPr>
            <a:spLocks noGrp="1" noChangeArrowheads="1"/>
          </p:cNvSpPr>
          <p:nvPr>
            <p:ph idx="1"/>
          </p:nvPr>
        </p:nvSpPr>
        <p:spPr>
          <a:xfrm>
            <a:off x="457200" y="1600200"/>
            <a:ext cx="7696200" cy="4876800"/>
          </a:xfrm>
        </p:spPr>
        <p:txBody>
          <a:bodyPr/>
          <a:lstStyle/>
          <a:p>
            <a:pPr eaLnBrk="1" hangingPunct="1">
              <a:lnSpc>
                <a:spcPct val="90000"/>
              </a:lnSpc>
            </a:pPr>
            <a:r>
              <a:rPr lang="en-US" sz="2400" dirty="0"/>
              <a:t>Search problem:</a:t>
            </a:r>
          </a:p>
          <a:p>
            <a:pPr lvl="1" eaLnBrk="1" hangingPunct="1">
              <a:lnSpc>
                <a:spcPct val="90000"/>
              </a:lnSpc>
            </a:pPr>
            <a:r>
              <a:rPr lang="en-US" sz="2000" dirty="0"/>
              <a:t>States (configurations of the world)</a:t>
            </a:r>
          </a:p>
          <a:p>
            <a:pPr lvl="1" eaLnBrk="1" hangingPunct="1">
              <a:lnSpc>
                <a:spcPct val="90000"/>
              </a:lnSpc>
            </a:pPr>
            <a:r>
              <a:rPr lang="en-US" sz="2000" dirty="0"/>
              <a:t>Actions and costs</a:t>
            </a:r>
          </a:p>
          <a:p>
            <a:pPr lvl="1" eaLnBrk="1" hangingPunct="1">
              <a:lnSpc>
                <a:spcPct val="90000"/>
              </a:lnSpc>
            </a:pPr>
            <a:r>
              <a:rPr lang="en-US" sz="2000" dirty="0"/>
              <a:t>Successor function (world dynamics)</a:t>
            </a:r>
          </a:p>
          <a:p>
            <a:pPr lvl="1" eaLnBrk="1" hangingPunct="1">
              <a:lnSpc>
                <a:spcPct val="90000"/>
              </a:lnSpc>
            </a:pPr>
            <a:r>
              <a:rPr lang="en-US" sz="2000" dirty="0"/>
              <a:t>Start state and goal test</a:t>
            </a:r>
          </a:p>
          <a:p>
            <a:pPr>
              <a:lnSpc>
                <a:spcPct val="90000"/>
              </a:lnSpc>
            </a:pPr>
            <a:endParaRPr lang="en-US" sz="1500" dirty="0"/>
          </a:p>
          <a:p>
            <a:pPr eaLnBrk="1" hangingPunct="1">
              <a:lnSpc>
                <a:spcPct val="90000"/>
              </a:lnSpc>
            </a:pPr>
            <a:r>
              <a:rPr lang="en-US" sz="2400" dirty="0"/>
              <a:t>Search tree:</a:t>
            </a:r>
          </a:p>
          <a:p>
            <a:pPr lvl="1" eaLnBrk="1" hangingPunct="1">
              <a:lnSpc>
                <a:spcPct val="90000"/>
              </a:lnSpc>
            </a:pPr>
            <a:r>
              <a:rPr lang="en-US" sz="2000" dirty="0"/>
              <a:t>Nodes: represent plans for reaching states</a:t>
            </a:r>
          </a:p>
          <a:p>
            <a:pPr lvl="1" eaLnBrk="1" hangingPunct="1">
              <a:lnSpc>
                <a:spcPct val="90000"/>
              </a:lnSpc>
            </a:pPr>
            <a:r>
              <a:rPr lang="en-US" sz="2000" dirty="0"/>
              <a:t>Plans have costs (sum of action costs)</a:t>
            </a:r>
          </a:p>
          <a:p>
            <a:pPr>
              <a:lnSpc>
                <a:spcPct val="90000"/>
              </a:lnSpc>
            </a:pPr>
            <a:endParaRPr lang="en-US" sz="1500" dirty="0"/>
          </a:p>
          <a:p>
            <a:pPr eaLnBrk="1" hangingPunct="1">
              <a:lnSpc>
                <a:spcPct val="90000"/>
              </a:lnSpc>
            </a:pPr>
            <a:r>
              <a:rPr lang="en-US" sz="2400" dirty="0"/>
              <a:t>Search algorithm:</a:t>
            </a:r>
          </a:p>
          <a:p>
            <a:pPr lvl="1" eaLnBrk="1" hangingPunct="1">
              <a:lnSpc>
                <a:spcPct val="90000"/>
              </a:lnSpc>
            </a:pPr>
            <a:r>
              <a:rPr lang="en-US" sz="2000" dirty="0"/>
              <a:t>Systematically builds a search tree</a:t>
            </a:r>
          </a:p>
          <a:p>
            <a:pPr lvl="1" eaLnBrk="1" hangingPunct="1">
              <a:lnSpc>
                <a:spcPct val="90000"/>
              </a:lnSpc>
            </a:pPr>
            <a:r>
              <a:rPr lang="en-US" sz="2000" dirty="0"/>
              <a:t>Chooses an ordering of the fringe (unexplored nodes)</a:t>
            </a:r>
          </a:p>
          <a:p>
            <a:pPr lvl="1" eaLnBrk="1" hangingPunct="1">
              <a:lnSpc>
                <a:spcPct val="90000"/>
              </a:lnSpc>
            </a:pPr>
            <a:r>
              <a:rPr lang="en-US" sz="2000" dirty="0"/>
              <a:t>Optimal: finds least-cost plans</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90277" y="514350"/>
            <a:ext cx="6164445" cy="462915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338" name="AutoShape 2"/>
          <p:cNvCxnSpPr>
            <a:cxnSpLocks noChangeShapeType="1"/>
            <a:stCxn id="14344" idx="6"/>
            <a:endCxn id="14346" idx="2"/>
          </p:cNvCxnSpPr>
          <p:nvPr/>
        </p:nvCxnSpPr>
        <p:spPr bwMode="auto">
          <a:xfrm>
            <a:off x="5029200" y="4038600"/>
            <a:ext cx="1371600" cy="0"/>
          </a:xfrm>
          <a:prstGeom prst="straightConnector1">
            <a:avLst/>
          </a:prstGeom>
          <a:noFill/>
          <a:ln w="19050">
            <a:solidFill>
              <a:schemeClr val="tx1"/>
            </a:solidFill>
            <a:round/>
            <a:headEnd/>
            <a:tailEnd type="triangle" w="med" len="med"/>
          </a:ln>
        </p:spPr>
      </p:cxnSp>
      <p:cxnSp>
        <p:nvCxnSpPr>
          <p:cNvPr id="14339" name="AutoShape 3"/>
          <p:cNvCxnSpPr>
            <a:cxnSpLocks noChangeShapeType="1"/>
            <a:stCxn id="14365" idx="4"/>
            <a:endCxn id="14344" idx="0"/>
          </p:cNvCxnSpPr>
          <p:nvPr/>
        </p:nvCxnSpPr>
        <p:spPr bwMode="auto">
          <a:xfrm flipH="1">
            <a:off x="4800600" y="3352800"/>
            <a:ext cx="685800" cy="457200"/>
          </a:xfrm>
          <a:prstGeom prst="straightConnector1">
            <a:avLst/>
          </a:prstGeom>
          <a:noFill/>
          <a:ln w="19050">
            <a:solidFill>
              <a:schemeClr val="tx1"/>
            </a:solidFill>
            <a:round/>
            <a:headEnd/>
            <a:tailEnd type="triangle" w="med" len="med"/>
          </a:ln>
        </p:spPr>
      </p:cxnSp>
      <p:sp>
        <p:nvSpPr>
          <p:cNvPr id="14340" name="Rectangle 4"/>
          <p:cNvSpPr>
            <a:spLocks noGrp="1" noChangeArrowheads="1"/>
          </p:cNvSpPr>
          <p:nvPr>
            <p:ph type="title"/>
          </p:nvPr>
        </p:nvSpPr>
        <p:spPr/>
        <p:txBody>
          <a:bodyPr/>
          <a:lstStyle/>
          <a:p>
            <a:pPr eaLnBrk="1" hangingPunct="1"/>
            <a:r>
              <a:rPr lang="en-US" dirty="0">
                <a:latin typeface="Calibri"/>
                <a:cs typeface="Calibri"/>
              </a:rPr>
              <a:t>Combining UCS and Greedy</a:t>
            </a:r>
          </a:p>
        </p:txBody>
      </p:sp>
      <p:sp>
        <p:nvSpPr>
          <p:cNvPr id="852997" name="Rectangle 5"/>
          <p:cNvSpPr>
            <a:spLocks noGrp="1" noChangeArrowheads="1"/>
          </p:cNvSpPr>
          <p:nvPr>
            <p:ph idx="1"/>
          </p:nvPr>
        </p:nvSpPr>
        <p:spPr>
          <a:xfrm>
            <a:off x="2209800" y="1371600"/>
            <a:ext cx="8229600" cy="5029200"/>
          </a:xfrm>
        </p:spPr>
        <p:txBody>
          <a:bodyPr/>
          <a:lstStyle/>
          <a:p>
            <a:pPr eaLnBrk="1" hangingPunct="1">
              <a:lnSpc>
                <a:spcPct val="90000"/>
              </a:lnSpc>
            </a:pPr>
            <a:r>
              <a:rPr lang="en-US" sz="2300" dirty="0">
                <a:solidFill>
                  <a:srgbClr val="3333FF"/>
                </a:solidFill>
                <a:latin typeface="Calibri"/>
                <a:cs typeface="Calibri"/>
              </a:rPr>
              <a:t>Uniform-cost</a:t>
            </a:r>
            <a:r>
              <a:rPr lang="en-US" sz="2300" dirty="0">
                <a:latin typeface="Calibri"/>
                <a:cs typeface="Calibri"/>
              </a:rPr>
              <a:t> </a:t>
            </a:r>
            <a:r>
              <a:rPr lang="en-US" sz="2300" dirty="0">
                <a:solidFill>
                  <a:schemeClr val="tx2"/>
                </a:solidFill>
                <a:latin typeface="Calibri"/>
                <a:cs typeface="Calibri"/>
              </a:rPr>
              <a:t>orders by path cost, or </a:t>
            </a:r>
            <a:r>
              <a:rPr lang="en-US" sz="2300" i="1" dirty="0">
                <a:solidFill>
                  <a:schemeClr val="tx2"/>
                </a:solidFill>
                <a:latin typeface="Calibri"/>
                <a:cs typeface="Calibri"/>
              </a:rPr>
              <a:t>backward cost  </a:t>
            </a:r>
            <a:r>
              <a:rPr lang="en-US" sz="2300" dirty="0">
                <a:solidFill>
                  <a:schemeClr val="tx2"/>
                </a:solidFill>
                <a:latin typeface="Calibri"/>
                <a:cs typeface="Calibri"/>
              </a:rPr>
              <a:t>g(n)</a:t>
            </a:r>
          </a:p>
          <a:p>
            <a:pPr eaLnBrk="1" hangingPunct="1">
              <a:lnSpc>
                <a:spcPct val="90000"/>
              </a:lnSpc>
            </a:pPr>
            <a:r>
              <a:rPr lang="en-US" sz="2300" dirty="0">
                <a:solidFill>
                  <a:srgbClr val="CC0000"/>
                </a:solidFill>
                <a:latin typeface="Calibri"/>
                <a:cs typeface="Calibri"/>
              </a:rPr>
              <a:t>Greedy</a:t>
            </a:r>
            <a:r>
              <a:rPr lang="en-US" sz="2300" dirty="0">
                <a:latin typeface="Calibri"/>
                <a:cs typeface="Calibri"/>
              </a:rPr>
              <a:t> </a:t>
            </a:r>
            <a:r>
              <a:rPr lang="en-US" sz="2300" dirty="0">
                <a:solidFill>
                  <a:schemeClr val="tx2"/>
                </a:solidFill>
                <a:latin typeface="Calibri"/>
                <a:cs typeface="Calibri"/>
              </a:rPr>
              <a:t>orders by goal proximity, or </a:t>
            </a:r>
            <a:r>
              <a:rPr lang="en-US" sz="2300" i="1" dirty="0">
                <a:solidFill>
                  <a:schemeClr val="tx2"/>
                </a:solidFill>
                <a:latin typeface="Calibri"/>
                <a:cs typeface="Calibri"/>
              </a:rPr>
              <a:t>forward cost  </a:t>
            </a:r>
            <a:r>
              <a:rPr lang="en-US" sz="2300" dirty="0">
                <a:solidFill>
                  <a:schemeClr val="tx2"/>
                </a:solidFill>
                <a:latin typeface="Calibri"/>
                <a:cs typeface="Calibri"/>
              </a:rPr>
              <a:t>h(n)</a:t>
            </a:r>
            <a:endParaRPr lang="en-US" sz="2300" i="1" dirty="0">
              <a:solidFill>
                <a:schemeClr val="tx2"/>
              </a:solidFill>
              <a:latin typeface="Calibri"/>
              <a:cs typeface="Calibri"/>
            </a:endParaRPr>
          </a:p>
          <a:p>
            <a:pPr eaLnBrk="1" hangingPunct="1">
              <a:lnSpc>
                <a:spcPct val="90000"/>
              </a:lnSpc>
            </a:pPr>
            <a:endParaRPr lang="en-US" sz="2300" dirty="0">
              <a:solidFill>
                <a:schemeClr val="tx2"/>
              </a:solidFill>
              <a:latin typeface="Calibri"/>
              <a:cs typeface="Calibri"/>
            </a:endParaRPr>
          </a:p>
          <a:p>
            <a:pPr eaLnBrk="1" hangingPunct="1">
              <a:lnSpc>
                <a:spcPct val="90000"/>
              </a:lnSpc>
            </a:pPr>
            <a:endParaRPr lang="en-US" sz="2300" dirty="0">
              <a:latin typeface="Calibri"/>
              <a:cs typeface="Calibri"/>
            </a:endParaRPr>
          </a:p>
          <a:p>
            <a:pPr eaLnBrk="1" hangingPunct="1">
              <a:lnSpc>
                <a:spcPct val="90000"/>
              </a:lnSpc>
            </a:pPr>
            <a:endParaRPr lang="en-US" sz="2300" dirty="0">
              <a:latin typeface="Calibri"/>
              <a:cs typeface="Calibri"/>
            </a:endParaRPr>
          </a:p>
          <a:p>
            <a:pPr eaLnBrk="1" hangingPunct="1">
              <a:lnSpc>
                <a:spcPct val="90000"/>
              </a:lnSpc>
            </a:pPr>
            <a:endParaRPr lang="en-US" sz="2300" dirty="0">
              <a:latin typeface="Calibri"/>
              <a:cs typeface="Calibri"/>
            </a:endParaRPr>
          </a:p>
          <a:p>
            <a:pPr eaLnBrk="1" hangingPunct="1">
              <a:lnSpc>
                <a:spcPct val="90000"/>
              </a:lnSpc>
            </a:pPr>
            <a:endParaRPr lang="en-US" sz="2300" dirty="0">
              <a:latin typeface="Calibri"/>
              <a:cs typeface="Calibri"/>
            </a:endParaRPr>
          </a:p>
          <a:p>
            <a:pPr eaLnBrk="1" hangingPunct="1">
              <a:lnSpc>
                <a:spcPct val="90000"/>
              </a:lnSpc>
            </a:pPr>
            <a:endParaRPr lang="en-US" sz="2300" dirty="0">
              <a:latin typeface="Calibri"/>
              <a:cs typeface="Calibri"/>
            </a:endParaRPr>
          </a:p>
          <a:p>
            <a:pPr eaLnBrk="1" hangingPunct="1">
              <a:lnSpc>
                <a:spcPct val="90000"/>
              </a:lnSpc>
            </a:pPr>
            <a:endParaRPr lang="en-US" sz="2300" dirty="0">
              <a:latin typeface="Calibri"/>
              <a:cs typeface="Calibri"/>
            </a:endParaRPr>
          </a:p>
          <a:p>
            <a:pPr eaLnBrk="1" hangingPunct="1">
              <a:lnSpc>
                <a:spcPct val="90000"/>
              </a:lnSpc>
            </a:pPr>
            <a:endParaRPr lang="en-US" sz="2300" dirty="0">
              <a:latin typeface="Calibri"/>
              <a:cs typeface="Calibri"/>
            </a:endParaRPr>
          </a:p>
          <a:p>
            <a:pPr eaLnBrk="1" hangingPunct="1">
              <a:lnSpc>
                <a:spcPct val="90000"/>
              </a:lnSpc>
            </a:pPr>
            <a:endParaRPr lang="en-US" sz="2300" dirty="0">
              <a:latin typeface="Calibri"/>
              <a:cs typeface="Calibri"/>
            </a:endParaRPr>
          </a:p>
          <a:p>
            <a:pPr eaLnBrk="1" hangingPunct="1">
              <a:lnSpc>
                <a:spcPct val="90000"/>
              </a:lnSpc>
            </a:pPr>
            <a:endParaRPr lang="en-US" sz="2300" dirty="0">
              <a:latin typeface="Calibri"/>
              <a:cs typeface="Calibri"/>
            </a:endParaRPr>
          </a:p>
          <a:p>
            <a:pPr eaLnBrk="1" hangingPunct="1">
              <a:lnSpc>
                <a:spcPct val="90000"/>
              </a:lnSpc>
            </a:pPr>
            <a:r>
              <a:rPr lang="en-US" sz="2300" dirty="0">
                <a:solidFill>
                  <a:srgbClr val="CC00CC"/>
                </a:solidFill>
                <a:latin typeface="Calibri"/>
                <a:cs typeface="Calibri"/>
              </a:rPr>
              <a:t>A* Search</a:t>
            </a:r>
            <a:r>
              <a:rPr lang="en-US" sz="2300" dirty="0">
                <a:solidFill>
                  <a:schemeClr val="tx1"/>
                </a:solidFill>
                <a:latin typeface="Calibri"/>
                <a:cs typeface="Calibri"/>
              </a:rPr>
              <a:t> orders by the sum: f(n) = g(n) + h(n)</a:t>
            </a:r>
            <a:endParaRPr lang="en-US" sz="2300" i="1" dirty="0">
              <a:solidFill>
                <a:schemeClr val="tx1"/>
              </a:solidFill>
              <a:latin typeface="Calibri"/>
              <a:cs typeface="Calibri"/>
            </a:endParaRPr>
          </a:p>
        </p:txBody>
      </p:sp>
      <p:sp>
        <p:nvSpPr>
          <p:cNvPr id="14342" name="Oval 6"/>
          <p:cNvSpPr>
            <a:spLocks noChangeArrowheads="1"/>
          </p:cNvSpPr>
          <p:nvPr/>
        </p:nvSpPr>
        <p:spPr bwMode="auto">
          <a:xfrm>
            <a:off x="457200" y="3810000"/>
            <a:ext cx="457200" cy="457200"/>
          </a:xfrm>
          <a:prstGeom prst="ellipse">
            <a:avLst/>
          </a:prstGeom>
          <a:solidFill>
            <a:schemeClr val="bg1"/>
          </a:solidFill>
          <a:ln w="9525">
            <a:solidFill>
              <a:schemeClr val="tx1"/>
            </a:solidFill>
            <a:round/>
            <a:headEnd/>
            <a:tailEnd/>
          </a:ln>
        </p:spPr>
        <p:txBody>
          <a:bodyPr wrap="none" lIns="91438" tIns="45719" rIns="91438" bIns="45719" anchor="ctr"/>
          <a:lstStyle/>
          <a:p>
            <a:pPr algn="ctr"/>
            <a:r>
              <a:rPr lang="en-US" sz="2000" b="1" dirty="0">
                <a:latin typeface="Calibri"/>
                <a:cs typeface="Calibri"/>
              </a:rPr>
              <a:t>S</a:t>
            </a:r>
          </a:p>
        </p:txBody>
      </p:sp>
      <p:sp>
        <p:nvSpPr>
          <p:cNvPr id="14343" name="Oval 7"/>
          <p:cNvSpPr>
            <a:spLocks noChangeArrowheads="1"/>
          </p:cNvSpPr>
          <p:nvPr/>
        </p:nvSpPr>
        <p:spPr bwMode="auto">
          <a:xfrm>
            <a:off x="1752600" y="3810000"/>
            <a:ext cx="457200" cy="457200"/>
          </a:xfrm>
          <a:prstGeom prst="ellipse">
            <a:avLst/>
          </a:prstGeom>
          <a:solidFill>
            <a:schemeClr val="bg1"/>
          </a:solidFill>
          <a:ln w="9525">
            <a:solidFill>
              <a:schemeClr val="tx1"/>
            </a:solidFill>
            <a:round/>
            <a:headEnd/>
            <a:tailEnd/>
          </a:ln>
        </p:spPr>
        <p:txBody>
          <a:bodyPr wrap="none" lIns="91438" tIns="45719" rIns="91438" bIns="45719" anchor="ctr"/>
          <a:lstStyle/>
          <a:p>
            <a:pPr algn="ctr"/>
            <a:r>
              <a:rPr lang="en-US" sz="2000" b="1" dirty="0">
                <a:latin typeface="Calibri"/>
                <a:cs typeface="Calibri"/>
              </a:rPr>
              <a:t>a</a:t>
            </a:r>
          </a:p>
        </p:txBody>
      </p:sp>
      <p:sp>
        <p:nvSpPr>
          <p:cNvPr id="14344" name="Oval 8"/>
          <p:cNvSpPr>
            <a:spLocks noChangeArrowheads="1"/>
          </p:cNvSpPr>
          <p:nvPr/>
        </p:nvSpPr>
        <p:spPr bwMode="auto">
          <a:xfrm>
            <a:off x="4572000" y="3810000"/>
            <a:ext cx="457200" cy="457200"/>
          </a:xfrm>
          <a:prstGeom prst="ellipse">
            <a:avLst/>
          </a:prstGeom>
          <a:solidFill>
            <a:schemeClr val="bg1"/>
          </a:solidFill>
          <a:ln w="9525">
            <a:solidFill>
              <a:schemeClr val="tx1"/>
            </a:solidFill>
            <a:round/>
            <a:headEnd/>
            <a:tailEnd/>
          </a:ln>
        </p:spPr>
        <p:txBody>
          <a:bodyPr wrap="none" lIns="91438" tIns="45719" rIns="91438" bIns="45719" anchor="ctr"/>
          <a:lstStyle/>
          <a:p>
            <a:pPr algn="ctr"/>
            <a:r>
              <a:rPr lang="en-US" sz="2000" b="1" dirty="0">
                <a:latin typeface="Calibri"/>
                <a:cs typeface="Calibri"/>
              </a:rPr>
              <a:t>d</a:t>
            </a:r>
          </a:p>
        </p:txBody>
      </p:sp>
      <p:sp>
        <p:nvSpPr>
          <p:cNvPr id="14345" name="Oval 9"/>
          <p:cNvSpPr>
            <a:spLocks noChangeArrowheads="1"/>
          </p:cNvSpPr>
          <p:nvPr/>
        </p:nvSpPr>
        <p:spPr bwMode="auto">
          <a:xfrm>
            <a:off x="1752600" y="4724400"/>
            <a:ext cx="457200" cy="457200"/>
          </a:xfrm>
          <a:prstGeom prst="ellipse">
            <a:avLst/>
          </a:prstGeom>
          <a:solidFill>
            <a:schemeClr val="bg1"/>
          </a:solidFill>
          <a:ln w="9525">
            <a:solidFill>
              <a:schemeClr val="tx1"/>
            </a:solidFill>
            <a:round/>
            <a:headEnd/>
            <a:tailEnd/>
          </a:ln>
        </p:spPr>
        <p:txBody>
          <a:bodyPr wrap="none" lIns="91438" tIns="45719" rIns="91438" bIns="45719" anchor="ctr"/>
          <a:lstStyle/>
          <a:p>
            <a:pPr algn="ctr"/>
            <a:r>
              <a:rPr lang="en-US" sz="2000" b="1" dirty="0">
                <a:latin typeface="Calibri"/>
                <a:cs typeface="Calibri"/>
              </a:rPr>
              <a:t>b</a:t>
            </a:r>
          </a:p>
        </p:txBody>
      </p:sp>
      <p:sp>
        <p:nvSpPr>
          <p:cNvPr id="14346" name="Oval 10"/>
          <p:cNvSpPr>
            <a:spLocks noChangeArrowheads="1"/>
          </p:cNvSpPr>
          <p:nvPr/>
        </p:nvSpPr>
        <p:spPr bwMode="auto">
          <a:xfrm>
            <a:off x="6400800" y="3810000"/>
            <a:ext cx="457200" cy="457200"/>
          </a:xfrm>
          <a:prstGeom prst="ellipse">
            <a:avLst/>
          </a:prstGeom>
          <a:solidFill>
            <a:schemeClr val="bg1"/>
          </a:solidFill>
          <a:ln w="9525">
            <a:solidFill>
              <a:schemeClr val="tx1"/>
            </a:solidFill>
            <a:round/>
            <a:headEnd/>
            <a:tailEnd/>
          </a:ln>
        </p:spPr>
        <p:txBody>
          <a:bodyPr wrap="none" lIns="91438" tIns="45719" rIns="91438" bIns="45719" anchor="ctr"/>
          <a:lstStyle/>
          <a:p>
            <a:pPr algn="ctr"/>
            <a:r>
              <a:rPr lang="en-US" sz="2000" b="1" dirty="0">
                <a:latin typeface="Calibri"/>
                <a:cs typeface="Calibri"/>
              </a:rPr>
              <a:t>G</a:t>
            </a:r>
          </a:p>
        </p:txBody>
      </p:sp>
      <p:sp>
        <p:nvSpPr>
          <p:cNvPr id="14347" name="Text Box 11"/>
          <p:cNvSpPr txBox="1">
            <a:spLocks noChangeArrowheads="1"/>
          </p:cNvSpPr>
          <p:nvPr/>
        </p:nvSpPr>
        <p:spPr bwMode="auto">
          <a:xfrm>
            <a:off x="1981200" y="4191001"/>
            <a:ext cx="914400" cy="396875"/>
          </a:xfrm>
          <a:prstGeom prst="rect">
            <a:avLst/>
          </a:prstGeom>
          <a:noFill/>
          <a:ln w="9525">
            <a:noFill/>
            <a:miter lim="800000"/>
            <a:headEnd/>
            <a:tailEnd/>
          </a:ln>
        </p:spPr>
        <p:txBody>
          <a:bodyPr lIns="91438" tIns="45719" rIns="91438" bIns="45719">
            <a:spAutoFit/>
          </a:bodyPr>
          <a:lstStyle/>
          <a:p>
            <a:pPr algn="ctr">
              <a:spcBef>
                <a:spcPct val="50000"/>
              </a:spcBef>
            </a:pPr>
            <a:r>
              <a:rPr lang="en-US" sz="2000" i="1" dirty="0">
                <a:latin typeface="Calibri"/>
                <a:cs typeface="Calibri"/>
              </a:rPr>
              <a:t>h=5</a:t>
            </a:r>
          </a:p>
        </p:txBody>
      </p:sp>
      <p:sp>
        <p:nvSpPr>
          <p:cNvPr id="14348" name="Text Box 12"/>
          <p:cNvSpPr txBox="1">
            <a:spLocks noChangeArrowheads="1"/>
          </p:cNvSpPr>
          <p:nvPr/>
        </p:nvSpPr>
        <p:spPr bwMode="auto">
          <a:xfrm>
            <a:off x="1676400" y="5181601"/>
            <a:ext cx="762000" cy="396875"/>
          </a:xfrm>
          <a:prstGeom prst="rect">
            <a:avLst/>
          </a:prstGeom>
          <a:noFill/>
          <a:ln w="9525">
            <a:noFill/>
            <a:miter lim="800000"/>
            <a:headEnd/>
            <a:tailEnd/>
          </a:ln>
        </p:spPr>
        <p:txBody>
          <a:bodyPr lIns="91438" tIns="45719" rIns="91438" bIns="45719">
            <a:spAutoFit/>
          </a:bodyPr>
          <a:lstStyle/>
          <a:p>
            <a:pPr algn="ctr">
              <a:spcBef>
                <a:spcPct val="50000"/>
              </a:spcBef>
            </a:pPr>
            <a:r>
              <a:rPr lang="en-US" sz="2000" i="1" dirty="0">
                <a:latin typeface="Calibri"/>
                <a:cs typeface="Calibri"/>
              </a:rPr>
              <a:t>h=6</a:t>
            </a:r>
          </a:p>
        </p:txBody>
      </p:sp>
      <p:sp>
        <p:nvSpPr>
          <p:cNvPr id="14349" name="Text Box 13"/>
          <p:cNvSpPr txBox="1">
            <a:spLocks noChangeArrowheads="1"/>
          </p:cNvSpPr>
          <p:nvPr/>
        </p:nvSpPr>
        <p:spPr bwMode="auto">
          <a:xfrm>
            <a:off x="4800600" y="4343401"/>
            <a:ext cx="685800" cy="396875"/>
          </a:xfrm>
          <a:prstGeom prst="rect">
            <a:avLst/>
          </a:prstGeom>
          <a:noFill/>
          <a:ln w="9525">
            <a:noFill/>
            <a:miter lim="800000"/>
            <a:headEnd/>
            <a:tailEnd/>
          </a:ln>
        </p:spPr>
        <p:txBody>
          <a:bodyPr lIns="91438" tIns="45719" rIns="91438" bIns="45719">
            <a:spAutoFit/>
          </a:bodyPr>
          <a:lstStyle/>
          <a:p>
            <a:pPr algn="ctr">
              <a:spcBef>
                <a:spcPct val="50000"/>
              </a:spcBef>
            </a:pPr>
            <a:r>
              <a:rPr lang="en-US" sz="2000" i="1" dirty="0">
                <a:latin typeface="Calibri"/>
                <a:cs typeface="Calibri"/>
              </a:rPr>
              <a:t>h=2</a:t>
            </a:r>
          </a:p>
        </p:txBody>
      </p:sp>
      <p:sp>
        <p:nvSpPr>
          <p:cNvPr id="14350" name="Text Box 14"/>
          <p:cNvSpPr txBox="1">
            <a:spLocks noChangeArrowheads="1"/>
          </p:cNvSpPr>
          <p:nvPr/>
        </p:nvSpPr>
        <p:spPr bwMode="auto">
          <a:xfrm>
            <a:off x="1066800" y="3641725"/>
            <a:ext cx="533400" cy="396875"/>
          </a:xfrm>
          <a:prstGeom prst="rect">
            <a:avLst/>
          </a:prstGeom>
          <a:noFill/>
          <a:ln w="9525">
            <a:noFill/>
            <a:miter lim="800000"/>
            <a:headEnd/>
            <a:tailEnd/>
          </a:ln>
        </p:spPr>
        <p:txBody>
          <a:bodyPr lIns="91438" tIns="45719" rIns="91438" bIns="45719">
            <a:spAutoFit/>
          </a:bodyPr>
          <a:lstStyle/>
          <a:p>
            <a:pPr algn="ctr">
              <a:spcBef>
                <a:spcPct val="50000"/>
              </a:spcBef>
            </a:pPr>
            <a:r>
              <a:rPr lang="en-US" sz="2000" b="1" dirty="0">
                <a:latin typeface="Calibri"/>
                <a:cs typeface="Calibri"/>
              </a:rPr>
              <a:t>1</a:t>
            </a:r>
          </a:p>
        </p:txBody>
      </p:sp>
      <p:sp>
        <p:nvSpPr>
          <p:cNvPr id="14351" name="Text Box 15"/>
          <p:cNvSpPr txBox="1">
            <a:spLocks noChangeArrowheads="1"/>
          </p:cNvSpPr>
          <p:nvPr/>
        </p:nvSpPr>
        <p:spPr bwMode="auto">
          <a:xfrm>
            <a:off x="3276600" y="2286001"/>
            <a:ext cx="381000" cy="396875"/>
          </a:xfrm>
          <a:prstGeom prst="rect">
            <a:avLst/>
          </a:prstGeom>
          <a:noFill/>
          <a:ln w="9525">
            <a:noFill/>
            <a:miter lim="800000"/>
            <a:headEnd/>
            <a:tailEnd/>
          </a:ln>
        </p:spPr>
        <p:txBody>
          <a:bodyPr lIns="91438" tIns="45719" rIns="91438" bIns="45719">
            <a:spAutoFit/>
          </a:bodyPr>
          <a:lstStyle/>
          <a:p>
            <a:pPr algn="ctr">
              <a:spcBef>
                <a:spcPct val="50000"/>
              </a:spcBef>
            </a:pPr>
            <a:r>
              <a:rPr lang="en-US" sz="2000" b="1" dirty="0">
                <a:latin typeface="Calibri"/>
                <a:cs typeface="Calibri"/>
              </a:rPr>
              <a:t>8</a:t>
            </a:r>
          </a:p>
        </p:txBody>
      </p:sp>
      <p:sp>
        <p:nvSpPr>
          <p:cNvPr id="14352" name="Text Box 16"/>
          <p:cNvSpPr txBox="1">
            <a:spLocks noChangeArrowheads="1"/>
          </p:cNvSpPr>
          <p:nvPr/>
        </p:nvSpPr>
        <p:spPr bwMode="auto">
          <a:xfrm>
            <a:off x="1066800" y="4572001"/>
            <a:ext cx="533400" cy="396875"/>
          </a:xfrm>
          <a:prstGeom prst="rect">
            <a:avLst/>
          </a:prstGeom>
          <a:noFill/>
          <a:ln w="9525">
            <a:noFill/>
            <a:miter lim="800000"/>
            <a:headEnd/>
            <a:tailEnd/>
          </a:ln>
        </p:spPr>
        <p:txBody>
          <a:bodyPr lIns="91438" tIns="45719" rIns="91438" bIns="45719">
            <a:spAutoFit/>
          </a:bodyPr>
          <a:lstStyle/>
          <a:p>
            <a:pPr algn="ctr">
              <a:spcBef>
                <a:spcPct val="50000"/>
              </a:spcBef>
            </a:pPr>
            <a:r>
              <a:rPr lang="en-US" sz="2000" b="1" dirty="0">
                <a:latin typeface="Calibri"/>
                <a:cs typeface="Calibri"/>
              </a:rPr>
              <a:t>1</a:t>
            </a:r>
          </a:p>
        </p:txBody>
      </p:sp>
      <p:sp>
        <p:nvSpPr>
          <p:cNvPr id="14353" name="Text Box 17"/>
          <p:cNvSpPr txBox="1">
            <a:spLocks noChangeArrowheads="1"/>
          </p:cNvSpPr>
          <p:nvPr/>
        </p:nvSpPr>
        <p:spPr bwMode="auto">
          <a:xfrm>
            <a:off x="1524000" y="4251325"/>
            <a:ext cx="533400" cy="396875"/>
          </a:xfrm>
          <a:prstGeom prst="rect">
            <a:avLst/>
          </a:prstGeom>
          <a:noFill/>
          <a:ln w="9525">
            <a:noFill/>
            <a:miter lim="800000"/>
            <a:headEnd/>
            <a:tailEnd/>
          </a:ln>
        </p:spPr>
        <p:txBody>
          <a:bodyPr lIns="91438" tIns="45719" rIns="91438" bIns="45719">
            <a:spAutoFit/>
          </a:bodyPr>
          <a:lstStyle/>
          <a:p>
            <a:pPr algn="ctr">
              <a:spcBef>
                <a:spcPct val="50000"/>
              </a:spcBef>
            </a:pPr>
            <a:r>
              <a:rPr lang="en-US" sz="2000" b="1" dirty="0">
                <a:latin typeface="Calibri"/>
                <a:cs typeface="Calibri"/>
              </a:rPr>
              <a:t>1</a:t>
            </a:r>
          </a:p>
        </p:txBody>
      </p:sp>
      <p:sp>
        <p:nvSpPr>
          <p:cNvPr id="14354" name="Text Box 18"/>
          <p:cNvSpPr txBox="1">
            <a:spLocks noChangeArrowheads="1"/>
          </p:cNvSpPr>
          <p:nvPr/>
        </p:nvSpPr>
        <p:spPr bwMode="auto">
          <a:xfrm>
            <a:off x="5562600" y="3641725"/>
            <a:ext cx="533400" cy="396875"/>
          </a:xfrm>
          <a:prstGeom prst="rect">
            <a:avLst/>
          </a:prstGeom>
          <a:noFill/>
          <a:ln w="9525">
            <a:noFill/>
            <a:miter lim="800000"/>
            <a:headEnd/>
            <a:tailEnd/>
          </a:ln>
        </p:spPr>
        <p:txBody>
          <a:bodyPr lIns="91438" tIns="45719" rIns="91438" bIns="45719">
            <a:spAutoFit/>
          </a:bodyPr>
          <a:lstStyle/>
          <a:p>
            <a:pPr algn="ctr">
              <a:spcBef>
                <a:spcPct val="50000"/>
              </a:spcBef>
            </a:pPr>
            <a:r>
              <a:rPr lang="en-US" sz="2000" b="1" dirty="0">
                <a:latin typeface="Calibri"/>
                <a:cs typeface="Calibri"/>
              </a:rPr>
              <a:t>2</a:t>
            </a:r>
          </a:p>
        </p:txBody>
      </p:sp>
      <p:sp>
        <p:nvSpPr>
          <p:cNvPr id="14355" name="Text Box 19"/>
          <p:cNvSpPr txBox="1">
            <a:spLocks noChangeArrowheads="1"/>
          </p:cNvSpPr>
          <p:nvPr/>
        </p:nvSpPr>
        <p:spPr bwMode="auto">
          <a:xfrm>
            <a:off x="304800" y="4191001"/>
            <a:ext cx="838200" cy="396875"/>
          </a:xfrm>
          <a:prstGeom prst="rect">
            <a:avLst/>
          </a:prstGeom>
          <a:noFill/>
          <a:ln w="9525">
            <a:noFill/>
            <a:miter lim="800000"/>
            <a:headEnd/>
            <a:tailEnd/>
          </a:ln>
        </p:spPr>
        <p:txBody>
          <a:bodyPr lIns="91438" tIns="45719" rIns="91438" bIns="45719">
            <a:spAutoFit/>
          </a:bodyPr>
          <a:lstStyle/>
          <a:p>
            <a:pPr algn="ctr">
              <a:spcBef>
                <a:spcPct val="50000"/>
              </a:spcBef>
            </a:pPr>
            <a:r>
              <a:rPr lang="en-US" sz="2000" i="1" dirty="0">
                <a:latin typeface="Calibri"/>
                <a:cs typeface="Calibri"/>
              </a:rPr>
              <a:t>h=6</a:t>
            </a:r>
          </a:p>
        </p:txBody>
      </p:sp>
      <p:sp>
        <p:nvSpPr>
          <p:cNvPr id="14356" name="Text Box 20"/>
          <p:cNvSpPr txBox="1">
            <a:spLocks noChangeArrowheads="1"/>
          </p:cNvSpPr>
          <p:nvPr/>
        </p:nvSpPr>
        <p:spPr bwMode="auto">
          <a:xfrm>
            <a:off x="6172200" y="4343401"/>
            <a:ext cx="914400" cy="396875"/>
          </a:xfrm>
          <a:prstGeom prst="rect">
            <a:avLst/>
          </a:prstGeom>
          <a:noFill/>
          <a:ln w="9525">
            <a:noFill/>
            <a:miter lim="800000"/>
            <a:headEnd/>
            <a:tailEnd/>
          </a:ln>
        </p:spPr>
        <p:txBody>
          <a:bodyPr lIns="91438" tIns="45719" rIns="91438" bIns="45719">
            <a:spAutoFit/>
          </a:bodyPr>
          <a:lstStyle/>
          <a:p>
            <a:pPr algn="ctr">
              <a:spcBef>
                <a:spcPct val="50000"/>
              </a:spcBef>
            </a:pPr>
            <a:r>
              <a:rPr lang="en-US" sz="2000" i="1" dirty="0">
                <a:latin typeface="Calibri"/>
                <a:cs typeface="Calibri"/>
              </a:rPr>
              <a:t>h=0</a:t>
            </a:r>
          </a:p>
        </p:txBody>
      </p:sp>
      <p:cxnSp>
        <p:nvCxnSpPr>
          <p:cNvPr id="14357" name="AutoShape 21"/>
          <p:cNvCxnSpPr>
            <a:cxnSpLocks noChangeShapeType="1"/>
            <a:stCxn id="14342" idx="6"/>
            <a:endCxn id="14343" idx="2"/>
          </p:cNvCxnSpPr>
          <p:nvPr/>
        </p:nvCxnSpPr>
        <p:spPr bwMode="auto">
          <a:xfrm>
            <a:off x="914400" y="4038600"/>
            <a:ext cx="838200" cy="0"/>
          </a:xfrm>
          <a:prstGeom prst="straightConnector1">
            <a:avLst/>
          </a:prstGeom>
          <a:noFill/>
          <a:ln w="19050">
            <a:solidFill>
              <a:schemeClr val="tx1"/>
            </a:solidFill>
            <a:round/>
            <a:headEnd/>
            <a:tailEnd type="triangle" w="med" len="med"/>
          </a:ln>
        </p:spPr>
      </p:cxnSp>
      <p:cxnSp>
        <p:nvCxnSpPr>
          <p:cNvPr id="14358" name="AutoShape 22"/>
          <p:cNvCxnSpPr>
            <a:cxnSpLocks noChangeShapeType="1"/>
            <a:stCxn id="14343" idx="4"/>
            <a:endCxn id="14345" idx="0"/>
          </p:cNvCxnSpPr>
          <p:nvPr/>
        </p:nvCxnSpPr>
        <p:spPr bwMode="auto">
          <a:xfrm>
            <a:off x="1981200" y="4267200"/>
            <a:ext cx="0" cy="457200"/>
          </a:xfrm>
          <a:prstGeom prst="straightConnector1">
            <a:avLst/>
          </a:prstGeom>
          <a:noFill/>
          <a:ln w="19050">
            <a:solidFill>
              <a:schemeClr val="tx1"/>
            </a:solidFill>
            <a:round/>
            <a:headEnd/>
            <a:tailEnd type="triangle" w="med" len="med"/>
          </a:ln>
        </p:spPr>
      </p:cxnSp>
      <p:cxnSp>
        <p:nvCxnSpPr>
          <p:cNvPr id="14359" name="AutoShape 23"/>
          <p:cNvCxnSpPr>
            <a:cxnSpLocks noChangeShapeType="1"/>
            <a:stCxn id="14343" idx="0"/>
            <a:endCxn id="14365" idx="1"/>
          </p:cNvCxnSpPr>
          <p:nvPr/>
        </p:nvCxnSpPr>
        <p:spPr bwMode="auto">
          <a:xfrm rot="-5400000">
            <a:off x="3228976" y="1714501"/>
            <a:ext cx="847725" cy="3343275"/>
          </a:xfrm>
          <a:prstGeom prst="curvedConnector3">
            <a:avLst>
              <a:gd name="adj1" fmla="val 134833"/>
            </a:avLst>
          </a:prstGeom>
          <a:noFill/>
          <a:ln w="19050">
            <a:solidFill>
              <a:schemeClr val="tx1"/>
            </a:solidFill>
            <a:round/>
            <a:headEnd/>
            <a:tailEnd type="triangle" w="med" len="med"/>
          </a:ln>
        </p:spPr>
      </p:cxnSp>
      <p:cxnSp>
        <p:nvCxnSpPr>
          <p:cNvPr id="14360" name="AutoShape 24"/>
          <p:cNvCxnSpPr>
            <a:cxnSpLocks noChangeShapeType="1"/>
            <a:stCxn id="14345" idx="2"/>
            <a:endCxn id="14361" idx="6"/>
          </p:cNvCxnSpPr>
          <p:nvPr/>
        </p:nvCxnSpPr>
        <p:spPr bwMode="auto">
          <a:xfrm rot="10800000">
            <a:off x="914400" y="4953001"/>
            <a:ext cx="838200" cy="1588"/>
          </a:xfrm>
          <a:prstGeom prst="straightConnector1">
            <a:avLst/>
          </a:prstGeom>
          <a:noFill/>
          <a:ln w="19050">
            <a:solidFill>
              <a:schemeClr val="tx1"/>
            </a:solidFill>
            <a:round/>
            <a:headEnd/>
            <a:tailEnd type="triangle" w="med" len="med"/>
          </a:ln>
        </p:spPr>
      </p:cxnSp>
      <p:sp>
        <p:nvSpPr>
          <p:cNvPr id="14361" name="Oval 25"/>
          <p:cNvSpPr>
            <a:spLocks noChangeArrowheads="1"/>
          </p:cNvSpPr>
          <p:nvPr/>
        </p:nvSpPr>
        <p:spPr bwMode="auto">
          <a:xfrm>
            <a:off x="457200" y="4724400"/>
            <a:ext cx="457200" cy="457200"/>
          </a:xfrm>
          <a:prstGeom prst="ellipse">
            <a:avLst/>
          </a:prstGeom>
          <a:solidFill>
            <a:schemeClr val="bg1"/>
          </a:solidFill>
          <a:ln w="9525">
            <a:solidFill>
              <a:schemeClr val="tx1"/>
            </a:solidFill>
            <a:round/>
            <a:headEnd/>
            <a:tailEnd/>
          </a:ln>
        </p:spPr>
        <p:txBody>
          <a:bodyPr wrap="none" lIns="91438" tIns="45719" rIns="91438" bIns="45719" anchor="ctr"/>
          <a:lstStyle/>
          <a:p>
            <a:pPr algn="ctr"/>
            <a:r>
              <a:rPr lang="en-US" sz="2000" b="1" dirty="0">
                <a:latin typeface="Calibri"/>
                <a:cs typeface="Calibri"/>
              </a:rPr>
              <a:t>c</a:t>
            </a:r>
          </a:p>
        </p:txBody>
      </p:sp>
      <p:cxnSp>
        <p:nvCxnSpPr>
          <p:cNvPr id="14362" name="AutoShape 27"/>
          <p:cNvCxnSpPr>
            <a:cxnSpLocks noChangeShapeType="1"/>
            <a:stCxn id="14343" idx="6"/>
            <a:endCxn id="14344" idx="2"/>
          </p:cNvCxnSpPr>
          <p:nvPr/>
        </p:nvCxnSpPr>
        <p:spPr bwMode="auto">
          <a:xfrm>
            <a:off x="2209800" y="4038600"/>
            <a:ext cx="2362200" cy="0"/>
          </a:xfrm>
          <a:prstGeom prst="straightConnector1">
            <a:avLst/>
          </a:prstGeom>
          <a:noFill/>
          <a:ln w="19050">
            <a:solidFill>
              <a:schemeClr val="tx1"/>
            </a:solidFill>
            <a:round/>
            <a:headEnd/>
            <a:tailEnd type="triangle" w="med" len="med"/>
          </a:ln>
        </p:spPr>
      </p:cxnSp>
      <p:sp>
        <p:nvSpPr>
          <p:cNvPr id="14363" name="Text Box 28"/>
          <p:cNvSpPr txBox="1">
            <a:spLocks noChangeArrowheads="1"/>
          </p:cNvSpPr>
          <p:nvPr/>
        </p:nvSpPr>
        <p:spPr bwMode="auto">
          <a:xfrm>
            <a:off x="304800" y="5165725"/>
            <a:ext cx="762000" cy="396875"/>
          </a:xfrm>
          <a:prstGeom prst="rect">
            <a:avLst/>
          </a:prstGeom>
          <a:noFill/>
          <a:ln w="9525">
            <a:noFill/>
            <a:miter lim="800000"/>
            <a:headEnd/>
            <a:tailEnd/>
          </a:ln>
        </p:spPr>
        <p:txBody>
          <a:bodyPr lIns="91438" tIns="45719" rIns="91438" bIns="45719">
            <a:spAutoFit/>
          </a:bodyPr>
          <a:lstStyle/>
          <a:p>
            <a:pPr algn="ctr">
              <a:spcBef>
                <a:spcPct val="50000"/>
              </a:spcBef>
            </a:pPr>
            <a:r>
              <a:rPr lang="en-US" sz="2000" i="1" dirty="0">
                <a:latin typeface="Calibri"/>
                <a:cs typeface="Calibri"/>
              </a:rPr>
              <a:t>h=7</a:t>
            </a:r>
          </a:p>
        </p:txBody>
      </p:sp>
      <p:sp>
        <p:nvSpPr>
          <p:cNvPr id="14364" name="Text Box 30"/>
          <p:cNvSpPr txBox="1">
            <a:spLocks noChangeArrowheads="1"/>
          </p:cNvSpPr>
          <p:nvPr/>
        </p:nvSpPr>
        <p:spPr bwMode="auto">
          <a:xfrm>
            <a:off x="3124200" y="3641725"/>
            <a:ext cx="533400" cy="396875"/>
          </a:xfrm>
          <a:prstGeom prst="rect">
            <a:avLst/>
          </a:prstGeom>
          <a:noFill/>
          <a:ln w="9525">
            <a:noFill/>
            <a:miter lim="800000"/>
            <a:headEnd/>
            <a:tailEnd/>
          </a:ln>
        </p:spPr>
        <p:txBody>
          <a:bodyPr lIns="91438" tIns="45719" rIns="91438" bIns="45719">
            <a:spAutoFit/>
          </a:bodyPr>
          <a:lstStyle/>
          <a:p>
            <a:pPr algn="ctr">
              <a:spcBef>
                <a:spcPct val="50000"/>
              </a:spcBef>
            </a:pPr>
            <a:r>
              <a:rPr lang="en-US" sz="2000" b="1" dirty="0">
                <a:latin typeface="Calibri"/>
                <a:cs typeface="Calibri"/>
              </a:rPr>
              <a:t>3</a:t>
            </a:r>
          </a:p>
        </p:txBody>
      </p:sp>
      <p:sp>
        <p:nvSpPr>
          <p:cNvPr id="14365" name="Oval 31"/>
          <p:cNvSpPr>
            <a:spLocks noChangeArrowheads="1"/>
          </p:cNvSpPr>
          <p:nvPr/>
        </p:nvSpPr>
        <p:spPr bwMode="auto">
          <a:xfrm>
            <a:off x="5257800" y="2895600"/>
            <a:ext cx="457200" cy="457200"/>
          </a:xfrm>
          <a:prstGeom prst="ellipse">
            <a:avLst/>
          </a:prstGeom>
          <a:solidFill>
            <a:schemeClr val="bg1"/>
          </a:solidFill>
          <a:ln w="9525">
            <a:solidFill>
              <a:schemeClr val="tx1"/>
            </a:solidFill>
            <a:round/>
            <a:headEnd/>
            <a:tailEnd/>
          </a:ln>
        </p:spPr>
        <p:txBody>
          <a:bodyPr wrap="none" lIns="91438" tIns="45719" rIns="91438" bIns="45719" anchor="ctr"/>
          <a:lstStyle/>
          <a:p>
            <a:pPr algn="ctr"/>
            <a:r>
              <a:rPr lang="en-US" sz="2000" b="1" dirty="0">
                <a:latin typeface="Calibri"/>
                <a:cs typeface="Calibri"/>
              </a:rPr>
              <a:t>e</a:t>
            </a:r>
          </a:p>
        </p:txBody>
      </p:sp>
      <p:sp>
        <p:nvSpPr>
          <p:cNvPr id="14366" name="Text Box 32"/>
          <p:cNvSpPr txBox="1">
            <a:spLocks noChangeArrowheads="1"/>
          </p:cNvSpPr>
          <p:nvPr/>
        </p:nvSpPr>
        <p:spPr bwMode="auto">
          <a:xfrm>
            <a:off x="5715000" y="2895601"/>
            <a:ext cx="762000" cy="396875"/>
          </a:xfrm>
          <a:prstGeom prst="rect">
            <a:avLst/>
          </a:prstGeom>
          <a:noFill/>
          <a:ln w="9525">
            <a:noFill/>
            <a:miter lim="800000"/>
            <a:headEnd/>
            <a:tailEnd/>
          </a:ln>
        </p:spPr>
        <p:txBody>
          <a:bodyPr lIns="91438" tIns="45719" rIns="91438" bIns="45719">
            <a:spAutoFit/>
          </a:bodyPr>
          <a:lstStyle/>
          <a:p>
            <a:pPr algn="ctr">
              <a:spcBef>
                <a:spcPct val="50000"/>
              </a:spcBef>
            </a:pPr>
            <a:r>
              <a:rPr lang="en-US" sz="2000" i="1" dirty="0">
                <a:latin typeface="Calibri"/>
                <a:cs typeface="Calibri"/>
              </a:rPr>
              <a:t>h=1</a:t>
            </a:r>
          </a:p>
        </p:txBody>
      </p:sp>
      <p:sp>
        <p:nvSpPr>
          <p:cNvPr id="14367" name="Text Box 33"/>
          <p:cNvSpPr txBox="1">
            <a:spLocks noChangeArrowheads="1"/>
          </p:cNvSpPr>
          <p:nvPr/>
        </p:nvSpPr>
        <p:spPr bwMode="auto">
          <a:xfrm>
            <a:off x="4724400" y="3200401"/>
            <a:ext cx="533400" cy="396875"/>
          </a:xfrm>
          <a:prstGeom prst="rect">
            <a:avLst/>
          </a:prstGeom>
          <a:noFill/>
          <a:ln w="9525">
            <a:noFill/>
            <a:miter lim="800000"/>
            <a:headEnd/>
            <a:tailEnd/>
          </a:ln>
        </p:spPr>
        <p:txBody>
          <a:bodyPr lIns="91438" tIns="45719" rIns="91438" bIns="45719">
            <a:spAutoFit/>
          </a:bodyPr>
          <a:lstStyle/>
          <a:p>
            <a:pPr algn="ctr">
              <a:spcBef>
                <a:spcPct val="50000"/>
              </a:spcBef>
            </a:pPr>
            <a:r>
              <a:rPr lang="en-US" sz="2000" b="1" dirty="0">
                <a:latin typeface="Calibri"/>
                <a:cs typeface="Calibri"/>
              </a:rPr>
              <a:t>1</a:t>
            </a:r>
          </a:p>
        </p:txBody>
      </p:sp>
      <p:grpSp>
        <p:nvGrpSpPr>
          <p:cNvPr id="2" name="Group 34"/>
          <p:cNvGrpSpPr>
            <a:grpSpLocks/>
          </p:cNvGrpSpPr>
          <p:nvPr/>
        </p:nvGrpSpPr>
        <p:grpSpPr bwMode="auto">
          <a:xfrm>
            <a:off x="914400" y="4038601"/>
            <a:ext cx="1066800" cy="915988"/>
            <a:chOff x="1392" y="2544"/>
            <a:chExt cx="672" cy="577"/>
          </a:xfrm>
        </p:grpSpPr>
        <p:cxnSp>
          <p:nvCxnSpPr>
            <p:cNvPr id="14379" name="AutoShape 35"/>
            <p:cNvCxnSpPr>
              <a:cxnSpLocks noChangeShapeType="1"/>
            </p:cNvCxnSpPr>
            <p:nvPr/>
          </p:nvCxnSpPr>
          <p:spPr bwMode="auto">
            <a:xfrm>
              <a:off x="1392" y="2544"/>
              <a:ext cx="528" cy="0"/>
            </a:xfrm>
            <a:prstGeom prst="straightConnector1">
              <a:avLst/>
            </a:prstGeom>
            <a:noFill/>
            <a:ln w="38100">
              <a:solidFill>
                <a:srgbClr val="3333FF"/>
              </a:solidFill>
              <a:round/>
              <a:headEnd/>
              <a:tailEnd type="triangle" w="med" len="med"/>
            </a:ln>
          </p:spPr>
        </p:cxnSp>
        <p:cxnSp>
          <p:nvCxnSpPr>
            <p:cNvPr id="14380" name="AutoShape 36"/>
            <p:cNvCxnSpPr>
              <a:cxnSpLocks noChangeShapeType="1"/>
            </p:cNvCxnSpPr>
            <p:nvPr/>
          </p:nvCxnSpPr>
          <p:spPr bwMode="auto">
            <a:xfrm>
              <a:off x="2064" y="2688"/>
              <a:ext cx="0" cy="288"/>
            </a:xfrm>
            <a:prstGeom prst="straightConnector1">
              <a:avLst/>
            </a:prstGeom>
            <a:noFill/>
            <a:ln w="38100">
              <a:solidFill>
                <a:srgbClr val="3333FF"/>
              </a:solidFill>
              <a:round/>
              <a:headEnd/>
              <a:tailEnd type="triangle" w="med" len="med"/>
            </a:ln>
          </p:spPr>
        </p:cxnSp>
        <p:cxnSp>
          <p:nvCxnSpPr>
            <p:cNvPr id="14381" name="AutoShape 37"/>
            <p:cNvCxnSpPr>
              <a:cxnSpLocks noChangeShapeType="1"/>
            </p:cNvCxnSpPr>
            <p:nvPr/>
          </p:nvCxnSpPr>
          <p:spPr bwMode="auto">
            <a:xfrm rot="10800000">
              <a:off x="1392" y="3120"/>
              <a:ext cx="528" cy="1"/>
            </a:xfrm>
            <a:prstGeom prst="straightConnector1">
              <a:avLst/>
            </a:prstGeom>
            <a:noFill/>
            <a:ln w="38100">
              <a:solidFill>
                <a:srgbClr val="3333FF"/>
              </a:solidFill>
              <a:round/>
              <a:headEnd/>
              <a:tailEnd type="triangle" w="med" len="med"/>
            </a:ln>
          </p:spPr>
        </p:cxnSp>
      </p:grpSp>
      <p:grpSp>
        <p:nvGrpSpPr>
          <p:cNvPr id="3" name="Group 38"/>
          <p:cNvGrpSpPr>
            <a:grpSpLocks/>
          </p:cNvGrpSpPr>
          <p:nvPr/>
        </p:nvGrpSpPr>
        <p:grpSpPr bwMode="auto">
          <a:xfrm>
            <a:off x="914400" y="2962276"/>
            <a:ext cx="5486400" cy="1076325"/>
            <a:chOff x="1392" y="1872"/>
            <a:chExt cx="3456" cy="678"/>
          </a:xfrm>
        </p:grpSpPr>
        <p:cxnSp>
          <p:nvCxnSpPr>
            <p:cNvPr id="14375" name="AutoShape 39"/>
            <p:cNvCxnSpPr>
              <a:cxnSpLocks noChangeShapeType="1"/>
            </p:cNvCxnSpPr>
            <p:nvPr/>
          </p:nvCxnSpPr>
          <p:spPr bwMode="auto">
            <a:xfrm>
              <a:off x="3984" y="2550"/>
              <a:ext cx="864" cy="0"/>
            </a:xfrm>
            <a:prstGeom prst="straightConnector1">
              <a:avLst/>
            </a:prstGeom>
            <a:noFill/>
            <a:ln w="38100">
              <a:solidFill>
                <a:srgbClr val="CC0000"/>
              </a:solidFill>
              <a:round/>
              <a:headEnd/>
              <a:tailEnd type="triangle" w="med" len="med"/>
            </a:ln>
          </p:spPr>
        </p:cxnSp>
        <p:cxnSp>
          <p:nvCxnSpPr>
            <p:cNvPr id="14376" name="AutoShape 40"/>
            <p:cNvCxnSpPr>
              <a:cxnSpLocks noChangeShapeType="1"/>
            </p:cNvCxnSpPr>
            <p:nvPr/>
          </p:nvCxnSpPr>
          <p:spPr bwMode="auto">
            <a:xfrm flipH="1">
              <a:off x="3840" y="2118"/>
              <a:ext cx="432" cy="288"/>
            </a:xfrm>
            <a:prstGeom prst="straightConnector1">
              <a:avLst/>
            </a:prstGeom>
            <a:noFill/>
            <a:ln w="38100">
              <a:solidFill>
                <a:srgbClr val="CC0000"/>
              </a:solidFill>
              <a:round/>
              <a:headEnd/>
              <a:tailEnd type="triangle" w="med" len="med"/>
            </a:ln>
          </p:spPr>
        </p:cxnSp>
        <p:cxnSp>
          <p:nvCxnSpPr>
            <p:cNvPr id="14377" name="AutoShape 41"/>
            <p:cNvCxnSpPr>
              <a:cxnSpLocks noChangeShapeType="1"/>
            </p:cNvCxnSpPr>
            <p:nvPr/>
          </p:nvCxnSpPr>
          <p:spPr bwMode="auto">
            <a:xfrm>
              <a:off x="1392" y="2550"/>
              <a:ext cx="528" cy="0"/>
            </a:xfrm>
            <a:prstGeom prst="straightConnector1">
              <a:avLst/>
            </a:prstGeom>
            <a:noFill/>
            <a:ln w="38100">
              <a:solidFill>
                <a:srgbClr val="CC0000"/>
              </a:solidFill>
              <a:round/>
              <a:headEnd/>
              <a:tailEnd type="triangle" w="med" len="med"/>
            </a:ln>
          </p:spPr>
        </p:cxnSp>
        <p:cxnSp>
          <p:nvCxnSpPr>
            <p:cNvPr id="14378" name="AutoShape 42"/>
            <p:cNvCxnSpPr>
              <a:cxnSpLocks noChangeShapeType="1"/>
            </p:cNvCxnSpPr>
            <p:nvPr/>
          </p:nvCxnSpPr>
          <p:spPr bwMode="auto">
            <a:xfrm rot="-5400000">
              <a:off x="2850" y="1086"/>
              <a:ext cx="534" cy="2106"/>
            </a:xfrm>
            <a:prstGeom prst="curvedConnector3">
              <a:avLst>
                <a:gd name="adj1" fmla="val 134833"/>
              </a:avLst>
            </a:prstGeom>
            <a:noFill/>
            <a:ln w="38100">
              <a:solidFill>
                <a:srgbClr val="CC0000"/>
              </a:solidFill>
              <a:round/>
              <a:headEnd/>
              <a:tailEnd type="triangle" w="med" len="med"/>
            </a:ln>
          </p:spPr>
        </p:cxnSp>
      </p:grpSp>
      <p:grpSp>
        <p:nvGrpSpPr>
          <p:cNvPr id="4" name="Group 43"/>
          <p:cNvGrpSpPr>
            <a:grpSpLocks/>
          </p:cNvGrpSpPr>
          <p:nvPr/>
        </p:nvGrpSpPr>
        <p:grpSpPr bwMode="auto">
          <a:xfrm>
            <a:off x="914400" y="4038600"/>
            <a:ext cx="5486400" cy="0"/>
            <a:chOff x="1392" y="2544"/>
            <a:chExt cx="3456" cy="0"/>
          </a:xfrm>
        </p:grpSpPr>
        <p:cxnSp>
          <p:nvCxnSpPr>
            <p:cNvPr id="14372" name="AutoShape 44"/>
            <p:cNvCxnSpPr>
              <a:cxnSpLocks noChangeShapeType="1"/>
            </p:cNvCxnSpPr>
            <p:nvPr/>
          </p:nvCxnSpPr>
          <p:spPr bwMode="auto">
            <a:xfrm>
              <a:off x="3984" y="2544"/>
              <a:ext cx="864" cy="0"/>
            </a:xfrm>
            <a:prstGeom prst="straightConnector1">
              <a:avLst/>
            </a:prstGeom>
            <a:noFill/>
            <a:ln w="38100">
              <a:solidFill>
                <a:srgbClr val="CC00CC"/>
              </a:solidFill>
              <a:round/>
              <a:headEnd/>
              <a:tailEnd type="triangle" w="med" len="med"/>
            </a:ln>
          </p:spPr>
        </p:cxnSp>
        <p:cxnSp>
          <p:nvCxnSpPr>
            <p:cNvPr id="14373" name="AutoShape 45"/>
            <p:cNvCxnSpPr>
              <a:cxnSpLocks noChangeShapeType="1"/>
            </p:cNvCxnSpPr>
            <p:nvPr/>
          </p:nvCxnSpPr>
          <p:spPr bwMode="auto">
            <a:xfrm>
              <a:off x="1392" y="2544"/>
              <a:ext cx="528" cy="0"/>
            </a:xfrm>
            <a:prstGeom prst="straightConnector1">
              <a:avLst/>
            </a:prstGeom>
            <a:noFill/>
            <a:ln w="38100">
              <a:solidFill>
                <a:srgbClr val="CC00CC"/>
              </a:solidFill>
              <a:round/>
              <a:headEnd/>
              <a:tailEnd type="triangle" w="med" len="med"/>
            </a:ln>
          </p:spPr>
        </p:cxnSp>
        <p:cxnSp>
          <p:nvCxnSpPr>
            <p:cNvPr id="14374" name="AutoShape 46"/>
            <p:cNvCxnSpPr>
              <a:cxnSpLocks noChangeShapeType="1"/>
            </p:cNvCxnSpPr>
            <p:nvPr/>
          </p:nvCxnSpPr>
          <p:spPr bwMode="auto">
            <a:xfrm>
              <a:off x="2208" y="2544"/>
              <a:ext cx="1488" cy="0"/>
            </a:xfrm>
            <a:prstGeom prst="straightConnector1">
              <a:avLst/>
            </a:prstGeom>
            <a:noFill/>
            <a:ln w="38100">
              <a:solidFill>
                <a:srgbClr val="CC00CC"/>
              </a:solidFill>
              <a:round/>
              <a:headEnd/>
              <a:tailEnd type="triangle" w="med" len="med"/>
            </a:ln>
          </p:spPr>
        </p:cxnSp>
      </p:grpSp>
      <p:sp>
        <p:nvSpPr>
          <p:cNvPr id="14371" name="Text Box 50"/>
          <p:cNvSpPr txBox="1">
            <a:spLocks noChangeArrowheads="1"/>
          </p:cNvSpPr>
          <p:nvPr/>
        </p:nvSpPr>
        <p:spPr bwMode="auto">
          <a:xfrm>
            <a:off x="9296400" y="6457892"/>
            <a:ext cx="2819400" cy="400108"/>
          </a:xfrm>
          <a:prstGeom prst="rect">
            <a:avLst/>
          </a:prstGeom>
          <a:noFill/>
          <a:ln w="9525">
            <a:noFill/>
            <a:miter lim="800000"/>
            <a:headEnd/>
            <a:tailEnd/>
          </a:ln>
        </p:spPr>
        <p:txBody>
          <a:bodyPr lIns="91438" tIns="45719" rIns="91438" bIns="45719">
            <a:spAutoFit/>
          </a:bodyPr>
          <a:lstStyle/>
          <a:p>
            <a:pPr algn="r">
              <a:spcBef>
                <a:spcPct val="50000"/>
              </a:spcBef>
            </a:pPr>
            <a:r>
              <a:rPr lang="en-US" sz="2000" dirty="0">
                <a:latin typeface="Calibri"/>
                <a:cs typeface="Calibri"/>
              </a:rPr>
              <a:t>Example: </a:t>
            </a:r>
            <a:r>
              <a:rPr lang="en-US" sz="2000" dirty="0" err="1">
                <a:latin typeface="Calibri"/>
                <a:cs typeface="Calibri"/>
              </a:rPr>
              <a:t>Teg</a:t>
            </a:r>
            <a:r>
              <a:rPr lang="en-US" sz="2000" dirty="0">
                <a:latin typeface="Calibri"/>
                <a:cs typeface="Calibri"/>
              </a:rPr>
              <a:t> </a:t>
            </a:r>
            <a:r>
              <a:rPr lang="en-US" sz="2000" dirty="0" err="1">
                <a:latin typeface="Calibri"/>
                <a:cs typeface="Calibri"/>
              </a:rPr>
              <a:t>Grenager</a:t>
            </a:r>
            <a:endParaRPr lang="en-US" sz="2000" dirty="0">
              <a:latin typeface="Calibri"/>
              <a:cs typeface="Calibri"/>
            </a:endParaRPr>
          </a:p>
        </p:txBody>
      </p:sp>
      <p:sp>
        <p:nvSpPr>
          <p:cNvPr id="47" name="Oval 6"/>
          <p:cNvSpPr>
            <a:spLocks noChangeArrowheads="1"/>
          </p:cNvSpPr>
          <p:nvPr/>
        </p:nvSpPr>
        <p:spPr bwMode="auto">
          <a:xfrm>
            <a:off x="9753600" y="2362200"/>
            <a:ext cx="457200" cy="457200"/>
          </a:xfrm>
          <a:prstGeom prst="ellipse">
            <a:avLst/>
          </a:prstGeom>
          <a:solidFill>
            <a:schemeClr val="bg1"/>
          </a:solidFill>
          <a:ln w="9525">
            <a:solidFill>
              <a:schemeClr val="tx1"/>
            </a:solidFill>
            <a:round/>
            <a:headEnd/>
            <a:tailEnd/>
          </a:ln>
        </p:spPr>
        <p:txBody>
          <a:bodyPr wrap="none" lIns="91438" tIns="45719" rIns="91438" bIns="45719" anchor="ctr"/>
          <a:lstStyle/>
          <a:p>
            <a:pPr algn="ctr"/>
            <a:r>
              <a:rPr lang="en-US" sz="2000" b="1" dirty="0">
                <a:latin typeface="Calibri"/>
                <a:cs typeface="Calibri"/>
              </a:rPr>
              <a:t>S</a:t>
            </a:r>
          </a:p>
        </p:txBody>
      </p:sp>
      <p:sp>
        <p:nvSpPr>
          <p:cNvPr id="48" name="Oval 7"/>
          <p:cNvSpPr>
            <a:spLocks noChangeArrowheads="1"/>
          </p:cNvSpPr>
          <p:nvPr/>
        </p:nvSpPr>
        <p:spPr bwMode="auto">
          <a:xfrm>
            <a:off x="9220200" y="2971800"/>
            <a:ext cx="457200" cy="457200"/>
          </a:xfrm>
          <a:prstGeom prst="ellipse">
            <a:avLst/>
          </a:prstGeom>
          <a:solidFill>
            <a:schemeClr val="bg1"/>
          </a:solidFill>
          <a:ln w="9525">
            <a:solidFill>
              <a:schemeClr val="tx1"/>
            </a:solidFill>
            <a:round/>
            <a:headEnd/>
            <a:tailEnd/>
          </a:ln>
        </p:spPr>
        <p:txBody>
          <a:bodyPr wrap="none" lIns="91438" tIns="45719" rIns="91438" bIns="45719" anchor="ctr"/>
          <a:lstStyle/>
          <a:p>
            <a:pPr algn="ctr"/>
            <a:r>
              <a:rPr lang="en-US" sz="2000" b="1" dirty="0">
                <a:latin typeface="Calibri"/>
                <a:cs typeface="Calibri"/>
              </a:rPr>
              <a:t>a</a:t>
            </a:r>
          </a:p>
        </p:txBody>
      </p:sp>
      <p:sp>
        <p:nvSpPr>
          <p:cNvPr id="49" name="Oval 9"/>
          <p:cNvSpPr>
            <a:spLocks noChangeArrowheads="1"/>
          </p:cNvSpPr>
          <p:nvPr/>
        </p:nvSpPr>
        <p:spPr bwMode="auto">
          <a:xfrm>
            <a:off x="8686800" y="3886200"/>
            <a:ext cx="457200" cy="457200"/>
          </a:xfrm>
          <a:prstGeom prst="ellipse">
            <a:avLst/>
          </a:prstGeom>
          <a:solidFill>
            <a:schemeClr val="bg1"/>
          </a:solidFill>
          <a:ln w="9525">
            <a:solidFill>
              <a:schemeClr val="tx1"/>
            </a:solidFill>
            <a:round/>
            <a:headEnd/>
            <a:tailEnd/>
          </a:ln>
        </p:spPr>
        <p:txBody>
          <a:bodyPr wrap="none" lIns="91438" tIns="45719" rIns="91438" bIns="45719" anchor="ctr"/>
          <a:lstStyle/>
          <a:p>
            <a:pPr algn="ctr"/>
            <a:r>
              <a:rPr lang="en-US" sz="2000" b="1" dirty="0">
                <a:latin typeface="Calibri"/>
                <a:cs typeface="Calibri"/>
              </a:rPr>
              <a:t>b</a:t>
            </a:r>
          </a:p>
        </p:txBody>
      </p:sp>
      <p:sp>
        <p:nvSpPr>
          <p:cNvPr id="50" name="Oval 25"/>
          <p:cNvSpPr>
            <a:spLocks noChangeArrowheads="1"/>
          </p:cNvSpPr>
          <p:nvPr/>
        </p:nvSpPr>
        <p:spPr bwMode="auto">
          <a:xfrm>
            <a:off x="8686800" y="4800600"/>
            <a:ext cx="457200" cy="457200"/>
          </a:xfrm>
          <a:prstGeom prst="ellipse">
            <a:avLst/>
          </a:prstGeom>
          <a:solidFill>
            <a:schemeClr val="bg1"/>
          </a:solidFill>
          <a:ln w="9525">
            <a:solidFill>
              <a:schemeClr val="tx1"/>
            </a:solidFill>
            <a:round/>
            <a:headEnd/>
            <a:tailEnd/>
          </a:ln>
        </p:spPr>
        <p:txBody>
          <a:bodyPr wrap="none" lIns="91438" tIns="45719" rIns="91438" bIns="45719" anchor="ctr"/>
          <a:lstStyle/>
          <a:p>
            <a:pPr algn="ctr"/>
            <a:r>
              <a:rPr lang="en-US" sz="2000" b="1" dirty="0">
                <a:latin typeface="Calibri"/>
                <a:cs typeface="Calibri"/>
              </a:rPr>
              <a:t>c</a:t>
            </a:r>
          </a:p>
        </p:txBody>
      </p:sp>
      <p:sp>
        <p:nvSpPr>
          <p:cNvPr id="51" name="Oval 31"/>
          <p:cNvSpPr>
            <a:spLocks noChangeArrowheads="1"/>
          </p:cNvSpPr>
          <p:nvPr/>
        </p:nvSpPr>
        <p:spPr bwMode="auto">
          <a:xfrm>
            <a:off x="10896600" y="3886200"/>
            <a:ext cx="457200" cy="457200"/>
          </a:xfrm>
          <a:prstGeom prst="ellipse">
            <a:avLst/>
          </a:prstGeom>
          <a:solidFill>
            <a:schemeClr val="bg1"/>
          </a:solidFill>
          <a:ln w="9525">
            <a:solidFill>
              <a:schemeClr val="tx1"/>
            </a:solidFill>
            <a:round/>
            <a:headEnd/>
            <a:tailEnd/>
          </a:ln>
        </p:spPr>
        <p:txBody>
          <a:bodyPr wrap="none" lIns="91438" tIns="45719" rIns="91438" bIns="45719" anchor="ctr"/>
          <a:lstStyle/>
          <a:p>
            <a:pPr algn="ctr"/>
            <a:r>
              <a:rPr lang="en-US" sz="2000" b="1" dirty="0">
                <a:latin typeface="Calibri"/>
                <a:cs typeface="Calibri"/>
              </a:rPr>
              <a:t>e</a:t>
            </a:r>
          </a:p>
        </p:txBody>
      </p:sp>
      <p:sp>
        <p:nvSpPr>
          <p:cNvPr id="52" name="Oval 8"/>
          <p:cNvSpPr>
            <a:spLocks noChangeArrowheads="1"/>
          </p:cNvSpPr>
          <p:nvPr/>
        </p:nvSpPr>
        <p:spPr bwMode="auto">
          <a:xfrm>
            <a:off x="9448800" y="3886200"/>
            <a:ext cx="457200" cy="457200"/>
          </a:xfrm>
          <a:prstGeom prst="ellipse">
            <a:avLst/>
          </a:prstGeom>
          <a:solidFill>
            <a:schemeClr val="bg1"/>
          </a:solidFill>
          <a:ln w="9525">
            <a:solidFill>
              <a:schemeClr val="tx1"/>
            </a:solidFill>
            <a:round/>
            <a:headEnd/>
            <a:tailEnd/>
          </a:ln>
        </p:spPr>
        <p:txBody>
          <a:bodyPr wrap="none" lIns="91438" tIns="45719" rIns="91438" bIns="45719" anchor="ctr"/>
          <a:lstStyle/>
          <a:p>
            <a:pPr algn="ctr"/>
            <a:r>
              <a:rPr lang="en-US" sz="2000" b="1" dirty="0">
                <a:latin typeface="Calibri"/>
                <a:cs typeface="Calibri"/>
              </a:rPr>
              <a:t>d</a:t>
            </a:r>
          </a:p>
        </p:txBody>
      </p:sp>
      <p:sp>
        <p:nvSpPr>
          <p:cNvPr id="53" name="Oval 8"/>
          <p:cNvSpPr>
            <a:spLocks noChangeArrowheads="1"/>
          </p:cNvSpPr>
          <p:nvPr/>
        </p:nvSpPr>
        <p:spPr bwMode="auto">
          <a:xfrm>
            <a:off x="10896600" y="4800600"/>
            <a:ext cx="457200" cy="457200"/>
          </a:xfrm>
          <a:prstGeom prst="ellipse">
            <a:avLst/>
          </a:prstGeom>
          <a:solidFill>
            <a:schemeClr val="bg1"/>
          </a:solidFill>
          <a:ln w="9525">
            <a:solidFill>
              <a:schemeClr val="tx1"/>
            </a:solidFill>
            <a:round/>
            <a:headEnd/>
            <a:tailEnd/>
          </a:ln>
        </p:spPr>
        <p:txBody>
          <a:bodyPr wrap="none" lIns="91438" tIns="45719" rIns="91438" bIns="45719" anchor="ctr"/>
          <a:lstStyle/>
          <a:p>
            <a:pPr algn="ctr"/>
            <a:r>
              <a:rPr lang="en-US" sz="2000" b="1" dirty="0">
                <a:latin typeface="Calibri"/>
                <a:cs typeface="Calibri"/>
              </a:rPr>
              <a:t>d</a:t>
            </a:r>
          </a:p>
        </p:txBody>
      </p:sp>
      <p:sp>
        <p:nvSpPr>
          <p:cNvPr id="54" name="Oval 10"/>
          <p:cNvSpPr>
            <a:spLocks noChangeArrowheads="1"/>
          </p:cNvSpPr>
          <p:nvPr/>
        </p:nvSpPr>
        <p:spPr bwMode="auto">
          <a:xfrm>
            <a:off x="9448800" y="4800600"/>
            <a:ext cx="457200" cy="457200"/>
          </a:xfrm>
          <a:prstGeom prst="ellipse">
            <a:avLst/>
          </a:prstGeom>
          <a:solidFill>
            <a:schemeClr val="bg1"/>
          </a:solidFill>
          <a:ln w="9525">
            <a:solidFill>
              <a:schemeClr val="tx1"/>
            </a:solidFill>
            <a:round/>
            <a:headEnd/>
            <a:tailEnd/>
          </a:ln>
        </p:spPr>
        <p:txBody>
          <a:bodyPr wrap="none" lIns="91438" tIns="45719" rIns="91438" bIns="45719" anchor="ctr"/>
          <a:lstStyle/>
          <a:p>
            <a:pPr algn="ctr"/>
            <a:r>
              <a:rPr lang="en-US" sz="2000" b="1" dirty="0">
                <a:latin typeface="Calibri"/>
                <a:cs typeface="Calibri"/>
              </a:rPr>
              <a:t>G</a:t>
            </a:r>
          </a:p>
        </p:txBody>
      </p:sp>
      <p:sp>
        <p:nvSpPr>
          <p:cNvPr id="55" name="Oval 10"/>
          <p:cNvSpPr>
            <a:spLocks noChangeArrowheads="1"/>
          </p:cNvSpPr>
          <p:nvPr/>
        </p:nvSpPr>
        <p:spPr bwMode="auto">
          <a:xfrm>
            <a:off x="10896600" y="5715000"/>
            <a:ext cx="457200" cy="457200"/>
          </a:xfrm>
          <a:prstGeom prst="ellipse">
            <a:avLst/>
          </a:prstGeom>
          <a:solidFill>
            <a:schemeClr val="bg1"/>
          </a:solidFill>
          <a:ln w="9525">
            <a:solidFill>
              <a:schemeClr val="tx1"/>
            </a:solidFill>
            <a:round/>
            <a:headEnd/>
            <a:tailEnd/>
          </a:ln>
        </p:spPr>
        <p:txBody>
          <a:bodyPr wrap="none" lIns="91438" tIns="45719" rIns="91438" bIns="45719" anchor="ctr"/>
          <a:lstStyle/>
          <a:p>
            <a:pPr algn="ctr"/>
            <a:r>
              <a:rPr lang="en-US" sz="2000" b="1" dirty="0">
                <a:latin typeface="Calibri"/>
                <a:cs typeface="Calibri"/>
              </a:rPr>
              <a:t>G</a:t>
            </a:r>
          </a:p>
        </p:txBody>
      </p:sp>
      <p:cxnSp>
        <p:nvCxnSpPr>
          <p:cNvPr id="7" name="Straight Connector 6"/>
          <p:cNvCxnSpPr>
            <a:stCxn id="47" idx="4"/>
            <a:endCxn id="48" idx="7"/>
          </p:cNvCxnSpPr>
          <p:nvPr/>
        </p:nvCxnSpPr>
        <p:spPr>
          <a:xfrm flipH="1">
            <a:off x="9610445" y="2819400"/>
            <a:ext cx="371755" cy="21935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a:stCxn id="48" idx="4"/>
            <a:endCxn id="52" idx="0"/>
          </p:cNvCxnSpPr>
          <p:nvPr/>
        </p:nvCxnSpPr>
        <p:spPr>
          <a:xfrm>
            <a:off x="9448800" y="3429000"/>
            <a:ext cx="2286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51" idx="4"/>
            <a:endCxn id="53" idx="0"/>
          </p:cNvCxnSpPr>
          <p:nvPr/>
        </p:nvCxnSpPr>
        <p:spPr>
          <a:xfrm>
            <a:off x="11125200" y="4343400"/>
            <a:ext cx="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a:stCxn id="52" idx="4"/>
            <a:endCxn id="54" idx="0"/>
          </p:cNvCxnSpPr>
          <p:nvPr/>
        </p:nvCxnSpPr>
        <p:spPr>
          <a:xfrm>
            <a:off x="9677400" y="4343400"/>
            <a:ext cx="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a:stCxn id="51" idx="0"/>
            <a:endCxn id="48" idx="4"/>
          </p:cNvCxnSpPr>
          <p:nvPr/>
        </p:nvCxnSpPr>
        <p:spPr>
          <a:xfrm flipH="1" flipV="1">
            <a:off x="9448800" y="3429000"/>
            <a:ext cx="16764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48" idx="4"/>
            <a:endCxn id="49" idx="0"/>
          </p:cNvCxnSpPr>
          <p:nvPr/>
        </p:nvCxnSpPr>
        <p:spPr>
          <a:xfrm flipH="1">
            <a:off x="8915400" y="3429000"/>
            <a:ext cx="5334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a:stCxn id="49" idx="4"/>
            <a:endCxn id="50" idx="0"/>
          </p:cNvCxnSpPr>
          <p:nvPr/>
        </p:nvCxnSpPr>
        <p:spPr>
          <a:xfrm>
            <a:off x="8915400" y="4343400"/>
            <a:ext cx="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a:stCxn id="53" idx="4"/>
            <a:endCxn id="55" idx="0"/>
          </p:cNvCxnSpPr>
          <p:nvPr/>
        </p:nvCxnSpPr>
        <p:spPr>
          <a:xfrm>
            <a:off x="11125200" y="5257800"/>
            <a:ext cx="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4" name="Text Box 19"/>
          <p:cNvSpPr txBox="1">
            <a:spLocks noChangeArrowheads="1"/>
          </p:cNvSpPr>
          <p:nvPr/>
        </p:nvSpPr>
        <p:spPr bwMode="auto">
          <a:xfrm>
            <a:off x="10287000" y="2209800"/>
            <a:ext cx="838200" cy="707884"/>
          </a:xfrm>
          <a:prstGeom prst="rect">
            <a:avLst/>
          </a:prstGeom>
          <a:noFill/>
          <a:ln w="9525">
            <a:noFill/>
            <a:miter lim="800000"/>
            <a:headEnd/>
            <a:tailEnd/>
          </a:ln>
        </p:spPr>
        <p:txBody>
          <a:bodyPr lIns="91438" tIns="45719" rIns="91438" bIns="45719">
            <a:spAutoFit/>
          </a:bodyPr>
          <a:lstStyle/>
          <a:p>
            <a:pPr algn="ctr">
              <a:spcBef>
                <a:spcPct val="50000"/>
              </a:spcBef>
            </a:pPr>
            <a:r>
              <a:rPr lang="en-US" sz="2000" i="1" dirty="0">
                <a:latin typeface="Calibri"/>
                <a:cs typeface="Calibri"/>
              </a:rPr>
              <a:t>g = 0 h=6</a:t>
            </a:r>
          </a:p>
        </p:txBody>
      </p:sp>
      <p:sp>
        <p:nvSpPr>
          <p:cNvPr id="65" name="Text Box 19"/>
          <p:cNvSpPr txBox="1">
            <a:spLocks noChangeArrowheads="1"/>
          </p:cNvSpPr>
          <p:nvPr/>
        </p:nvSpPr>
        <p:spPr bwMode="auto">
          <a:xfrm>
            <a:off x="8458200" y="2797316"/>
            <a:ext cx="838200" cy="707884"/>
          </a:xfrm>
          <a:prstGeom prst="rect">
            <a:avLst/>
          </a:prstGeom>
          <a:noFill/>
          <a:ln w="9525">
            <a:noFill/>
            <a:miter lim="800000"/>
            <a:headEnd/>
            <a:tailEnd/>
          </a:ln>
        </p:spPr>
        <p:txBody>
          <a:bodyPr lIns="91438" tIns="45719" rIns="91438" bIns="45719">
            <a:spAutoFit/>
          </a:bodyPr>
          <a:lstStyle/>
          <a:p>
            <a:pPr algn="ctr">
              <a:spcBef>
                <a:spcPct val="50000"/>
              </a:spcBef>
            </a:pPr>
            <a:r>
              <a:rPr lang="en-US" sz="2000" i="1" dirty="0">
                <a:latin typeface="Calibri"/>
                <a:cs typeface="Calibri"/>
              </a:rPr>
              <a:t>g = 1 h=5</a:t>
            </a:r>
          </a:p>
        </p:txBody>
      </p:sp>
      <p:sp>
        <p:nvSpPr>
          <p:cNvPr id="66" name="Text Box 19"/>
          <p:cNvSpPr txBox="1">
            <a:spLocks noChangeArrowheads="1"/>
          </p:cNvSpPr>
          <p:nvPr/>
        </p:nvSpPr>
        <p:spPr bwMode="auto">
          <a:xfrm>
            <a:off x="7848600" y="3733800"/>
            <a:ext cx="838200" cy="707884"/>
          </a:xfrm>
          <a:prstGeom prst="rect">
            <a:avLst/>
          </a:prstGeom>
          <a:noFill/>
          <a:ln w="9525">
            <a:noFill/>
            <a:miter lim="800000"/>
            <a:headEnd/>
            <a:tailEnd/>
          </a:ln>
        </p:spPr>
        <p:txBody>
          <a:bodyPr lIns="91438" tIns="45719" rIns="91438" bIns="45719">
            <a:spAutoFit/>
          </a:bodyPr>
          <a:lstStyle/>
          <a:p>
            <a:pPr algn="ctr">
              <a:spcBef>
                <a:spcPct val="50000"/>
              </a:spcBef>
            </a:pPr>
            <a:r>
              <a:rPr lang="en-US" sz="2000" i="1" dirty="0">
                <a:latin typeface="Calibri"/>
                <a:cs typeface="Calibri"/>
              </a:rPr>
              <a:t>g = 2 h=6</a:t>
            </a:r>
          </a:p>
        </p:txBody>
      </p:sp>
      <p:sp>
        <p:nvSpPr>
          <p:cNvPr id="67" name="Text Box 19"/>
          <p:cNvSpPr txBox="1">
            <a:spLocks noChangeArrowheads="1"/>
          </p:cNvSpPr>
          <p:nvPr/>
        </p:nvSpPr>
        <p:spPr bwMode="auto">
          <a:xfrm>
            <a:off x="7848600" y="4626116"/>
            <a:ext cx="838200" cy="707884"/>
          </a:xfrm>
          <a:prstGeom prst="rect">
            <a:avLst/>
          </a:prstGeom>
          <a:noFill/>
          <a:ln w="9525">
            <a:noFill/>
            <a:miter lim="800000"/>
            <a:headEnd/>
            <a:tailEnd/>
          </a:ln>
        </p:spPr>
        <p:txBody>
          <a:bodyPr lIns="91438" tIns="45719" rIns="91438" bIns="45719">
            <a:spAutoFit/>
          </a:bodyPr>
          <a:lstStyle/>
          <a:p>
            <a:pPr algn="ctr">
              <a:spcBef>
                <a:spcPct val="50000"/>
              </a:spcBef>
            </a:pPr>
            <a:r>
              <a:rPr lang="en-US" sz="2000" i="1" dirty="0">
                <a:latin typeface="Calibri"/>
                <a:cs typeface="Calibri"/>
              </a:rPr>
              <a:t>g = 3 h=7</a:t>
            </a:r>
          </a:p>
        </p:txBody>
      </p:sp>
      <p:sp>
        <p:nvSpPr>
          <p:cNvPr id="68" name="Text Box 19"/>
          <p:cNvSpPr txBox="1">
            <a:spLocks noChangeArrowheads="1"/>
          </p:cNvSpPr>
          <p:nvPr/>
        </p:nvSpPr>
        <p:spPr bwMode="auto">
          <a:xfrm>
            <a:off x="9829800" y="3810000"/>
            <a:ext cx="838200" cy="707884"/>
          </a:xfrm>
          <a:prstGeom prst="rect">
            <a:avLst/>
          </a:prstGeom>
          <a:noFill/>
          <a:ln w="9525">
            <a:noFill/>
            <a:miter lim="800000"/>
            <a:headEnd/>
            <a:tailEnd/>
          </a:ln>
        </p:spPr>
        <p:txBody>
          <a:bodyPr lIns="91438" tIns="45719" rIns="91438" bIns="45719">
            <a:spAutoFit/>
          </a:bodyPr>
          <a:lstStyle/>
          <a:p>
            <a:pPr algn="ctr">
              <a:spcBef>
                <a:spcPct val="50000"/>
              </a:spcBef>
            </a:pPr>
            <a:r>
              <a:rPr lang="en-US" sz="2000" i="1" dirty="0">
                <a:latin typeface="Calibri"/>
                <a:cs typeface="Calibri"/>
              </a:rPr>
              <a:t>g = 4 h=2</a:t>
            </a:r>
          </a:p>
        </p:txBody>
      </p:sp>
      <p:sp>
        <p:nvSpPr>
          <p:cNvPr id="69" name="Text Box 19"/>
          <p:cNvSpPr txBox="1">
            <a:spLocks noChangeArrowheads="1"/>
          </p:cNvSpPr>
          <p:nvPr/>
        </p:nvSpPr>
        <p:spPr bwMode="auto">
          <a:xfrm>
            <a:off x="9829800" y="4648200"/>
            <a:ext cx="838200" cy="707884"/>
          </a:xfrm>
          <a:prstGeom prst="rect">
            <a:avLst/>
          </a:prstGeom>
          <a:noFill/>
          <a:ln w="9525">
            <a:noFill/>
            <a:miter lim="800000"/>
            <a:headEnd/>
            <a:tailEnd/>
          </a:ln>
        </p:spPr>
        <p:txBody>
          <a:bodyPr lIns="91438" tIns="45719" rIns="91438" bIns="45719">
            <a:spAutoFit/>
          </a:bodyPr>
          <a:lstStyle/>
          <a:p>
            <a:pPr algn="ctr">
              <a:spcBef>
                <a:spcPct val="50000"/>
              </a:spcBef>
            </a:pPr>
            <a:r>
              <a:rPr lang="en-US" sz="2000" i="1" dirty="0">
                <a:latin typeface="Calibri"/>
                <a:cs typeface="Calibri"/>
              </a:rPr>
              <a:t>g = 6 h=0</a:t>
            </a:r>
          </a:p>
        </p:txBody>
      </p:sp>
      <p:sp>
        <p:nvSpPr>
          <p:cNvPr id="70" name="Text Box 19"/>
          <p:cNvSpPr txBox="1">
            <a:spLocks noChangeArrowheads="1"/>
          </p:cNvSpPr>
          <p:nvPr/>
        </p:nvSpPr>
        <p:spPr bwMode="auto">
          <a:xfrm>
            <a:off x="11277600" y="3711716"/>
            <a:ext cx="838200" cy="707884"/>
          </a:xfrm>
          <a:prstGeom prst="rect">
            <a:avLst/>
          </a:prstGeom>
          <a:noFill/>
          <a:ln w="9525">
            <a:noFill/>
            <a:miter lim="800000"/>
            <a:headEnd/>
            <a:tailEnd/>
          </a:ln>
        </p:spPr>
        <p:txBody>
          <a:bodyPr lIns="91438" tIns="45719" rIns="91438" bIns="45719">
            <a:spAutoFit/>
          </a:bodyPr>
          <a:lstStyle/>
          <a:p>
            <a:pPr algn="ctr">
              <a:spcBef>
                <a:spcPct val="50000"/>
              </a:spcBef>
            </a:pPr>
            <a:r>
              <a:rPr lang="en-US" sz="2000" i="1" dirty="0">
                <a:latin typeface="Calibri"/>
                <a:cs typeface="Calibri"/>
              </a:rPr>
              <a:t>g = 9 h=1</a:t>
            </a:r>
          </a:p>
        </p:txBody>
      </p:sp>
      <p:sp>
        <p:nvSpPr>
          <p:cNvPr id="71" name="Text Box 19"/>
          <p:cNvSpPr txBox="1">
            <a:spLocks noChangeArrowheads="1"/>
          </p:cNvSpPr>
          <p:nvPr/>
        </p:nvSpPr>
        <p:spPr bwMode="auto">
          <a:xfrm>
            <a:off x="11277600" y="4702316"/>
            <a:ext cx="914400" cy="707884"/>
          </a:xfrm>
          <a:prstGeom prst="rect">
            <a:avLst/>
          </a:prstGeom>
          <a:noFill/>
          <a:ln w="9525">
            <a:noFill/>
            <a:miter lim="800000"/>
            <a:headEnd/>
            <a:tailEnd/>
          </a:ln>
        </p:spPr>
        <p:txBody>
          <a:bodyPr wrap="square" lIns="91438" tIns="45719" rIns="91438" bIns="45719">
            <a:spAutoFit/>
          </a:bodyPr>
          <a:lstStyle/>
          <a:p>
            <a:pPr algn="ctr">
              <a:spcBef>
                <a:spcPct val="50000"/>
              </a:spcBef>
            </a:pPr>
            <a:r>
              <a:rPr lang="en-US" sz="2000" i="1" dirty="0">
                <a:latin typeface="Calibri"/>
                <a:cs typeface="Calibri"/>
              </a:rPr>
              <a:t>g = 10 h=2</a:t>
            </a:r>
          </a:p>
        </p:txBody>
      </p:sp>
      <p:sp>
        <p:nvSpPr>
          <p:cNvPr id="72" name="Text Box 19"/>
          <p:cNvSpPr txBox="1">
            <a:spLocks noChangeArrowheads="1"/>
          </p:cNvSpPr>
          <p:nvPr/>
        </p:nvSpPr>
        <p:spPr bwMode="auto">
          <a:xfrm>
            <a:off x="11277600" y="5562600"/>
            <a:ext cx="914400" cy="707884"/>
          </a:xfrm>
          <a:prstGeom prst="rect">
            <a:avLst/>
          </a:prstGeom>
          <a:noFill/>
          <a:ln w="9525">
            <a:noFill/>
            <a:miter lim="800000"/>
            <a:headEnd/>
            <a:tailEnd/>
          </a:ln>
        </p:spPr>
        <p:txBody>
          <a:bodyPr wrap="square" lIns="91438" tIns="45719" rIns="91438" bIns="45719">
            <a:spAutoFit/>
          </a:bodyPr>
          <a:lstStyle/>
          <a:p>
            <a:pPr algn="ctr">
              <a:spcBef>
                <a:spcPct val="50000"/>
              </a:spcBef>
            </a:pPr>
            <a:r>
              <a:rPr lang="en-US" sz="2000" i="1" dirty="0">
                <a:latin typeface="Calibri"/>
                <a:cs typeface="Calibri"/>
              </a:rPr>
              <a:t>g = 12 h=0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529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5299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52997">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2997"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US" dirty="0">
                <a:latin typeface="Calibri"/>
                <a:cs typeface="Calibri"/>
              </a:rPr>
              <a:t>When should A* terminate?</a:t>
            </a:r>
          </a:p>
        </p:txBody>
      </p:sp>
      <p:sp>
        <p:nvSpPr>
          <p:cNvPr id="798748" name="Rectangle 28"/>
          <p:cNvSpPr>
            <a:spLocks noGrp="1" noChangeArrowheads="1"/>
          </p:cNvSpPr>
          <p:nvPr>
            <p:ph idx="1"/>
          </p:nvPr>
        </p:nvSpPr>
        <p:spPr>
          <a:xfrm>
            <a:off x="2209800" y="1447800"/>
            <a:ext cx="9728200" cy="4105174"/>
          </a:xfrm>
        </p:spPr>
        <p:txBody>
          <a:bodyPr/>
          <a:lstStyle/>
          <a:p>
            <a:pPr eaLnBrk="1" hangingPunct="1"/>
            <a:r>
              <a:rPr lang="en-US" dirty="0">
                <a:latin typeface="Calibri"/>
                <a:cs typeface="Calibri"/>
              </a:rPr>
              <a:t>Should we stop when we </a:t>
            </a:r>
            <a:r>
              <a:rPr lang="en-US" dirty="0" err="1">
                <a:latin typeface="Calibri"/>
                <a:cs typeface="Calibri"/>
              </a:rPr>
              <a:t>enqueue</a:t>
            </a:r>
            <a:r>
              <a:rPr lang="en-US" dirty="0">
                <a:latin typeface="Calibri"/>
                <a:cs typeface="Calibri"/>
              </a:rPr>
              <a:t> a goal?</a:t>
            </a:r>
          </a:p>
          <a:p>
            <a:pPr eaLnBrk="1" hangingPunct="1"/>
            <a:endParaRPr lang="en-US" dirty="0">
              <a:latin typeface="Calibri"/>
              <a:cs typeface="Calibri"/>
            </a:endParaRPr>
          </a:p>
          <a:p>
            <a:pPr eaLnBrk="1" hangingPunct="1"/>
            <a:endParaRPr lang="en-US" dirty="0">
              <a:latin typeface="Calibri"/>
              <a:cs typeface="Calibri"/>
            </a:endParaRPr>
          </a:p>
          <a:p>
            <a:pPr eaLnBrk="1" hangingPunct="1"/>
            <a:endParaRPr lang="en-US" dirty="0">
              <a:latin typeface="Calibri"/>
              <a:cs typeface="Calibri"/>
            </a:endParaRPr>
          </a:p>
          <a:p>
            <a:pPr eaLnBrk="1" hangingPunct="1"/>
            <a:endParaRPr lang="en-US" dirty="0">
              <a:latin typeface="Calibri"/>
              <a:cs typeface="Calibri"/>
            </a:endParaRPr>
          </a:p>
          <a:p>
            <a:pPr eaLnBrk="1" hangingPunct="1"/>
            <a:endParaRPr lang="en-US" dirty="0">
              <a:latin typeface="Calibri"/>
              <a:cs typeface="Calibri"/>
            </a:endParaRPr>
          </a:p>
          <a:p>
            <a:pPr eaLnBrk="1" hangingPunct="1"/>
            <a:endParaRPr lang="en-US" dirty="0">
              <a:latin typeface="Calibri"/>
              <a:cs typeface="Calibri"/>
            </a:endParaRPr>
          </a:p>
          <a:p>
            <a:pPr eaLnBrk="1" hangingPunct="1"/>
            <a:r>
              <a:rPr lang="en-US" dirty="0">
                <a:latin typeface="Calibri"/>
                <a:cs typeface="Calibri"/>
              </a:rPr>
              <a:t>No: only stop when we </a:t>
            </a:r>
            <a:r>
              <a:rPr lang="en-US" dirty="0" err="1">
                <a:latin typeface="Calibri"/>
                <a:cs typeface="Calibri"/>
              </a:rPr>
              <a:t>dequeue</a:t>
            </a:r>
            <a:r>
              <a:rPr lang="en-US" dirty="0">
                <a:latin typeface="Calibri"/>
                <a:cs typeface="Calibri"/>
              </a:rPr>
              <a:t> a goal</a:t>
            </a:r>
          </a:p>
        </p:txBody>
      </p:sp>
      <p:sp>
        <p:nvSpPr>
          <p:cNvPr id="15364" name="AutoShape 4"/>
          <p:cNvSpPr>
            <a:spLocks noChangeArrowheads="1"/>
          </p:cNvSpPr>
          <p:nvPr/>
        </p:nvSpPr>
        <p:spPr bwMode="auto">
          <a:xfrm>
            <a:off x="3276600" y="3505200"/>
            <a:ext cx="609600" cy="595312"/>
          </a:xfrm>
          <a:prstGeom prst="roundRect">
            <a:avLst>
              <a:gd name="adj" fmla="val 50000"/>
            </a:avLst>
          </a:prstGeom>
          <a:noFill/>
          <a:ln w="28575">
            <a:solidFill>
              <a:schemeClr val="tx1"/>
            </a:solidFill>
            <a:round/>
            <a:headEnd/>
            <a:tailEnd/>
          </a:ln>
        </p:spPr>
        <p:txBody>
          <a:bodyPr wrap="none" lIns="91438" tIns="45719" rIns="91438" bIns="45719" anchor="ctr"/>
          <a:lstStyle/>
          <a:p>
            <a:pPr algn="ctr"/>
            <a:r>
              <a:rPr lang="en-US" sz="2800" b="1" dirty="0">
                <a:latin typeface="Calibri"/>
                <a:cs typeface="Calibri"/>
              </a:rPr>
              <a:t>S</a:t>
            </a:r>
          </a:p>
        </p:txBody>
      </p:sp>
      <p:sp>
        <p:nvSpPr>
          <p:cNvPr id="15365" name="AutoShape 6"/>
          <p:cNvSpPr>
            <a:spLocks noChangeArrowheads="1"/>
          </p:cNvSpPr>
          <p:nvPr/>
        </p:nvSpPr>
        <p:spPr bwMode="auto">
          <a:xfrm>
            <a:off x="5867400" y="4419600"/>
            <a:ext cx="609600" cy="595312"/>
          </a:xfrm>
          <a:prstGeom prst="roundRect">
            <a:avLst>
              <a:gd name="adj" fmla="val 50000"/>
            </a:avLst>
          </a:prstGeom>
          <a:noFill/>
          <a:ln w="28575">
            <a:solidFill>
              <a:schemeClr val="tx1"/>
            </a:solidFill>
            <a:round/>
            <a:headEnd/>
            <a:tailEnd/>
          </a:ln>
        </p:spPr>
        <p:txBody>
          <a:bodyPr wrap="none" lIns="91438" tIns="45719" rIns="91438" bIns="45719" anchor="ctr"/>
          <a:lstStyle/>
          <a:p>
            <a:pPr algn="ctr"/>
            <a:r>
              <a:rPr lang="en-US" sz="2800" b="1" dirty="0">
                <a:latin typeface="Calibri"/>
                <a:cs typeface="Calibri"/>
              </a:rPr>
              <a:t>B</a:t>
            </a:r>
          </a:p>
        </p:txBody>
      </p:sp>
      <p:sp>
        <p:nvSpPr>
          <p:cNvPr id="15366" name="AutoShape 8"/>
          <p:cNvSpPr>
            <a:spLocks noChangeArrowheads="1"/>
          </p:cNvSpPr>
          <p:nvPr/>
        </p:nvSpPr>
        <p:spPr bwMode="auto">
          <a:xfrm>
            <a:off x="5867400" y="2528888"/>
            <a:ext cx="609600" cy="595312"/>
          </a:xfrm>
          <a:prstGeom prst="roundRect">
            <a:avLst>
              <a:gd name="adj" fmla="val 50000"/>
            </a:avLst>
          </a:prstGeom>
          <a:noFill/>
          <a:ln w="28575">
            <a:solidFill>
              <a:schemeClr val="tx1"/>
            </a:solidFill>
            <a:round/>
            <a:headEnd/>
            <a:tailEnd/>
          </a:ln>
        </p:spPr>
        <p:txBody>
          <a:bodyPr wrap="none" lIns="91438" tIns="45719" rIns="91438" bIns="45719" anchor="ctr"/>
          <a:lstStyle/>
          <a:p>
            <a:pPr algn="ctr"/>
            <a:r>
              <a:rPr lang="en-US" sz="2800" b="1" dirty="0">
                <a:latin typeface="Calibri"/>
                <a:cs typeface="Calibri"/>
              </a:rPr>
              <a:t>A</a:t>
            </a:r>
          </a:p>
        </p:txBody>
      </p:sp>
      <p:sp>
        <p:nvSpPr>
          <p:cNvPr id="15367" name="AutoShape 9"/>
          <p:cNvSpPr>
            <a:spLocks noChangeArrowheads="1"/>
          </p:cNvSpPr>
          <p:nvPr/>
        </p:nvSpPr>
        <p:spPr bwMode="auto">
          <a:xfrm>
            <a:off x="8382000" y="3519488"/>
            <a:ext cx="609600" cy="595312"/>
          </a:xfrm>
          <a:prstGeom prst="roundRect">
            <a:avLst>
              <a:gd name="adj" fmla="val 50000"/>
            </a:avLst>
          </a:prstGeom>
          <a:noFill/>
          <a:ln w="28575">
            <a:solidFill>
              <a:schemeClr val="tx1"/>
            </a:solidFill>
            <a:round/>
            <a:headEnd/>
            <a:tailEnd/>
          </a:ln>
        </p:spPr>
        <p:txBody>
          <a:bodyPr wrap="none" lIns="91438" tIns="45719" rIns="91438" bIns="45719" anchor="ctr"/>
          <a:lstStyle/>
          <a:p>
            <a:pPr algn="ctr"/>
            <a:r>
              <a:rPr lang="en-US" sz="2800" b="1" dirty="0">
                <a:latin typeface="Calibri"/>
                <a:cs typeface="Calibri"/>
              </a:rPr>
              <a:t>G</a:t>
            </a:r>
          </a:p>
        </p:txBody>
      </p:sp>
      <p:sp>
        <p:nvSpPr>
          <p:cNvPr id="15368" name="Line 10"/>
          <p:cNvSpPr>
            <a:spLocks noChangeShapeType="1"/>
          </p:cNvSpPr>
          <p:nvPr/>
        </p:nvSpPr>
        <p:spPr bwMode="auto">
          <a:xfrm>
            <a:off x="6477000" y="2819400"/>
            <a:ext cx="1905000" cy="838200"/>
          </a:xfrm>
          <a:prstGeom prst="line">
            <a:avLst/>
          </a:prstGeom>
          <a:noFill/>
          <a:ln w="28575">
            <a:solidFill>
              <a:schemeClr val="tx1"/>
            </a:solidFill>
            <a:round/>
            <a:headEnd/>
            <a:tailEnd type="triangle" w="lg" len="med"/>
          </a:ln>
        </p:spPr>
        <p:txBody>
          <a:bodyPr lIns="91438" tIns="45719" rIns="91438" bIns="45719"/>
          <a:lstStyle/>
          <a:p>
            <a:endParaRPr lang="en-US">
              <a:latin typeface="Calibri"/>
              <a:cs typeface="Calibri"/>
            </a:endParaRPr>
          </a:p>
        </p:txBody>
      </p:sp>
      <p:sp>
        <p:nvSpPr>
          <p:cNvPr id="15369" name="Line 13"/>
          <p:cNvSpPr>
            <a:spLocks noChangeShapeType="1"/>
          </p:cNvSpPr>
          <p:nvPr/>
        </p:nvSpPr>
        <p:spPr bwMode="auto">
          <a:xfrm flipH="1">
            <a:off x="3886200" y="2819400"/>
            <a:ext cx="1981200" cy="838200"/>
          </a:xfrm>
          <a:prstGeom prst="line">
            <a:avLst/>
          </a:prstGeom>
          <a:noFill/>
          <a:ln w="28575">
            <a:solidFill>
              <a:schemeClr val="tx1"/>
            </a:solidFill>
            <a:round/>
            <a:headEnd type="triangle" w="lg" len="med"/>
            <a:tailEnd/>
          </a:ln>
        </p:spPr>
        <p:txBody>
          <a:bodyPr lIns="91438" tIns="45719" rIns="91438" bIns="45719"/>
          <a:lstStyle/>
          <a:p>
            <a:endParaRPr lang="en-US">
              <a:latin typeface="Calibri"/>
              <a:cs typeface="Calibri"/>
            </a:endParaRPr>
          </a:p>
        </p:txBody>
      </p:sp>
      <p:sp>
        <p:nvSpPr>
          <p:cNvPr id="15370" name="Line 14"/>
          <p:cNvSpPr>
            <a:spLocks noChangeShapeType="1"/>
          </p:cNvSpPr>
          <p:nvPr/>
        </p:nvSpPr>
        <p:spPr bwMode="auto">
          <a:xfrm>
            <a:off x="3886200" y="3962400"/>
            <a:ext cx="1981200" cy="762000"/>
          </a:xfrm>
          <a:prstGeom prst="line">
            <a:avLst/>
          </a:prstGeom>
          <a:noFill/>
          <a:ln w="28575">
            <a:solidFill>
              <a:schemeClr val="tx1"/>
            </a:solidFill>
            <a:round/>
            <a:headEnd/>
            <a:tailEnd type="triangle" w="lg" len="med"/>
          </a:ln>
        </p:spPr>
        <p:txBody>
          <a:bodyPr lIns="91438" tIns="45719" rIns="91438" bIns="45719"/>
          <a:lstStyle/>
          <a:p>
            <a:endParaRPr lang="en-US">
              <a:latin typeface="Calibri"/>
              <a:cs typeface="Calibri"/>
            </a:endParaRPr>
          </a:p>
        </p:txBody>
      </p:sp>
      <p:sp>
        <p:nvSpPr>
          <p:cNvPr id="15371" name="Line 15"/>
          <p:cNvSpPr>
            <a:spLocks noChangeShapeType="1"/>
          </p:cNvSpPr>
          <p:nvPr/>
        </p:nvSpPr>
        <p:spPr bwMode="auto">
          <a:xfrm flipH="1">
            <a:off x="6477000" y="3962400"/>
            <a:ext cx="1905000" cy="762000"/>
          </a:xfrm>
          <a:prstGeom prst="line">
            <a:avLst/>
          </a:prstGeom>
          <a:noFill/>
          <a:ln w="28575">
            <a:solidFill>
              <a:schemeClr val="tx1"/>
            </a:solidFill>
            <a:round/>
            <a:headEnd type="triangle" w="lg" len="med"/>
            <a:tailEnd/>
          </a:ln>
        </p:spPr>
        <p:txBody>
          <a:bodyPr lIns="91438" tIns="45719" rIns="91438" bIns="45719"/>
          <a:lstStyle/>
          <a:p>
            <a:endParaRPr lang="en-US">
              <a:latin typeface="Calibri"/>
              <a:cs typeface="Calibri"/>
            </a:endParaRPr>
          </a:p>
        </p:txBody>
      </p:sp>
      <p:sp>
        <p:nvSpPr>
          <p:cNvPr id="15372" name="Text Box 16"/>
          <p:cNvSpPr txBox="1">
            <a:spLocks noChangeArrowheads="1"/>
          </p:cNvSpPr>
          <p:nvPr/>
        </p:nvSpPr>
        <p:spPr bwMode="auto">
          <a:xfrm>
            <a:off x="4572000" y="2667000"/>
            <a:ext cx="457200" cy="519112"/>
          </a:xfrm>
          <a:prstGeom prst="rect">
            <a:avLst/>
          </a:prstGeom>
          <a:noFill/>
          <a:ln w="9525">
            <a:noFill/>
            <a:miter lim="800000"/>
            <a:headEnd/>
            <a:tailEnd/>
          </a:ln>
        </p:spPr>
        <p:txBody>
          <a:bodyPr lIns="91438" tIns="45719" rIns="91438" bIns="45719">
            <a:spAutoFit/>
          </a:bodyPr>
          <a:lstStyle/>
          <a:p>
            <a:pPr>
              <a:spcBef>
                <a:spcPct val="50000"/>
              </a:spcBef>
            </a:pPr>
            <a:r>
              <a:rPr lang="en-US" sz="2800" b="1" dirty="0">
                <a:latin typeface="Calibri"/>
                <a:cs typeface="Calibri"/>
              </a:rPr>
              <a:t>2</a:t>
            </a:r>
          </a:p>
        </p:txBody>
      </p:sp>
      <p:sp>
        <p:nvSpPr>
          <p:cNvPr id="15373" name="Text Box 19"/>
          <p:cNvSpPr txBox="1">
            <a:spLocks noChangeArrowheads="1"/>
          </p:cNvSpPr>
          <p:nvPr/>
        </p:nvSpPr>
        <p:spPr bwMode="auto">
          <a:xfrm>
            <a:off x="7315200" y="4433888"/>
            <a:ext cx="457200" cy="519112"/>
          </a:xfrm>
          <a:prstGeom prst="rect">
            <a:avLst/>
          </a:prstGeom>
          <a:noFill/>
          <a:ln w="9525">
            <a:noFill/>
            <a:miter lim="800000"/>
            <a:headEnd/>
            <a:tailEnd/>
          </a:ln>
        </p:spPr>
        <p:txBody>
          <a:bodyPr lIns="91438" tIns="45719" rIns="91438" bIns="45719">
            <a:spAutoFit/>
          </a:bodyPr>
          <a:lstStyle/>
          <a:p>
            <a:pPr>
              <a:spcBef>
                <a:spcPct val="50000"/>
              </a:spcBef>
            </a:pPr>
            <a:r>
              <a:rPr lang="en-US" sz="2800" b="1" dirty="0">
                <a:latin typeface="Calibri"/>
                <a:cs typeface="Calibri"/>
              </a:rPr>
              <a:t>3</a:t>
            </a:r>
          </a:p>
        </p:txBody>
      </p:sp>
      <p:sp>
        <p:nvSpPr>
          <p:cNvPr id="15374" name="Text Box 20"/>
          <p:cNvSpPr txBox="1">
            <a:spLocks noChangeArrowheads="1"/>
          </p:cNvSpPr>
          <p:nvPr/>
        </p:nvSpPr>
        <p:spPr bwMode="auto">
          <a:xfrm>
            <a:off x="7315200" y="2681288"/>
            <a:ext cx="457200" cy="519112"/>
          </a:xfrm>
          <a:prstGeom prst="rect">
            <a:avLst/>
          </a:prstGeom>
          <a:noFill/>
          <a:ln w="9525">
            <a:noFill/>
            <a:miter lim="800000"/>
            <a:headEnd/>
            <a:tailEnd/>
          </a:ln>
        </p:spPr>
        <p:txBody>
          <a:bodyPr lIns="91438" tIns="45719" rIns="91438" bIns="45719">
            <a:spAutoFit/>
          </a:bodyPr>
          <a:lstStyle/>
          <a:p>
            <a:pPr>
              <a:spcBef>
                <a:spcPct val="50000"/>
              </a:spcBef>
            </a:pPr>
            <a:r>
              <a:rPr lang="en-US" sz="2800" b="1" dirty="0">
                <a:latin typeface="Calibri"/>
                <a:cs typeface="Calibri"/>
              </a:rPr>
              <a:t>2</a:t>
            </a:r>
          </a:p>
        </p:txBody>
      </p:sp>
      <p:sp>
        <p:nvSpPr>
          <p:cNvPr id="15375" name="Text Box 21"/>
          <p:cNvSpPr txBox="1">
            <a:spLocks noChangeArrowheads="1"/>
          </p:cNvSpPr>
          <p:nvPr/>
        </p:nvSpPr>
        <p:spPr bwMode="auto">
          <a:xfrm>
            <a:off x="4572000" y="4419600"/>
            <a:ext cx="457200" cy="519112"/>
          </a:xfrm>
          <a:prstGeom prst="rect">
            <a:avLst/>
          </a:prstGeom>
          <a:noFill/>
          <a:ln w="9525">
            <a:noFill/>
            <a:miter lim="800000"/>
            <a:headEnd/>
            <a:tailEnd/>
          </a:ln>
        </p:spPr>
        <p:txBody>
          <a:bodyPr lIns="91438" tIns="45719" rIns="91438" bIns="45719">
            <a:spAutoFit/>
          </a:bodyPr>
          <a:lstStyle/>
          <a:p>
            <a:pPr>
              <a:spcBef>
                <a:spcPct val="50000"/>
              </a:spcBef>
            </a:pPr>
            <a:r>
              <a:rPr lang="en-US" sz="2800" b="1" dirty="0">
                <a:latin typeface="Calibri"/>
                <a:cs typeface="Calibri"/>
              </a:rPr>
              <a:t>2</a:t>
            </a:r>
          </a:p>
        </p:txBody>
      </p:sp>
      <p:sp>
        <p:nvSpPr>
          <p:cNvPr id="15376" name="Text Box 22"/>
          <p:cNvSpPr txBox="1">
            <a:spLocks noChangeArrowheads="1"/>
          </p:cNvSpPr>
          <p:nvPr/>
        </p:nvSpPr>
        <p:spPr bwMode="auto">
          <a:xfrm>
            <a:off x="5867400" y="5040870"/>
            <a:ext cx="914400" cy="369330"/>
          </a:xfrm>
          <a:prstGeom prst="rect">
            <a:avLst/>
          </a:prstGeom>
          <a:noFill/>
          <a:ln w="9525">
            <a:noFill/>
            <a:miter lim="800000"/>
            <a:headEnd/>
            <a:tailEnd/>
          </a:ln>
        </p:spPr>
        <p:txBody>
          <a:bodyPr lIns="91438" tIns="45719" rIns="91438" bIns="45719">
            <a:spAutoFit/>
          </a:bodyPr>
          <a:lstStyle/>
          <a:p>
            <a:pPr>
              <a:spcBef>
                <a:spcPct val="50000"/>
              </a:spcBef>
            </a:pPr>
            <a:r>
              <a:rPr lang="en-US" i="1" dirty="0">
                <a:latin typeface="Calibri"/>
                <a:cs typeface="Calibri"/>
              </a:rPr>
              <a:t>h = 1</a:t>
            </a:r>
          </a:p>
        </p:txBody>
      </p:sp>
      <p:sp>
        <p:nvSpPr>
          <p:cNvPr id="15377" name="Text Box 25"/>
          <p:cNvSpPr txBox="1">
            <a:spLocks noChangeArrowheads="1"/>
          </p:cNvSpPr>
          <p:nvPr/>
        </p:nvSpPr>
        <p:spPr bwMode="auto">
          <a:xfrm>
            <a:off x="5867400" y="2145270"/>
            <a:ext cx="914400" cy="369330"/>
          </a:xfrm>
          <a:prstGeom prst="rect">
            <a:avLst/>
          </a:prstGeom>
          <a:noFill/>
          <a:ln w="9525">
            <a:noFill/>
            <a:miter lim="800000"/>
            <a:headEnd/>
            <a:tailEnd/>
          </a:ln>
        </p:spPr>
        <p:txBody>
          <a:bodyPr lIns="91438" tIns="45719" rIns="91438" bIns="45719">
            <a:spAutoFit/>
          </a:bodyPr>
          <a:lstStyle/>
          <a:p>
            <a:pPr>
              <a:spcBef>
                <a:spcPct val="50000"/>
              </a:spcBef>
            </a:pPr>
            <a:r>
              <a:rPr lang="en-US" i="1" dirty="0">
                <a:latin typeface="Calibri"/>
                <a:cs typeface="Calibri"/>
              </a:rPr>
              <a:t>h = 2</a:t>
            </a:r>
          </a:p>
        </p:txBody>
      </p:sp>
      <p:sp>
        <p:nvSpPr>
          <p:cNvPr id="15378" name="Text Box 26"/>
          <p:cNvSpPr txBox="1">
            <a:spLocks noChangeArrowheads="1"/>
          </p:cNvSpPr>
          <p:nvPr/>
        </p:nvSpPr>
        <p:spPr bwMode="auto">
          <a:xfrm>
            <a:off x="7620000" y="3593070"/>
            <a:ext cx="914400" cy="369330"/>
          </a:xfrm>
          <a:prstGeom prst="rect">
            <a:avLst/>
          </a:prstGeom>
          <a:noFill/>
          <a:ln w="9525">
            <a:noFill/>
            <a:miter lim="800000"/>
            <a:headEnd/>
            <a:tailEnd/>
          </a:ln>
        </p:spPr>
        <p:txBody>
          <a:bodyPr lIns="91438" tIns="45719" rIns="91438" bIns="45719">
            <a:spAutoFit/>
          </a:bodyPr>
          <a:lstStyle/>
          <a:p>
            <a:pPr>
              <a:spcBef>
                <a:spcPct val="50000"/>
              </a:spcBef>
            </a:pPr>
            <a:r>
              <a:rPr lang="en-US" i="1" dirty="0">
                <a:latin typeface="Calibri"/>
                <a:cs typeface="Calibri"/>
              </a:rPr>
              <a:t>h = 0</a:t>
            </a:r>
          </a:p>
        </p:txBody>
      </p:sp>
      <p:sp>
        <p:nvSpPr>
          <p:cNvPr id="15379" name="Text Box 27"/>
          <p:cNvSpPr txBox="1">
            <a:spLocks noChangeArrowheads="1"/>
          </p:cNvSpPr>
          <p:nvPr/>
        </p:nvSpPr>
        <p:spPr bwMode="auto">
          <a:xfrm>
            <a:off x="3962400" y="3593070"/>
            <a:ext cx="914400" cy="369330"/>
          </a:xfrm>
          <a:prstGeom prst="rect">
            <a:avLst/>
          </a:prstGeom>
          <a:noFill/>
          <a:ln w="9525">
            <a:noFill/>
            <a:miter lim="800000"/>
            <a:headEnd/>
            <a:tailEnd/>
          </a:ln>
        </p:spPr>
        <p:txBody>
          <a:bodyPr lIns="91438" tIns="45719" rIns="91438" bIns="45719">
            <a:spAutoFit/>
          </a:bodyPr>
          <a:lstStyle/>
          <a:p>
            <a:pPr>
              <a:spcBef>
                <a:spcPct val="50000"/>
              </a:spcBef>
            </a:pPr>
            <a:r>
              <a:rPr lang="en-US" i="1" dirty="0">
                <a:latin typeface="Calibri"/>
                <a:cs typeface="Calibri"/>
              </a:rPr>
              <a:t>h =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874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4000" dirty="0">
                <a:latin typeface="Calibri"/>
                <a:cs typeface="Calibri"/>
              </a:rPr>
              <a:t>Is A* Optimal?</a:t>
            </a:r>
          </a:p>
        </p:txBody>
      </p:sp>
      <p:sp>
        <p:nvSpPr>
          <p:cNvPr id="803856" name="Rectangle 16"/>
          <p:cNvSpPr>
            <a:spLocks noGrp="1" noChangeArrowheads="1"/>
          </p:cNvSpPr>
          <p:nvPr>
            <p:ph idx="1"/>
          </p:nvPr>
        </p:nvSpPr>
        <p:spPr>
          <a:xfrm>
            <a:off x="2209800" y="5181599"/>
            <a:ext cx="9575800" cy="944565"/>
          </a:xfrm>
        </p:spPr>
        <p:txBody>
          <a:bodyPr/>
          <a:lstStyle/>
          <a:p>
            <a:pPr eaLnBrk="1" hangingPunct="1">
              <a:lnSpc>
                <a:spcPct val="90000"/>
              </a:lnSpc>
            </a:pPr>
            <a:r>
              <a:rPr lang="en-US" sz="2800" dirty="0">
                <a:latin typeface="Calibri"/>
                <a:cs typeface="Calibri"/>
              </a:rPr>
              <a:t>What went wrong?</a:t>
            </a:r>
          </a:p>
          <a:p>
            <a:pPr eaLnBrk="1" hangingPunct="1">
              <a:lnSpc>
                <a:spcPct val="90000"/>
              </a:lnSpc>
            </a:pPr>
            <a:r>
              <a:rPr lang="en-US" sz="2800" dirty="0">
                <a:latin typeface="Calibri"/>
                <a:cs typeface="Calibri"/>
              </a:rPr>
              <a:t>Actual bad goal cost &lt; estimated good goal cost</a:t>
            </a:r>
          </a:p>
          <a:p>
            <a:pPr eaLnBrk="1" hangingPunct="1">
              <a:lnSpc>
                <a:spcPct val="90000"/>
              </a:lnSpc>
            </a:pPr>
            <a:r>
              <a:rPr lang="en-US" sz="2800" dirty="0">
                <a:latin typeface="Calibri"/>
                <a:cs typeface="Calibri"/>
              </a:rPr>
              <a:t>We need estimates to be less than actual costs!</a:t>
            </a:r>
          </a:p>
        </p:txBody>
      </p:sp>
      <p:sp>
        <p:nvSpPr>
          <p:cNvPr id="16387" name="AutoShape 3"/>
          <p:cNvSpPr>
            <a:spLocks noChangeArrowheads="1"/>
          </p:cNvSpPr>
          <p:nvPr/>
        </p:nvSpPr>
        <p:spPr bwMode="auto">
          <a:xfrm>
            <a:off x="5791200" y="1752598"/>
            <a:ext cx="609600" cy="571501"/>
          </a:xfrm>
          <a:prstGeom prst="roundRect">
            <a:avLst>
              <a:gd name="adj" fmla="val 50000"/>
            </a:avLst>
          </a:prstGeom>
          <a:noFill/>
          <a:ln w="28575">
            <a:solidFill>
              <a:schemeClr val="tx1"/>
            </a:solidFill>
            <a:round/>
            <a:headEnd/>
            <a:tailEnd/>
          </a:ln>
        </p:spPr>
        <p:txBody>
          <a:bodyPr wrap="none" lIns="91438" tIns="45719" rIns="91438" bIns="45719" anchor="ctr"/>
          <a:lstStyle/>
          <a:p>
            <a:pPr algn="ctr"/>
            <a:r>
              <a:rPr lang="en-US" sz="2800" b="1" dirty="0">
                <a:latin typeface="Calibri"/>
                <a:cs typeface="Calibri"/>
              </a:rPr>
              <a:t>A</a:t>
            </a:r>
          </a:p>
        </p:txBody>
      </p:sp>
      <p:sp>
        <p:nvSpPr>
          <p:cNvPr id="16388" name="AutoShape 4"/>
          <p:cNvSpPr>
            <a:spLocks noChangeArrowheads="1"/>
          </p:cNvSpPr>
          <p:nvPr/>
        </p:nvSpPr>
        <p:spPr bwMode="auto">
          <a:xfrm>
            <a:off x="8763000" y="3238499"/>
            <a:ext cx="609600" cy="571501"/>
          </a:xfrm>
          <a:prstGeom prst="roundRect">
            <a:avLst>
              <a:gd name="adj" fmla="val 50000"/>
            </a:avLst>
          </a:prstGeom>
          <a:noFill/>
          <a:ln w="28575">
            <a:solidFill>
              <a:schemeClr val="tx1"/>
            </a:solidFill>
            <a:round/>
            <a:headEnd/>
            <a:tailEnd/>
          </a:ln>
        </p:spPr>
        <p:txBody>
          <a:bodyPr wrap="none" lIns="91438" tIns="45719" rIns="91438" bIns="45719" anchor="ctr"/>
          <a:lstStyle/>
          <a:p>
            <a:pPr algn="ctr"/>
            <a:r>
              <a:rPr lang="en-US" sz="2800" b="1" dirty="0">
                <a:latin typeface="Calibri"/>
                <a:cs typeface="Calibri"/>
              </a:rPr>
              <a:t>G</a:t>
            </a:r>
          </a:p>
        </p:txBody>
      </p:sp>
      <p:sp>
        <p:nvSpPr>
          <p:cNvPr id="16389" name="AutoShape 5"/>
          <p:cNvSpPr>
            <a:spLocks noChangeArrowheads="1"/>
          </p:cNvSpPr>
          <p:nvPr/>
        </p:nvSpPr>
        <p:spPr bwMode="auto">
          <a:xfrm>
            <a:off x="2819400" y="3124198"/>
            <a:ext cx="609600" cy="571501"/>
          </a:xfrm>
          <a:prstGeom prst="roundRect">
            <a:avLst>
              <a:gd name="adj" fmla="val 50000"/>
            </a:avLst>
          </a:prstGeom>
          <a:noFill/>
          <a:ln w="28575">
            <a:solidFill>
              <a:schemeClr val="tx1"/>
            </a:solidFill>
            <a:round/>
            <a:headEnd/>
            <a:tailEnd/>
          </a:ln>
        </p:spPr>
        <p:txBody>
          <a:bodyPr wrap="none" lIns="91438" tIns="45719" rIns="91438" bIns="45719" anchor="ctr"/>
          <a:lstStyle/>
          <a:p>
            <a:pPr algn="ctr"/>
            <a:r>
              <a:rPr lang="en-US" sz="2800" b="1" dirty="0">
                <a:latin typeface="Calibri"/>
                <a:cs typeface="Calibri"/>
              </a:rPr>
              <a:t>S</a:t>
            </a:r>
          </a:p>
        </p:txBody>
      </p:sp>
      <p:sp>
        <p:nvSpPr>
          <p:cNvPr id="16391" name="Text Box 7"/>
          <p:cNvSpPr txBox="1">
            <a:spLocks noChangeArrowheads="1"/>
          </p:cNvSpPr>
          <p:nvPr/>
        </p:nvSpPr>
        <p:spPr bwMode="auto">
          <a:xfrm>
            <a:off x="3886200" y="1752599"/>
            <a:ext cx="457200" cy="519113"/>
          </a:xfrm>
          <a:prstGeom prst="rect">
            <a:avLst/>
          </a:prstGeom>
          <a:noFill/>
          <a:ln w="9525">
            <a:noFill/>
            <a:miter lim="800000"/>
            <a:headEnd/>
            <a:tailEnd/>
          </a:ln>
        </p:spPr>
        <p:txBody>
          <a:bodyPr lIns="91438" tIns="45719" rIns="91438" bIns="45719">
            <a:spAutoFit/>
          </a:bodyPr>
          <a:lstStyle/>
          <a:p>
            <a:pPr>
              <a:spcBef>
                <a:spcPct val="50000"/>
              </a:spcBef>
            </a:pPr>
            <a:r>
              <a:rPr lang="en-US" sz="2800" b="1" dirty="0">
                <a:latin typeface="Calibri"/>
                <a:cs typeface="Calibri"/>
              </a:rPr>
              <a:t>1</a:t>
            </a:r>
          </a:p>
        </p:txBody>
      </p:sp>
      <p:sp>
        <p:nvSpPr>
          <p:cNvPr id="16392" name="Text Box 8"/>
          <p:cNvSpPr txBox="1">
            <a:spLocks noChangeArrowheads="1"/>
          </p:cNvSpPr>
          <p:nvPr/>
        </p:nvSpPr>
        <p:spPr bwMode="auto">
          <a:xfrm>
            <a:off x="7848600" y="1752599"/>
            <a:ext cx="457200" cy="519113"/>
          </a:xfrm>
          <a:prstGeom prst="rect">
            <a:avLst/>
          </a:prstGeom>
          <a:noFill/>
          <a:ln w="9525">
            <a:noFill/>
            <a:miter lim="800000"/>
            <a:headEnd/>
            <a:tailEnd/>
          </a:ln>
        </p:spPr>
        <p:txBody>
          <a:bodyPr lIns="91438" tIns="45719" rIns="91438" bIns="45719">
            <a:spAutoFit/>
          </a:bodyPr>
          <a:lstStyle/>
          <a:p>
            <a:pPr>
              <a:spcBef>
                <a:spcPct val="50000"/>
              </a:spcBef>
            </a:pPr>
            <a:r>
              <a:rPr lang="en-US" sz="2800" b="1" dirty="0">
                <a:latin typeface="Calibri"/>
                <a:cs typeface="Calibri"/>
              </a:rPr>
              <a:t>3</a:t>
            </a:r>
          </a:p>
        </p:txBody>
      </p:sp>
      <p:sp>
        <p:nvSpPr>
          <p:cNvPr id="16393" name="Text Box 9"/>
          <p:cNvSpPr txBox="1">
            <a:spLocks noChangeArrowheads="1"/>
          </p:cNvSpPr>
          <p:nvPr/>
        </p:nvSpPr>
        <p:spPr bwMode="auto">
          <a:xfrm>
            <a:off x="5715000" y="1295399"/>
            <a:ext cx="914400" cy="400108"/>
          </a:xfrm>
          <a:prstGeom prst="rect">
            <a:avLst/>
          </a:prstGeom>
          <a:noFill/>
          <a:ln w="9525">
            <a:noFill/>
            <a:miter lim="800000"/>
            <a:headEnd/>
            <a:tailEnd/>
          </a:ln>
        </p:spPr>
        <p:txBody>
          <a:bodyPr lIns="91438" tIns="45719" rIns="91438" bIns="45719">
            <a:spAutoFit/>
          </a:bodyPr>
          <a:lstStyle/>
          <a:p>
            <a:pPr>
              <a:spcBef>
                <a:spcPct val="50000"/>
              </a:spcBef>
            </a:pPr>
            <a:r>
              <a:rPr lang="en-US" sz="2000" i="1" dirty="0">
                <a:latin typeface="Calibri"/>
                <a:cs typeface="Calibri"/>
              </a:rPr>
              <a:t>h = 6</a:t>
            </a:r>
          </a:p>
        </p:txBody>
      </p:sp>
      <p:sp>
        <p:nvSpPr>
          <p:cNvPr id="16394" name="Text Box 10"/>
          <p:cNvSpPr txBox="1">
            <a:spLocks noChangeArrowheads="1"/>
          </p:cNvSpPr>
          <p:nvPr/>
        </p:nvSpPr>
        <p:spPr bwMode="auto">
          <a:xfrm>
            <a:off x="9487537" y="3302132"/>
            <a:ext cx="914400" cy="400108"/>
          </a:xfrm>
          <a:prstGeom prst="rect">
            <a:avLst/>
          </a:prstGeom>
          <a:noFill/>
          <a:ln w="9525">
            <a:noFill/>
            <a:miter lim="800000"/>
            <a:headEnd/>
            <a:tailEnd/>
          </a:ln>
        </p:spPr>
        <p:txBody>
          <a:bodyPr lIns="91438" tIns="45719" rIns="91438" bIns="45719">
            <a:spAutoFit/>
          </a:bodyPr>
          <a:lstStyle/>
          <a:p>
            <a:pPr>
              <a:spcBef>
                <a:spcPct val="50000"/>
              </a:spcBef>
            </a:pPr>
            <a:r>
              <a:rPr lang="en-US" sz="2000" i="1" dirty="0">
                <a:latin typeface="Calibri"/>
                <a:cs typeface="Calibri"/>
              </a:rPr>
              <a:t>h = 0</a:t>
            </a:r>
          </a:p>
        </p:txBody>
      </p:sp>
      <p:sp>
        <p:nvSpPr>
          <p:cNvPr id="16396" name="Text Box 12"/>
          <p:cNvSpPr txBox="1">
            <a:spLocks noChangeArrowheads="1"/>
          </p:cNvSpPr>
          <p:nvPr/>
        </p:nvSpPr>
        <p:spPr bwMode="auto">
          <a:xfrm>
            <a:off x="0" y="4038600"/>
            <a:ext cx="12192000" cy="519113"/>
          </a:xfrm>
          <a:prstGeom prst="rect">
            <a:avLst/>
          </a:prstGeom>
          <a:noFill/>
          <a:ln w="9525">
            <a:noFill/>
            <a:miter lim="800000"/>
            <a:headEnd/>
            <a:tailEnd/>
          </a:ln>
        </p:spPr>
        <p:txBody>
          <a:bodyPr wrap="square" lIns="91438" tIns="45719" rIns="91438" bIns="45719">
            <a:spAutoFit/>
          </a:bodyPr>
          <a:lstStyle/>
          <a:p>
            <a:pPr algn="ctr">
              <a:spcBef>
                <a:spcPct val="50000"/>
              </a:spcBef>
            </a:pPr>
            <a:r>
              <a:rPr lang="en-US" sz="2800" b="1" dirty="0">
                <a:latin typeface="Calibri"/>
                <a:cs typeface="Calibri"/>
              </a:rPr>
              <a:t>5</a:t>
            </a:r>
          </a:p>
        </p:txBody>
      </p:sp>
      <p:sp>
        <p:nvSpPr>
          <p:cNvPr id="16398" name="Text Box 15"/>
          <p:cNvSpPr txBox="1">
            <a:spLocks noChangeArrowheads="1"/>
          </p:cNvSpPr>
          <p:nvPr/>
        </p:nvSpPr>
        <p:spPr bwMode="auto">
          <a:xfrm>
            <a:off x="3505200" y="3200399"/>
            <a:ext cx="762000" cy="400108"/>
          </a:xfrm>
          <a:prstGeom prst="rect">
            <a:avLst/>
          </a:prstGeom>
          <a:noFill/>
          <a:ln w="9525">
            <a:noFill/>
            <a:miter lim="800000"/>
            <a:headEnd/>
            <a:tailEnd/>
          </a:ln>
        </p:spPr>
        <p:txBody>
          <a:bodyPr lIns="91438" tIns="45719" rIns="91438" bIns="45719">
            <a:spAutoFit/>
          </a:bodyPr>
          <a:lstStyle/>
          <a:p>
            <a:pPr>
              <a:spcBef>
                <a:spcPct val="50000"/>
              </a:spcBef>
            </a:pPr>
            <a:r>
              <a:rPr lang="en-US" sz="2000" i="1" dirty="0">
                <a:latin typeface="Calibri"/>
                <a:cs typeface="Calibri"/>
              </a:rPr>
              <a:t>h</a:t>
            </a:r>
            <a:r>
              <a:rPr lang="en-US" sz="2000" dirty="0">
                <a:latin typeface="Calibri"/>
                <a:cs typeface="Calibri"/>
              </a:rPr>
              <a:t> = </a:t>
            </a:r>
            <a:r>
              <a:rPr lang="en-US" sz="2000" i="1" dirty="0">
                <a:latin typeface="Calibri"/>
                <a:cs typeface="Calibri"/>
              </a:rPr>
              <a:t>7</a:t>
            </a:r>
          </a:p>
        </p:txBody>
      </p:sp>
      <p:cxnSp>
        <p:nvCxnSpPr>
          <p:cNvPr id="26" name="Curved Connector 25"/>
          <p:cNvCxnSpPr>
            <a:stCxn id="16389" idx="2"/>
            <a:endCxn id="16388" idx="2"/>
          </p:cNvCxnSpPr>
          <p:nvPr/>
        </p:nvCxnSpPr>
        <p:spPr>
          <a:xfrm rot="16200000" flipH="1">
            <a:off x="6038850" y="781049"/>
            <a:ext cx="114301" cy="5943600"/>
          </a:xfrm>
          <a:prstGeom prst="curvedConnector3">
            <a:avLst>
              <a:gd name="adj1" fmla="val 792305"/>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8" name="Curved Connector 27"/>
          <p:cNvCxnSpPr>
            <a:stCxn id="16389" idx="0"/>
            <a:endCxn id="16387" idx="1"/>
          </p:cNvCxnSpPr>
          <p:nvPr/>
        </p:nvCxnSpPr>
        <p:spPr>
          <a:xfrm rot="5400000" flipH="1" flipV="1">
            <a:off x="3914776" y="1247774"/>
            <a:ext cx="1085849" cy="2667000"/>
          </a:xfrm>
          <a:prstGeom prst="curvedConnector2">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1" name="Curved Connector 27"/>
          <p:cNvCxnSpPr>
            <a:stCxn id="16387" idx="3"/>
            <a:endCxn id="16388" idx="0"/>
          </p:cNvCxnSpPr>
          <p:nvPr/>
        </p:nvCxnSpPr>
        <p:spPr>
          <a:xfrm>
            <a:off x="6400800" y="2038349"/>
            <a:ext cx="2667000" cy="1200150"/>
          </a:xfrm>
          <a:prstGeom prst="curvedConnector2">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3D95B6CD-D457-41B8-8BFB-B43015AF2F8F}"/>
              </a:ext>
            </a:extLst>
          </p:cNvPr>
          <p:cNvCxnSpPr>
            <a:cxnSpLocks/>
          </p:cNvCxnSpPr>
          <p:nvPr/>
        </p:nvCxnSpPr>
        <p:spPr>
          <a:xfrm flipH="1">
            <a:off x="10551640" y="3574155"/>
            <a:ext cx="802160" cy="347406"/>
          </a:xfrm>
          <a:prstGeom prst="line">
            <a:avLst/>
          </a:prstGeom>
          <a:solidFill>
            <a:srgbClr val="C00000">
              <a:alpha val="5000"/>
            </a:srgbClr>
          </a:solidFill>
          <a:ln w="19051">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EA750C6-A0FC-4D71-B9C9-18B30E8D760B}"/>
              </a:ext>
            </a:extLst>
          </p:cNvPr>
          <p:cNvCxnSpPr>
            <a:endCxn id="34" idx="6"/>
          </p:cNvCxnSpPr>
          <p:nvPr/>
        </p:nvCxnSpPr>
        <p:spPr>
          <a:xfrm flipH="1">
            <a:off x="6400800" y="1434756"/>
            <a:ext cx="1256199" cy="101700"/>
          </a:xfrm>
          <a:prstGeom prst="line">
            <a:avLst/>
          </a:prstGeom>
          <a:solidFill>
            <a:srgbClr val="C00000">
              <a:alpha val="5000"/>
            </a:srgbClr>
          </a:solidFill>
          <a:ln w="19051">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4" name="Rektangel 93">
            <a:extLst>
              <a:ext uri="{FF2B5EF4-FFF2-40B4-BE49-F238E27FC236}">
                <a16:creationId xmlns:a16="http://schemas.microsoft.com/office/drawing/2014/main" id="{50EEF70F-ED64-4714-9408-BC2861C64B48}"/>
              </a:ext>
            </a:extLst>
          </p:cNvPr>
          <p:cNvSpPr/>
          <p:nvPr/>
        </p:nvSpPr>
        <p:spPr>
          <a:xfrm>
            <a:off x="9271480" y="4122914"/>
            <a:ext cx="1280160" cy="548640"/>
          </a:xfrm>
          <a:prstGeom prst="rect">
            <a:avLst/>
          </a:prstGeom>
          <a:solidFill>
            <a:srgbClr val="C00000">
              <a:alpha val="5000"/>
            </a:srgbClr>
          </a:solidFill>
          <a:ln w="19051">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8" tIns="45719" rIns="91438" bIns="45719" rtlCol="0" anchor="ctr" anchorCtr="1">
            <a:noAutofit/>
          </a:bodyPr>
          <a:lstStyle/>
          <a:p>
            <a:pPr algn="ctr">
              <a:defRPr>
                <a:solidFill>
                  <a:schemeClr val="bg2"/>
                </a:solidFill>
                <a:latin typeface="Calibri"/>
                <a:cs typeface="Calibri"/>
              </a:defRPr>
            </a:pPr>
            <a:r>
              <a:rPr lang="tr-TR" sz="3100" dirty="0">
                <a:solidFill>
                  <a:srgbClr val="C00000"/>
                </a:solidFill>
                <a:latin typeface="Calibri"/>
                <a:cs typeface="Calibri"/>
              </a:rPr>
              <a:t>5</a:t>
            </a:r>
            <a:endParaRPr lang="en-US" sz="3100" dirty="0">
              <a:solidFill>
                <a:srgbClr val="C00000"/>
              </a:solidFill>
              <a:latin typeface="Calibri"/>
              <a:cs typeface="Calibri"/>
            </a:endParaRPr>
          </a:p>
        </p:txBody>
      </p:sp>
      <p:sp>
        <p:nvSpPr>
          <p:cNvPr id="78" name="textruta 77">
            <a:extLst>
              <a:ext uri="{FF2B5EF4-FFF2-40B4-BE49-F238E27FC236}">
                <a16:creationId xmlns:a16="http://schemas.microsoft.com/office/drawing/2014/main" id="{0DBDA859-E8ED-49C8-9E8D-02BC8AD9EACC}"/>
              </a:ext>
            </a:extLst>
          </p:cNvPr>
          <p:cNvSpPr txBox="1"/>
          <p:nvPr/>
        </p:nvSpPr>
        <p:spPr bwMode="auto">
          <a:xfrm>
            <a:off x="8908417" y="3486798"/>
            <a:ext cx="325726" cy="430885"/>
          </a:xfrm>
          <a:prstGeom prst="rect">
            <a:avLst/>
          </a:prstGeom>
          <a:noFill/>
          <a:ln w="9525">
            <a:noFill/>
            <a:miter lim="800000"/>
            <a:headEnd/>
            <a:tailEnd/>
          </a:ln>
        </p:spPr>
        <p:txBody>
          <a:bodyPr wrap="none" lIns="91438" tIns="45719" rIns="91438" bIns="45719" rtlCol="0" anchor="ctr" anchorCtr="1">
            <a:spAutoFit/>
          </a:bodyPr>
          <a:lstStyle/>
          <a:p>
            <a:pPr algn="ctr">
              <a:defRPr>
                <a:solidFill>
                  <a:schemeClr val="bg2"/>
                </a:solidFill>
                <a:latin typeface="Calibri"/>
                <a:cs typeface="Calibri"/>
              </a:defRPr>
            </a:pPr>
            <a:r>
              <a:rPr lang="en-US" sz="2200">
                <a:solidFill>
                  <a:srgbClr val="C00000"/>
                </a:solidFill>
                <a:latin typeface="Calibri"/>
                <a:cs typeface="Calibri"/>
              </a:rPr>
              <a:t>_</a:t>
            </a:r>
          </a:p>
        </p:txBody>
      </p:sp>
      <p:sp>
        <p:nvSpPr>
          <p:cNvPr id="34" name="Ellips 33">
            <a:extLst>
              <a:ext uri="{FF2B5EF4-FFF2-40B4-BE49-F238E27FC236}">
                <a16:creationId xmlns:a16="http://schemas.microsoft.com/office/drawing/2014/main" id="{A8D42A81-10AD-419C-9FF8-4E024C875E0E}"/>
              </a:ext>
            </a:extLst>
          </p:cNvPr>
          <p:cNvSpPr/>
          <p:nvPr/>
        </p:nvSpPr>
        <p:spPr>
          <a:xfrm>
            <a:off x="6141039" y="1276782"/>
            <a:ext cx="259761" cy="519348"/>
          </a:xfrm>
          <a:prstGeom prst="ellipse">
            <a:avLst/>
          </a:prstGeom>
          <a:solidFill>
            <a:srgbClr val="C00000">
              <a:alpha val="5000"/>
            </a:srgbClr>
          </a:solidFill>
          <a:ln w="19051">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8" tIns="45719" rIns="91438" bIns="45719" rtlCol="0" anchor="ctr" anchorCtr="1">
            <a:spAutoFit/>
          </a:bodyPr>
          <a:lstStyle/>
          <a:p>
            <a:pPr>
              <a:defRPr>
                <a:solidFill>
                  <a:schemeClr val="bg2"/>
                </a:solidFill>
                <a:latin typeface="Calibri"/>
                <a:cs typeface="Calibri"/>
              </a:defRPr>
            </a:pPr>
            <a:endParaRPr lang="de-DE">
              <a:solidFill>
                <a:srgbClr val="C00000"/>
              </a:solidFill>
              <a:latin typeface="Calibri"/>
              <a:cs typeface="Calibri"/>
            </a:endParaRPr>
          </a:p>
        </p:txBody>
      </p:sp>
      <p:sp>
        <p:nvSpPr>
          <p:cNvPr id="23" name="textruta 22">
            <a:extLst>
              <a:ext uri="{FF2B5EF4-FFF2-40B4-BE49-F238E27FC236}">
                <a16:creationId xmlns:a16="http://schemas.microsoft.com/office/drawing/2014/main" id="{4C39B3F7-778E-4347-9383-7DCC3B144535}"/>
              </a:ext>
            </a:extLst>
          </p:cNvPr>
          <p:cNvSpPr txBox="1"/>
          <p:nvPr/>
        </p:nvSpPr>
        <p:spPr bwMode="auto">
          <a:xfrm>
            <a:off x="2976048" y="3346938"/>
            <a:ext cx="271224" cy="430885"/>
          </a:xfrm>
          <a:prstGeom prst="rect">
            <a:avLst/>
          </a:prstGeom>
          <a:noFill/>
          <a:ln w="9525">
            <a:noFill/>
            <a:miter lim="800000"/>
            <a:headEnd/>
            <a:tailEnd/>
          </a:ln>
        </p:spPr>
        <p:txBody>
          <a:bodyPr wrap="none" lIns="91438" tIns="45719" rIns="91438" bIns="45719" rtlCol="0" anchor="ctr" anchorCtr="1">
            <a:spAutoFit/>
          </a:bodyPr>
          <a:lstStyle/>
          <a:p>
            <a:pPr algn="ctr">
              <a:defRPr>
                <a:solidFill>
                  <a:schemeClr val="bg2"/>
                </a:solidFill>
                <a:latin typeface="Calibri"/>
                <a:cs typeface="Calibri"/>
              </a:defRPr>
            </a:pPr>
            <a:r>
              <a:rPr lang="en-US" sz="2200">
                <a:solidFill>
                  <a:srgbClr val="C00000"/>
                </a:solidFill>
                <a:latin typeface="Calibri"/>
                <a:cs typeface="Calibri"/>
              </a:rPr>
              <a:t>-</a:t>
            </a:r>
          </a:p>
        </p:txBody>
      </p:sp>
      <p:sp>
        <p:nvSpPr>
          <p:cNvPr id="7" name="Rektangel 93">
            <a:extLst>
              <a:ext uri="{FF2B5EF4-FFF2-40B4-BE49-F238E27FC236}">
                <a16:creationId xmlns:a16="http://schemas.microsoft.com/office/drawing/2014/main" id="{16CFF3E9-518B-9EA5-EB26-D4C52C0BD651}"/>
              </a:ext>
            </a:extLst>
          </p:cNvPr>
          <p:cNvSpPr/>
          <p:nvPr/>
        </p:nvSpPr>
        <p:spPr>
          <a:xfrm>
            <a:off x="9234143" y="2103596"/>
            <a:ext cx="1280160" cy="548640"/>
          </a:xfrm>
          <a:prstGeom prst="rect">
            <a:avLst/>
          </a:prstGeom>
          <a:solidFill>
            <a:srgbClr val="C00000">
              <a:alpha val="5000"/>
            </a:srgbClr>
          </a:solidFill>
          <a:ln w="19051">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8" tIns="45719" rIns="91438" bIns="45719" rtlCol="0" anchor="ctr" anchorCtr="1">
            <a:noAutofit/>
          </a:bodyPr>
          <a:lstStyle/>
          <a:p>
            <a:pPr algn="ctr">
              <a:defRPr>
                <a:solidFill>
                  <a:schemeClr val="bg2"/>
                </a:solidFill>
                <a:latin typeface="Calibri"/>
                <a:cs typeface="Calibri"/>
              </a:defRPr>
            </a:pPr>
            <a:r>
              <a:rPr lang="tr-TR" sz="3100" dirty="0">
                <a:solidFill>
                  <a:srgbClr val="C00000"/>
                </a:solidFill>
                <a:latin typeface="Calibri"/>
                <a:cs typeface="Calibri"/>
              </a:rPr>
              <a:t>3+1</a:t>
            </a:r>
            <a:endParaRPr lang="en-US" sz="3100" dirty="0">
              <a:solidFill>
                <a:srgbClr val="C00000"/>
              </a:solidFill>
              <a:latin typeface="Calibri"/>
              <a:cs typeface="Calibri"/>
            </a:endParaRPr>
          </a:p>
        </p:txBody>
      </p:sp>
      <p:sp>
        <p:nvSpPr>
          <p:cNvPr id="10" name="TextBox 9">
            <a:extLst>
              <a:ext uri="{FF2B5EF4-FFF2-40B4-BE49-F238E27FC236}">
                <a16:creationId xmlns:a16="http://schemas.microsoft.com/office/drawing/2014/main" id="{565BDEF6-226A-9B8E-6D3A-358BABC62283}"/>
              </a:ext>
            </a:extLst>
          </p:cNvPr>
          <p:cNvSpPr txBox="1"/>
          <p:nvPr/>
        </p:nvSpPr>
        <p:spPr bwMode="auto">
          <a:xfrm>
            <a:off x="10778862" y="3059670"/>
            <a:ext cx="1302276" cy="369330"/>
          </a:xfrm>
          <a:prstGeom prst="rect">
            <a:avLst/>
          </a:prstGeom>
          <a:noFill/>
          <a:ln w="9525">
            <a:noFill/>
            <a:miter lim="800000"/>
            <a:headEnd/>
            <a:tailEnd/>
          </a:ln>
        </p:spPr>
        <p:txBody>
          <a:bodyPr wrap="none" lIns="91438" tIns="45719" rIns="91438" bIns="45719" rtlCol="0">
            <a:spAutoFit/>
          </a:bodyPr>
          <a:lstStyle/>
          <a:p>
            <a:r>
              <a:rPr lang="tr-TR" dirty="0" err="1">
                <a:solidFill>
                  <a:schemeClr val="bg2"/>
                </a:solidFill>
                <a:latin typeface="Calibri"/>
                <a:cs typeface="Calibri"/>
              </a:rPr>
              <a:t>Actual</a:t>
            </a:r>
            <a:r>
              <a:rPr lang="tr-TR" dirty="0">
                <a:solidFill>
                  <a:schemeClr val="bg2"/>
                </a:solidFill>
                <a:latin typeface="Calibri"/>
                <a:cs typeface="Calibri"/>
              </a:rPr>
              <a:t> </a:t>
            </a:r>
            <a:r>
              <a:rPr lang="tr-TR" dirty="0" err="1">
                <a:solidFill>
                  <a:schemeClr val="bg2"/>
                </a:solidFill>
                <a:latin typeface="Calibri"/>
                <a:cs typeface="Calibri"/>
              </a:rPr>
              <a:t>costs</a:t>
            </a:r>
            <a:endParaRPr lang="tr-TR" dirty="0">
              <a:solidFill>
                <a:schemeClr val="bg2"/>
              </a:solidFill>
              <a:latin typeface="Calibri"/>
              <a:cs typeface="Calibri"/>
            </a:endParaRPr>
          </a:p>
        </p:txBody>
      </p:sp>
      <p:pic>
        <p:nvPicPr>
          <p:cNvPr id="12" name="Picture 11">
            <a:extLst>
              <a:ext uri="{FF2B5EF4-FFF2-40B4-BE49-F238E27FC236}">
                <a16:creationId xmlns:a16="http://schemas.microsoft.com/office/drawing/2014/main" id="{F1A177F8-2639-9586-AC80-B97798A11AF3}"/>
              </a:ext>
            </a:extLst>
          </p:cNvPr>
          <p:cNvPicPr>
            <a:picLocks noChangeAspect="1"/>
          </p:cNvPicPr>
          <p:nvPr/>
        </p:nvPicPr>
        <p:blipFill>
          <a:blip r:embed="rId2"/>
          <a:stretch>
            <a:fillRect/>
          </a:stretch>
        </p:blipFill>
        <p:spPr>
          <a:xfrm flipV="1">
            <a:off x="10512389" y="2377916"/>
            <a:ext cx="940159" cy="470080"/>
          </a:xfrm>
          <a:prstGeom prst="rect">
            <a:avLst/>
          </a:prstGeom>
        </p:spPr>
      </p:pic>
      <p:sp>
        <p:nvSpPr>
          <p:cNvPr id="13" name="TextBox 12">
            <a:extLst>
              <a:ext uri="{FF2B5EF4-FFF2-40B4-BE49-F238E27FC236}">
                <a16:creationId xmlns:a16="http://schemas.microsoft.com/office/drawing/2014/main" id="{B0942F7B-F2A5-32B5-2F97-0593C5C87B6D}"/>
              </a:ext>
            </a:extLst>
          </p:cNvPr>
          <p:cNvSpPr txBox="1"/>
          <p:nvPr/>
        </p:nvSpPr>
        <p:spPr bwMode="auto">
          <a:xfrm>
            <a:off x="7916760" y="1269428"/>
            <a:ext cx="1553178" cy="369330"/>
          </a:xfrm>
          <a:prstGeom prst="rect">
            <a:avLst/>
          </a:prstGeom>
          <a:noFill/>
          <a:ln w="9525">
            <a:noFill/>
            <a:miter lim="800000"/>
            <a:headEnd/>
            <a:tailEnd/>
          </a:ln>
        </p:spPr>
        <p:txBody>
          <a:bodyPr wrap="none" lIns="91438" tIns="45719" rIns="91438" bIns="45719" rtlCol="0">
            <a:spAutoFit/>
          </a:bodyPr>
          <a:lstStyle/>
          <a:p>
            <a:r>
              <a:rPr lang="tr-TR" dirty="0" err="1">
                <a:solidFill>
                  <a:schemeClr val="bg2"/>
                </a:solidFill>
                <a:latin typeface="Calibri"/>
                <a:cs typeface="Calibri"/>
              </a:rPr>
              <a:t>Estimated</a:t>
            </a:r>
            <a:r>
              <a:rPr lang="tr-TR" dirty="0">
                <a:solidFill>
                  <a:schemeClr val="bg2"/>
                </a:solidFill>
                <a:latin typeface="Calibri"/>
                <a:cs typeface="Calibri"/>
              </a:rPr>
              <a:t> </a:t>
            </a:r>
            <a:r>
              <a:rPr lang="tr-TR" dirty="0" err="1">
                <a:solidFill>
                  <a:schemeClr val="bg2"/>
                </a:solidFill>
                <a:latin typeface="Calibri"/>
                <a:cs typeface="Calibri"/>
              </a:rPr>
              <a:t>cost</a:t>
            </a:r>
            <a:endParaRPr lang="tr-TR" dirty="0">
              <a:solidFill>
                <a:schemeClr val="bg2"/>
              </a:solidFill>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385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385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Admissible Heuristics</a:t>
            </a:r>
          </a:p>
        </p:txBody>
      </p:sp>
      <p:sp>
        <p:nvSpPr>
          <p:cNvPr id="3" name="Content Placeholder 2"/>
          <p:cNvSpPr>
            <a:spLocks noGrp="1"/>
          </p:cNvSpPr>
          <p:nvPr>
            <p:ph idx="1"/>
          </p:nvPr>
        </p:nvSpPr>
        <p:spPr/>
        <p:txBody>
          <a:bodyPr/>
          <a:lstStyle/>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96543" y="1219379"/>
            <a:ext cx="6398914" cy="4832704"/>
          </a:xfrm>
          <a:prstGeom prst="rect">
            <a:avLst/>
          </a:prstGeom>
          <a:noFill/>
          <a:ln w="9525">
            <a:noFill/>
            <a:miter lim="800000"/>
            <a:headEnd/>
            <a:tailEnd/>
          </a:ln>
          <a:effectLst/>
        </p:spPr>
      </p:pic>
    </p:spTree>
    <p:extLst>
      <p:ext uri="{BB962C8B-B14F-4D97-AF65-F5344CB8AC3E}">
        <p14:creationId xmlns:p14="http://schemas.microsoft.com/office/powerpoint/2010/main" val="15406619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 Admissibility</a:t>
            </a:r>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7068" y="1143000"/>
            <a:ext cx="5555264" cy="4076700"/>
          </a:xfrm>
          <a:prstGeom prst="rect">
            <a:avLst/>
          </a:prstGeom>
          <a:noFill/>
          <a:ln w="9525">
            <a:noFill/>
            <a:miter lim="800000"/>
            <a:headEnd/>
            <a:tailEnd/>
          </a:ln>
          <a:effec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01595" y="1143152"/>
            <a:ext cx="5397497" cy="4076396"/>
          </a:xfrm>
          <a:prstGeom prst="rect">
            <a:avLst/>
          </a:prstGeom>
          <a:noFill/>
          <a:ln w="9525">
            <a:noFill/>
            <a:miter lim="800000"/>
            <a:headEnd/>
            <a:tailEnd/>
          </a:ln>
          <a:effectLst/>
        </p:spPr>
      </p:pic>
      <p:sp>
        <p:nvSpPr>
          <p:cNvPr id="6" name="TextBox 5"/>
          <p:cNvSpPr txBox="1"/>
          <p:nvPr/>
        </p:nvSpPr>
        <p:spPr>
          <a:xfrm>
            <a:off x="457200" y="5257800"/>
            <a:ext cx="5562600" cy="769441"/>
          </a:xfrm>
          <a:prstGeom prst="rect">
            <a:avLst/>
          </a:prstGeom>
          <a:noFill/>
        </p:spPr>
        <p:txBody>
          <a:bodyPr wrap="square" rtlCol="0">
            <a:spAutoFit/>
          </a:bodyPr>
          <a:lstStyle/>
          <a:p>
            <a:pPr algn="ctr"/>
            <a:r>
              <a:rPr lang="en-US" sz="2200" dirty="0">
                <a:latin typeface="Calibri" pitchFamily="34" charset="0"/>
              </a:rPr>
              <a:t>Inadmissible (pessimistic) heuristics break optimality by trapping good plans on the fringe</a:t>
            </a:r>
          </a:p>
        </p:txBody>
      </p:sp>
      <p:sp>
        <p:nvSpPr>
          <p:cNvPr id="7" name="TextBox 6"/>
          <p:cNvSpPr txBox="1"/>
          <p:nvPr/>
        </p:nvSpPr>
        <p:spPr>
          <a:xfrm>
            <a:off x="6477000" y="5257800"/>
            <a:ext cx="5562600" cy="769441"/>
          </a:xfrm>
          <a:prstGeom prst="rect">
            <a:avLst/>
          </a:prstGeom>
          <a:noFill/>
        </p:spPr>
        <p:txBody>
          <a:bodyPr wrap="square" rtlCol="0">
            <a:spAutoFit/>
          </a:bodyPr>
          <a:lstStyle/>
          <a:p>
            <a:pPr algn="ctr"/>
            <a:r>
              <a:rPr lang="en-US" sz="2200" dirty="0">
                <a:latin typeface="Calibri" pitchFamily="34" charset="0"/>
              </a:rPr>
              <a:t>Admissible (optimistic) heuristics slow down bad plans but never outweigh true costs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77A47-E214-4603-B43D-55BFA36B9101}"/>
              </a:ext>
            </a:extLst>
          </p:cNvPr>
          <p:cNvSpPr>
            <a:spLocks noGrp="1"/>
          </p:cNvSpPr>
          <p:nvPr>
            <p:ph type="title"/>
          </p:nvPr>
        </p:nvSpPr>
        <p:spPr/>
        <p:txBody>
          <a:bodyPr/>
          <a:lstStyle/>
          <a:p>
            <a:r>
              <a:rPr lang="en-US" dirty="0"/>
              <a:t>A* Search</a:t>
            </a:r>
          </a:p>
        </p:txBody>
      </p:sp>
      <p:pic>
        <p:nvPicPr>
          <p:cNvPr id="5" name="Picture 4">
            <a:extLst>
              <a:ext uri="{FF2B5EF4-FFF2-40B4-BE49-F238E27FC236}">
                <a16:creationId xmlns:a16="http://schemas.microsoft.com/office/drawing/2014/main" id="{4EED2B80-ADBE-42B6-B0BE-DF088712F7EC}"/>
              </a:ext>
            </a:extLst>
          </p:cNvPr>
          <p:cNvPicPr>
            <a:picLocks noChangeAspect="1"/>
          </p:cNvPicPr>
          <p:nvPr/>
        </p:nvPicPr>
        <p:blipFill>
          <a:blip r:embed="rId2"/>
          <a:stretch>
            <a:fillRect/>
          </a:stretch>
        </p:blipFill>
        <p:spPr>
          <a:xfrm>
            <a:off x="762000" y="1447800"/>
            <a:ext cx="10591800" cy="5029200"/>
          </a:xfrm>
          <a:prstGeom prst="rect">
            <a:avLst/>
          </a:prstGeom>
        </p:spPr>
      </p:pic>
    </p:spTree>
    <p:extLst>
      <p:ext uri="{BB962C8B-B14F-4D97-AF65-F5344CB8AC3E}">
        <p14:creationId xmlns:p14="http://schemas.microsoft.com/office/powerpoint/2010/main" val="40601564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t>Admissible Heuristics</a:t>
            </a:r>
          </a:p>
        </p:txBody>
      </p:sp>
      <p:sp>
        <p:nvSpPr>
          <p:cNvPr id="16387" name="Rectangle 3"/>
          <p:cNvSpPr>
            <a:spLocks noGrp="1" noChangeArrowheads="1"/>
          </p:cNvSpPr>
          <p:nvPr>
            <p:ph idx="1"/>
          </p:nvPr>
        </p:nvSpPr>
        <p:spPr>
          <a:xfrm>
            <a:off x="457200" y="1219200"/>
            <a:ext cx="11277600" cy="4876800"/>
          </a:xfrm>
        </p:spPr>
        <p:txBody>
          <a:bodyPr/>
          <a:lstStyle/>
          <a:p>
            <a:pPr eaLnBrk="1" hangingPunct="1"/>
            <a:r>
              <a:rPr lang="en-US" dirty="0"/>
              <a:t>A heuristic </a:t>
            </a:r>
            <a:r>
              <a:rPr lang="en-US" i="1" dirty="0">
                <a:solidFill>
                  <a:srgbClr val="C00000"/>
                </a:solidFill>
                <a:latin typeface="Times New Roman" pitchFamily="18" charset="0"/>
                <a:cs typeface="Times New Roman" pitchFamily="18" charset="0"/>
              </a:rPr>
              <a:t>h</a:t>
            </a:r>
            <a:r>
              <a:rPr lang="en-US" dirty="0"/>
              <a:t> is </a:t>
            </a:r>
            <a:r>
              <a:rPr lang="en-US" i="1" dirty="0">
                <a:solidFill>
                  <a:srgbClr val="C00000"/>
                </a:solidFill>
              </a:rPr>
              <a:t>admissible</a:t>
            </a:r>
            <a:r>
              <a:rPr lang="en-US" i="1" dirty="0"/>
              <a:t> </a:t>
            </a:r>
            <a:r>
              <a:rPr lang="en-US" dirty="0"/>
              <a:t>(optimistic) if:</a:t>
            </a:r>
          </a:p>
          <a:p>
            <a:pPr lvl="1"/>
            <a:endParaRPr lang="en-US" dirty="0"/>
          </a:p>
          <a:p>
            <a:pPr lvl="1"/>
            <a:endParaRPr lang="en-US" dirty="0"/>
          </a:p>
          <a:p>
            <a:pPr eaLnBrk="1" hangingPunct="1">
              <a:buFont typeface="Wingdings" pitchFamily="2" charset="2"/>
              <a:buNone/>
            </a:pPr>
            <a:r>
              <a:rPr lang="en-US" dirty="0"/>
              <a:t>	where               is the true cost to a nearest goal</a:t>
            </a:r>
          </a:p>
          <a:p>
            <a:pPr eaLnBrk="1" hangingPunct="1">
              <a:buFont typeface="Wingdings" pitchFamily="2" charset="2"/>
              <a:buNone/>
            </a:pPr>
            <a:endParaRPr lang="en-US" sz="1600" dirty="0"/>
          </a:p>
          <a:p>
            <a:pPr eaLnBrk="1" hangingPunct="1"/>
            <a:r>
              <a:rPr lang="en-US" dirty="0"/>
              <a:t>Examples:</a:t>
            </a:r>
          </a:p>
          <a:p>
            <a:pPr eaLnBrk="1" hangingPunct="1"/>
            <a:endParaRPr lang="en-US" dirty="0"/>
          </a:p>
          <a:p>
            <a:pPr eaLnBrk="1" hangingPunct="1"/>
            <a:endParaRPr lang="en-US" dirty="0"/>
          </a:p>
          <a:p>
            <a:pPr eaLnBrk="1" hangingPunct="1"/>
            <a:r>
              <a:rPr lang="en-US" dirty="0"/>
              <a:t>Coming up with admissible heuristics is most of what’s involved in using A* in practice.</a:t>
            </a:r>
          </a:p>
        </p:txBody>
      </p:sp>
      <p:pic>
        <p:nvPicPr>
          <p:cNvPr id="20" name="Picture 19" descr="txp_fig"/>
          <p:cNvPicPr>
            <a:picLocks noChangeAspect="1"/>
          </p:cNvPicPr>
          <p:nvPr>
            <p:custDataLst>
              <p:tags r:id="rId1"/>
            </p:custDataLst>
          </p:nvPr>
        </p:nvPicPr>
        <p:blipFill>
          <a:blip r:embed="rId4" cstate="print"/>
          <a:stretch>
            <a:fillRect/>
          </a:stretch>
        </p:blipFill>
        <p:spPr bwMode="auto">
          <a:xfrm>
            <a:off x="4343400" y="2133600"/>
            <a:ext cx="3130785" cy="403304"/>
          </a:xfrm>
          <a:prstGeom prst="rect">
            <a:avLst/>
          </a:prstGeom>
          <a:noFill/>
          <a:ln/>
          <a:effectLst/>
        </p:spPr>
      </p:pic>
      <p:pic>
        <p:nvPicPr>
          <p:cNvPr id="17413" name="Picture 8" descr="txp_fig"/>
          <p:cNvPicPr>
            <a:picLocks noChangeAspect="1" noChangeArrowheads="1"/>
          </p:cNvPicPr>
          <p:nvPr>
            <p:custDataLst>
              <p:tags r:id="rId2"/>
            </p:custDataLst>
          </p:nvPr>
        </p:nvPicPr>
        <p:blipFill>
          <a:blip r:embed="rId5" cstate="print"/>
          <a:srcRect/>
          <a:stretch>
            <a:fillRect/>
          </a:stretch>
        </p:blipFill>
        <p:spPr bwMode="auto">
          <a:xfrm>
            <a:off x="2133600" y="2949575"/>
            <a:ext cx="979488" cy="403225"/>
          </a:xfrm>
          <a:prstGeom prst="rect">
            <a:avLst/>
          </a:prstGeom>
          <a:noFill/>
          <a:ln w="9525">
            <a:noFill/>
            <a:miter lim="800000"/>
            <a:headEnd/>
            <a:tailEnd/>
          </a:ln>
        </p:spPr>
      </p:pic>
      <p:grpSp>
        <p:nvGrpSpPr>
          <p:cNvPr id="2" name="Group 22"/>
          <p:cNvGrpSpPr>
            <a:grpSpLocks/>
          </p:cNvGrpSpPr>
          <p:nvPr/>
        </p:nvGrpSpPr>
        <p:grpSpPr bwMode="auto">
          <a:xfrm>
            <a:off x="7661275" y="4114804"/>
            <a:ext cx="2641750" cy="599323"/>
            <a:chOff x="2098675" y="4903173"/>
            <a:chExt cx="1406525" cy="319544"/>
          </a:xfrm>
        </p:grpSpPr>
        <p:cxnSp>
          <p:nvCxnSpPr>
            <p:cNvPr id="6" name="Straight Connector 5"/>
            <p:cNvCxnSpPr/>
            <p:nvPr/>
          </p:nvCxnSpPr>
          <p:spPr>
            <a:xfrm flipV="1">
              <a:off x="2727325" y="5028769"/>
              <a:ext cx="495300" cy="0"/>
            </a:xfrm>
            <a:prstGeom prst="line">
              <a:avLst/>
            </a:prstGeom>
            <a:ln w="762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flipV="1">
              <a:off x="2655888" y="5125744"/>
              <a:ext cx="636587" cy="0"/>
            </a:xfrm>
            <a:prstGeom prst="line">
              <a:avLst/>
            </a:prstGeom>
            <a:ln w="762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flipV="1">
              <a:off x="2479675" y="4930204"/>
              <a:ext cx="1025525" cy="1590"/>
            </a:xfrm>
            <a:prstGeom prst="line">
              <a:avLst/>
            </a:prstGeom>
            <a:ln w="76200">
              <a:solidFill>
                <a:srgbClr val="663300"/>
              </a:solidFill>
            </a:ln>
            <a:effectLst/>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V="1">
              <a:off x="2586038" y="5221128"/>
              <a:ext cx="812800" cy="1589"/>
            </a:xfrm>
            <a:prstGeom prst="line">
              <a:avLst/>
            </a:prstGeom>
            <a:ln w="76200">
              <a:solidFill>
                <a:srgbClr val="996600"/>
              </a:solidFill>
            </a:ln>
            <a:effectLst/>
          </p:spPr>
          <p:style>
            <a:lnRef idx="1">
              <a:schemeClr val="dk1"/>
            </a:lnRef>
            <a:fillRef idx="0">
              <a:schemeClr val="dk1"/>
            </a:fillRef>
            <a:effectRef idx="0">
              <a:schemeClr val="dk1"/>
            </a:effectRef>
            <a:fontRef idx="minor">
              <a:schemeClr val="tx1"/>
            </a:fontRef>
          </p:style>
        </p:cxnSp>
        <p:sp>
          <p:nvSpPr>
            <p:cNvPr id="17424" name="TextBox 150"/>
            <p:cNvSpPr txBox="1">
              <a:spLocks noChangeArrowheads="1"/>
            </p:cNvSpPr>
            <p:nvPr/>
          </p:nvSpPr>
          <p:spPr bwMode="auto">
            <a:xfrm>
              <a:off x="2098675" y="4903173"/>
              <a:ext cx="304800" cy="278968"/>
            </a:xfrm>
            <a:prstGeom prst="rect">
              <a:avLst/>
            </a:prstGeom>
            <a:noFill/>
            <a:ln w="76200">
              <a:noFill/>
              <a:miter lim="800000"/>
              <a:headEnd/>
              <a:tailEnd/>
            </a:ln>
          </p:spPr>
          <p:txBody>
            <a:bodyPr>
              <a:spAutoFit/>
            </a:bodyPr>
            <a:lstStyle/>
            <a:p>
              <a:r>
                <a:rPr lang="en-US" sz="2800" dirty="0">
                  <a:solidFill>
                    <a:srgbClr val="C00000"/>
                  </a:solidFill>
                  <a:latin typeface="Calibri"/>
                  <a:cs typeface="Calibri"/>
                </a:rPr>
                <a:t>4</a:t>
              </a:r>
            </a:p>
          </p:txBody>
        </p:sp>
      </p:grpSp>
      <p:grpSp>
        <p:nvGrpSpPr>
          <p:cNvPr id="3" name="Group 21"/>
          <p:cNvGrpSpPr>
            <a:grpSpLocks/>
          </p:cNvGrpSpPr>
          <p:nvPr/>
        </p:nvGrpSpPr>
        <p:grpSpPr bwMode="auto">
          <a:xfrm>
            <a:off x="3314701" y="3962400"/>
            <a:ext cx="2663825" cy="1196975"/>
            <a:chOff x="4724400" y="4114800"/>
            <a:chExt cx="2663541" cy="1197700"/>
          </a:xfrm>
        </p:grpSpPr>
        <p:pic>
          <p:nvPicPr>
            <p:cNvPr id="17416" name="Picture 2" descr="Z:\Shared with PC\smallMaze.png"/>
            <p:cNvPicPr>
              <a:picLocks noChangeAspect="1" noChangeArrowheads="1"/>
            </p:cNvPicPr>
            <p:nvPr/>
          </p:nvPicPr>
          <p:blipFill>
            <a:blip r:embed="rId6" cstate="print"/>
            <a:srcRect/>
            <a:stretch>
              <a:fillRect/>
            </a:stretch>
          </p:blipFill>
          <p:spPr bwMode="auto">
            <a:xfrm>
              <a:off x="4724400" y="4114800"/>
              <a:ext cx="2663541" cy="1197700"/>
            </a:xfrm>
            <a:prstGeom prst="rect">
              <a:avLst/>
            </a:prstGeom>
            <a:noFill/>
            <a:ln w="9525">
              <a:noFill/>
              <a:miter lim="800000"/>
              <a:headEnd/>
              <a:tailEnd/>
            </a:ln>
          </p:spPr>
        </p:pic>
        <p:cxnSp>
          <p:nvCxnSpPr>
            <p:cNvPr id="14" name="Straight Arrow Connector 13"/>
            <p:cNvCxnSpPr/>
            <p:nvPr/>
          </p:nvCxnSpPr>
          <p:spPr bwMode="auto">
            <a:xfrm rot="10800000" flipV="1">
              <a:off x="4952976" y="4553215"/>
              <a:ext cx="1125418" cy="19062"/>
            </a:xfrm>
            <a:prstGeom prst="straightConnector1">
              <a:avLst/>
            </a:prstGeom>
            <a:ln w="57150">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418" name="TextBox 17"/>
            <p:cNvSpPr txBox="1">
              <a:spLocks noChangeArrowheads="1"/>
            </p:cNvSpPr>
            <p:nvPr/>
          </p:nvSpPr>
          <p:spPr bwMode="auto">
            <a:xfrm>
              <a:off x="5105401" y="4648200"/>
              <a:ext cx="548590" cy="523537"/>
            </a:xfrm>
            <a:prstGeom prst="rect">
              <a:avLst/>
            </a:prstGeom>
            <a:noFill/>
            <a:ln w="9525">
              <a:noFill/>
              <a:miter lim="800000"/>
              <a:headEnd/>
              <a:tailEnd/>
            </a:ln>
          </p:spPr>
          <p:txBody>
            <a:bodyPr wrap="none">
              <a:spAutoFit/>
            </a:bodyPr>
            <a:lstStyle/>
            <a:p>
              <a:r>
                <a:rPr lang="en-US" sz="2800" b="1" dirty="0">
                  <a:solidFill>
                    <a:srgbClr val="C00000"/>
                  </a:solidFill>
                  <a:latin typeface="Calibri"/>
                  <a:cs typeface="Calibri"/>
                </a:rPr>
                <a:t>15</a:t>
              </a:r>
            </a:p>
          </p:txBody>
        </p:sp>
        <p:cxnSp>
          <p:nvCxnSpPr>
            <p:cNvPr id="18" name="Straight Arrow Connector 17"/>
            <p:cNvCxnSpPr/>
            <p:nvPr/>
          </p:nvCxnSpPr>
          <p:spPr bwMode="auto">
            <a:xfrm rot="5400000">
              <a:off x="4648785" y="4876468"/>
              <a:ext cx="609969" cy="1588"/>
            </a:xfrm>
            <a:prstGeom prst="straightConnector1">
              <a:avLst/>
            </a:prstGeom>
            <a:ln w="57150">
              <a:solidFill>
                <a:srgbClr val="C00000"/>
              </a:solidFill>
              <a:headEnd type="none" w="med" len="med"/>
              <a:tailEnd type="triangle" w="med" len="med"/>
            </a:ln>
          </p:spPr>
          <p:style>
            <a:lnRef idx="1">
              <a:schemeClr val="dk1"/>
            </a:lnRef>
            <a:fillRef idx="0">
              <a:schemeClr val="dk1"/>
            </a:fillRef>
            <a:effectRef idx="0">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28796-BAFB-4A04-8CAB-2F5EDA1E5532}"/>
              </a:ext>
            </a:extLst>
          </p:cNvPr>
          <p:cNvSpPr>
            <a:spLocks noGrp="1"/>
          </p:cNvSpPr>
          <p:nvPr>
            <p:ph type="title"/>
          </p:nvPr>
        </p:nvSpPr>
        <p:spPr/>
        <p:txBody>
          <a:bodyPr/>
          <a:lstStyle/>
          <a:p>
            <a:r>
              <a:rPr lang="en-US" dirty="0"/>
              <a:t>A* Search: Why an Admissible Heuristic</a:t>
            </a:r>
          </a:p>
        </p:txBody>
      </p:sp>
      <p:pic>
        <p:nvPicPr>
          <p:cNvPr id="5" name="Picture 4">
            <a:extLst>
              <a:ext uri="{FF2B5EF4-FFF2-40B4-BE49-F238E27FC236}">
                <a16:creationId xmlns:a16="http://schemas.microsoft.com/office/drawing/2014/main" id="{2D730317-6967-48EE-ABF5-1630C8A8387A}"/>
              </a:ext>
            </a:extLst>
          </p:cNvPr>
          <p:cNvPicPr>
            <a:picLocks noChangeAspect="1"/>
          </p:cNvPicPr>
          <p:nvPr/>
        </p:nvPicPr>
        <p:blipFill>
          <a:blip r:embed="rId2"/>
          <a:stretch>
            <a:fillRect/>
          </a:stretch>
        </p:blipFill>
        <p:spPr>
          <a:xfrm>
            <a:off x="914400" y="1371600"/>
            <a:ext cx="10210800" cy="4810125"/>
          </a:xfrm>
          <a:prstGeom prst="rect">
            <a:avLst/>
          </a:prstGeom>
        </p:spPr>
      </p:pic>
    </p:spTree>
    <p:extLst>
      <p:ext uri="{BB962C8B-B14F-4D97-AF65-F5344CB8AC3E}">
        <p14:creationId xmlns:p14="http://schemas.microsoft.com/office/powerpoint/2010/main" val="33781952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17301-94E3-E743-AC81-11EB165F220C}"/>
              </a:ext>
            </a:extLst>
          </p:cNvPr>
          <p:cNvSpPr>
            <a:spLocks noGrp="1"/>
          </p:cNvSpPr>
          <p:nvPr>
            <p:ph type="title"/>
          </p:nvPr>
        </p:nvSpPr>
        <p:spPr/>
        <p:txBody>
          <a:bodyPr/>
          <a:lstStyle/>
          <a:p>
            <a:r>
              <a:rPr lang="en-US" dirty="0"/>
              <a:t>Admissible Heuristics</a:t>
            </a:r>
          </a:p>
        </p:txBody>
      </p:sp>
      <p:sp>
        <p:nvSpPr>
          <p:cNvPr id="3" name="Content Placeholder 2">
            <a:extLst>
              <a:ext uri="{FF2B5EF4-FFF2-40B4-BE49-F238E27FC236}">
                <a16:creationId xmlns:a16="http://schemas.microsoft.com/office/drawing/2014/main" id="{7E6942A0-1B0F-4A41-896E-DB6C9A055AE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278CFE4F-FB44-B140-8657-D9E0BD7BE684}"/>
              </a:ext>
            </a:extLst>
          </p:cNvPr>
          <p:cNvSpPr>
            <a:spLocks noGrp="1"/>
          </p:cNvSpPr>
          <p:nvPr>
            <p:ph type="sldNum" sz="quarter" idx="12"/>
          </p:nvPr>
        </p:nvSpPr>
        <p:spPr/>
        <p:txBody>
          <a:bodyPr/>
          <a:lstStyle/>
          <a:p>
            <a:fld id="{6D22F896-40B5-4ADD-8801-0D06FADFA095}" type="slidenum">
              <a:rPr lang="en-US" smtClean="0"/>
              <a:pPr/>
              <a:t>48</a:t>
            </a:fld>
            <a:endParaRPr lang="en-US" dirty="0"/>
          </a:p>
        </p:txBody>
      </p:sp>
      <p:pic>
        <p:nvPicPr>
          <p:cNvPr id="8" name="Picture 7">
            <a:extLst>
              <a:ext uri="{FF2B5EF4-FFF2-40B4-BE49-F238E27FC236}">
                <a16:creationId xmlns:a16="http://schemas.microsoft.com/office/drawing/2014/main" id="{5104E05B-1E0C-9447-9094-F036605D240A}"/>
              </a:ext>
            </a:extLst>
          </p:cNvPr>
          <p:cNvPicPr>
            <a:picLocks noChangeAspect="1"/>
          </p:cNvPicPr>
          <p:nvPr/>
        </p:nvPicPr>
        <p:blipFill>
          <a:blip r:embed="rId2"/>
          <a:stretch>
            <a:fillRect/>
          </a:stretch>
        </p:blipFill>
        <p:spPr>
          <a:xfrm>
            <a:off x="1828800" y="1271107"/>
            <a:ext cx="8815379" cy="5300981"/>
          </a:xfrm>
          <a:prstGeom prst="rect">
            <a:avLst/>
          </a:prstGeom>
        </p:spPr>
      </p:pic>
    </p:spTree>
    <p:extLst>
      <p:ext uri="{BB962C8B-B14F-4D97-AF65-F5344CB8AC3E}">
        <p14:creationId xmlns:p14="http://schemas.microsoft.com/office/powerpoint/2010/main" val="7326144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dirty="0"/>
              <a:t>Optimality of A* Tree Search</a:t>
            </a:r>
          </a:p>
        </p:txBody>
      </p:sp>
      <p:sp>
        <p:nvSpPr>
          <p:cNvPr id="26" name="Content Placeholder 25"/>
          <p:cNvSpPr>
            <a:spLocks noGrp="1"/>
          </p:cNvSpPr>
          <p:nvPr>
            <p:ph idx="1"/>
          </p:nvPr>
        </p:nvSpPr>
        <p:spPr/>
        <p:txBody>
          <a:bodyPr/>
          <a:lstStyle/>
          <a:p>
            <a:endParaRPr lang="en-US"/>
          </a:p>
        </p:txBody>
      </p:sp>
      <p:pic>
        <p:nvPicPr>
          <p:cNvPr id="27"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26501" y="1753559"/>
            <a:ext cx="5862797" cy="4222609"/>
          </a:xfrm>
          <a:prstGeom prst="rect">
            <a:avLst/>
          </a:prstGeom>
          <a:noFill/>
          <a:ln w="9525">
            <a:noFill/>
            <a:miter lim="800000"/>
            <a:headEnd/>
            <a:tailEnd/>
          </a:ln>
          <a:effectLst/>
        </p:spPr>
      </p:pic>
    </p:spTree>
    <p:extLst>
      <p:ext uri="{BB962C8B-B14F-4D97-AF65-F5344CB8AC3E}">
        <p14:creationId xmlns:p14="http://schemas.microsoft.com/office/powerpoint/2010/main" val="742900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a:t>Example: Pancake Problem</a:t>
            </a:r>
          </a:p>
        </p:txBody>
      </p:sp>
      <p:cxnSp>
        <p:nvCxnSpPr>
          <p:cNvPr id="5" name="Straight Connector 4"/>
          <p:cNvCxnSpPr/>
          <p:nvPr/>
        </p:nvCxnSpPr>
        <p:spPr>
          <a:xfrm>
            <a:off x="2133600" y="3808413"/>
            <a:ext cx="1066800" cy="1588"/>
          </a:xfrm>
          <a:prstGeom prst="line">
            <a:avLst/>
          </a:prstGeom>
          <a:ln w="762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1981200" y="3656013"/>
            <a:ext cx="1371600" cy="1588"/>
          </a:xfrm>
          <a:prstGeom prst="line">
            <a:avLst/>
          </a:prstGeom>
          <a:ln w="762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1600200" y="3960813"/>
            <a:ext cx="2209800" cy="1588"/>
          </a:xfrm>
          <a:prstGeom prst="line">
            <a:avLst/>
          </a:prstGeom>
          <a:ln w="76200">
            <a:solidFill>
              <a:srgbClr val="663300"/>
            </a:solidFill>
          </a:ln>
          <a:effectLst/>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828800" y="3505201"/>
            <a:ext cx="1752600" cy="1588"/>
          </a:xfrm>
          <a:prstGeom prst="line">
            <a:avLst/>
          </a:prstGeom>
          <a:ln w="76200">
            <a:solidFill>
              <a:srgbClr val="996600"/>
            </a:solidFill>
          </a:ln>
          <a:effectLst/>
        </p:spPr>
        <p:style>
          <a:lnRef idx="1">
            <a:schemeClr val="dk1"/>
          </a:lnRef>
          <a:fillRef idx="0">
            <a:schemeClr val="dk1"/>
          </a:fillRef>
          <a:effectRef idx="0">
            <a:schemeClr val="dk1"/>
          </a:effectRef>
          <a:fontRef idx="minor">
            <a:schemeClr val="tx1"/>
          </a:fontRef>
        </p:style>
      </p:cxnSp>
      <p:sp>
        <p:nvSpPr>
          <p:cNvPr id="23" name="Diagonal Stripe 22"/>
          <p:cNvSpPr/>
          <p:nvPr/>
        </p:nvSpPr>
        <p:spPr>
          <a:xfrm flipV="1">
            <a:off x="1066800" y="3505200"/>
            <a:ext cx="990600" cy="228600"/>
          </a:xfrm>
          <a:prstGeom prst="diagStripe">
            <a:avLst/>
          </a:prstGeom>
        </p:spPr>
        <p:style>
          <a:lnRef idx="1">
            <a:schemeClr val="dk1"/>
          </a:lnRef>
          <a:fillRef idx="2">
            <a:schemeClr val="dk1"/>
          </a:fillRef>
          <a:effectRef idx="1">
            <a:schemeClr val="dk1"/>
          </a:effectRef>
          <a:fontRef idx="minor">
            <a:schemeClr val="dk1"/>
          </a:fontRef>
        </p:style>
        <p:txBody>
          <a:bodyPr lIns="91438" tIns="45719" rIns="91438" bIns="45719" anchor="ctr"/>
          <a:lstStyle/>
          <a:p>
            <a:pPr algn="ctr">
              <a:defRPr/>
            </a:pPr>
            <a:endParaRPr lang="en-US">
              <a:solidFill>
                <a:schemeClr val="tx1"/>
              </a:solidFill>
            </a:endParaRPr>
          </a:p>
        </p:txBody>
      </p:sp>
      <p:cxnSp>
        <p:nvCxnSpPr>
          <p:cNvPr id="25" name="Straight Connector 24"/>
          <p:cNvCxnSpPr>
            <a:stCxn id="23" idx="1"/>
          </p:cNvCxnSpPr>
          <p:nvPr/>
        </p:nvCxnSpPr>
        <p:spPr>
          <a:xfrm rot="10800000">
            <a:off x="381000" y="2590801"/>
            <a:ext cx="685800" cy="971551"/>
          </a:xfrm>
          <a:prstGeom prst="line">
            <a:avLst/>
          </a:prstGeom>
          <a:ln w="3810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6400800" y="2513012"/>
            <a:ext cx="1066800" cy="1588"/>
          </a:xfrm>
          <a:prstGeom prst="line">
            <a:avLst/>
          </a:prstGeom>
          <a:ln w="762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6248400" y="2209800"/>
            <a:ext cx="1371600" cy="1588"/>
          </a:xfrm>
          <a:prstGeom prst="line">
            <a:avLst/>
          </a:prstGeom>
          <a:ln w="762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5867400" y="2665412"/>
            <a:ext cx="2209800" cy="1588"/>
          </a:xfrm>
          <a:prstGeom prst="line">
            <a:avLst/>
          </a:prstGeom>
          <a:ln w="76200">
            <a:solidFill>
              <a:srgbClr val="663300"/>
            </a:solidFill>
          </a:ln>
          <a:effectLst/>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6096000" y="2360612"/>
            <a:ext cx="1752600" cy="1588"/>
          </a:xfrm>
          <a:prstGeom prst="line">
            <a:avLst/>
          </a:prstGeom>
          <a:ln w="76200">
            <a:solidFill>
              <a:srgbClr val="996600"/>
            </a:solidFill>
          </a:ln>
          <a:effectLst/>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6400800" y="3429000"/>
            <a:ext cx="1066800" cy="1588"/>
          </a:xfrm>
          <a:prstGeom prst="line">
            <a:avLst/>
          </a:prstGeom>
          <a:ln w="762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6248400" y="3579812"/>
            <a:ext cx="1371600" cy="1588"/>
          </a:xfrm>
          <a:prstGeom prst="line">
            <a:avLst/>
          </a:prstGeom>
          <a:ln w="762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5867400" y="3884612"/>
            <a:ext cx="2209800" cy="1588"/>
          </a:xfrm>
          <a:prstGeom prst="line">
            <a:avLst/>
          </a:prstGeom>
          <a:ln w="76200">
            <a:solidFill>
              <a:srgbClr val="663300"/>
            </a:solidFill>
          </a:ln>
          <a:effectLst/>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6096000" y="3732212"/>
            <a:ext cx="1752600" cy="1588"/>
          </a:xfrm>
          <a:prstGeom prst="line">
            <a:avLst/>
          </a:prstGeom>
          <a:ln w="76200">
            <a:solidFill>
              <a:srgbClr val="996600"/>
            </a:solidFill>
          </a:ln>
          <a:effectLst/>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6400800" y="4876799"/>
            <a:ext cx="1066800" cy="1588"/>
          </a:xfrm>
          <a:prstGeom prst="line">
            <a:avLst/>
          </a:prstGeom>
          <a:ln w="762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6248400" y="5027611"/>
            <a:ext cx="1371600" cy="1588"/>
          </a:xfrm>
          <a:prstGeom prst="line">
            <a:avLst/>
          </a:prstGeom>
          <a:ln w="762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a:off x="5867400" y="4724399"/>
            <a:ext cx="2209800" cy="1588"/>
          </a:xfrm>
          <a:prstGeom prst="line">
            <a:avLst/>
          </a:prstGeom>
          <a:ln w="76200">
            <a:solidFill>
              <a:srgbClr val="663300"/>
            </a:solidFill>
          </a:ln>
          <a:effectLst/>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a:off x="6096000" y="5180011"/>
            <a:ext cx="1752600" cy="1588"/>
          </a:xfrm>
          <a:prstGeom prst="line">
            <a:avLst/>
          </a:prstGeom>
          <a:ln w="76200">
            <a:solidFill>
              <a:srgbClr val="996600"/>
            </a:solidFill>
          </a:ln>
          <a:effectLst/>
        </p:spPr>
        <p:style>
          <a:lnRef idx="1">
            <a:schemeClr val="dk1"/>
          </a:lnRef>
          <a:fillRef idx="0">
            <a:schemeClr val="dk1"/>
          </a:fillRef>
          <a:effectRef idx="0">
            <a:schemeClr val="dk1"/>
          </a:effectRef>
          <a:fontRef idx="minor">
            <a:schemeClr val="tx1"/>
          </a:fontRef>
        </p:style>
      </p:cxnSp>
      <p:sp>
        <p:nvSpPr>
          <p:cNvPr id="49" name="Left Arrow 48"/>
          <p:cNvSpPr/>
          <p:nvPr/>
        </p:nvSpPr>
        <p:spPr>
          <a:xfrm rot="19800000" flipH="1">
            <a:off x="4495800" y="2616322"/>
            <a:ext cx="914400" cy="381000"/>
          </a:xfrm>
          <a:prstGeom prst="leftArrow">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en-US"/>
          </a:p>
        </p:txBody>
      </p:sp>
      <p:sp>
        <p:nvSpPr>
          <p:cNvPr id="50" name="Left Arrow 49"/>
          <p:cNvSpPr/>
          <p:nvPr/>
        </p:nvSpPr>
        <p:spPr>
          <a:xfrm flipH="1">
            <a:off x="4495800" y="3505200"/>
            <a:ext cx="914400" cy="381000"/>
          </a:xfrm>
          <a:prstGeom prst="leftArrow">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en-US"/>
          </a:p>
        </p:txBody>
      </p:sp>
      <p:sp>
        <p:nvSpPr>
          <p:cNvPr id="51" name="Left Arrow 50"/>
          <p:cNvSpPr/>
          <p:nvPr/>
        </p:nvSpPr>
        <p:spPr>
          <a:xfrm rot="1800000" flipH="1">
            <a:off x="4453596" y="4368922"/>
            <a:ext cx="914400" cy="381000"/>
          </a:xfrm>
          <a:prstGeom prst="leftArrow">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en-US"/>
          </a:p>
        </p:txBody>
      </p:sp>
      <p:sp>
        <p:nvSpPr>
          <p:cNvPr id="7192" name="TextBox 59"/>
          <p:cNvSpPr txBox="1">
            <a:spLocks noChangeArrowheads="1"/>
          </p:cNvSpPr>
          <p:nvPr/>
        </p:nvSpPr>
        <p:spPr bwMode="auto">
          <a:xfrm>
            <a:off x="0" y="6019800"/>
            <a:ext cx="12192000" cy="523218"/>
          </a:xfrm>
          <a:prstGeom prst="rect">
            <a:avLst/>
          </a:prstGeom>
          <a:noFill/>
          <a:ln w="9525">
            <a:noFill/>
            <a:miter lim="800000"/>
            <a:headEnd/>
            <a:tailEnd/>
          </a:ln>
        </p:spPr>
        <p:txBody>
          <a:bodyPr wrap="square" lIns="91438" tIns="45719" rIns="91438" bIns="45719">
            <a:spAutoFit/>
          </a:bodyPr>
          <a:lstStyle/>
          <a:p>
            <a:pPr algn="ctr"/>
            <a:r>
              <a:rPr lang="en-US" sz="2800" dirty="0">
                <a:latin typeface="Calibri" pitchFamily="34" charset="0"/>
              </a:rPr>
              <a:t>Cost: Number of pancakes flipped</a:t>
            </a:r>
          </a:p>
        </p:txBody>
      </p:sp>
      <p:sp>
        <p:nvSpPr>
          <p:cNvPr id="26" name="TextBox 25">
            <a:extLst>
              <a:ext uri="{FF2B5EF4-FFF2-40B4-BE49-F238E27FC236}">
                <a16:creationId xmlns:a16="http://schemas.microsoft.com/office/drawing/2014/main" id="{E9D9A771-334B-4620-B4E6-8CE6AC9EDCC0}"/>
              </a:ext>
            </a:extLst>
          </p:cNvPr>
          <p:cNvSpPr txBox="1"/>
          <p:nvPr/>
        </p:nvSpPr>
        <p:spPr bwMode="auto">
          <a:xfrm>
            <a:off x="8761379" y="1352928"/>
            <a:ext cx="3278221" cy="4247317"/>
          </a:xfrm>
          <a:prstGeom prst="rect">
            <a:avLst/>
          </a:prstGeom>
          <a:noFill/>
          <a:ln w="9525">
            <a:noFill/>
            <a:miter lim="800000"/>
            <a:headEnd/>
            <a:tailEnd/>
          </a:ln>
        </p:spPr>
        <p:txBody>
          <a:bodyPr wrap="square">
            <a:spAutoFit/>
          </a:bodyPr>
          <a:lstStyle/>
          <a:p>
            <a:pPr marL="285750" indent="-285750">
              <a:buFont typeface="Arial" panose="020B0604020202020204" pitchFamily="34" charset="0"/>
              <a:buChar char="•"/>
            </a:pPr>
            <a:r>
              <a:rPr lang="en-US" dirty="0"/>
              <a:t>Pancake Sorting Problem: We are given a stack of n pancakes, each of different size. Our goal is to sort this stack from smallest to largest (largest being on the bottom of the stack). </a:t>
            </a:r>
          </a:p>
          <a:p>
            <a:pPr marL="285750" indent="-285750">
              <a:buFont typeface="Arial" panose="020B0604020202020204" pitchFamily="34" charset="0"/>
              <a:buChar char="•"/>
            </a:pPr>
            <a:r>
              <a:rPr lang="en-US" dirty="0"/>
              <a:t>The only thing we are allowed to do is to insert the spatula in between two pancakes (or between the bottom pancake and the plate), and flip over all the pancakes that are on top of the spatula.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1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719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tr-TR" dirty="0" err="1">
                <a:latin typeface="Calibri"/>
                <a:cs typeface="Calibri"/>
              </a:rPr>
              <a:t>Proof</a:t>
            </a:r>
            <a:r>
              <a:rPr lang="tr-TR" dirty="0">
                <a:latin typeface="Calibri"/>
                <a:cs typeface="Calibri"/>
              </a:rPr>
              <a:t> : </a:t>
            </a:r>
            <a:r>
              <a:rPr lang="en-US" dirty="0">
                <a:latin typeface="Calibri"/>
                <a:cs typeface="Calibri"/>
              </a:rPr>
              <a:t>Optimality of A* Tree Search</a:t>
            </a:r>
          </a:p>
        </p:txBody>
      </p:sp>
      <p:sp>
        <p:nvSpPr>
          <p:cNvPr id="18447" name="Content Placeholder 19"/>
          <p:cNvSpPr>
            <a:spLocks noGrp="1"/>
          </p:cNvSpPr>
          <p:nvPr>
            <p:ph idx="1"/>
          </p:nvPr>
        </p:nvSpPr>
        <p:spPr>
          <a:xfrm>
            <a:off x="1371440" y="1447800"/>
            <a:ext cx="5029200" cy="4525963"/>
          </a:xfrm>
        </p:spPr>
        <p:txBody>
          <a:bodyPr/>
          <a:lstStyle/>
          <a:p>
            <a:pPr>
              <a:buFont typeface="Wingdings" pitchFamily="2" charset="2"/>
              <a:buNone/>
            </a:pPr>
            <a:r>
              <a:rPr lang="en-US" sz="2400" dirty="0">
                <a:latin typeface="Calibri"/>
                <a:cs typeface="Calibri"/>
              </a:rPr>
              <a:t>Assume:</a:t>
            </a:r>
          </a:p>
          <a:p>
            <a:r>
              <a:rPr lang="en-US" sz="2400" dirty="0">
                <a:latin typeface="Calibri"/>
                <a:cs typeface="Calibri"/>
              </a:rPr>
              <a:t>A is an optimal goal node</a:t>
            </a:r>
          </a:p>
          <a:p>
            <a:r>
              <a:rPr lang="en-US" sz="2400" dirty="0">
                <a:latin typeface="Calibri"/>
                <a:cs typeface="Calibri"/>
              </a:rPr>
              <a:t>B is a suboptimal goal node</a:t>
            </a:r>
          </a:p>
          <a:p>
            <a:r>
              <a:rPr lang="en-US" sz="2400" dirty="0">
                <a:latin typeface="Calibri"/>
                <a:cs typeface="Calibri"/>
              </a:rPr>
              <a:t>h is admissible</a:t>
            </a:r>
          </a:p>
          <a:p>
            <a:pPr>
              <a:lnSpc>
                <a:spcPct val="150000"/>
              </a:lnSpc>
            </a:pPr>
            <a:endParaRPr lang="en-US" sz="1200" dirty="0">
              <a:latin typeface="Calibri"/>
              <a:cs typeface="Calibri"/>
            </a:endParaRPr>
          </a:p>
          <a:p>
            <a:pPr>
              <a:lnSpc>
                <a:spcPct val="150000"/>
              </a:lnSpc>
              <a:buNone/>
            </a:pPr>
            <a:r>
              <a:rPr lang="en-US" sz="2400" dirty="0">
                <a:latin typeface="Calibri"/>
                <a:cs typeface="Calibri"/>
              </a:rPr>
              <a:t>Claim:</a:t>
            </a:r>
          </a:p>
          <a:p>
            <a:r>
              <a:rPr lang="en-US" sz="2400" dirty="0">
                <a:latin typeface="Calibri"/>
                <a:cs typeface="Calibri"/>
              </a:rPr>
              <a:t>A will exit the fringe before B</a:t>
            </a:r>
          </a:p>
        </p:txBody>
      </p:sp>
      <p:sp>
        <p:nvSpPr>
          <p:cNvPr id="17" name="Freeform 12"/>
          <p:cNvSpPr>
            <a:spLocks/>
          </p:cNvSpPr>
          <p:nvPr/>
        </p:nvSpPr>
        <p:spPr bwMode="auto">
          <a:xfrm>
            <a:off x="7384889" y="1789113"/>
            <a:ext cx="2927351" cy="2554287"/>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38" tIns="45719" rIns="91438" bIns="45719"/>
          <a:lstStyle/>
          <a:p>
            <a:endParaRPr lang="en-US">
              <a:latin typeface="Calibri"/>
              <a:cs typeface="Calibri"/>
            </a:endParaRPr>
          </a:p>
        </p:txBody>
      </p:sp>
      <p:sp>
        <p:nvSpPr>
          <p:cNvPr id="18" name="Oval 13"/>
          <p:cNvSpPr>
            <a:spLocks noChangeArrowheads="1"/>
          </p:cNvSpPr>
          <p:nvPr/>
        </p:nvSpPr>
        <p:spPr bwMode="auto">
          <a:xfrm>
            <a:off x="8507250" y="2144712"/>
            <a:ext cx="179388"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19" name="Oval 14"/>
          <p:cNvSpPr>
            <a:spLocks noChangeArrowheads="1"/>
          </p:cNvSpPr>
          <p:nvPr/>
        </p:nvSpPr>
        <p:spPr bwMode="auto">
          <a:xfrm>
            <a:off x="8983501" y="2135187"/>
            <a:ext cx="179388"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20" name="Text Box 15"/>
          <p:cNvSpPr txBox="1">
            <a:spLocks noChangeArrowheads="1"/>
          </p:cNvSpPr>
          <p:nvPr/>
        </p:nvSpPr>
        <p:spPr bwMode="auto">
          <a:xfrm>
            <a:off x="8637425" y="1995486"/>
            <a:ext cx="274639" cy="369330"/>
          </a:xfrm>
          <a:prstGeom prst="rect">
            <a:avLst/>
          </a:prstGeom>
          <a:noFill/>
          <a:ln w="9525">
            <a:noFill/>
            <a:miter lim="800000"/>
            <a:headEnd/>
            <a:tailEnd/>
          </a:ln>
        </p:spPr>
        <p:txBody>
          <a:bodyPr lIns="91438" tIns="45719" rIns="91438" bIns="45719">
            <a:spAutoFit/>
          </a:bodyPr>
          <a:lstStyle/>
          <a:p>
            <a:pPr>
              <a:spcBef>
                <a:spcPct val="50000"/>
              </a:spcBef>
            </a:pPr>
            <a:r>
              <a:rPr lang="en-US">
                <a:latin typeface="Calibri"/>
                <a:cs typeface="Calibri"/>
              </a:rPr>
              <a:t>…</a:t>
            </a:r>
          </a:p>
        </p:txBody>
      </p:sp>
      <p:sp>
        <p:nvSpPr>
          <p:cNvPr id="21" name="Oval 16"/>
          <p:cNvSpPr>
            <a:spLocks noChangeArrowheads="1"/>
          </p:cNvSpPr>
          <p:nvPr/>
        </p:nvSpPr>
        <p:spPr bwMode="auto">
          <a:xfrm>
            <a:off x="9989976" y="3832224"/>
            <a:ext cx="179388" cy="179388"/>
          </a:xfrm>
          <a:prstGeom prst="ellipse">
            <a:avLst/>
          </a:prstGeom>
          <a:solidFill>
            <a:srgbClr val="FF9999"/>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22" name="Oval 17"/>
          <p:cNvSpPr>
            <a:spLocks noChangeArrowheads="1"/>
          </p:cNvSpPr>
          <p:nvPr/>
        </p:nvSpPr>
        <p:spPr bwMode="auto">
          <a:xfrm>
            <a:off x="7703976" y="3527424"/>
            <a:ext cx="179388" cy="179388"/>
          </a:xfrm>
          <a:prstGeom prst="ellipse">
            <a:avLst/>
          </a:prstGeom>
          <a:solidFill>
            <a:srgbClr val="FF9999"/>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23" name="Oval 21"/>
          <p:cNvSpPr>
            <a:spLocks noChangeArrowheads="1"/>
          </p:cNvSpPr>
          <p:nvPr/>
        </p:nvSpPr>
        <p:spPr bwMode="auto">
          <a:xfrm>
            <a:off x="8739026" y="1719262"/>
            <a:ext cx="179388"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latin typeface="Calibri"/>
              <a:cs typeface="Calibri"/>
            </a:endParaRPr>
          </a:p>
        </p:txBody>
      </p:sp>
      <p:pic>
        <p:nvPicPr>
          <p:cNvPr id="28" name="Picture 27" descr="txp_fig"/>
          <p:cNvPicPr>
            <a:picLocks noChangeAspect="1"/>
          </p:cNvPicPr>
          <p:nvPr>
            <p:custDataLst>
              <p:tags r:id="rId1"/>
            </p:custDataLst>
          </p:nvPr>
        </p:nvPicPr>
        <p:blipFill>
          <a:blip r:embed="rId4" cstate="print"/>
          <a:stretch>
            <a:fillRect/>
          </a:stretch>
        </p:blipFill>
        <p:spPr bwMode="auto">
          <a:xfrm>
            <a:off x="10334304" y="3819722"/>
            <a:ext cx="257496" cy="241101"/>
          </a:xfrm>
          <a:prstGeom prst="rect">
            <a:avLst/>
          </a:prstGeom>
          <a:noFill/>
          <a:ln/>
          <a:effectLst/>
        </p:spPr>
      </p:pic>
      <p:pic>
        <p:nvPicPr>
          <p:cNvPr id="13" name="Picture 12" descr="txp_fig"/>
          <p:cNvPicPr>
            <a:picLocks noChangeAspect="1"/>
          </p:cNvPicPr>
          <p:nvPr>
            <p:custDataLst>
              <p:tags r:id="rId2"/>
            </p:custDataLst>
          </p:nvPr>
        </p:nvPicPr>
        <p:blipFill>
          <a:blip r:embed="rId5" cstate="print"/>
          <a:stretch>
            <a:fillRect/>
          </a:stretch>
        </p:blipFill>
        <p:spPr bwMode="auto">
          <a:xfrm>
            <a:off x="7285983" y="3514921"/>
            <a:ext cx="257817" cy="257817"/>
          </a:xfrm>
          <a:prstGeom prst="rect">
            <a:avLst/>
          </a:prstGeom>
          <a:noFill/>
          <a:ln/>
          <a:effectLst/>
        </p:spPr>
      </p:pic>
    </p:spTree>
    <p:extLst>
      <p:ext uri="{BB962C8B-B14F-4D97-AF65-F5344CB8AC3E}">
        <p14:creationId xmlns:p14="http://schemas.microsoft.com/office/powerpoint/2010/main" val="3296152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ular Callout 44"/>
          <p:cNvSpPr/>
          <p:nvPr/>
        </p:nvSpPr>
        <p:spPr>
          <a:xfrm>
            <a:off x="5410200" y="4572000"/>
            <a:ext cx="6553200" cy="1905000"/>
          </a:xfrm>
          <a:prstGeom prst="wedgeRoundRectCallout">
            <a:avLst>
              <a:gd name="adj1" fmla="val -60117"/>
              <a:gd name="adj2" fmla="val -90421"/>
              <a:gd name="adj3" fmla="val 16667"/>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19459" name="Rectangle 2"/>
          <p:cNvSpPr>
            <a:spLocks noGrp="1" noChangeArrowheads="1"/>
          </p:cNvSpPr>
          <p:nvPr>
            <p:ph type="title"/>
          </p:nvPr>
        </p:nvSpPr>
        <p:spPr/>
        <p:txBody>
          <a:bodyPr/>
          <a:lstStyle/>
          <a:p>
            <a:r>
              <a:rPr lang="en-US" dirty="0">
                <a:latin typeface="Calibri"/>
                <a:cs typeface="Calibri"/>
              </a:rPr>
              <a:t>Optimality of A* Tree Search: Blocking</a:t>
            </a:r>
          </a:p>
        </p:txBody>
      </p:sp>
      <p:sp>
        <p:nvSpPr>
          <p:cNvPr id="782339" name="Rectangle 3"/>
          <p:cNvSpPr>
            <a:spLocks noGrp="1" noChangeArrowheads="1"/>
          </p:cNvSpPr>
          <p:nvPr>
            <p:ph idx="1"/>
          </p:nvPr>
        </p:nvSpPr>
        <p:spPr>
          <a:xfrm>
            <a:off x="457200" y="1417637"/>
            <a:ext cx="4953000" cy="4525963"/>
          </a:xfrm>
        </p:spPr>
        <p:txBody>
          <a:bodyPr/>
          <a:lstStyle/>
          <a:p>
            <a:pPr eaLnBrk="1" hangingPunct="1">
              <a:buFont typeface="Wingdings" pitchFamily="2" charset="2"/>
              <a:buNone/>
            </a:pPr>
            <a:r>
              <a:rPr lang="en-US" sz="2400" dirty="0">
                <a:latin typeface="Calibri"/>
                <a:cs typeface="Calibri"/>
              </a:rPr>
              <a:t>Proof:</a:t>
            </a:r>
          </a:p>
          <a:p>
            <a:pPr eaLnBrk="1" hangingPunct="1"/>
            <a:r>
              <a:rPr lang="en-US" sz="2400" dirty="0">
                <a:latin typeface="Calibri"/>
                <a:cs typeface="Calibri"/>
              </a:rPr>
              <a:t>Imagine B is on the fringe</a:t>
            </a:r>
          </a:p>
          <a:p>
            <a:pPr eaLnBrk="1" hangingPunct="1"/>
            <a:r>
              <a:rPr lang="en-US" sz="2400" dirty="0">
                <a:latin typeface="Calibri"/>
                <a:cs typeface="Calibri"/>
              </a:rPr>
              <a:t>Some ancestor </a:t>
            </a:r>
            <a:r>
              <a:rPr lang="en-US" sz="2400" i="1" dirty="0">
                <a:latin typeface="Calibri"/>
                <a:cs typeface="Calibri"/>
              </a:rPr>
              <a:t>n</a:t>
            </a:r>
            <a:r>
              <a:rPr lang="en-US" sz="2400" dirty="0">
                <a:latin typeface="Calibri"/>
                <a:cs typeface="Calibri"/>
              </a:rPr>
              <a:t> of A is on the fringe, too (maybe A!)</a:t>
            </a:r>
          </a:p>
          <a:p>
            <a:pPr eaLnBrk="1" hangingPunct="1"/>
            <a:r>
              <a:rPr lang="en-US" sz="2400" dirty="0">
                <a:latin typeface="Calibri"/>
                <a:cs typeface="Calibri"/>
              </a:rPr>
              <a:t>Claim: </a:t>
            </a:r>
            <a:r>
              <a:rPr lang="en-US" sz="2400" i="1" dirty="0">
                <a:latin typeface="Calibri"/>
                <a:cs typeface="Calibri"/>
              </a:rPr>
              <a:t>n</a:t>
            </a:r>
            <a:r>
              <a:rPr lang="en-US" sz="2400" dirty="0">
                <a:latin typeface="Calibri"/>
                <a:cs typeface="Calibri"/>
              </a:rPr>
              <a:t> will be expanded before B</a:t>
            </a:r>
          </a:p>
          <a:p>
            <a:pPr marL="914376" lvl="1" indent="-457200" eaLnBrk="1" hangingPunct="1">
              <a:buFont typeface="+mj-lt"/>
              <a:buAutoNum type="arabicPeriod"/>
            </a:pPr>
            <a:r>
              <a:rPr lang="en-US" sz="2400" dirty="0">
                <a:latin typeface="Calibri"/>
                <a:cs typeface="Calibri"/>
              </a:rPr>
              <a:t>f(n) is less or equal to f(A)</a:t>
            </a:r>
          </a:p>
        </p:txBody>
      </p:sp>
      <p:pic>
        <p:nvPicPr>
          <p:cNvPr id="22" name="Picture 21" descr="txp_fig"/>
          <p:cNvPicPr>
            <a:picLocks noChangeAspect="1"/>
          </p:cNvPicPr>
          <p:nvPr>
            <p:custDataLst>
              <p:tags r:id="rId1"/>
            </p:custDataLst>
          </p:nvPr>
        </p:nvPicPr>
        <p:blipFill>
          <a:blip r:embed="rId8" cstate="print"/>
          <a:srcRect/>
          <a:stretch>
            <a:fillRect/>
          </a:stretch>
        </p:blipFill>
        <p:spPr bwMode="auto">
          <a:xfrm>
            <a:off x="5715000" y="4903471"/>
            <a:ext cx="3013075" cy="319087"/>
          </a:xfrm>
          <a:prstGeom prst="rect">
            <a:avLst/>
          </a:prstGeom>
          <a:noFill/>
          <a:ln w="9525">
            <a:noFill/>
            <a:miter lim="800000"/>
            <a:headEnd/>
            <a:tailEnd/>
          </a:ln>
        </p:spPr>
      </p:pic>
      <p:sp>
        <p:nvSpPr>
          <p:cNvPr id="21" name="TextBox 20"/>
          <p:cNvSpPr txBox="1"/>
          <p:nvPr/>
        </p:nvSpPr>
        <p:spPr>
          <a:xfrm>
            <a:off x="9144000" y="4822578"/>
            <a:ext cx="3048000" cy="492443"/>
          </a:xfrm>
          <a:prstGeom prst="rect">
            <a:avLst/>
          </a:prstGeom>
          <a:noFill/>
        </p:spPr>
        <p:txBody>
          <a:bodyPr wrap="square" rtlCol="0">
            <a:spAutoFit/>
          </a:bodyPr>
          <a:lstStyle/>
          <a:p>
            <a:r>
              <a:rPr lang="en-US" sz="2600" dirty="0">
                <a:latin typeface="Calibri"/>
                <a:cs typeface="Calibri"/>
              </a:rPr>
              <a:t>Definition of f-cost</a:t>
            </a:r>
          </a:p>
        </p:txBody>
      </p:sp>
      <p:pic>
        <p:nvPicPr>
          <p:cNvPr id="25" name="Picture 24" descr="txp_fig"/>
          <p:cNvPicPr>
            <a:picLocks noChangeAspect="1"/>
          </p:cNvPicPr>
          <p:nvPr>
            <p:custDataLst>
              <p:tags r:id="rId2"/>
            </p:custDataLst>
          </p:nvPr>
        </p:nvPicPr>
        <p:blipFill>
          <a:blip r:embed="rId9" cstate="print"/>
          <a:stretch>
            <a:fillRect/>
          </a:stretch>
        </p:blipFill>
        <p:spPr bwMode="auto">
          <a:xfrm>
            <a:off x="5714998" y="5374957"/>
            <a:ext cx="1864893" cy="318467"/>
          </a:xfrm>
          <a:prstGeom prst="rect">
            <a:avLst/>
          </a:prstGeom>
          <a:noFill/>
          <a:ln/>
          <a:effectLst/>
        </p:spPr>
      </p:pic>
      <p:sp>
        <p:nvSpPr>
          <p:cNvPr id="24" name="TextBox 23"/>
          <p:cNvSpPr txBox="1"/>
          <p:nvPr/>
        </p:nvSpPr>
        <p:spPr>
          <a:xfrm>
            <a:off x="9144000" y="5284243"/>
            <a:ext cx="3048000" cy="492443"/>
          </a:xfrm>
          <a:prstGeom prst="rect">
            <a:avLst/>
          </a:prstGeom>
          <a:noFill/>
        </p:spPr>
        <p:txBody>
          <a:bodyPr wrap="square" rtlCol="0">
            <a:spAutoFit/>
          </a:bodyPr>
          <a:lstStyle/>
          <a:p>
            <a:r>
              <a:rPr lang="en-US" sz="2600" dirty="0">
                <a:latin typeface="Calibri"/>
                <a:cs typeface="Calibri"/>
              </a:rPr>
              <a:t>Admissibility of h</a:t>
            </a:r>
          </a:p>
        </p:txBody>
      </p:sp>
      <p:sp>
        <p:nvSpPr>
          <p:cNvPr id="27" name="Freeform 34"/>
          <p:cNvSpPr>
            <a:spLocks/>
          </p:cNvSpPr>
          <p:nvPr/>
        </p:nvSpPr>
        <p:spPr bwMode="auto">
          <a:xfrm>
            <a:off x="8200864" y="1538287"/>
            <a:ext cx="1931987" cy="2371725"/>
          </a:xfrm>
          <a:custGeom>
            <a:avLst/>
            <a:gdLst>
              <a:gd name="T0" fmla="*/ 2147483647 w 1217"/>
              <a:gd name="T1" fmla="*/ 0 h 1494"/>
              <a:gd name="T2" fmla="*/ 0 w 1217"/>
              <a:gd name="T3" fmla="*/ 2147483647 h 1494"/>
              <a:gd name="T4" fmla="*/ 2147483647 w 1217"/>
              <a:gd name="T5" fmla="*/ 2147483647 h 1494"/>
              <a:gd name="T6" fmla="*/ 2147483647 w 1217"/>
              <a:gd name="T7" fmla="*/ 2147483647 h 1494"/>
              <a:gd name="T8" fmla="*/ 2147483647 w 1217"/>
              <a:gd name="T9" fmla="*/ 2147483647 h 1494"/>
              <a:gd name="T10" fmla="*/ 2147483647 w 1217"/>
              <a:gd name="T11" fmla="*/ 2147483647 h 1494"/>
              <a:gd name="T12" fmla="*/ 2147483647 w 1217"/>
              <a:gd name="T13" fmla="*/ 0 h 1494"/>
              <a:gd name="T14" fmla="*/ 0 60000 65536"/>
              <a:gd name="T15" fmla="*/ 0 60000 65536"/>
              <a:gd name="T16" fmla="*/ 0 60000 65536"/>
              <a:gd name="T17" fmla="*/ 0 60000 65536"/>
              <a:gd name="T18" fmla="*/ 0 60000 65536"/>
              <a:gd name="T19" fmla="*/ 0 60000 65536"/>
              <a:gd name="T20" fmla="*/ 0 60000 65536"/>
              <a:gd name="T21" fmla="*/ 0 w 1217"/>
              <a:gd name="T22" fmla="*/ 0 h 1494"/>
              <a:gd name="T23" fmla="*/ 1217 w 1217"/>
              <a:gd name="T24" fmla="*/ 1494 h 14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7" h="1494">
                <a:moveTo>
                  <a:pt x="386" y="0"/>
                </a:moveTo>
                <a:cubicBezTo>
                  <a:pt x="322" y="114"/>
                  <a:pt x="196" y="352"/>
                  <a:pt x="0" y="682"/>
                </a:cubicBezTo>
                <a:cubicBezTo>
                  <a:pt x="56" y="829"/>
                  <a:pt x="128" y="798"/>
                  <a:pt x="196" y="857"/>
                </a:cubicBezTo>
                <a:cubicBezTo>
                  <a:pt x="264" y="916"/>
                  <a:pt x="308" y="996"/>
                  <a:pt x="407" y="1034"/>
                </a:cubicBezTo>
                <a:cubicBezTo>
                  <a:pt x="506" y="1072"/>
                  <a:pt x="667" y="1035"/>
                  <a:pt x="791" y="1082"/>
                </a:cubicBezTo>
                <a:cubicBezTo>
                  <a:pt x="915" y="1129"/>
                  <a:pt x="1217" y="1494"/>
                  <a:pt x="1152" y="1314"/>
                </a:cubicBezTo>
                <a:cubicBezTo>
                  <a:pt x="1087" y="1134"/>
                  <a:pt x="557" y="274"/>
                  <a:pt x="400" y="0"/>
                </a:cubicBezTo>
              </a:path>
            </a:pathLst>
          </a:custGeom>
          <a:solidFill>
            <a:srgbClr val="C0C0C0"/>
          </a:solidFill>
          <a:ln w="9525">
            <a:solidFill>
              <a:schemeClr val="tx1"/>
            </a:solidFill>
            <a:prstDash val="dash"/>
            <a:round/>
            <a:headEnd/>
            <a:tailEnd/>
          </a:ln>
        </p:spPr>
        <p:txBody>
          <a:bodyPr lIns="91438" tIns="45719" rIns="91438" bIns="45719"/>
          <a:lstStyle/>
          <a:p>
            <a:endParaRPr lang="en-US">
              <a:latin typeface="Calibri"/>
              <a:cs typeface="Calibri"/>
            </a:endParaRPr>
          </a:p>
        </p:txBody>
      </p:sp>
      <p:sp>
        <p:nvSpPr>
          <p:cNvPr id="28" name="Freeform 12"/>
          <p:cNvSpPr>
            <a:spLocks/>
          </p:cNvSpPr>
          <p:nvPr/>
        </p:nvSpPr>
        <p:spPr bwMode="auto">
          <a:xfrm>
            <a:off x="7384889" y="1517651"/>
            <a:ext cx="2927351" cy="2554287"/>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38" tIns="45719" rIns="91438" bIns="45719"/>
          <a:lstStyle/>
          <a:p>
            <a:endParaRPr lang="en-US">
              <a:latin typeface="Calibri"/>
              <a:cs typeface="Calibri"/>
            </a:endParaRPr>
          </a:p>
        </p:txBody>
      </p:sp>
      <p:sp>
        <p:nvSpPr>
          <p:cNvPr id="32" name="Oval 13"/>
          <p:cNvSpPr>
            <a:spLocks noChangeArrowheads="1"/>
          </p:cNvSpPr>
          <p:nvPr/>
        </p:nvSpPr>
        <p:spPr bwMode="auto">
          <a:xfrm>
            <a:off x="8507250" y="1873250"/>
            <a:ext cx="179388"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35" name="Oval 14"/>
          <p:cNvSpPr>
            <a:spLocks noChangeArrowheads="1"/>
          </p:cNvSpPr>
          <p:nvPr/>
        </p:nvSpPr>
        <p:spPr bwMode="auto">
          <a:xfrm>
            <a:off x="8983501" y="1863725"/>
            <a:ext cx="179388"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36" name="Text Box 15"/>
          <p:cNvSpPr txBox="1">
            <a:spLocks noChangeArrowheads="1"/>
          </p:cNvSpPr>
          <p:nvPr/>
        </p:nvSpPr>
        <p:spPr bwMode="auto">
          <a:xfrm>
            <a:off x="8637425" y="1724024"/>
            <a:ext cx="274639" cy="369330"/>
          </a:xfrm>
          <a:prstGeom prst="rect">
            <a:avLst/>
          </a:prstGeom>
          <a:noFill/>
          <a:ln w="9525">
            <a:noFill/>
            <a:miter lim="800000"/>
            <a:headEnd/>
            <a:tailEnd/>
          </a:ln>
        </p:spPr>
        <p:txBody>
          <a:bodyPr lIns="91438" tIns="45719" rIns="91438" bIns="45719">
            <a:spAutoFit/>
          </a:bodyPr>
          <a:lstStyle/>
          <a:p>
            <a:pPr>
              <a:spcBef>
                <a:spcPct val="50000"/>
              </a:spcBef>
            </a:pPr>
            <a:r>
              <a:rPr lang="en-US">
                <a:latin typeface="Calibri"/>
                <a:cs typeface="Calibri"/>
              </a:rPr>
              <a:t>…</a:t>
            </a:r>
          </a:p>
        </p:txBody>
      </p:sp>
      <p:sp>
        <p:nvSpPr>
          <p:cNvPr id="37" name="Oval 16"/>
          <p:cNvSpPr>
            <a:spLocks noChangeArrowheads="1"/>
          </p:cNvSpPr>
          <p:nvPr/>
        </p:nvSpPr>
        <p:spPr bwMode="auto">
          <a:xfrm>
            <a:off x="9989976" y="3560762"/>
            <a:ext cx="179388" cy="179388"/>
          </a:xfrm>
          <a:prstGeom prst="ellipse">
            <a:avLst/>
          </a:prstGeom>
          <a:solidFill>
            <a:srgbClr val="FF9999"/>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38" name="Oval 17"/>
          <p:cNvSpPr>
            <a:spLocks noChangeArrowheads="1"/>
          </p:cNvSpPr>
          <p:nvPr/>
        </p:nvSpPr>
        <p:spPr bwMode="auto">
          <a:xfrm>
            <a:off x="7703976" y="3255962"/>
            <a:ext cx="179388" cy="179388"/>
          </a:xfrm>
          <a:prstGeom prst="ellipse">
            <a:avLst/>
          </a:prstGeom>
          <a:solidFill>
            <a:srgbClr val="FF9999"/>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39" name="Oval 21"/>
          <p:cNvSpPr>
            <a:spLocks noChangeArrowheads="1"/>
          </p:cNvSpPr>
          <p:nvPr/>
        </p:nvSpPr>
        <p:spPr bwMode="auto">
          <a:xfrm>
            <a:off x="8739026" y="1447800"/>
            <a:ext cx="179388"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40" name="Oval 27"/>
          <p:cNvSpPr>
            <a:spLocks noChangeArrowheads="1"/>
          </p:cNvSpPr>
          <p:nvPr/>
        </p:nvSpPr>
        <p:spPr bwMode="auto">
          <a:xfrm>
            <a:off x="8084976" y="2570162"/>
            <a:ext cx="179388" cy="179388"/>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latin typeface="Calibri"/>
              <a:cs typeface="Calibri"/>
            </a:endParaRPr>
          </a:p>
        </p:txBody>
      </p:sp>
      <p:pic>
        <p:nvPicPr>
          <p:cNvPr id="41" name="Picture 29" descr="txp_fig"/>
          <p:cNvPicPr>
            <a:picLocks noChangeAspect="1" noChangeArrowheads="1"/>
          </p:cNvPicPr>
          <p:nvPr>
            <p:custDataLst>
              <p:tags r:id="rId3"/>
            </p:custDataLst>
          </p:nvPr>
        </p:nvPicPr>
        <p:blipFill>
          <a:blip r:embed="rId10" cstate="print"/>
          <a:srcRect/>
          <a:stretch>
            <a:fillRect/>
          </a:stretch>
        </p:blipFill>
        <p:spPr bwMode="auto">
          <a:xfrm>
            <a:off x="7780175" y="2493961"/>
            <a:ext cx="192088" cy="160339"/>
          </a:xfrm>
          <a:prstGeom prst="rect">
            <a:avLst/>
          </a:prstGeom>
          <a:noFill/>
          <a:ln w="9525">
            <a:noFill/>
            <a:miter lim="800000"/>
            <a:headEnd/>
            <a:tailEnd/>
          </a:ln>
        </p:spPr>
      </p:pic>
      <p:pic>
        <p:nvPicPr>
          <p:cNvPr id="42" name="Picture 41" descr="txp_fig"/>
          <p:cNvPicPr>
            <a:picLocks noChangeAspect="1"/>
          </p:cNvPicPr>
          <p:nvPr>
            <p:custDataLst>
              <p:tags r:id="rId4"/>
            </p:custDataLst>
          </p:nvPr>
        </p:nvPicPr>
        <p:blipFill>
          <a:blip r:embed="rId11" cstate="print"/>
          <a:stretch>
            <a:fillRect/>
          </a:stretch>
        </p:blipFill>
        <p:spPr bwMode="auto">
          <a:xfrm>
            <a:off x="10334304" y="3548260"/>
            <a:ext cx="257496" cy="241101"/>
          </a:xfrm>
          <a:prstGeom prst="rect">
            <a:avLst/>
          </a:prstGeom>
          <a:noFill/>
          <a:ln/>
          <a:effectLst/>
        </p:spPr>
      </p:pic>
      <p:sp>
        <p:nvSpPr>
          <p:cNvPr id="46" name="Oval 45"/>
          <p:cNvSpPr/>
          <p:nvPr/>
        </p:nvSpPr>
        <p:spPr>
          <a:xfrm rot="1800000">
            <a:off x="7335252" y="2272604"/>
            <a:ext cx="954869" cy="155526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pic>
        <p:nvPicPr>
          <p:cNvPr id="29" name="Picture 28" descr="txp_fig"/>
          <p:cNvPicPr>
            <a:picLocks noChangeAspect="1"/>
          </p:cNvPicPr>
          <p:nvPr>
            <p:custDataLst>
              <p:tags r:id="rId5"/>
            </p:custDataLst>
          </p:nvPr>
        </p:nvPicPr>
        <p:blipFill>
          <a:blip r:embed="rId12" cstate="print"/>
          <a:stretch>
            <a:fillRect/>
          </a:stretch>
        </p:blipFill>
        <p:spPr bwMode="auto">
          <a:xfrm>
            <a:off x="5731099" y="5867401"/>
            <a:ext cx="1944584" cy="318518"/>
          </a:xfrm>
          <a:prstGeom prst="rect">
            <a:avLst/>
          </a:prstGeom>
          <a:noFill/>
          <a:ln/>
          <a:effectLst/>
        </p:spPr>
      </p:pic>
      <p:sp>
        <p:nvSpPr>
          <p:cNvPr id="48" name="TextBox 47"/>
          <p:cNvSpPr txBox="1"/>
          <p:nvPr/>
        </p:nvSpPr>
        <p:spPr>
          <a:xfrm>
            <a:off x="9144000" y="5741443"/>
            <a:ext cx="3048000" cy="492443"/>
          </a:xfrm>
          <a:prstGeom prst="rect">
            <a:avLst/>
          </a:prstGeom>
          <a:noFill/>
        </p:spPr>
        <p:txBody>
          <a:bodyPr wrap="square" rtlCol="0">
            <a:spAutoFit/>
          </a:bodyPr>
          <a:lstStyle/>
          <a:p>
            <a:r>
              <a:rPr lang="en-US" sz="2600" dirty="0">
                <a:latin typeface="Calibri"/>
                <a:cs typeface="Calibri"/>
              </a:rPr>
              <a:t>h = 0 at a goal</a:t>
            </a:r>
          </a:p>
        </p:txBody>
      </p:sp>
      <p:pic>
        <p:nvPicPr>
          <p:cNvPr id="26" name="Picture 25" descr="txp_fig"/>
          <p:cNvPicPr>
            <a:picLocks noChangeAspect="1"/>
          </p:cNvPicPr>
          <p:nvPr>
            <p:custDataLst>
              <p:tags r:id="rId6"/>
            </p:custDataLst>
          </p:nvPr>
        </p:nvPicPr>
        <p:blipFill>
          <a:blip r:embed="rId13" cstate="print"/>
          <a:stretch>
            <a:fillRect/>
          </a:stretch>
        </p:blipFill>
        <p:spPr bwMode="auto">
          <a:xfrm>
            <a:off x="7315200" y="3200400"/>
            <a:ext cx="257817" cy="257817"/>
          </a:xfrm>
          <a:prstGeom prst="rect">
            <a:avLst/>
          </a:prstGeom>
          <a:noFill/>
          <a:ln/>
          <a:effectLst/>
        </p:spPr>
      </p:pic>
    </p:spTree>
    <p:extLst>
      <p:ext uri="{BB962C8B-B14F-4D97-AF65-F5344CB8AC3E}">
        <p14:creationId xmlns:p14="http://schemas.microsoft.com/office/powerpoint/2010/main" val="13482608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23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2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82339">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82339">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21" grpId="0"/>
      <p:bldP spid="24" grpId="0"/>
      <p:bldP spid="27" grpId="0" animBg="1"/>
      <p:bldP spid="40" grpId="0" animBg="1"/>
      <p:bldP spid="46" grpId="0" animBg="1"/>
      <p:bldP spid="4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ed Rectangular Callout 53"/>
          <p:cNvSpPr/>
          <p:nvPr/>
        </p:nvSpPr>
        <p:spPr>
          <a:xfrm>
            <a:off x="5562600" y="4572000"/>
            <a:ext cx="6400800" cy="1371600"/>
          </a:xfrm>
          <a:prstGeom prst="wedgeRoundRectCallout">
            <a:avLst>
              <a:gd name="adj1" fmla="val -75813"/>
              <a:gd name="adj2" fmla="val -77449"/>
              <a:gd name="adj3" fmla="val 16667"/>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19459" name="Rectangle 2"/>
          <p:cNvSpPr>
            <a:spLocks noGrp="1" noChangeArrowheads="1"/>
          </p:cNvSpPr>
          <p:nvPr>
            <p:ph type="title"/>
          </p:nvPr>
        </p:nvSpPr>
        <p:spPr/>
        <p:txBody>
          <a:bodyPr/>
          <a:lstStyle/>
          <a:p>
            <a:r>
              <a:rPr lang="en-US" dirty="0">
                <a:latin typeface="Calibri"/>
                <a:cs typeface="Calibri"/>
              </a:rPr>
              <a:t>Optimality of A* Tree Search: Blocking</a:t>
            </a:r>
          </a:p>
        </p:txBody>
      </p:sp>
      <p:sp>
        <p:nvSpPr>
          <p:cNvPr id="782339" name="Rectangle 3"/>
          <p:cNvSpPr>
            <a:spLocks noGrp="1" noChangeArrowheads="1"/>
          </p:cNvSpPr>
          <p:nvPr>
            <p:ph idx="1"/>
          </p:nvPr>
        </p:nvSpPr>
        <p:spPr>
          <a:xfrm>
            <a:off x="457200" y="1417637"/>
            <a:ext cx="4953000" cy="4525963"/>
          </a:xfrm>
        </p:spPr>
        <p:txBody>
          <a:bodyPr/>
          <a:lstStyle/>
          <a:p>
            <a:pPr eaLnBrk="1" hangingPunct="1">
              <a:buFont typeface="Wingdings" pitchFamily="2" charset="2"/>
              <a:buNone/>
            </a:pPr>
            <a:r>
              <a:rPr lang="en-US" sz="2400" dirty="0">
                <a:latin typeface="Calibri"/>
                <a:cs typeface="Calibri"/>
              </a:rPr>
              <a:t>Proof:</a:t>
            </a:r>
          </a:p>
          <a:p>
            <a:pPr eaLnBrk="1" hangingPunct="1"/>
            <a:r>
              <a:rPr lang="en-US" sz="2400" dirty="0">
                <a:latin typeface="Calibri"/>
                <a:cs typeface="Calibri"/>
              </a:rPr>
              <a:t>Imagine B is on the fringe</a:t>
            </a:r>
          </a:p>
          <a:p>
            <a:r>
              <a:rPr lang="en-US" sz="2400" dirty="0">
                <a:latin typeface="Calibri"/>
                <a:cs typeface="Calibri"/>
              </a:rPr>
              <a:t>Some ancestor </a:t>
            </a:r>
            <a:r>
              <a:rPr lang="en-US" sz="2400" i="1" dirty="0">
                <a:latin typeface="Calibri"/>
                <a:cs typeface="Calibri"/>
              </a:rPr>
              <a:t>n</a:t>
            </a:r>
            <a:r>
              <a:rPr lang="en-US" sz="2400" dirty="0">
                <a:latin typeface="Calibri"/>
                <a:cs typeface="Calibri"/>
              </a:rPr>
              <a:t> of A is on the fringe, too (maybe A!)</a:t>
            </a:r>
          </a:p>
          <a:p>
            <a:pPr eaLnBrk="1" hangingPunct="1"/>
            <a:r>
              <a:rPr lang="en-US" sz="2400" dirty="0">
                <a:latin typeface="Calibri"/>
                <a:cs typeface="Calibri"/>
              </a:rPr>
              <a:t>Claim: </a:t>
            </a:r>
            <a:r>
              <a:rPr lang="en-US" sz="2400" i="1" dirty="0">
                <a:latin typeface="Calibri"/>
                <a:cs typeface="Calibri"/>
              </a:rPr>
              <a:t>n</a:t>
            </a:r>
            <a:r>
              <a:rPr lang="en-US" sz="2400" dirty="0">
                <a:latin typeface="Calibri"/>
                <a:cs typeface="Calibri"/>
              </a:rPr>
              <a:t> will be expanded before B</a:t>
            </a:r>
          </a:p>
          <a:p>
            <a:pPr marL="914376" lvl="1" indent="-457200" eaLnBrk="1" hangingPunct="1">
              <a:buFont typeface="+mj-lt"/>
              <a:buAutoNum type="arabicPeriod"/>
            </a:pPr>
            <a:r>
              <a:rPr lang="en-US" sz="2400" dirty="0">
                <a:latin typeface="Calibri"/>
                <a:cs typeface="Calibri"/>
              </a:rPr>
              <a:t>f(n) is less or equal to f(A)</a:t>
            </a:r>
          </a:p>
          <a:p>
            <a:pPr marL="914376" lvl="1" indent="-457200" eaLnBrk="1" hangingPunct="1">
              <a:buFont typeface="+mj-lt"/>
              <a:buAutoNum type="arabicPeriod"/>
            </a:pPr>
            <a:r>
              <a:rPr lang="en-US" sz="2400" dirty="0">
                <a:latin typeface="Calibri"/>
                <a:cs typeface="Calibri"/>
              </a:rPr>
              <a:t>f(A) is less than f(B)</a:t>
            </a:r>
          </a:p>
        </p:txBody>
      </p:sp>
      <p:pic>
        <p:nvPicPr>
          <p:cNvPr id="27" name="Picture 26" descr="txp_fig"/>
          <p:cNvPicPr>
            <a:picLocks noChangeAspect="1"/>
          </p:cNvPicPr>
          <p:nvPr>
            <p:custDataLst>
              <p:tags r:id="rId1"/>
            </p:custDataLst>
          </p:nvPr>
        </p:nvPicPr>
        <p:blipFill>
          <a:blip r:embed="rId7" cstate="print"/>
          <a:stretch>
            <a:fillRect/>
          </a:stretch>
        </p:blipFill>
        <p:spPr bwMode="auto">
          <a:xfrm>
            <a:off x="6512222" y="5354956"/>
            <a:ext cx="1930189" cy="318668"/>
          </a:xfrm>
          <a:prstGeom prst="rect">
            <a:avLst/>
          </a:prstGeom>
          <a:noFill/>
          <a:ln/>
          <a:effectLst/>
        </p:spPr>
      </p:pic>
      <p:pic>
        <p:nvPicPr>
          <p:cNvPr id="24" name="Picture 23" descr="txp_fig"/>
          <p:cNvPicPr>
            <a:picLocks noChangeAspect="1"/>
          </p:cNvPicPr>
          <p:nvPr>
            <p:custDataLst>
              <p:tags r:id="rId2"/>
            </p:custDataLst>
          </p:nvPr>
        </p:nvPicPr>
        <p:blipFill>
          <a:blip r:embed="rId8" cstate="print"/>
          <a:stretch>
            <a:fillRect/>
          </a:stretch>
        </p:blipFill>
        <p:spPr bwMode="auto">
          <a:xfrm>
            <a:off x="6497464" y="4881879"/>
            <a:ext cx="1914135" cy="318704"/>
          </a:xfrm>
          <a:prstGeom prst="rect">
            <a:avLst/>
          </a:prstGeom>
          <a:noFill/>
          <a:ln/>
          <a:effectLst/>
        </p:spPr>
      </p:pic>
      <p:sp>
        <p:nvSpPr>
          <p:cNvPr id="25" name="TextBox 24"/>
          <p:cNvSpPr txBox="1"/>
          <p:nvPr/>
        </p:nvSpPr>
        <p:spPr>
          <a:xfrm>
            <a:off x="9296400" y="4785610"/>
            <a:ext cx="3048000" cy="492443"/>
          </a:xfrm>
          <a:prstGeom prst="rect">
            <a:avLst/>
          </a:prstGeom>
          <a:noFill/>
        </p:spPr>
        <p:txBody>
          <a:bodyPr wrap="square" rtlCol="0">
            <a:spAutoFit/>
          </a:bodyPr>
          <a:lstStyle/>
          <a:p>
            <a:r>
              <a:rPr lang="en-US" sz="2600" dirty="0">
                <a:latin typeface="Calibri"/>
                <a:cs typeface="Calibri"/>
              </a:rPr>
              <a:t>B is suboptimal</a:t>
            </a:r>
          </a:p>
        </p:txBody>
      </p:sp>
      <p:sp>
        <p:nvSpPr>
          <p:cNvPr id="26" name="TextBox 25"/>
          <p:cNvSpPr txBox="1"/>
          <p:nvPr/>
        </p:nvSpPr>
        <p:spPr>
          <a:xfrm>
            <a:off x="9296400" y="5242810"/>
            <a:ext cx="3048000" cy="492443"/>
          </a:xfrm>
          <a:prstGeom prst="rect">
            <a:avLst/>
          </a:prstGeom>
          <a:noFill/>
        </p:spPr>
        <p:txBody>
          <a:bodyPr wrap="square" rtlCol="0">
            <a:spAutoFit/>
          </a:bodyPr>
          <a:lstStyle/>
          <a:p>
            <a:r>
              <a:rPr lang="en-US" sz="2600" dirty="0">
                <a:latin typeface="Calibri"/>
                <a:cs typeface="Calibri"/>
              </a:rPr>
              <a:t>h = 0 at a goal</a:t>
            </a:r>
          </a:p>
        </p:txBody>
      </p:sp>
      <p:sp>
        <p:nvSpPr>
          <p:cNvPr id="29" name="Freeform 34"/>
          <p:cNvSpPr>
            <a:spLocks/>
          </p:cNvSpPr>
          <p:nvPr/>
        </p:nvSpPr>
        <p:spPr bwMode="auto">
          <a:xfrm>
            <a:off x="8200864" y="1538287"/>
            <a:ext cx="1931987" cy="2371725"/>
          </a:xfrm>
          <a:custGeom>
            <a:avLst/>
            <a:gdLst>
              <a:gd name="T0" fmla="*/ 2147483647 w 1217"/>
              <a:gd name="T1" fmla="*/ 0 h 1494"/>
              <a:gd name="T2" fmla="*/ 0 w 1217"/>
              <a:gd name="T3" fmla="*/ 2147483647 h 1494"/>
              <a:gd name="T4" fmla="*/ 2147483647 w 1217"/>
              <a:gd name="T5" fmla="*/ 2147483647 h 1494"/>
              <a:gd name="T6" fmla="*/ 2147483647 w 1217"/>
              <a:gd name="T7" fmla="*/ 2147483647 h 1494"/>
              <a:gd name="T8" fmla="*/ 2147483647 w 1217"/>
              <a:gd name="T9" fmla="*/ 2147483647 h 1494"/>
              <a:gd name="T10" fmla="*/ 2147483647 w 1217"/>
              <a:gd name="T11" fmla="*/ 2147483647 h 1494"/>
              <a:gd name="T12" fmla="*/ 2147483647 w 1217"/>
              <a:gd name="T13" fmla="*/ 0 h 1494"/>
              <a:gd name="T14" fmla="*/ 0 60000 65536"/>
              <a:gd name="T15" fmla="*/ 0 60000 65536"/>
              <a:gd name="T16" fmla="*/ 0 60000 65536"/>
              <a:gd name="T17" fmla="*/ 0 60000 65536"/>
              <a:gd name="T18" fmla="*/ 0 60000 65536"/>
              <a:gd name="T19" fmla="*/ 0 60000 65536"/>
              <a:gd name="T20" fmla="*/ 0 60000 65536"/>
              <a:gd name="T21" fmla="*/ 0 w 1217"/>
              <a:gd name="T22" fmla="*/ 0 h 1494"/>
              <a:gd name="T23" fmla="*/ 1217 w 1217"/>
              <a:gd name="T24" fmla="*/ 1494 h 14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7" h="1494">
                <a:moveTo>
                  <a:pt x="386" y="0"/>
                </a:moveTo>
                <a:cubicBezTo>
                  <a:pt x="322" y="114"/>
                  <a:pt x="196" y="352"/>
                  <a:pt x="0" y="682"/>
                </a:cubicBezTo>
                <a:cubicBezTo>
                  <a:pt x="56" y="829"/>
                  <a:pt x="128" y="798"/>
                  <a:pt x="196" y="857"/>
                </a:cubicBezTo>
                <a:cubicBezTo>
                  <a:pt x="264" y="916"/>
                  <a:pt x="308" y="996"/>
                  <a:pt x="407" y="1034"/>
                </a:cubicBezTo>
                <a:cubicBezTo>
                  <a:pt x="506" y="1072"/>
                  <a:pt x="667" y="1035"/>
                  <a:pt x="791" y="1082"/>
                </a:cubicBezTo>
                <a:cubicBezTo>
                  <a:pt x="915" y="1129"/>
                  <a:pt x="1217" y="1494"/>
                  <a:pt x="1152" y="1314"/>
                </a:cubicBezTo>
                <a:cubicBezTo>
                  <a:pt x="1087" y="1134"/>
                  <a:pt x="557" y="274"/>
                  <a:pt x="400" y="0"/>
                </a:cubicBezTo>
              </a:path>
            </a:pathLst>
          </a:custGeom>
          <a:solidFill>
            <a:srgbClr val="C0C0C0"/>
          </a:solidFill>
          <a:ln w="9525">
            <a:solidFill>
              <a:schemeClr val="tx1"/>
            </a:solidFill>
            <a:prstDash val="dash"/>
            <a:round/>
            <a:headEnd/>
            <a:tailEnd/>
          </a:ln>
        </p:spPr>
        <p:txBody>
          <a:bodyPr lIns="91438" tIns="45719" rIns="91438" bIns="45719"/>
          <a:lstStyle/>
          <a:p>
            <a:endParaRPr lang="en-US">
              <a:latin typeface="Calibri"/>
              <a:cs typeface="Calibri"/>
            </a:endParaRPr>
          </a:p>
        </p:txBody>
      </p:sp>
      <p:sp>
        <p:nvSpPr>
          <p:cNvPr id="30" name="Freeform 12"/>
          <p:cNvSpPr>
            <a:spLocks/>
          </p:cNvSpPr>
          <p:nvPr/>
        </p:nvSpPr>
        <p:spPr bwMode="auto">
          <a:xfrm>
            <a:off x="7384889" y="1517651"/>
            <a:ext cx="2927351" cy="2554287"/>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38" tIns="45719" rIns="91438" bIns="45719"/>
          <a:lstStyle/>
          <a:p>
            <a:endParaRPr lang="en-US">
              <a:latin typeface="Calibri"/>
              <a:cs typeface="Calibri"/>
            </a:endParaRPr>
          </a:p>
        </p:txBody>
      </p:sp>
      <p:sp>
        <p:nvSpPr>
          <p:cNvPr id="44" name="Oval 13"/>
          <p:cNvSpPr>
            <a:spLocks noChangeArrowheads="1"/>
          </p:cNvSpPr>
          <p:nvPr/>
        </p:nvSpPr>
        <p:spPr bwMode="auto">
          <a:xfrm>
            <a:off x="8507250" y="1873250"/>
            <a:ext cx="179388"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45" name="Oval 14"/>
          <p:cNvSpPr>
            <a:spLocks noChangeArrowheads="1"/>
          </p:cNvSpPr>
          <p:nvPr/>
        </p:nvSpPr>
        <p:spPr bwMode="auto">
          <a:xfrm>
            <a:off x="8983501" y="1863725"/>
            <a:ext cx="179388"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46" name="Text Box 15"/>
          <p:cNvSpPr txBox="1">
            <a:spLocks noChangeArrowheads="1"/>
          </p:cNvSpPr>
          <p:nvPr/>
        </p:nvSpPr>
        <p:spPr bwMode="auto">
          <a:xfrm>
            <a:off x="8637425" y="1724024"/>
            <a:ext cx="274639" cy="369330"/>
          </a:xfrm>
          <a:prstGeom prst="rect">
            <a:avLst/>
          </a:prstGeom>
          <a:noFill/>
          <a:ln w="9525">
            <a:noFill/>
            <a:miter lim="800000"/>
            <a:headEnd/>
            <a:tailEnd/>
          </a:ln>
        </p:spPr>
        <p:txBody>
          <a:bodyPr lIns="91438" tIns="45719" rIns="91438" bIns="45719">
            <a:spAutoFit/>
          </a:bodyPr>
          <a:lstStyle/>
          <a:p>
            <a:pPr>
              <a:spcBef>
                <a:spcPct val="50000"/>
              </a:spcBef>
            </a:pPr>
            <a:r>
              <a:rPr lang="en-US">
                <a:latin typeface="Calibri"/>
                <a:cs typeface="Calibri"/>
              </a:rPr>
              <a:t>…</a:t>
            </a:r>
          </a:p>
        </p:txBody>
      </p:sp>
      <p:sp>
        <p:nvSpPr>
          <p:cNvPr id="47" name="Oval 16"/>
          <p:cNvSpPr>
            <a:spLocks noChangeArrowheads="1"/>
          </p:cNvSpPr>
          <p:nvPr/>
        </p:nvSpPr>
        <p:spPr bwMode="auto">
          <a:xfrm>
            <a:off x="9989976" y="3560762"/>
            <a:ext cx="179388" cy="179388"/>
          </a:xfrm>
          <a:prstGeom prst="ellipse">
            <a:avLst/>
          </a:prstGeom>
          <a:solidFill>
            <a:srgbClr val="FF9999"/>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48" name="Oval 17"/>
          <p:cNvSpPr>
            <a:spLocks noChangeArrowheads="1"/>
          </p:cNvSpPr>
          <p:nvPr/>
        </p:nvSpPr>
        <p:spPr bwMode="auto">
          <a:xfrm>
            <a:off x="7703976" y="3255962"/>
            <a:ext cx="179388" cy="179388"/>
          </a:xfrm>
          <a:prstGeom prst="ellipse">
            <a:avLst/>
          </a:prstGeom>
          <a:solidFill>
            <a:srgbClr val="FF9999"/>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49" name="Oval 21"/>
          <p:cNvSpPr>
            <a:spLocks noChangeArrowheads="1"/>
          </p:cNvSpPr>
          <p:nvPr/>
        </p:nvSpPr>
        <p:spPr bwMode="auto">
          <a:xfrm>
            <a:off x="8739026" y="1447800"/>
            <a:ext cx="179388"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50" name="Oval 27"/>
          <p:cNvSpPr>
            <a:spLocks noChangeArrowheads="1"/>
          </p:cNvSpPr>
          <p:nvPr/>
        </p:nvSpPr>
        <p:spPr bwMode="auto">
          <a:xfrm>
            <a:off x="8084976" y="2570162"/>
            <a:ext cx="179388" cy="179388"/>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latin typeface="Calibri"/>
              <a:cs typeface="Calibri"/>
            </a:endParaRPr>
          </a:p>
        </p:txBody>
      </p:sp>
      <p:pic>
        <p:nvPicPr>
          <p:cNvPr id="51" name="Picture 29" descr="txp_fig"/>
          <p:cNvPicPr>
            <a:picLocks noChangeAspect="1" noChangeArrowheads="1"/>
          </p:cNvPicPr>
          <p:nvPr>
            <p:custDataLst>
              <p:tags r:id="rId3"/>
            </p:custDataLst>
          </p:nvPr>
        </p:nvPicPr>
        <p:blipFill>
          <a:blip r:embed="rId9" cstate="print"/>
          <a:srcRect/>
          <a:stretch>
            <a:fillRect/>
          </a:stretch>
        </p:blipFill>
        <p:spPr bwMode="auto">
          <a:xfrm>
            <a:off x="7780175" y="2493961"/>
            <a:ext cx="192088" cy="160339"/>
          </a:xfrm>
          <a:prstGeom prst="rect">
            <a:avLst/>
          </a:prstGeom>
          <a:noFill/>
          <a:ln w="9525">
            <a:noFill/>
            <a:miter lim="800000"/>
            <a:headEnd/>
            <a:tailEnd/>
          </a:ln>
        </p:spPr>
      </p:pic>
      <p:pic>
        <p:nvPicPr>
          <p:cNvPr id="52" name="Picture 51" descr="txp_fig"/>
          <p:cNvPicPr>
            <a:picLocks noChangeAspect="1"/>
          </p:cNvPicPr>
          <p:nvPr>
            <p:custDataLst>
              <p:tags r:id="rId4"/>
            </p:custDataLst>
          </p:nvPr>
        </p:nvPicPr>
        <p:blipFill>
          <a:blip r:embed="rId10" cstate="print"/>
          <a:stretch>
            <a:fillRect/>
          </a:stretch>
        </p:blipFill>
        <p:spPr bwMode="auto">
          <a:xfrm>
            <a:off x="10334304" y="3548260"/>
            <a:ext cx="257496" cy="241101"/>
          </a:xfrm>
          <a:prstGeom prst="rect">
            <a:avLst/>
          </a:prstGeom>
          <a:noFill/>
          <a:ln/>
          <a:effectLst/>
        </p:spPr>
      </p:pic>
      <p:sp>
        <p:nvSpPr>
          <p:cNvPr id="56" name="Oval 55"/>
          <p:cNvSpPr/>
          <p:nvPr/>
        </p:nvSpPr>
        <p:spPr>
          <a:xfrm rot="359986">
            <a:off x="7040951" y="3019060"/>
            <a:ext cx="3870153" cy="95065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pic>
        <p:nvPicPr>
          <p:cNvPr id="23" name="Picture 22" descr="txp_fig"/>
          <p:cNvPicPr>
            <a:picLocks noChangeAspect="1"/>
          </p:cNvPicPr>
          <p:nvPr>
            <p:custDataLst>
              <p:tags r:id="rId5"/>
            </p:custDataLst>
          </p:nvPr>
        </p:nvPicPr>
        <p:blipFill>
          <a:blip r:embed="rId11" cstate="print"/>
          <a:stretch>
            <a:fillRect/>
          </a:stretch>
        </p:blipFill>
        <p:spPr bwMode="auto">
          <a:xfrm>
            <a:off x="7315200" y="3200400"/>
            <a:ext cx="257817" cy="257817"/>
          </a:xfrm>
          <a:prstGeom prst="rect">
            <a:avLst/>
          </a:prstGeom>
          <a:noFill/>
          <a:ln/>
          <a:effectLst/>
        </p:spPr>
      </p:pic>
    </p:spTree>
    <p:extLst>
      <p:ext uri="{BB962C8B-B14F-4D97-AF65-F5344CB8AC3E}">
        <p14:creationId xmlns:p14="http://schemas.microsoft.com/office/powerpoint/2010/main" val="28932140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233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25" grpId="0"/>
      <p:bldP spid="26" grpId="0"/>
      <p:bldP spid="5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ed Rectangular Callout 53"/>
          <p:cNvSpPr/>
          <p:nvPr/>
        </p:nvSpPr>
        <p:spPr>
          <a:xfrm>
            <a:off x="7391400" y="4800600"/>
            <a:ext cx="3733800" cy="914400"/>
          </a:xfrm>
          <a:prstGeom prst="wedgeRoundRectCallout">
            <a:avLst>
              <a:gd name="adj1" fmla="val -141787"/>
              <a:gd name="adj2" fmla="val -64255"/>
              <a:gd name="adj3" fmla="val 16667"/>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19459" name="Rectangle 2"/>
          <p:cNvSpPr>
            <a:spLocks noGrp="1" noChangeArrowheads="1"/>
          </p:cNvSpPr>
          <p:nvPr>
            <p:ph type="title"/>
          </p:nvPr>
        </p:nvSpPr>
        <p:spPr/>
        <p:txBody>
          <a:bodyPr/>
          <a:lstStyle/>
          <a:p>
            <a:r>
              <a:rPr lang="en-US" dirty="0">
                <a:latin typeface="Calibri"/>
                <a:cs typeface="Calibri"/>
              </a:rPr>
              <a:t>Optimality of A* Tree Search: Blocking</a:t>
            </a:r>
          </a:p>
        </p:txBody>
      </p:sp>
      <p:sp>
        <p:nvSpPr>
          <p:cNvPr id="782339" name="Rectangle 3"/>
          <p:cNvSpPr>
            <a:spLocks noGrp="1" noChangeArrowheads="1"/>
          </p:cNvSpPr>
          <p:nvPr>
            <p:ph idx="1"/>
          </p:nvPr>
        </p:nvSpPr>
        <p:spPr>
          <a:xfrm>
            <a:off x="457200" y="1417637"/>
            <a:ext cx="4953000" cy="4525963"/>
          </a:xfrm>
        </p:spPr>
        <p:txBody>
          <a:bodyPr/>
          <a:lstStyle/>
          <a:p>
            <a:pPr eaLnBrk="1" hangingPunct="1">
              <a:buFont typeface="Wingdings" pitchFamily="2" charset="2"/>
              <a:buNone/>
            </a:pPr>
            <a:r>
              <a:rPr lang="en-US" sz="2400" dirty="0">
                <a:latin typeface="Calibri"/>
                <a:cs typeface="Calibri"/>
              </a:rPr>
              <a:t>Proof:</a:t>
            </a:r>
          </a:p>
          <a:p>
            <a:pPr eaLnBrk="1" hangingPunct="1"/>
            <a:r>
              <a:rPr lang="en-US" sz="2400" dirty="0">
                <a:latin typeface="Calibri"/>
                <a:cs typeface="Calibri"/>
              </a:rPr>
              <a:t>Imagine B is on the fringe</a:t>
            </a:r>
          </a:p>
          <a:p>
            <a:r>
              <a:rPr lang="en-US" sz="2400" dirty="0">
                <a:latin typeface="Calibri"/>
                <a:cs typeface="Calibri"/>
              </a:rPr>
              <a:t>Some ancestor </a:t>
            </a:r>
            <a:r>
              <a:rPr lang="en-US" sz="2400" i="1" dirty="0">
                <a:latin typeface="Calibri"/>
                <a:cs typeface="Calibri"/>
              </a:rPr>
              <a:t>n</a:t>
            </a:r>
            <a:r>
              <a:rPr lang="en-US" sz="2400" dirty="0">
                <a:latin typeface="Calibri"/>
                <a:cs typeface="Calibri"/>
              </a:rPr>
              <a:t> of A is on the fringe, too (maybe A!)</a:t>
            </a:r>
          </a:p>
          <a:p>
            <a:pPr eaLnBrk="1" hangingPunct="1"/>
            <a:r>
              <a:rPr lang="en-US" sz="2400" dirty="0">
                <a:latin typeface="Calibri"/>
                <a:cs typeface="Calibri"/>
              </a:rPr>
              <a:t>Claim: </a:t>
            </a:r>
            <a:r>
              <a:rPr lang="en-US" sz="2400" i="1" dirty="0">
                <a:latin typeface="Calibri"/>
                <a:cs typeface="Calibri"/>
              </a:rPr>
              <a:t>n</a:t>
            </a:r>
            <a:r>
              <a:rPr lang="en-US" sz="2400" dirty="0">
                <a:latin typeface="Calibri"/>
                <a:cs typeface="Calibri"/>
              </a:rPr>
              <a:t> will be expanded before B</a:t>
            </a:r>
          </a:p>
          <a:p>
            <a:pPr marL="914376" lvl="1" indent="-457200" eaLnBrk="1" hangingPunct="1">
              <a:buFont typeface="+mj-lt"/>
              <a:buAutoNum type="arabicPeriod"/>
            </a:pPr>
            <a:r>
              <a:rPr lang="en-US" sz="2400" dirty="0">
                <a:latin typeface="Calibri"/>
                <a:cs typeface="Calibri"/>
              </a:rPr>
              <a:t>f(n) is less or equal to f(A)</a:t>
            </a:r>
          </a:p>
          <a:p>
            <a:pPr marL="914376" lvl="1" indent="-457200" eaLnBrk="1" hangingPunct="1">
              <a:buFont typeface="+mj-lt"/>
              <a:buAutoNum type="arabicPeriod"/>
            </a:pPr>
            <a:r>
              <a:rPr lang="en-US" sz="2400" dirty="0">
                <a:latin typeface="Calibri"/>
                <a:cs typeface="Calibri"/>
              </a:rPr>
              <a:t>f(A) is less than f(B)</a:t>
            </a:r>
          </a:p>
          <a:p>
            <a:pPr marL="914376" lvl="1" indent="-457200" eaLnBrk="1" hangingPunct="1">
              <a:buFont typeface="+mj-lt"/>
              <a:buAutoNum type="arabicPeriod"/>
            </a:pPr>
            <a:r>
              <a:rPr lang="en-US" sz="2400" dirty="0">
                <a:latin typeface="Calibri"/>
                <a:cs typeface="Calibri"/>
              </a:rPr>
              <a:t> </a:t>
            </a:r>
            <a:r>
              <a:rPr lang="en-US" sz="2400" i="1" dirty="0">
                <a:latin typeface="Calibri"/>
                <a:cs typeface="Calibri"/>
              </a:rPr>
              <a:t>n</a:t>
            </a:r>
            <a:r>
              <a:rPr lang="en-US" sz="2400" dirty="0">
                <a:latin typeface="Calibri"/>
                <a:cs typeface="Calibri"/>
              </a:rPr>
              <a:t> expands before B</a:t>
            </a:r>
          </a:p>
          <a:p>
            <a:pPr eaLnBrk="1" hangingPunct="1"/>
            <a:r>
              <a:rPr lang="en-US" sz="2400" dirty="0">
                <a:latin typeface="Calibri"/>
                <a:cs typeface="Calibri"/>
              </a:rPr>
              <a:t>All ancestors of A expand before B</a:t>
            </a:r>
          </a:p>
          <a:p>
            <a:pPr eaLnBrk="1" hangingPunct="1"/>
            <a:r>
              <a:rPr lang="en-US" sz="2400" dirty="0">
                <a:latin typeface="Calibri"/>
                <a:cs typeface="Calibri"/>
              </a:rPr>
              <a:t>A expands before B</a:t>
            </a:r>
          </a:p>
          <a:p>
            <a:pPr eaLnBrk="1" hangingPunct="1"/>
            <a:r>
              <a:rPr lang="en-US" sz="2400" dirty="0">
                <a:latin typeface="Calibri"/>
                <a:cs typeface="Calibri"/>
              </a:rPr>
              <a:t>A* search is optimal</a:t>
            </a:r>
          </a:p>
        </p:txBody>
      </p:sp>
      <p:pic>
        <p:nvPicPr>
          <p:cNvPr id="19" name="Picture 18" descr="txp_fig"/>
          <p:cNvPicPr>
            <a:picLocks noChangeAspect="1"/>
          </p:cNvPicPr>
          <p:nvPr>
            <p:custDataLst>
              <p:tags r:id="rId1"/>
            </p:custDataLst>
          </p:nvPr>
        </p:nvPicPr>
        <p:blipFill>
          <a:blip r:embed="rId6" cstate="print"/>
          <a:stretch>
            <a:fillRect/>
          </a:stretch>
        </p:blipFill>
        <p:spPr bwMode="auto">
          <a:xfrm>
            <a:off x="7709669" y="5105400"/>
            <a:ext cx="3110735" cy="318731"/>
          </a:xfrm>
          <a:prstGeom prst="rect">
            <a:avLst/>
          </a:prstGeom>
          <a:noFill/>
          <a:ln/>
          <a:effectLst/>
        </p:spPr>
      </p:pic>
      <p:sp>
        <p:nvSpPr>
          <p:cNvPr id="29" name="Freeform 34"/>
          <p:cNvSpPr>
            <a:spLocks/>
          </p:cNvSpPr>
          <p:nvPr/>
        </p:nvSpPr>
        <p:spPr bwMode="auto">
          <a:xfrm>
            <a:off x="8200864" y="1538287"/>
            <a:ext cx="1931987" cy="2371725"/>
          </a:xfrm>
          <a:custGeom>
            <a:avLst/>
            <a:gdLst>
              <a:gd name="T0" fmla="*/ 2147483647 w 1217"/>
              <a:gd name="T1" fmla="*/ 0 h 1494"/>
              <a:gd name="T2" fmla="*/ 0 w 1217"/>
              <a:gd name="T3" fmla="*/ 2147483647 h 1494"/>
              <a:gd name="T4" fmla="*/ 2147483647 w 1217"/>
              <a:gd name="T5" fmla="*/ 2147483647 h 1494"/>
              <a:gd name="T6" fmla="*/ 2147483647 w 1217"/>
              <a:gd name="T7" fmla="*/ 2147483647 h 1494"/>
              <a:gd name="T8" fmla="*/ 2147483647 w 1217"/>
              <a:gd name="T9" fmla="*/ 2147483647 h 1494"/>
              <a:gd name="T10" fmla="*/ 2147483647 w 1217"/>
              <a:gd name="T11" fmla="*/ 2147483647 h 1494"/>
              <a:gd name="T12" fmla="*/ 2147483647 w 1217"/>
              <a:gd name="T13" fmla="*/ 0 h 1494"/>
              <a:gd name="T14" fmla="*/ 0 60000 65536"/>
              <a:gd name="T15" fmla="*/ 0 60000 65536"/>
              <a:gd name="T16" fmla="*/ 0 60000 65536"/>
              <a:gd name="T17" fmla="*/ 0 60000 65536"/>
              <a:gd name="T18" fmla="*/ 0 60000 65536"/>
              <a:gd name="T19" fmla="*/ 0 60000 65536"/>
              <a:gd name="T20" fmla="*/ 0 60000 65536"/>
              <a:gd name="T21" fmla="*/ 0 w 1217"/>
              <a:gd name="T22" fmla="*/ 0 h 1494"/>
              <a:gd name="T23" fmla="*/ 1217 w 1217"/>
              <a:gd name="T24" fmla="*/ 1494 h 14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7" h="1494">
                <a:moveTo>
                  <a:pt x="386" y="0"/>
                </a:moveTo>
                <a:cubicBezTo>
                  <a:pt x="322" y="114"/>
                  <a:pt x="196" y="352"/>
                  <a:pt x="0" y="682"/>
                </a:cubicBezTo>
                <a:cubicBezTo>
                  <a:pt x="56" y="829"/>
                  <a:pt x="128" y="798"/>
                  <a:pt x="196" y="857"/>
                </a:cubicBezTo>
                <a:cubicBezTo>
                  <a:pt x="264" y="916"/>
                  <a:pt x="308" y="996"/>
                  <a:pt x="407" y="1034"/>
                </a:cubicBezTo>
                <a:cubicBezTo>
                  <a:pt x="506" y="1072"/>
                  <a:pt x="667" y="1035"/>
                  <a:pt x="791" y="1082"/>
                </a:cubicBezTo>
                <a:cubicBezTo>
                  <a:pt x="915" y="1129"/>
                  <a:pt x="1217" y="1494"/>
                  <a:pt x="1152" y="1314"/>
                </a:cubicBezTo>
                <a:cubicBezTo>
                  <a:pt x="1087" y="1134"/>
                  <a:pt x="557" y="274"/>
                  <a:pt x="400" y="0"/>
                </a:cubicBezTo>
              </a:path>
            </a:pathLst>
          </a:custGeom>
          <a:solidFill>
            <a:srgbClr val="C0C0C0"/>
          </a:solidFill>
          <a:ln w="9525">
            <a:solidFill>
              <a:schemeClr val="tx1"/>
            </a:solidFill>
            <a:prstDash val="dash"/>
            <a:round/>
            <a:headEnd/>
            <a:tailEnd/>
          </a:ln>
        </p:spPr>
        <p:txBody>
          <a:bodyPr lIns="91438" tIns="45719" rIns="91438" bIns="45719"/>
          <a:lstStyle/>
          <a:p>
            <a:endParaRPr lang="en-US">
              <a:latin typeface="Calibri"/>
              <a:cs typeface="Calibri"/>
            </a:endParaRPr>
          </a:p>
        </p:txBody>
      </p:sp>
      <p:sp>
        <p:nvSpPr>
          <p:cNvPr id="30" name="Freeform 12"/>
          <p:cNvSpPr>
            <a:spLocks/>
          </p:cNvSpPr>
          <p:nvPr/>
        </p:nvSpPr>
        <p:spPr bwMode="auto">
          <a:xfrm>
            <a:off x="7384889" y="1517651"/>
            <a:ext cx="2927351" cy="2554287"/>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38" tIns="45719" rIns="91438" bIns="45719"/>
          <a:lstStyle/>
          <a:p>
            <a:endParaRPr lang="en-US">
              <a:latin typeface="Calibri"/>
              <a:cs typeface="Calibri"/>
            </a:endParaRPr>
          </a:p>
        </p:txBody>
      </p:sp>
      <p:sp>
        <p:nvSpPr>
          <p:cNvPr id="44" name="Oval 13"/>
          <p:cNvSpPr>
            <a:spLocks noChangeArrowheads="1"/>
          </p:cNvSpPr>
          <p:nvPr/>
        </p:nvSpPr>
        <p:spPr bwMode="auto">
          <a:xfrm>
            <a:off x="8507250" y="1873250"/>
            <a:ext cx="179388"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45" name="Oval 14"/>
          <p:cNvSpPr>
            <a:spLocks noChangeArrowheads="1"/>
          </p:cNvSpPr>
          <p:nvPr/>
        </p:nvSpPr>
        <p:spPr bwMode="auto">
          <a:xfrm>
            <a:off x="8983501" y="1863725"/>
            <a:ext cx="179388"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46" name="Text Box 15"/>
          <p:cNvSpPr txBox="1">
            <a:spLocks noChangeArrowheads="1"/>
          </p:cNvSpPr>
          <p:nvPr/>
        </p:nvSpPr>
        <p:spPr bwMode="auto">
          <a:xfrm>
            <a:off x="8637425" y="1724024"/>
            <a:ext cx="274639" cy="369330"/>
          </a:xfrm>
          <a:prstGeom prst="rect">
            <a:avLst/>
          </a:prstGeom>
          <a:noFill/>
          <a:ln w="9525">
            <a:noFill/>
            <a:miter lim="800000"/>
            <a:headEnd/>
            <a:tailEnd/>
          </a:ln>
        </p:spPr>
        <p:txBody>
          <a:bodyPr lIns="91438" tIns="45719" rIns="91438" bIns="45719">
            <a:spAutoFit/>
          </a:bodyPr>
          <a:lstStyle/>
          <a:p>
            <a:pPr>
              <a:spcBef>
                <a:spcPct val="50000"/>
              </a:spcBef>
            </a:pPr>
            <a:r>
              <a:rPr lang="en-US">
                <a:latin typeface="Calibri"/>
                <a:cs typeface="Calibri"/>
              </a:rPr>
              <a:t>…</a:t>
            </a:r>
          </a:p>
        </p:txBody>
      </p:sp>
      <p:sp>
        <p:nvSpPr>
          <p:cNvPr id="47" name="Oval 16"/>
          <p:cNvSpPr>
            <a:spLocks noChangeArrowheads="1"/>
          </p:cNvSpPr>
          <p:nvPr/>
        </p:nvSpPr>
        <p:spPr bwMode="auto">
          <a:xfrm>
            <a:off x="9989976" y="3560762"/>
            <a:ext cx="179388" cy="179388"/>
          </a:xfrm>
          <a:prstGeom prst="ellipse">
            <a:avLst/>
          </a:prstGeom>
          <a:solidFill>
            <a:srgbClr val="FF9999"/>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48" name="Oval 17"/>
          <p:cNvSpPr>
            <a:spLocks noChangeArrowheads="1"/>
          </p:cNvSpPr>
          <p:nvPr/>
        </p:nvSpPr>
        <p:spPr bwMode="auto">
          <a:xfrm>
            <a:off x="7703976" y="3255962"/>
            <a:ext cx="179388" cy="179388"/>
          </a:xfrm>
          <a:prstGeom prst="ellipse">
            <a:avLst/>
          </a:prstGeom>
          <a:solidFill>
            <a:srgbClr val="FF9999"/>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49" name="Oval 21"/>
          <p:cNvSpPr>
            <a:spLocks noChangeArrowheads="1"/>
          </p:cNvSpPr>
          <p:nvPr/>
        </p:nvSpPr>
        <p:spPr bwMode="auto">
          <a:xfrm>
            <a:off x="8739026" y="1447800"/>
            <a:ext cx="179388"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50" name="Oval 27"/>
          <p:cNvSpPr>
            <a:spLocks noChangeArrowheads="1"/>
          </p:cNvSpPr>
          <p:nvPr/>
        </p:nvSpPr>
        <p:spPr bwMode="auto">
          <a:xfrm>
            <a:off x="8084976" y="2570162"/>
            <a:ext cx="179388" cy="179388"/>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latin typeface="Calibri"/>
              <a:cs typeface="Calibri"/>
            </a:endParaRPr>
          </a:p>
        </p:txBody>
      </p:sp>
      <p:pic>
        <p:nvPicPr>
          <p:cNvPr id="51" name="Picture 29" descr="txp_fig"/>
          <p:cNvPicPr>
            <a:picLocks noChangeAspect="1" noChangeArrowheads="1"/>
          </p:cNvPicPr>
          <p:nvPr>
            <p:custDataLst>
              <p:tags r:id="rId2"/>
            </p:custDataLst>
          </p:nvPr>
        </p:nvPicPr>
        <p:blipFill>
          <a:blip r:embed="rId7" cstate="print"/>
          <a:srcRect/>
          <a:stretch>
            <a:fillRect/>
          </a:stretch>
        </p:blipFill>
        <p:spPr bwMode="auto">
          <a:xfrm>
            <a:off x="7780175" y="2493961"/>
            <a:ext cx="192088" cy="160339"/>
          </a:xfrm>
          <a:prstGeom prst="rect">
            <a:avLst/>
          </a:prstGeom>
          <a:noFill/>
          <a:ln w="9525">
            <a:noFill/>
            <a:miter lim="800000"/>
            <a:headEnd/>
            <a:tailEnd/>
          </a:ln>
        </p:spPr>
      </p:pic>
      <p:pic>
        <p:nvPicPr>
          <p:cNvPr id="52" name="Picture 51" descr="txp_fig"/>
          <p:cNvPicPr>
            <a:picLocks noChangeAspect="1"/>
          </p:cNvPicPr>
          <p:nvPr>
            <p:custDataLst>
              <p:tags r:id="rId3"/>
            </p:custDataLst>
          </p:nvPr>
        </p:nvPicPr>
        <p:blipFill>
          <a:blip r:embed="rId8" cstate="print"/>
          <a:stretch>
            <a:fillRect/>
          </a:stretch>
        </p:blipFill>
        <p:spPr bwMode="auto">
          <a:xfrm>
            <a:off x="10334304" y="3548260"/>
            <a:ext cx="257496" cy="241101"/>
          </a:xfrm>
          <a:prstGeom prst="rect">
            <a:avLst/>
          </a:prstGeom>
          <a:noFill/>
          <a:ln/>
          <a:effectLst/>
        </p:spPr>
      </p:pic>
      <p:sp>
        <p:nvSpPr>
          <p:cNvPr id="23" name="Oval 22"/>
          <p:cNvSpPr/>
          <p:nvPr/>
        </p:nvSpPr>
        <p:spPr>
          <a:xfrm rot="1372885">
            <a:off x="7307550" y="2652452"/>
            <a:ext cx="3645108" cy="95065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pic>
        <p:nvPicPr>
          <p:cNvPr id="20" name="Picture 19" descr="txp_fig"/>
          <p:cNvPicPr>
            <a:picLocks noChangeAspect="1"/>
          </p:cNvPicPr>
          <p:nvPr>
            <p:custDataLst>
              <p:tags r:id="rId4"/>
            </p:custDataLst>
          </p:nvPr>
        </p:nvPicPr>
        <p:blipFill>
          <a:blip r:embed="rId9" cstate="print"/>
          <a:stretch>
            <a:fillRect/>
          </a:stretch>
        </p:blipFill>
        <p:spPr bwMode="auto">
          <a:xfrm>
            <a:off x="7315200" y="3200400"/>
            <a:ext cx="257817" cy="257817"/>
          </a:xfrm>
          <a:prstGeom prst="rect">
            <a:avLst/>
          </a:prstGeom>
          <a:noFill/>
          <a:ln/>
          <a:effectLst/>
        </p:spPr>
      </p:pic>
    </p:spTree>
    <p:extLst>
      <p:ext uri="{BB962C8B-B14F-4D97-AF65-F5344CB8AC3E}">
        <p14:creationId xmlns:p14="http://schemas.microsoft.com/office/powerpoint/2010/main" val="42257576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4"/>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9"/>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82339">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82339">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823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P spid="23" grpId="0" animBg="1"/>
      <p:bldP spid="23"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2590800"/>
            <a:ext cx="12192000" cy="1143000"/>
          </a:xfrm>
        </p:spPr>
        <p:txBody>
          <a:bodyPr/>
          <a:lstStyle/>
          <a:p>
            <a:pPr eaLnBrk="1" hangingPunct="1"/>
            <a:r>
              <a:rPr lang="en-US" sz="6000" dirty="0"/>
              <a:t>Properties of A*</a:t>
            </a:r>
          </a:p>
        </p:txBody>
      </p:sp>
      <p:sp>
        <p:nvSpPr>
          <p:cNvPr id="3" name="Rectangle 2"/>
          <p:cNvSpPr/>
          <p:nvPr/>
        </p:nvSpPr>
        <p:spPr>
          <a:xfrm>
            <a:off x="0" y="914400"/>
            <a:ext cx="12192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3494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atin typeface="Calibri"/>
                <a:cs typeface="Calibri"/>
              </a:rPr>
              <a:t>Properties of A*</a:t>
            </a:r>
          </a:p>
        </p:txBody>
      </p:sp>
      <p:sp>
        <p:nvSpPr>
          <p:cNvPr id="20483" name="Rectangle 4"/>
          <p:cNvSpPr>
            <a:spLocks noChangeArrowheads="1"/>
          </p:cNvSpPr>
          <p:nvPr/>
        </p:nvSpPr>
        <p:spPr bwMode="auto">
          <a:xfrm>
            <a:off x="466725" y="1441451"/>
            <a:ext cx="8229600" cy="5249863"/>
          </a:xfrm>
          <a:prstGeom prst="rect">
            <a:avLst/>
          </a:prstGeom>
          <a:noFill/>
          <a:ln w="9525">
            <a:noFill/>
            <a:miter lim="800000"/>
            <a:headEnd/>
            <a:tailEnd/>
          </a:ln>
        </p:spPr>
        <p:txBody>
          <a:bodyPr lIns="91438" tIns="45719" rIns="91438" bIns="45719"/>
          <a:lstStyle/>
          <a:p>
            <a:pPr marL="342891" indent="-342891">
              <a:lnSpc>
                <a:spcPct val="80000"/>
              </a:lnSpc>
              <a:spcBef>
                <a:spcPct val="20000"/>
              </a:spcBef>
              <a:buClr>
                <a:schemeClr val="accent2"/>
              </a:buClr>
              <a:buFont typeface="Wingdings" pitchFamily="2" charset="2"/>
              <a:buChar char="§"/>
            </a:pPr>
            <a:endParaRPr lang="en-US" dirty="0">
              <a:solidFill>
                <a:schemeClr val="accent2"/>
              </a:solidFill>
              <a:latin typeface="Calibri"/>
              <a:cs typeface="Calibri"/>
            </a:endParaRPr>
          </a:p>
          <a:p>
            <a:pPr marL="342891" indent="-342891">
              <a:lnSpc>
                <a:spcPct val="80000"/>
              </a:lnSpc>
              <a:spcBef>
                <a:spcPct val="20000"/>
              </a:spcBef>
              <a:buClr>
                <a:schemeClr val="accent2"/>
              </a:buClr>
              <a:buFont typeface="Wingdings" pitchFamily="2" charset="2"/>
              <a:buChar char="§"/>
            </a:pPr>
            <a:endParaRPr lang="en-US" dirty="0">
              <a:solidFill>
                <a:schemeClr val="accent2"/>
              </a:solidFill>
              <a:latin typeface="Calibri"/>
              <a:cs typeface="Calibri"/>
            </a:endParaRPr>
          </a:p>
          <a:p>
            <a:pPr marL="342891" indent="-342891">
              <a:lnSpc>
                <a:spcPct val="80000"/>
              </a:lnSpc>
              <a:spcBef>
                <a:spcPct val="20000"/>
              </a:spcBef>
              <a:buClr>
                <a:schemeClr val="accent2"/>
              </a:buClr>
              <a:buFont typeface="Wingdings" pitchFamily="2" charset="2"/>
              <a:buChar char="§"/>
            </a:pPr>
            <a:endParaRPr lang="en-US" dirty="0">
              <a:solidFill>
                <a:schemeClr val="accent2"/>
              </a:solidFill>
              <a:latin typeface="Calibri"/>
              <a:cs typeface="Calibri"/>
            </a:endParaRPr>
          </a:p>
          <a:p>
            <a:pPr marL="342891" indent="-342891">
              <a:lnSpc>
                <a:spcPct val="80000"/>
              </a:lnSpc>
              <a:spcBef>
                <a:spcPct val="20000"/>
              </a:spcBef>
              <a:buClr>
                <a:schemeClr val="accent2"/>
              </a:buClr>
              <a:buFont typeface="Wingdings" pitchFamily="2" charset="2"/>
              <a:buChar char="§"/>
            </a:pPr>
            <a:endParaRPr lang="en-US" dirty="0">
              <a:solidFill>
                <a:schemeClr val="accent2"/>
              </a:solidFill>
              <a:latin typeface="Calibri"/>
              <a:cs typeface="Calibri"/>
            </a:endParaRPr>
          </a:p>
          <a:p>
            <a:pPr marL="342891" indent="-342891">
              <a:lnSpc>
                <a:spcPct val="80000"/>
              </a:lnSpc>
              <a:spcBef>
                <a:spcPct val="20000"/>
              </a:spcBef>
              <a:buClr>
                <a:schemeClr val="accent2"/>
              </a:buClr>
              <a:buFont typeface="Wingdings" pitchFamily="2" charset="2"/>
              <a:buChar char="§"/>
            </a:pPr>
            <a:endParaRPr lang="en-US" dirty="0">
              <a:solidFill>
                <a:schemeClr val="accent2"/>
              </a:solidFill>
              <a:latin typeface="Calibri"/>
              <a:cs typeface="Calibri"/>
            </a:endParaRPr>
          </a:p>
          <a:p>
            <a:pPr marL="342891" indent="-342891">
              <a:lnSpc>
                <a:spcPct val="80000"/>
              </a:lnSpc>
              <a:spcBef>
                <a:spcPct val="20000"/>
              </a:spcBef>
              <a:buClr>
                <a:schemeClr val="accent2"/>
              </a:buClr>
              <a:buFont typeface="Wingdings" pitchFamily="2" charset="2"/>
              <a:buChar char="§"/>
            </a:pPr>
            <a:endParaRPr lang="en-US" dirty="0">
              <a:solidFill>
                <a:schemeClr val="accent2"/>
              </a:solidFill>
              <a:latin typeface="Calibri"/>
              <a:cs typeface="Calibri"/>
            </a:endParaRPr>
          </a:p>
          <a:p>
            <a:pPr marL="342891" indent="-342891">
              <a:lnSpc>
                <a:spcPct val="80000"/>
              </a:lnSpc>
              <a:spcBef>
                <a:spcPct val="20000"/>
              </a:spcBef>
              <a:buClr>
                <a:schemeClr val="accent2"/>
              </a:buClr>
              <a:buFont typeface="Wingdings" pitchFamily="2" charset="2"/>
              <a:buChar char="§"/>
            </a:pPr>
            <a:endParaRPr lang="en-US" dirty="0">
              <a:solidFill>
                <a:schemeClr val="accent2"/>
              </a:solidFill>
              <a:latin typeface="Calibri"/>
              <a:cs typeface="Calibri"/>
            </a:endParaRPr>
          </a:p>
          <a:p>
            <a:pPr marL="342891" indent="-342891">
              <a:lnSpc>
                <a:spcPct val="80000"/>
              </a:lnSpc>
              <a:spcBef>
                <a:spcPct val="20000"/>
              </a:spcBef>
              <a:buClr>
                <a:schemeClr val="accent2"/>
              </a:buClr>
              <a:buFont typeface="Wingdings" pitchFamily="2" charset="2"/>
              <a:buChar char="§"/>
            </a:pPr>
            <a:endParaRPr lang="en-US" dirty="0">
              <a:solidFill>
                <a:schemeClr val="accent2"/>
              </a:solidFill>
              <a:latin typeface="Calibri"/>
              <a:cs typeface="Calibri"/>
            </a:endParaRPr>
          </a:p>
          <a:p>
            <a:pPr marL="342891" indent="-342891">
              <a:lnSpc>
                <a:spcPct val="80000"/>
              </a:lnSpc>
              <a:spcBef>
                <a:spcPct val="20000"/>
              </a:spcBef>
              <a:buClr>
                <a:schemeClr val="accent2"/>
              </a:buClr>
              <a:buFont typeface="Wingdings" pitchFamily="2" charset="2"/>
              <a:buChar char="§"/>
            </a:pPr>
            <a:endParaRPr lang="en-US" dirty="0">
              <a:solidFill>
                <a:schemeClr val="accent2"/>
              </a:solidFill>
              <a:latin typeface="Calibri"/>
              <a:cs typeface="Calibri"/>
            </a:endParaRPr>
          </a:p>
          <a:p>
            <a:pPr marL="342891" indent="-342891">
              <a:lnSpc>
                <a:spcPct val="80000"/>
              </a:lnSpc>
              <a:spcBef>
                <a:spcPct val="20000"/>
              </a:spcBef>
              <a:buClr>
                <a:schemeClr val="accent2"/>
              </a:buClr>
              <a:buFont typeface="Wingdings" pitchFamily="2" charset="2"/>
              <a:buChar char="§"/>
            </a:pPr>
            <a:endParaRPr lang="en-US" dirty="0">
              <a:solidFill>
                <a:schemeClr val="accent2"/>
              </a:solidFill>
              <a:latin typeface="Calibri"/>
              <a:cs typeface="Calibri"/>
            </a:endParaRPr>
          </a:p>
          <a:p>
            <a:pPr marL="342891" indent="-342891">
              <a:lnSpc>
                <a:spcPct val="80000"/>
              </a:lnSpc>
              <a:spcBef>
                <a:spcPct val="20000"/>
              </a:spcBef>
              <a:buClr>
                <a:schemeClr val="accent2"/>
              </a:buClr>
              <a:buFont typeface="Wingdings" pitchFamily="2" charset="2"/>
              <a:buChar char="§"/>
            </a:pPr>
            <a:endParaRPr lang="en-US" dirty="0">
              <a:solidFill>
                <a:schemeClr val="accent2"/>
              </a:solidFill>
              <a:latin typeface="Calibri"/>
              <a:cs typeface="Calibri"/>
            </a:endParaRPr>
          </a:p>
          <a:p>
            <a:pPr marL="342891" indent="-342891">
              <a:lnSpc>
                <a:spcPct val="80000"/>
              </a:lnSpc>
              <a:spcBef>
                <a:spcPct val="20000"/>
              </a:spcBef>
              <a:buClr>
                <a:schemeClr val="accent2"/>
              </a:buClr>
              <a:buFont typeface="Wingdings" pitchFamily="2" charset="2"/>
              <a:buChar char="§"/>
            </a:pPr>
            <a:endParaRPr lang="en-US" dirty="0">
              <a:solidFill>
                <a:schemeClr val="accent2"/>
              </a:solidFill>
              <a:latin typeface="Calibri"/>
              <a:cs typeface="Calibri"/>
            </a:endParaRPr>
          </a:p>
          <a:p>
            <a:pPr marL="342891" indent="-342891">
              <a:lnSpc>
                <a:spcPct val="80000"/>
              </a:lnSpc>
              <a:spcBef>
                <a:spcPct val="20000"/>
              </a:spcBef>
              <a:buClr>
                <a:schemeClr val="accent2"/>
              </a:buClr>
              <a:buFont typeface="Wingdings" pitchFamily="2" charset="2"/>
              <a:buChar char="§"/>
            </a:pPr>
            <a:endParaRPr lang="en-US" dirty="0">
              <a:solidFill>
                <a:schemeClr val="accent2"/>
              </a:solidFill>
              <a:latin typeface="Calibri"/>
              <a:cs typeface="Calibri"/>
            </a:endParaRPr>
          </a:p>
          <a:p>
            <a:pPr marL="342891" indent="-342891">
              <a:lnSpc>
                <a:spcPct val="80000"/>
              </a:lnSpc>
              <a:spcBef>
                <a:spcPct val="20000"/>
              </a:spcBef>
              <a:buClr>
                <a:schemeClr val="accent2"/>
              </a:buClr>
              <a:buFont typeface="Wingdings" pitchFamily="2" charset="2"/>
              <a:buChar char="§"/>
            </a:pPr>
            <a:endParaRPr lang="en-US" dirty="0">
              <a:solidFill>
                <a:schemeClr val="accent2"/>
              </a:solidFill>
              <a:latin typeface="Calibri"/>
              <a:cs typeface="Calibri"/>
            </a:endParaRPr>
          </a:p>
          <a:p>
            <a:pPr marL="342891" indent="-342891">
              <a:lnSpc>
                <a:spcPct val="80000"/>
              </a:lnSpc>
              <a:spcBef>
                <a:spcPct val="20000"/>
              </a:spcBef>
              <a:buClr>
                <a:schemeClr val="accent2"/>
              </a:buClr>
              <a:buFont typeface="Wingdings" pitchFamily="2" charset="2"/>
              <a:buChar char="§"/>
            </a:pPr>
            <a:endParaRPr lang="en-US" dirty="0">
              <a:solidFill>
                <a:schemeClr val="accent2"/>
              </a:solidFill>
              <a:latin typeface="Calibri"/>
              <a:cs typeface="Calibri"/>
            </a:endParaRPr>
          </a:p>
          <a:p>
            <a:pPr marL="342891" indent="-342891">
              <a:lnSpc>
                <a:spcPct val="80000"/>
              </a:lnSpc>
              <a:spcBef>
                <a:spcPct val="20000"/>
              </a:spcBef>
              <a:buClr>
                <a:schemeClr val="accent2"/>
              </a:buClr>
              <a:buFont typeface="Wingdings" pitchFamily="2" charset="2"/>
              <a:buChar char="§"/>
            </a:pPr>
            <a:endParaRPr lang="en-US" dirty="0">
              <a:solidFill>
                <a:schemeClr val="accent2"/>
              </a:solidFill>
              <a:latin typeface="Calibri"/>
              <a:cs typeface="Calibri"/>
            </a:endParaRPr>
          </a:p>
          <a:p>
            <a:pPr marL="342891" indent="-342891">
              <a:lnSpc>
                <a:spcPct val="80000"/>
              </a:lnSpc>
              <a:spcBef>
                <a:spcPct val="20000"/>
              </a:spcBef>
              <a:buClr>
                <a:schemeClr val="accent2"/>
              </a:buClr>
              <a:buFont typeface="Wingdings" pitchFamily="2" charset="2"/>
              <a:buChar char="§"/>
            </a:pPr>
            <a:endParaRPr lang="en-US" dirty="0">
              <a:solidFill>
                <a:schemeClr val="accent2"/>
              </a:solidFill>
              <a:latin typeface="Calibri"/>
              <a:cs typeface="Calibri"/>
            </a:endParaRPr>
          </a:p>
          <a:p>
            <a:pPr marL="342891" indent="-342891">
              <a:lnSpc>
                <a:spcPct val="80000"/>
              </a:lnSpc>
              <a:spcBef>
                <a:spcPct val="20000"/>
              </a:spcBef>
              <a:buClr>
                <a:schemeClr val="accent2"/>
              </a:buClr>
              <a:buFont typeface="Wingdings" pitchFamily="2" charset="2"/>
              <a:buChar char="§"/>
            </a:pPr>
            <a:endParaRPr lang="en-US" dirty="0">
              <a:solidFill>
                <a:schemeClr val="accent2"/>
              </a:solidFill>
              <a:latin typeface="Calibri"/>
              <a:cs typeface="Calibri"/>
            </a:endParaRPr>
          </a:p>
        </p:txBody>
      </p:sp>
      <p:sp>
        <p:nvSpPr>
          <p:cNvPr id="20484" name="Freeform 88"/>
          <p:cNvSpPr>
            <a:spLocks/>
          </p:cNvSpPr>
          <p:nvPr/>
        </p:nvSpPr>
        <p:spPr bwMode="auto">
          <a:xfrm>
            <a:off x="2895600" y="2703514"/>
            <a:ext cx="2438400" cy="2097087"/>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38" tIns="45719" rIns="91438" bIns="45719"/>
          <a:lstStyle/>
          <a:p>
            <a:endParaRPr lang="en-US">
              <a:latin typeface="Calibri"/>
              <a:cs typeface="Calibri"/>
            </a:endParaRPr>
          </a:p>
        </p:txBody>
      </p:sp>
      <p:sp>
        <p:nvSpPr>
          <p:cNvPr id="20485" name="Freeform 126"/>
          <p:cNvSpPr>
            <a:spLocks/>
          </p:cNvSpPr>
          <p:nvPr/>
        </p:nvSpPr>
        <p:spPr bwMode="auto">
          <a:xfrm>
            <a:off x="3429001" y="2667001"/>
            <a:ext cx="1371555" cy="1598510"/>
          </a:xfrm>
          <a:custGeom>
            <a:avLst/>
            <a:gdLst>
              <a:gd name="T0" fmla="*/ 2147483647 w 769"/>
              <a:gd name="T1" fmla="*/ 0 h 1239"/>
              <a:gd name="T2" fmla="*/ 0 w 769"/>
              <a:gd name="T3" fmla="*/ 2147483647 h 1239"/>
              <a:gd name="T4" fmla="*/ 2147483647 w 769"/>
              <a:gd name="T5" fmla="*/ 2147483647 h 1239"/>
              <a:gd name="T6" fmla="*/ 2147483647 w 769"/>
              <a:gd name="T7" fmla="*/ 2147483647 h 1239"/>
              <a:gd name="T8" fmla="*/ 2147483647 w 769"/>
              <a:gd name="T9" fmla="*/ 2147483647 h 1239"/>
              <a:gd name="T10" fmla="*/ 2147483647 w 769"/>
              <a:gd name="T11" fmla="*/ 2147483647 h 1239"/>
              <a:gd name="T12" fmla="*/ 2147483647 w 769"/>
              <a:gd name="T13" fmla="*/ 2147483647 h 1239"/>
              <a:gd name="T14" fmla="*/ 2147483647 w 769"/>
              <a:gd name="T15" fmla="*/ 0 h 1239"/>
              <a:gd name="T16" fmla="*/ 0 60000 65536"/>
              <a:gd name="T17" fmla="*/ 0 60000 65536"/>
              <a:gd name="T18" fmla="*/ 0 60000 65536"/>
              <a:gd name="T19" fmla="*/ 0 60000 65536"/>
              <a:gd name="T20" fmla="*/ 0 60000 65536"/>
              <a:gd name="T21" fmla="*/ 0 60000 65536"/>
              <a:gd name="T22" fmla="*/ 0 60000 65536"/>
              <a:gd name="T23" fmla="*/ 0 60000 65536"/>
              <a:gd name="T24" fmla="*/ 0 w 769"/>
              <a:gd name="T25" fmla="*/ 0 h 1239"/>
              <a:gd name="T26" fmla="*/ 769 w 769"/>
              <a:gd name="T27" fmla="*/ 1239 h 1239"/>
              <a:gd name="connsiteX0" fmla="*/ 5618 w 11235"/>
              <a:gd name="connsiteY0" fmla="*/ 0 h 10000"/>
              <a:gd name="connsiteX1" fmla="*/ 0 w 11235"/>
              <a:gd name="connsiteY1" fmla="*/ 6199 h 10000"/>
              <a:gd name="connsiteX2" fmla="*/ 1873 w 11235"/>
              <a:gd name="connsiteY2" fmla="*/ 6973 h 10000"/>
              <a:gd name="connsiteX3" fmla="*/ 4993 w 11235"/>
              <a:gd name="connsiteY3" fmla="*/ 7748 h 10000"/>
              <a:gd name="connsiteX4" fmla="*/ 6957 w 11235"/>
              <a:gd name="connsiteY4" fmla="*/ 6538 h 10000"/>
              <a:gd name="connsiteX5" fmla="*/ 9272 w 11235"/>
              <a:gd name="connsiteY5" fmla="*/ 9621 h 10000"/>
              <a:gd name="connsiteX6" fmla="*/ 11235 w 11235"/>
              <a:gd name="connsiteY6" fmla="*/ 6199 h 10000"/>
              <a:gd name="connsiteX7" fmla="*/ 5618 w 11235"/>
              <a:gd name="connsiteY7" fmla="*/ 0 h 10000"/>
              <a:gd name="connsiteX0" fmla="*/ 5618 w 11235"/>
              <a:gd name="connsiteY0" fmla="*/ 0 h 8127"/>
              <a:gd name="connsiteX1" fmla="*/ 0 w 11235"/>
              <a:gd name="connsiteY1" fmla="*/ 6199 h 8127"/>
              <a:gd name="connsiteX2" fmla="*/ 1873 w 11235"/>
              <a:gd name="connsiteY2" fmla="*/ 6973 h 8127"/>
              <a:gd name="connsiteX3" fmla="*/ 4993 w 11235"/>
              <a:gd name="connsiteY3" fmla="*/ 7748 h 8127"/>
              <a:gd name="connsiteX4" fmla="*/ 6957 w 11235"/>
              <a:gd name="connsiteY4" fmla="*/ 6538 h 8127"/>
              <a:gd name="connsiteX5" fmla="*/ 9987 w 11235"/>
              <a:gd name="connsiteY5" fmla="*/ 7748 h 8127"/>
              <a:gd name="connsiteX6" fmla="*/ 11235 w 11235"/>
              <a:gd name="connsiteY6" fmla="*/ 6199 h 8127"/>
              <a:gd name="connsiteX7" fmla="*/ 5618 w 11235"/>
              <a:gd name="connsiteY7" fmla="*/ 0 h 8127"/>
              <a:gd name="connsiteX0" fmla="*/ 5000 w 10000"/>
              <a:gd name="connsiteY0" fmla="*/ 0 h 10000"/>
              <a:gd name="connsiteX1" fmla="*/ 0 w 10000"/>
              <a:gd name="connsiteY1" fmla="*/ 7628 h 10000"/>
              <a:gd name="connsiteX2" fmla="*/ 1667 w 10000"/>
              <a:gd name="connsiteY2" fmla="*/ 9057 h 10000"/>
              <a:gd name="connsiteX3" fmla="*/ 4444 w 10000"/>
              <a:gd name="connsiteY3" fmla="*/ 9534 h 10000"/>
              <a:gd name="connsiteX4" fmla="*/ 6192 w 10000"/>
              <a:gd name="connsiteY4" fmla="*/ 8045 h 10000"/>
              <a:gd name="connsiteX5" fmla="*/ 8889 w 10000"/>
              <a:gd name="connsiteY5" fmla="*/ 9534 h 10000"/>
              <a:gd name="connsiteX6" fmla="*/ 10000 w 10000"/>
              <a:gd name="connsiteY6" fmla="*/ 7628 h 10000"/>
              <a:gd name="connsiteX7" fmla="*/ 5000 w 10000"/>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5000" y="0"/>
                </a:moveTo>
                <a:lnTo>
                  <a:pt x="0" y="7628"/>
                </a:lnTo>
                <a:lnTo>
                  <a:pt x="1667" y="9057"/>
                </a:lnTo>
                <a:cubicBezTo>
                  <a:pt x="1667" y="9057"/>
                  <a:pt x="3611" y="9851"/>
                  <a:pt x="4444" y="9534"/>
                </a:cubicBezTo>
                <a:cubicBezTo>
                  <a:pt x="5197" y="9872"/>
                  <a:pt x="5452" y="8045"/>
                  <a:pt x="6192" y="8045"/>
                </a:cubicBezTo>
                <a:cubicBezTo>
                  <a:pt x="6933" y="8045"/>
                  <a:pt x="8530" y="10000"/>
                  <a:pt x="8889" y="9534"/>
                </a:cubicBezTo>
                <a:cubicBezTo>
                  <a:pt x="9537" y="8819"/>
                  <a:pt x="9514" y="8243"/>
                  <a:pt x="10000" y="7628"/>
                </a:cubicBezTo>
                <a:lnTo>
                  <a:pt x="5000" y="0"/>
                </a:lnTo>
                <a:close/>
              </a:path>
            </a:pathLst>
          </a:custGeom>
          <a:solidFill>
            <a:srgbClr val="C0C0C0"/>
          </a:solidFill>
          <a:ln w="9525">
            <a:solidFill>
              <a:schemeClr val="tx1"/>
            </a:solidFill>
            <a:round/>
            <a:headEnd/>
            <a:tailEnd/>
          </a:ln>
        </p:spPr>
        <p:txBody>
          <a:bodyPr lIns="91438" tIns="45719" rIns="91438" bIns="45719"/>
          <a:lstStyle/>
          <a:p>
            <a:endParaRPr lang="en-US">
              <a:latin typeface="Calibri"/>
              <a:cs typeface="Calibri"/>
            </a:endParaRPr>
          </a:p>
        </p:txBody>
      </p:sp>
      <p:sp>
        <p:nvSpPr>
          <p:cNvPr id="20486" name="Oval 89"/>
          <p:cNvSpPr>
            <a:spLocks noChangeArrowheads="1"/>
          </p:cNvSpPr>
          <p:nvPr/>
        </p:nvSpPr>
        <p:spPr bwMode="auto">
          <a:xfrm>
            <a:off x="3789364" y="3059113"/>
            <a:ext cx="179387"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20487" name="Oval 90"/>
          <p:cNvSpPr>
            <a:spLocks noChangeArrowheads="1"/>
          </p:cNvSpPr>
          <p:nvPr/>
        </p:nvSpPr>
        <p:spPr bwMode="auto">
          <a:xfrm>
            <a:off x="4265613" y="3049589"/>
            <a:ext cx="179387"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20488" name="Text Box 91"/>
          <p:cNvSpPr txBox="1">
            <a:spLocks noChangeArrowheads="1"/>
          </p:cNvSpPr>
          <p:nvPr/>
        </p:nvSpPr>
        <p:spPr bwMode="auto">
          <a:xfrm>
            <a:off x="3919539" y="2909889"/>
            <a:ext cx="274637" cy="369330"/>
          </a:xfrm>
          <a:prstGeom prst="rect">
            <a:avLst/>
          </a:prstGeom>
          <a:noFill/>
          <a:ln w="9525">
            <a:noFill/>
            <a:miter lim="800000"/>
            <a:headEnd/>
            <a:tailEnd/>
          </a:ln>
        </p:spPr>
        <p:txBody>
          <a:bodyPr lIns="91438" tIns="45719" rIns="91438" bIns="45719">
            <a:spAutoFit/>
          </a:bodyPr>
          <a:lstStyle/>
          <a:p>
            <a:pPr>
              <a:spcBef>
                <a:spcPct val="50000"/>
              </a:spcBef>
            </a:pPr>
            <a:r>
              <a:rPr lang="en-US">
                <a:latin typeface="Calibri"/>
                <a:cs typeface="Calibri"/>
              </a:rPr>
              <a:t>…</a:t>
            </a:r>
          </a:p>
        </p:txBody>
      </p:sp>
      <p:sp>
        <p:nvSpPr>
          <p:cNvPr id="20489" name="Freeform 92"/>
          <p:cNvSpPr>
            <a:spLocks/>
          </p:cNvSpPr>
          <p:nvPr/>
        </p:nvSpPr>
        <p:spPr bwMode="auto">
          <a:xfrm>
            <a:off x="3902075" y="2863851"/>
            <a:ext cx="444500" cy="88900"/>
          </a:xfrm>
          <a:custGeom>
            <a:avLst/>
            <a:gdLst>
              <a:gd name="T0" fmla="*/ 0 w 280"/>
              <a:gd name="T1" fmla="*/ 2147483647 h 56"/>
              <a:gd name="T2" fmla="*/ 2147483647 w 280"/>
              <a:gd name="T3" fmla="*/ 2147483647 h 56"/>
              <a:gd name="T4" fmla="*/ 2147483647 w 280"/>
              <a:gd name="T5" fmla="*/ 0 h 56"/>
              <a:gd name="T6" fmla="*/ 0 60000 65536"/>
              <a:gd name="T7" fmla="*/ 0 60000 65536"/>
              <a:gd name="T8" fmla="*/ 0 60000 65536"/>
              <a:gd name="T9" fmla="*/ 0 w 280"/>
              <a:gd name="T10" fmla="*/ 0 h 56"/>
              <a:gd name="T11" fmla="*/ 280 w 280"/>
              <a:gd name="T12" fmla="*/ 56 h 56"/>
            </a:gdLst>
            <a:ahLst/>
            <a:cxnLst>
              <a:cxn ang="T6">
                <a:pos x="T0" y="T1"/>
              </a:cxn>
              <a:cxn ang="T7">
                <a:pos x="T2" y="T3"/>
              </a:cxn>
              <a:cxn ang="T8">
                <a:pos x="T4" y="T5"/>
              </a:cxn>
            </a:cxnLst>
            <a:rect l="T9" t="T10" r="T11" b="T12"/>
            <a:pathLst>
              <a:path w="280" h="56">
                <a:moveTo>
                  <a:pt x="0" y="11"/>
                </a:moveTo>
                <a:cubicBezTo>
                  <a:pt x="52" y="33"/>
                  <a:pt x="104" y="56"/>
                  <a:pt x="151" y="54"/>
                </a:cubicBezTo>
                <a:cubicBezTo>
                  <a:pt x="198" y="52"/>
                  <a:pt x="239" y="26"/>
                  <a:pt x="280" y="0"/>
                </a:cubicBezTo>
              </a:path>
            </a:pathLst>
          </a:custGeom>
          <a:noFill/>
          <a:ln w="9525">
            <a:solidFill>
              <a:schemeClr val="tx1"/>
            </a:solidFill>
            <a:round/>
            <a:headEnd/>
            <a:tailEnd type="triangle" w="sm" len="sm"/>
          </a:ln>
        </p:spPr>
        <p:txBody>
          <a:bodyPr lIns="91438" tIns="45719" rIns="91438" bIns="45719"/>
          <a:lstStyle/>
          <a:p>
            <a:endParaRPr lang="en-US">
              <a:latin typeface="Calibri"/>
              <a:cs typeface="Calibri"/>
            </a:endParaRPr>
          </a:p>
        </p:txBody>
      </p:sp>
      <p:sp>
        <p:nvSpPr>
          <p:cNvPr id="20490" name="Text Box 93"/>
          <p:cNvSpPr txBox="1">
            <a:spLocks noChangeArrowheads="1"/>
          </p:cNvSpPr>
          <p:nvPr/>
        </p:nvSpPr>
        <p:spPr bwMode="auto">
          <a:xfrm>
            <a:off x="4303713" y="2662240"/>
            <a:ext cx="298451" cy="369330"/>
          </a:xfrm>
          <a:prstGeom prst="rect">
            <a:avLst/>
          </a:prstGeom>
          <a:noFill/>
          <a:ln w="9525">
            <a:noFill/>
            <a:miter lim="800000"/>
            <a:headEnd/>
            <a:tailEnd/>
          </a:ln>
        </p:spPr>
        <p:txBody>
          <a:bodyPr lIns="91438" tIns="45719" rIns="91438" bIns="45719">
            <a:spAutoFit/>
          </a:bodyPr>
          <a:lstStyle/>
          <a:p>
            <a:pPr>
              <a:spcBef>
                <a:spcPct val="50000"/>
              </a:spcBef>
            </a:pPr>
            <a:r>
              <a:rPr lang="en-US">
                <a:latin typeface="Calibri"/>
                <a:cs typeface="Calibri"/>
              </a:rPr>
              <a:t>b</a:t>
            </a:r>
          </a:p>
        </p:txBody>
      </p:sp>
      <p:sp>
        <p:nvSpPr>
          <p:cNvPr id="20491" name="Oval 95"/>
          <p:cNvSpPr>
            <a:spLocks noChangeArrowheads="1"/>
          </p:cNvSpPr>
          <p:nvPr/>
        </p:nvSpPr>
        <p:spPr bwMode="auto">
          <a:xfrm>
            <a:off x="3962401" y="4079875"/>
            <a:ext cx="179388" cy="179388"/>
          </a:xfrm>
          <a:prstGeom prst="ellipse">
            <a:avLst/>
          </a:prstGeom>
          <a:solidFill>
            <a:srgbClr val="FF9999"/>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20492" name="Oval 99"/>
          <p:cNvSpPr>
            <a:spLocks noChangeArrowheads="1"/>
          </p:cNvSpPr>
          <p:nvPr/>
        </p:nvSpPr>
        <p:spPr bwMode="auto">
          <a:xfrm>
            <a:off x="4021139" y="2633664"/>
            <a:ext cx="179387"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20493" name="Freeform 109"/>
          <p:cNvSpPr>
            <a:spLocks/>
          </p:cNvSpPr>
          <p:nvPr/>
        </p:nvSpPr>
        <p:spPr bwMode="auto">
          <a:xfrm>
            <a:off x="7010400" y="2668589"/>
            <a:ext cx="2438400" cy="2132012"/>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38" tIns="45719" rIns="91438" bIns="45719"/>
          <a:lstStyle/>
          <a:p>
            <a:endParaRPr lang="en-US">
              <a:latin typeface="Calibri"/>
              <a:cs typeface="Calibri"/>
            </a:endParaRPr>
          </a:p>
        </p:txBody>
      </p:sp>
      <p:sp>
        <p:nvSpPr>
          <p:cNvPr id="20494" name="Freeform 127"/>
          <p:cNvSpPr>
            <a:spLocks/>
          </p:cNvSpPr>
          <p:nvPr/>
        </p:nvSpPr>
        <p:spPr bwMode="auto">
          <a:xfrm>
            <a:off x="7848610" y="2667000"/>
            <a:ext cx="762001" cy="1524000"/>
          </a:xfrm>
          <a:custGeom>
            <a:avLst/>
            <a:gdLst>
              <a:gd name="T0" fmla="*/ 2147483647 w 591"/>
              <a:gd name="T1" fmla="*/ 0 h 960"/>
              <a:gd name="T2" fmla="*/ 0 w 591"/>
              <a:gd name="T3" fmla="*/ 2147483647 h 960"/>
              <a:gd name="T4" fmla="*/ 2147483647 w 591"/>
              <a:gd name="T5" fmla="*/ 2147483647 h 960"/>
              <a:gd name="T6" fmla="*/ 2147483647 w 591"/>
              <a:gd name="T7" fmla="*/ 2147483647 h 960"/>
              <a:gd name="T8" fmla="*/ 2147483647 w 591"/>
              <a:gd name="T9" fmla="*/ 2147483647 h 960"/>
              <a:gd name="T10" fmla="*/ 2147483647 w 591"/>
              <a:gd name="T11" fmla="*/ 2147483647 h 960"/>
              <a:gd name="T12" fmla="*/ 2147483647 w 591"/>
              <a:gd name="T13" fmla="*/ 0 h 960"/>
              <a:gd name="T14" fmla="*/ 0 60000 65536"/>
              <a:gd name="T15" fmla="*/ 0 60000 65536"/>
              <a:gd name="T16" fmla="*/ 0 60000 65536"/>
              <a:gd name="T17" fmla="*/ 0 60000 65536"/>
              <a:gd name="T18" fmla="*/ 0 60000 65536"/>
              <a:gd name="T19" fmla="*/ 0 60000 65536"/>
              <a:gd name="T20" fmla="*/ 0 60000 65536"/>
              <a:gd name="T21" fmla="*/ 0 w 591"/>
              <a:gd name="T22" fmla="*/ 0 h 960"/>
              <a:gd name="T23" fmla="*/ 591 w 591"/>
              <a:gd name="T24" fmla="*/ 960 h 960"/>
              <a:gd name="connsiteX0" fmla="*/ 5110 w 9171"/>
              <a:gd name="connsiteY0" fmla="*/ 0 h 10000"/>
              <a:gd name="connsiteX1" fmla="*/ 0 w 9171"/>
              <a:gd name="connsiteY1" fmla="*/ 5510 h 10000"/>
              <a:gd name="connsiteX2" fmla="*/ 2843 w 9171"/>
              <a:gd name="connsiteY2" fmla="*/ 7052 h 10000"/>
              <a:gd name="connsiteX3" fmla="*/ 4298 w 9171"/>
              <a:gd name="connsiteY3" fmla="*/ 10000 h 10000"/>
              <a:gd name="connsiteX4" fmla="*/ 6633 w 9171"/>
              <a:gd name="connsiteY4" fmla="*/ 6573 h 10000"/>
              <a:gd name="connsiteX5" fmla="*/ 9171 w 9171"/>
              <a:gd name="connsiteY5" fmla="*/ 4500 h 10000"/>
              <a:gd name="connsiteX6" fmla="*/ 5110 w 9171"/>
              <a:gd name="connsiteY6" fmla="*/ 0 h 10000"/>
              <a:gd name="connsiteX0" fmla="*/ 5572 w 10000"/>
              <a:gd name="connsiteY0" fmla="*/ 0 h 10000"/>
              <a:gd name="connsiteX1" fmla="*/ 0 w 10000"/>
              <a:gd name="connsiteY1" fmla="*/ 5510 h 10000"/>
              <a:gd name="connsiteX2" fmla="*/ 2915 w 10000"/>
              <a:gd name="connsiteY2" fmla="*/ 7500 h 10000"/>
              <a:gd name="connsiteX3" fmla="*/ 4687 w 10000"/>
              <a:gd name="connsiteY3" fmla="*/ 10000 h 10000"/>
              <a:gd name="connsiteX4" fmla="*/ 7233 w 10000"/>
              <a:gd name="connsiteY4" fmla="*/ 6573 h 10000"/>
              <a:gd name="connsiteX5" fmla="*/ 10000 w 10000"/>
              <a:gd name="connsiteY5" fmla="*/ 4500 h 10000"/>
              <a:gd name="connsiteX6" fmla="*/ 5572 w 10000"/>
              <a:gd name="connsiteY6" fmla="*/ 0 h 10000"/>
              <a:gd name="connsiteX0" fmla="*/ 4428 w 8856"/>
              <a:gd name="connsiteY0" fmla="*/ 0 h 10000"/>
              <a:gd name="connsiteX1" fmla="*/ 0 w 8856"/>
              <a:gd name="connsiteY1" fmla="*/ 4500 h 10000"/>
              <a:gd name="connsiteX2" fmla="*/ 1771 w 8856"/>
              <a:gd name="connsiteY2" fmla="*/ 7500 h 10000"/>
              <a:gd name="connsiteX3" fmla="*/ 3543 w 8856"/>
              <a:gd name="connsiteY3" fmla="*/ 10000 h 10000"/>
              <a:gd name="connsiteX4" fmla="*/ 6089 w 8856"/>
              <a:gd name="connsiteY4" fmla="*/ 6573 h 10000"/>
              <a:gd name="connsiteX5" fmla="*/ 8856 w 8856"/>
              <a:gd name="connsiteY5" fmla="*/ 4500 h 10000"/>
              <a:gd name="connsiteX6" fmla="*/ 4428 w 8856"/>
              <a:gd name="connsiteY6" fmla="*/ 0 h 10000"/>
              <a:gd name="connsiteX0" fmla="*/ 5000 w 10000"/>
              <a:gd name="connsiteY0" fmla="*/ 0 h 10000"/>
              <a:gd name="connsiteX1" fmla="*/ 0 w 10000"/>
              <a:gd name="connsiteY1" fmla="*/ 4500 h 10000"/>
              <a:gd name="connsiteX2" fmla="*/ 2000 w 10000"/>
              <a:gd name="connsiteY2" fmla="*/ 6500 h 10000"/>
              <a:gd name="connsiteX3" fmla="*/ 4001 w 10000"/>
              <a:gd name="connsiteY3" fmla="*/ 10000 h 10000"/>
              <a:gd name="connsiteX4" fmla="*/ 6876 w 10000"/>
              <a:gd name="connsiteY4" fmla="*/ 6573 h 10000"/>
              <a:gd name="connsiteX5" fmla="*/ 10000 w 10000"/>
              <a:gd name="connsiteY5" fmla="*/ 4500 h 10000"/>
              <a:gd name="connsiteX6" fmla="*/ 5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5000" y="0"/>
                </a:moveTo>
                <a:cubicBezTo>
                  <a:pt x="3166" y="1479"/>
                  <a:pt x="3041" y="1792"/>
                  <a:pt x="0" y="4500"/>
                </a:cubicBezTo>
                <a:cubicBezTo>
                  <a:pt x="958" y="5511"/>
                  <a:pt x="1145" y="5740"/>
                  <a:pt x="2000" y="6500"/>
                </a:cubicBezTo>
                <a:cubicBezTo>
                  <a:pt x="2000" y="6500"/>
                  <a:pt x="2416" y="8542"/>
                  <a:pt x="4001" y="10000"/>
                </a:cubicBezTo>
                <a:cubicBezTo>
                  <a:pt x="6021" y="8490"/>
                  <a:pt x="5875" y="7490"/>
                  <a:pt x="6876" y="6573"/>
                </a:cubicBezTo>
                <a:cubicBezTo>
                  <a:pt x="7875" y="5656"/>
                  <a:pt x="9125" y="5146"/>
                  <a:pt x="10000" y="4500"/>
                </a:cubicBezTo>
                <a:cubicBezTo>
                  <a:pt x="7000" y="1750"/>
                  <a:pt x="6250" y="1125"/>
                  <a:pt x="5000" y="0"/>
                </a:cubicBezTo>
                <a:close/>
              </a:path>
            </a:pathLst>
          </a:custGeom>
          <a:solidFill>
            <a:srgbClr val="C0C0C0"/>
          </a:solidFill>
          <a:ln w="9525">
            <a:solidFill>
              <a:schemeClr val="tx1"/>
            </a:solidFill>
            <a:round/>
            <a:headEnd/>
            <a:tailEnd/>
          </a:ln>
        </p:spPr>
        <p:txBody>
          <a:bodyPr lIns="91438" tIns="45719" rIns="91438" bIns="45719"/>
          <a:lstStyle/>
          <a:p>
            <a:endParaRPr lang="en-US">
              <a:latin typeface="Calibri"/>
              <a:cs typeface="Calibri"/>
            </a:endParaRPr>
          </a:p>
        </p:txBody>
      </p:sp>
      <p:sp>
        <p:nvSpPr>
          <p:cNvPr id="20495" name="Oval 110"/>
          <p:cNvSpPr>
            <a:spLocks noChangeArrowheads="1"/>
          </p:cNvSpPr>
          <p:nvPr/>
        </p:nvSpPr>
        <p:spPr bwMode="auto">
          <a:xfrm>
            <a:off x="7904164" y="3024189"/>
            <a:ext cx="179387"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20496" name="Oval 111"/>
          <p:cNvSpPr>
            <a:spLocks noChangeArrowheads="1"/>
          </p:cNvSpPr>
          <p:nvPr/>
        </p:nvSpPr>
        <p:spPr bwMode="auto">
          <a:xfrm>
            <a:off x="8380413" y="3014664"/>
            <a:ext cx="179387"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20497" name="Text Box 112"/>
          <p:cNvSpPr txBox="1">
            <a:spLocks noChangeArrowheads="1"/>
          </p:cNvSpPr>
          <p:nvPr/>
        </p:nvSpPr>
        <p:spPr bwMode="auto">
          <a:xfrm>
            <a:off x="8034339" y="2874964"/>
            <a:ext cx="274637" cy="369330"/>
          </a:xfrm>
          <a:prstGeom prst="rect">
            <a:avLst/>
          </a:prstGeom>
          <a:noFill/>
          <a:ln w="9525">
            <a:noFill/>
            <a:miter lim="800000"/>
            <a:headEnd/>
            <a:tailEnd/>
          </a:ln>
        </p:spPr>
        <p:txBody>
          <a:bodyPr lIns="91438" tIns="45719" rIns="91438" bIns="45719">
            <a:spAutoFit/>
          </a:bodyPr>
          <a:lstStyle/>
          <a:p>
            <a:pPr>
              <a:spcBef>
                <a:spcPct val="50000"/>
              </a:spcBef>
            </a:pPr>
            <a:r>
              <a:rPr lang="en-US">
                <a:latin typeface="Calibri"/>
                <a:cs typeface="Calibri"/>
              </a:rPr>
              <a:t>…</a:t>
            </a:r>
          </a:p>
        </p:txBody>
      </p:sp>
      <p:sp>
        <p:nvSpPr>
          <p:cNvPr id="20498" name="Freeform 113"/>
          <p:cNvSpPr>
            <a:spLocks/>
          </p:cNvSpPr>
          <p:nvPr/>
        </p:nvSpPr>
        <p:spPr bwMode="auto">
          <a:xfrm>
            <a:off x="8016875" y="2828926"/>
            <a:ext cx="444500" cy="88900"/>
          </a:xfrm>
          <a:custGeom>
            <a:avLst/>
            <a:gdLst>
              <a:gd name="T0" fmla="*/ 0 w 280"/>
              <a:gd name="T1" fmla="*/ 2147483647 h 56"/>
              <a:gd name="T2" fmla="*/ 2147483647 w 280"/>
              <a:gd name="T3" fmla="*/ 2147483647 h 56"/>
              <a:gd name="T4" fmla="*/ 2147483647 w 280"/>
              <a:gd name="T5" fmla="*/ 0 h 56"/>
              <a:gd name="T6" fmla="*/ 0 60000 65536"/>
              <a:gd name="T7" fmla="*/ 0 60000 65536"/>
              <a:gd name="T8" fmla="*/ 0 60000 65536"/>
              <a:gd name="T9" fmla="*/ 0 w 280"/>
              <a:gd name="T10" fmla="*/ 0 h 56"/>
              <a:gd name="T11" fmla="*/ 280 w 280"/>
              <a:gd name="T12" fmla="*/ 56 h 56"/>
            </a:gdLst>
            <a:ahLst/>
            <a:cxnLst>
              <a:cxn ang="T6">
                <a:pos x="T0" y="T1"/>
              </a:cxn>
              <a:cxn ang="T7">
                <a:pos x="T2" y="T3"/>
              </a:cxn>
              <a:cxn ang="T8">
                <a:pos x="T4" y="T5"/>
              </a:cxn>
            </a:cxnLst>
            <a:rect l="T9" t="T10" r="T11" b="T12"/>
            <a:pathLst>
              <a:path w="280" h="56">
                <a:moveTo>
                  <a:pt x="0" y="11"/>
                </a:moveTo>
                <a:cubicBezTo>
                  <a:pt x="52" y="33"/>
                  <a:pt x="104" y="56"/>
                  <a:pt x="151" y="54"/>
                </a:cubicBezTo>
                <a:cubicBezTo>
                  <a:pt x="198" y="52"/>
                  <a:pt x="239" y="26"/>
                  <a:pt x="280" y="0"/>
                </a:cubicBezTo>
              </a:path>
            </a:pathLst>
          </a:custGeom>
          <a:noFill/>
          <a:ln w="9525">
            <a:solidFill>
              <a:schemeClr val="tx1"/>
            </a:solidFill>
            <a:round/>
            <a:headEnd/>
            <a:tailEnd type="triangle" w="sm" len="sm"/>
          </a:ln>
        </p:spPr>
        <p:txBody>
          <a:bodyPr lIns="91438" tIns="45719" rIns="91438" bIns="45719"/>
          <a:lstStyle/>
          <a:p>
            <a:endParaRPr lang="en-US">
              <a:latin typeface="Calibri"/>
              <a:cs typeface="Calibri"/>
            </a:endParaRPr>
          </a:p>
        </p:txBody>
      </p:sp>
      <p:sp>
        <p:nvSpPr>
          <p:cNvPr id="20499" name="Text Box 114"/>
          <p:cNvSpPr txBox="1">
            <a:spLocks noChangeArrowheads="1"/>
          </p:cNvSpPr>
          <p:nvPr/>
        </p:nvSpPr>
        <p:spPr bwMode="auto">
          <a:xfrm>
            <a:off x="8418513" y="2627314"/>
            <a:ext cx="298451" cy="369330"/>
          </a:xfrm>
          <a:prstGeom prst="rect">
            <a:avLst/>
          </a:prstGeom>
          <a:noFill/>
          <a:ln w="9525">
            <a:noFill/>
            <a:miter lim="800000"/>
            <a:headEnd/>
            <a:tailEnd/>
          </a:ln>
        </p:spPr>
        <p:txBody>
          <a:bodyPr lIns="91438" tIns="45719" rIns="91438" bIns="45719">
            <a:spAutoFit/>
          </a:bodyPr>
          <a:lstStyle/>
          <a:p>
            <a:pPr>
              <a:spcBef>
                <a:spcPct val="50000"/>
              </a:spcBef>
            </a:pPr>
            <a:r>
              <a:rPr lang="en-US">
                <a:latin typeface="Calibri"/>
                <a:cs typeface="Calibri"/>
              </a:rPr>
              <a:t>b</a:t>
            </a:r>
          </a:p>
        </p:txBody>
      </p:sp>
      <p:sp>
        <p:nvSpPr>
          <p:cNvPr id="20500" name="Oval 116"/>
          <p:cNvSpPr>
            <a:spLocks noChangeArrowheads="1"/>
          </p:cNvSpPr>
          <p:nvPr/>
        </p:nvSpPr>
        <p:spPr bwMode="auto">
          <a:xfrm>
            <a:off x="8135939" y="2598739"/>
            <a:ext cx="179387"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20501" name="Oval 115"/>
          <p:cNvSpPr>
            <a:spLocks noChangeArrowheads="1"/>
          </p:cNvSpPr>
          <p:nvPr/>
        </p:nvSpPr>
        <p:spPr bwMode="auto">
          <a:xfrm>
            <a:off x="8077201" y="4044951"/>
            <a:ext cx="179388" cy="179388"/>
          </a:xfrm>
          <a:prstGeom prst="ellipse">
            <a:avLst/>
          </a:prstGeom>
          <a:solidFill>
            <a:srgbClr val="FF9999"/>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20502" name="Text Box 123"/>
          <p:cNvSpPr txBox="1">
            <a:spLocks noChangeArrowheads="1"/>
          </p:cNvSpPr>
          <p:nvPr/>
        </p:nvSpPr>
        <p:spPr bwMode="auto">
          <a:xfrm>
            <a:off x="2971800" y="1676401"/>
            <a:ext cx="2286000" cy="519113"/>
          </a:xfrm>
          <a:prstGeom prst="rect">
            <a:avLst/>
          </a:prstGeom>
          <a:noFill/>
          <a:ln w="9525">
            <a:noFill/>
            <a:miter lim="800000"/>
            <a:headEnd/>
            <a:tailEnd/>
          </a:ln>
        </p:spPr>
        <p:txBody>
          <a:bodyPr lIns="91438" tIns="45719" rIns="91438" bIns="45719">
            <a:spAutoFit/>
          </a:bodyPr>
          <a:lstStyle/>
          <a:p>
            <a:pPr>
              <a:spcBef>
                <a:spcPct val="50000"/>
              </a:spcBef>
            </a:pPr>
            <a:r>
              <a:rPr lang="en-US" sz="2800" dirty="0">
                <a:latin typeface="Calibri"/>
                <a:cs typeface="Calibri"/>
              </a:rPr>
              <a:t>Uniform-Cost</a:t>
            </a:r>
          </a:p>
        </p:txBody>
      </p:sp>
      <p:sp>
        <p:nvSpPr>
          <p:cNvPr id="20503" name="Text Box 124"/>
          <p:cNvSpPr txBox="1">
            <a:spLocks noChangeArrowheads="1"/>
          </p:cNvSpPr>
          <p:nvPr/>
        </p:nvSpPr>
        <p:spPr bwMode="auto">
          <a:xfrm>
            <a:off x="8001000" y="1676401"/>
            <a:ext cx="609600" cy="519113"/>
          </a:xfrm>
          <a:prstGeom prst="rect">
            <a:avLst/>
          </a:prstGeom>
          <a:noFill/>
          <a:ln w="9525">
            <a:noFill/>
            <a:miter lim="800000"/>
            <a:headEnd/>
            <a:tailEnd/>
          </a:ln>
        </p:spPr>
        <p:txBody>
          <a:bodyPr lIns="91438" tIns="45719" rIns="91438" bIns="45719">
            <a:spAutoFit/>
          </a:bodyPr>
          <a:lstStyle/>
          <a:p>
            <a:pPr>
              <a:spcBef>
                <a:spcPct val="50000"/>
              </a:spcBef>
            </a:pPr>
            <a:r>
              <a:rPr lang="en-US" sz="2800" dirty="0">
                <a:latin typeface="Calibri"/>
                <a:cs typeface="Calibri"/>
              </a:rPr>
              <a:t>A*</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DA434192-61B4-4956-A23A-A04D3BAB6E66}"/>
                  </a:ext>
                </a:extLst>
              </p14:cNvPr>
              <p14:cNvContentPartPr/>
              <p14:nvPr/>
            </p14:nvContentPartPr>
            <p14:xfrm>
              <a:off x="3321000" y="2819520"/>
              <a:ext cx="6096240" cy="978120"/>
            </p14:xfrm>
          </p:contentPart>
        </mc:Choice>
        <mc:Fallback xmlns="">
          <p:pic>
            <p:nvPicPr>
              <p:cNvPr id="2" name="Ink 1">
                <a:extLst>
                  <a:ext uri="{FF2B5EF4-FFF2-40B4-BE49-F238E27FC236}">
                    <a16:creationId xmlns:a16="http://schemas.microsoft.com/office/drawing/2014/main" id="{DA434192-61B4-4956-A23A-A04D3BAB6E66}"/>
                  </a:ext>
                </a:extLst>
              </p:cNvPr>
              <p:cNvPicPr/>
              <p:nvPr/>
            </p:nvPicPr>
            <p:blipFill>
              <a:blip r:embed="rId3"/>
              <a:stretch>
                <a:fillRect/>
              </a:stretch>
            </p:blipFill>
            <p:spPr>
              <a:xfrm>
                <a:off x="3311640" y="2810160"/>
                <a:ext cx="6114960" cy="996840"/>
              </a:xfrm>
              <a:prstGeom prst="rect">
                <a:avLst/>
              </a:prstGeom>
            </p:spPr>
          </p:pic>
        </mc:Fallback>
      </mc:AlternateContent>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val 14"/>
          <p:cNvSpPr>
            <a:spLocks noChangeArrowheads="1"/>
          </p:cNvSpPr>
          <p:nvPr/>
        </p:nvSpPr>
        <p:spPr bwMode="auto">
          <a:xfrm>
            <a:off x="9005887" y="5029202"/>
            <a:ext cx="1284288" cy="627063"/>
          </a:xfrm>
          <a:prstGeom prst="ellipse">
            <a:avLst/>
          </a:prstGeom>
          <a:solidFill>
            <a:srgbClr val="C0C0C0"/>
          </a:solidFill>
          <a:ln w="9525">
            <a:solidFill>
              <a:schemeClr val="tx1"/>
            </a:solidFill>
            <a:round/>
            <a:headEnd/>
            <a:tailEnd/>
          </a:ln>
        </p:spPr>
        <p:txBody>
          <a:bodyPr wrap="none" lIns="91438" tIns="45719" rIns="91438" bIns="45719" anchor="ctr"/>
          <a:lstStyle/>
          <a:p>
            <a:endParaRPr lang="en-US" sz="2400">
              <a:latin typeface="Calibri"/>
              <a:cs typeface="Calibri"/>
            </a:endParaRPr>
          </a:p>
        </p:txBody>
      </p:sp>
      <p:sp>
        <p:nvSpPr>
          <p:cNvPr id="21507" name="Oval 8"/>
          <p:cNvSpPr>
            <a:spLocks noChangeArrowheads="1"/>
          </p:cNvSpPr>
          <p:nvPr/>
        </p:nvSpPr>
        <p:spPr bwMode="auto">
          <a:xfrm>
            <a:off x="8396287" y="1828800"/>
            <a:ext cx="1912939" cy="1771651"/>
          </a:xfrm>
          <a:prstGeom prst="ellipse">
            <a:avLst/>
          </a:prstGeom>
          <a:solidFill>
            <a:srgbClr val="C0C0C0"/>
          </a:solidFill>
          <a:ln w="9525">
            <a:solidFill>
              <a:schemeClr val="tx1"/>
            </a:solidFill>
            <a:round/>
            <a:headEnd/>
            <a:tailEnd/>
          </a:ln>
        </p:spPr>
        <p:txBody>
          <a:bodyPr wrap="none" lIns="91438" tIns="45719" rIns="91438" bIns="45719" anchor="ctr"/>
          <a:lstStyle/>
          <a:p>
            <a:endParaRPr lang="en-US" sz="2400">
              <a:latin typeface="Calibri"/>
              <a:cs typeface="Calibri"/>
            </a:endParaRPr>
          </a:p>
        </p:txBody>
      </p:sp>
      <p:sp>
        <p:nvSpPr>
          <p:cNvPr id="21508" name="Rectangle 2"/>
          <p:cNvSpPr>
            <a:spLocks noGrp="1" noChangeArrowheads="1"/>
          </p:cNvSpPr>
          <p:nvPr>
            <p:ph type="title"/>
          </p:nvPr>
        </p:nvSpPr>
        <p:spPr/>
        <p:txBody>
          <a:bodyPr/>
          <a:lstStyle/>
          <a:p>
            <a:pPr eaLnBrk="1" hangingPunct="1"/>
            <a:r>
              <a:rPr lang="en-US" dirty="0">
                <a:latin typeface="Calibri"/>
                <a:cs typeface="Calibri"/>
              </a:rPr>
              <a:t>UCS </a:t>
            </a:r>
            <a:r>
              <a:rPr lang="en-US" dirty="0" err="1">
                <a:latin typeface="Calibri"/>
                <a:cs typeface="Calibri"/>
              </a:rPr>
              <a:t>vs</a:t>
            </a:r>
            <a:r>
              <a:rPr lang="en-US" dirty="0">
                <a:latin typeface="Calibri"/>
                <a:cs typeface="Calibri"/>
              </a:rPr>
              <a:t> A* Contours</a:t>
            </a:r>
          </a:p>
        </p:txBody>
      </p:sp>
      <p:sp>
        <p:nvSpPr>
          <p:cNvPr id="21509" name="Rectangle 3"/>
          <p:cNvSpPr>
            <a:spLocks noGrp="1" noChangeArrowheads="1"/>
          </p:cNvSpPr>
          <p:nvPr>
            <p:ph idx="1"/>
          </p:nvPr>
        </p:nvSpPr>
        <p:spPr>
          <a:xfrm>
            <a:off x="762000" y="1646237"/>
            <a:ext cx="6705600" cy="4525963"/>
          </a:xfrm>
        </p:spPr>
        <p:txBody>
          <a:bodyPr/>
          <a:lstStyle/>
          <a:p>
            <a:pPr eaLnBrk="1" hangingPunct="1"/>
            <a:r>
              <a:rPr lang="en-US" dirty="0">
                <a:latin typeface="Calibri"/>
                <a:cs typeface="Calibri"/>
              </a:rPr>
              <a:t>Uniform-cost expands equally in all “directions”</a:t>
            </a:r>
          </a:p>
          <a:p>
            <a:pPr lvl="1"/>
            <a:endParaRPr lang="en-US" dirty="0">
              <a:latin typeface="Calibri"/>
              <a:cs typeface="Calibri"/>
            </a:endParaRPr>
          </a:p>
          <a:p>
            <a:pPr lvl="1"/>
            <a:endParaRPr lang="en-US" dirty="0">
              <a:latin typeface="Calibri"/>
              <a:cs typeface="Calibri"/>
            </a:endParaRPr>
          </a:p>
          <a:p>
            <a:pPr lvl="1"/>
            <a:endParaRPr lang="en-US" dirty="0">
              <a:latin typeface="Calibri"/>
              <a:cs typeface="Calibri"/>
            </a:endParaRPr>
          </a:p>
          <a:p>
            <a:pPr eaLnBrk="1" hangingPunct="1"/>
            <a:r>
              <a:rPr lang="en-US" dirty="0">
                <a:latin typeface="Calibri"/>
                <a:cs typeface="Calibri"/>
              </a:rPr>
              <a:t>A* expands mainly toward the goal, but does hedge its bets to ensure optimality</a:t>
            </a:r>
          </a:p>
        </p:txBody>
      </p:sp>
      <p:sp>
        <p:nvSpPr>
          <p:cNvPr id="21510" name="Oval 4"/>
          <p:cNvSpPr>
            <a:spLocks noChangeArrowheads="1"/>
          </p:cNvSpPr>
          <p:nvPr/>
        </p:nvSpPr>
        <p:spPr bwMode="auto">
          <a:xfrm>
            <a:off x="9299575" y="2605089"/>
            <a:ext cx="163512" cy="153987"/>
          </a:xfrm>
          <a:prstGeom prst="ellipse">
            <a:avLst/>
          </a:prstGeom>
          <a:solidFill>
            <a:srgbClr val="008000"/>
          </a:solidFill>
          <a:ln w="9525">
            <a:solidFill>
              <a:schemeClr val="tx1"/>
            </a:solidFill>
            <a:round/>
            <a:headEnd/>
            <a:tailEnd/>
          </a:ln>
        </p:spPr>
        <p:txBody>
          <a:bodyPr wrap="none" lIns="91438" tIns="45719" rIns="91438" bIns="45719" anchor="ctr"/>
          <a:lstStyle/>
          <a:p>
            <a:endParaRPr lang="en-US" sz="2400">
              <a:latin typeface="Calibri"/>
              <a:cs typeface="Calibri"/>
            </a:endParaRPr>
          </a:p>
        </p:txBody>
      </p:sp>
      <p:sp>
        <p:nvSpPr>
          <p:cNvPr id="21511" name="Text Box 5"/>
          <p:cNvSpPr txBox="1">
            <a:spLocks noChangeArrowheads="1"/>
          </p:cNvSpPr>
          <p:nvPr/>
        </p:nvSpPr>
        <p:spPr bwMode="auto">
          <a:xfrm>
            <a:off x="8534400" y="2720977"/>
            <a:ext cx="914400" cy="461663"/>
          </a:xfrm>
          <a:prstGeom prst="rect">
            <a:avLst/>
          </a:prstGeom>
          <a:noFill/>
          <a:ln w="9525">
            <a:noFill/>
            <a:miter lim="800000"/>
            <a:headEnd/>
            <a:tailEnd/>
          </a:ln>
        </p:spPr>
        <p:txBody>
          <a:bodyPr lIns="91438" tIns="45719" rIns="91438" bIns="45719">
            <a:spAutoFit/>
          </a:bodyPr>
          <a:lstStyle/>
          <a:p>
            <a:pPr>
              <a:spcBef>
                <a:spcPct val="50000"/>
              </a:spcBef>
            </a:pPr>
            <a:r>
              <a:rPr lang="en-US" sz="2400" dirty="0">
                <a:latin typeface="Calibri"/>
                <a:cs typeface="Calibri"/>
              </a:rPr>
              <a:t>Start</a:t>
            </a:r>
          </a:p>
        </p:txBody>
      </p:sp>
      <p:sp>
        <p:nvSpPr>
          <p:cNvPr id="21512" name="Oval 6"/>
          <p:cNvSpPr>
            <a:spLocks noChangeArrowheads="1"/>
          </p:cNvSpPr>
          <p:nvPr/>
        </p:nvSpPr>
        <p:spPr bwMode="auto">
          <a:xfrm>
            <a:off x="10226675" y="2627313"/>
            <a:ext cx="163512" cy="153987"/>
          </a:xfrm>
          <a:prstGeom prst="ellipse">
            <a:avLst/>
          </a:prstGeom>
          <a:solidFill>
            <a:srgbClr val="FF3300"/>
          </a:solidFill>
          <a:ln w="9525">
            <a:solidFill>
              <a:schemeClr val="tx1"/>
            </a:solidFill>
            <a:round/>
            <a:headEnd/>
            <a:tailEnd/>
          </a:ln>
        </p:spPr>
        <p:txBody>
          <a:bodyPr wrap="none" lIns="91438" tIns="45719" rIns="91438" bIns="45719" anchor="ctr"/>
          <a:lstStyle/>
          <a:p>
            <a:endParaRPr lang="en-US" sz="2400">
              <a:latin typeface="Calibri"/>
              <a:cs typeface="Calibri"/>
            </a:endParaRPr>
          </a:p>
        </p:txBody>
      </p:sp>
      <p:sp>
        <p:nvSpPr>
          <p:cNvPr id="21513" name="Text Box 7"/>
          <p:cNvSpPr txBox="1">
            <a:spLocks noChangeArrowheads="1"/>
          </p:cNvSpPr>
          <p:nvPr/>
        </p:nvSpPr>
        <p:spPr bwMode="auto">
          <a:xfrm>
            <a:off x="10287000" y="2744789"/>
            <a:ext cx="914400" cy="461663"/>
          </a:xfrm>
          <a:prstGeom prst="rect">
            <a:avLst/>
          </a:prstGeom>
          <a:noFill/>
          <a:ln w="9525">
            <a:noFill/>
            <a:miter lim="800000"/>
            <a:headEnd/>
            <a:tailEnd/>
          </a:ln>
        </p:spPr>
        <p:txBody>
          <a:bodyPr lIns="91438" tIns="45719" rIns="91438" bIns="45719">
            <a:spAutoFit/>
          </a:bodyPr>
          <a:lstStyle/>
          <a:p>
            <a:pPr>
              <a:spcBef>
                <a:spcPct val="50000"/>
              </a:spcBef>
            </a:pPr>
            <a:r>
              <a:rPr lang="en-US" sz="2400">
                <a:latin typeface="Calibri"/>
                <a:cs typeface="Calibri"/>
              </a:rPr>
              <a:t>Goal</a:t>
            </a:r>
          </a:p>
        </p:txBody>
      </p:sp>
      <p:sp>
        <p:nvSpPr>
          <p:cNvPr id="21514" name="Oval 9"/>
          <p:cNvSpPr>
            <a:spLocks noChangeArrowheads="1"/>
          </p:cNvSpPr>
          <p:nvPr/>
        </p:nvSpPr>
        <p:spPr bwMode="auto">
          <a:xfrm>
            <a:off x="8931276" y="2263775"/>
            <a:ext cx="869951" cy="869951"/>
          </a:xfrm>
          <a:prstGeom prst="ellipse">
            <a:avLst/>
          </a:prstGeom>
          <a:noFill/>
          <a:ln w="9525">
            <a:solidFill>
              <a:schemeClr val="tx1"/>
            </a:solidFill>
            <a:round/>
            <a:headEnd/>
            <a:tailEnd/>
          </a:ln>
        </p:spPr>
        <p:txBody>
          <a:bodyPr wrap="none" lIns="91438" tIns="45719" rIns="91438" bIns="45719" anchor="ctr"/>
          <a:lstStyle/>
          <a:p>
            <a:endParaRPr lang="en-US" sz="2400">
              <a:latin typeface="Calibri"/>
              <a:cs typeface="Calibri"/>
            </a:endParaRPr>
          </a:p>
        </p:txBody>
      </p:sp>
      <p:sp>
        <p:nvSpPr>
          <p:cNvPr id="21515" name="Oval 10"/>
          <p:cNvSpPr>
            <a:spLocks noChangeArrowheads="1"/>
          </p:cNvSpPr>
          <p:nvPr/>
        </p:nvSpPr>
        <p:spPr bwMode="auto">
          <a:xfrm>
            <a:off x="9234488" y="5270501"/>
            <a:ext cx="163513" cy="153988"/>
          </a:xfrm>
          <a:prstGeom prst="ellipse">
            <a:avLst/>
          </a:prstGeom>
          <a:solidFill>
            <a:srgbClr val="008000"/>
          </a:solidFill>
          <a:ln w="9525">
            <a:solidFill>
              <a:schemeClr val="tx1"/>
            </a:solidFill>
            <a:round/>
            <a:headEnd/>
            <a:tailEnd/>
          </a:ln>
        </p:spPr>
        <p:txBody>
          <a:bodyPr wrap="none" lIns="91438" tIns="45719" rIns="91438" bIns="45719" anchor="ctr"/>
          <a:lstStyle/>
          <a:p>
            <a:endParaRPr lang="en-US" sz="2400">
              <a:latin typeface="Calibri"/>
              <a:cs typeface="Calibri"/>
            </a:endParaRPr>
          </a:p>
        </p:txBody>
      </p:sp>
      <p:sp>
        <p:nvSpPr>
          <p:cNvPr id="21516" name="Text Box 11"/>
          <p:cNvSpPr txBox="1">
            <a:spLocks noChangeArrowheads="1"/>
          </p:cNvSpPr>
          <p:nvPr/>
        </p:nvSpPr>
        <p:spPr bwMode="auto">
          <a:xfrm>
            <a:off x="8382000" y="5410200"/>
            <a:ext cx="914400" cy="461663"/>
          </a:xfrm>
          <a:prstGeom prst="rect">
            <a:avLst/>
          </a:prstGeom>
          <a:noFill/>
          <a:ln w="9525">
            <a:noFill/>
            <a:miter lim="800000"/>
            <a:headEnd/>
            <a:tailEnd/>
          </a:ln>
        </p:spPr>
        <p:txBody>
          <a:bodyPr lIns="91438" tIns="45719" rIns="91438" bIns="45719">
            <a:spAutoFit/>
          </a:bodyPr>
          <a:lstStyle/>
          <a:p>
            <a:pPr>
              <a:spcBef>
                <a:spcPct val="50000"/>
              </a:spcBef>
            </a:pPr>
            <a:r>
              <a:rPr lang="en-US" sz="2400" dirty="0">
                <a:latin typeface="Calibri"/>
                <a:cs typeface="Calibri"/>
              </a:rPr>
              <a:t>Start</a:t>
            </a:r>
          </a:p>
        </p:txBody>
      </p:sp>
      <p:sp>
        <p:nvSpPr>
          <p:cNvPr id="21517" name="Oval 12"/>
          <p:cNvSpPr>
            <a:spLocks noChangeArrowheads="1"/>
          </p:cNvSpPr>
          <p:nvPr/>
        </p:nvSpPr>
        <p:spPr bwMode="auto">
          <a:xfrm>
            <a:off x="10213975" y="5257801"/>
            <a:ext cx="163512" cy="153988"/>
          </a:xfrm>
          <a:prstGeom prst="ellipse">
            <a:avLst/>
          </a:prstGeom>
          <a:solidFill>
            <a:srgbClr val="FF3300"/>
          </a:solidFill>
          <a:ln w="9525">
            <a:solidFill>
              <a:schemeClr val="tx1"/>
            </a:solidFill>
            <a:round/>
            <a:headEnd/>
            <a:tailEnd/>
          </a:ln>
        </p:spPr>
        <p:txBody>
          <a:bodyPr wrap="none" lIns="91438" tIns="45719" rIns="91438" bIns="45719" anchor="ctr"/>
          <a:lstStyle/>
          <a:p>
            <a:endParaRPr lang="en-US" sz="2400">
              <a:latin typeface="Calibri"/>
              <a:cs typeface="Calibri"/>
            </a:endParaRPr>
          </a:p>
        </p:txBody>
      </p:sp>
      <p:sp>
        <p:nvSpPr>
          <p:cNvPr id="21518" name="Text Box 13"/>
          <p:cNvSpPr txBox="1">
            <a:spLocks noChangeArrowheads="1"/>
          </p:cNvSpPr>
          <p:nvPr/>
        </p:nvSpPr>
        <p:spPr bwMode="auto">
          <a:xfrm>
            <a:off x="10221912" y="5405737"/>
            <a:ext cx="914400" cy="461663"/>
          </a:xfrm>
          <a:prstGeom prst="rect">
            <a:avLst/>
          </a:prstGeom>
          <a:noFill/>
          <a:ln w="9525">
            <a:noFill/>
            <a:miter lim="800000"/>
            <a:headEnd/>
            <a:tailEnd/>
          </a:ln>
        </p:spPr>
        <p:txBody>
          <a:bodyPr lIns="91438" tIns="45719" rIns="91438" bIns="45719">
            <a:spAutoFit/>
          </a:bodyPr>
          <a:lstStyle/>
          <a:p>
            <a:pPr>
              <a:spcBef>
                <a:spcPct val="50000"/>
              </a:spcBef>
            </a:pPr>
            <a:r>
              <a:rPr lang="en-US" sz="2400" dirty="0">
                <a:latin typeface="Calibri"/>
                <a:cs typeface="Calibri"/>
              </a:rPr>
              <a:t>Goal</a:t>
            </a:r>
          </a:p>
        </p:txBody>
      </p:sp>
      <p:sp>
        <p:nvSpPr>
          <p:cNvPr id="21519" name="Oval 15"/>
          <p:cNvSpPr>
            <a:spLocks noChangeArrowheads="1"/>
          </p:cNvSpPr>
          <p:nvPr/>
        </p:nvSpPr>
        <p:spPr bwMode="auto">
          <a:xfrm>
            <a:off x="9126537" y="5105400"/>
            <a:ext cx="869951" cy="457200"/>
          </a:xfrm>
          <a:prstGeom prst="ellipse">
            <a:avLst/>
          </a:prstGeom>
          <a:noFill/>
          <a:ln w="9525">
            <a:solidFill>
              <a:schemeClr val="tx1"/>
            </a:solidFill>
            <a:round/>
            <a:headEnd/>
            <a:tailEnd/>
          </a:ln>
        </p:spPr>
        <p:txBody>
          <a:bodyPr wrap="none" lIns="91438" tIns="45719" rIns="91438" bIns="45719" anchor="ctr"/>
          <a:lstStyle/>
          <a:p>
            <a:endParaRPr lang="en-US" sz="2400">
              <a:latin typeface="Calibri"/>
              <a:cs typeface="Calibri"/>
            </a:endParaRPr>
          </a:p>
        </p:txBody>
      </p:sp>
      <p:sp>
        <p:nvSpPr>
          <p:cNvPr id="21520" name="TextBox 18"/>
          <p:cNvSpPr txBox="1">
            <a:spLocks noChangeArrowheads="1"/>
          </p:cNvSpPr>
          <p:nvPr/>
        </p:nvSpPr>
        <p:spPr bwMode="auto">
          <a:xfrm>
            <a:off x="6705600" y="6172200"/>
            <a:ext cx="5486400" cy="707884"/>
          </a:xfrm>
          <a:prstGeom prst="rect">
            <a:avLst/>
          </a:prstGeom>
          <a:noFill/>
          <a:ln w="9525">
            <a:noFill/>
            <a:miter lim="800000"/>
            <a:headEnd/>
            <a:tailEnd/>
          </a:ln>
        </p:spPr>
        <p:txBody>
          <a:bodyPr wrap="square" lIns="91438" tIns="45719" rIns="91438" bIns="45719">
            <a:spAutoFit/>
          </a:bodyPr>
          <a:lstStyle/>
          <a:p>
            <a:r>
              <a:rPr lang="en-US" sz="2000" dirty="0">
                <a:solidFill>
                  <a:srgbClr val="C00000"/>
                </a:solidFill>
                <a:latin typeface="Calibri"/>
                <a:cs typeface="Calibri"/>
              </a:rPr>
              <a:t>[Demo: contours UCS / greedy / A* empty (L3D1)]</a:t>
            </a:r>
          </a:p>
          <a:p>
            <a:r>
              <a:rPr lang="en-US" sz="2000" dirty="0">
                <a:solidFill>
                  <a:srgbClr val="C00000"/>
                </a:solidFill>
                <a:latin typeface="Calibri"/>
                <a:cs typeface="Calibri"/>
              </a:rPr>
              <a:t>[Demo: contours A* </a:t>
            </a:r>
            <a:r>
              <a:rPr lang="en-US" sz="2000" dirty="0" err="1">
                <a:solidFill>
                  <a:srgbClr val="C00000"/>
                </a:solidFill>
                <a:latin typeface="Calibri"/>
                <a:cs typeface="Calibri"/>
              </a:rPr>
              <a:t>pacman</a:t>
            </a:r>
            <a:r>
              <a:rPr lang="en-US" sz="2000" dirty="0">
                <a:solidFill>
                  <a:srgbClr val="C00000"/>
                </a:solidFill>
                <a:latin typeface="Calibri"/>
                <a:cs typeface="Calibri"/>
              </a:rPr>
              <a:t> small maze (L3D5)]</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of Demo Contours (Empty) -- UCS</a:t>
            </a:r>
          </a:p>
        </p:txBody>
      </p:sp>
      <p:pic>
        <p:nvPicPr>
          <p:cNvPr id="3" name="Empty-UCS.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960186" y="1143001"/>
            <a:ext cx="6271629" cy="5257799"/>
          </a:xfrm>
          <a:prstGeom prst="rect">
            <a:avLst/>
          </a:prstGeom>
        </p:spPr>
      </p:pic>
    </p:spTree>
    <p:extLst>
      <p:ext uri="{BB962C8B-B14F-4D97-AF65-F5344CB8AC3E}">
        <p14:creationId xmlns:p14="http://schemas.microsoft.com/office/powerpoint/2010/main" val="26308223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of Demo Contours (Empty) -- Greedy</a:t>
            </a:r>
          </a:p>
        </p:txBody>
      </p:sp>
      <p:pic>
        <p:nvPicPr>
          <p:cNvPr id="3" name="Empty-greedy.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960185" y="1143000"/>
            <a:ext cx="6271631" cy="5257800"/>
          </a:xfrm>
          <a:prstGeom prst="rect">
            <a:avLst/>
          </a:prstGeom>
        </p:spPr>
      </p:pic>
    </p:spTree>
    <p:extLst>
      <p:ext uri="{BB962C8B-B14F-4D97-AF65-F5344CB8AC3E}">
        <p14:creationId xmlns:p14="http://schemas.microsoft.com/office/powerpoint/2010/main" val="27919824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of Demo Contours (Empty) – A*</a:t>
            </a:r>
          </a:p>
        </p:txBody>
      </p:sp>
      <p:pic>
        <p:nvPicPr>
          <p:cNvPr id="3" name="Empty-astar.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960186" y="1143001"/>
            <a:ext cx="6271628" cy="5257799"/>
          </a:xfrm>
          <a:prstGeom prst="rect">
            <a:avLst/>
          </a:prstGeom>
        </p:spPr>
      </p:pic>
    </p:spTree>
    <p:extLst>
      <p:ext uri="{BB962C8B-B14F-4D97-AF65-F5344CB8AC3E}">
        <p14:creationId xmlns:p14="http://schemas.microsoft.com/office/powerpoint/2010/main" val="27919824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76600" y="2133891"/>
            <a:ext cx="5493904" cy="2828343"/>
          </a:xfrm>
          <a:prstGeom prst="rect">
            <a:avLst/>
          </a:prstGeom>
          <a:noFill/>
          <a:ln w="9525">
            <a:noFill/>
            <a:miter lim="800000"/>
            <a:headEnd/>
            <a:tailEnd/>
          </a:ln>
          <a:effectLst/>
        </p:spPr>
      </p:pic>
      <p:sp>
        <p:nvSpPr>
          <p:cNvPr id="7170" name="Title 1"/>
          <p:cNvSpPr>
            <a:spLocks noGrp="1"/>
          </p:cNvSpPr>
          <p:nvPr>
            <p:ph type="title"/>
          </p:nvPr>
        </p:nvSpPr>
        <p:spPr/>
        <p:txBody>
          <a:bodyPr/>
          <a:lstStyle/>
          <a:p>
            <a:r>
              <a:rPr lang="en-US"/>
              <a:t>Example: Pancake Problem</a:t>
            </a:r>
          </a:p>
        </p:txBody>
      </p:sp>
      <p:pic>
        <p:nvPicPr>
          <p:cNvPr id="62466" name="Picture 2" descr="Z:\Shared with PC\gates_pancake.jpg"/>
          <p:cNvPicPr>
            <a:picLocks noChangeAspect="1" noChangeArrowheads="1"/>
          </p:cNvPicPr>
          <p:nvPr/>
        </p:nvPicPr>
        <p:blipFill>
          <a:blip r:embed="rId4" cstate="print"/>
          <a:srcRect/>
          <a:stretch>
            <a:fillRect/>
          </a:stretch>
        </p:blipFill>
        <p:spPr bwMode="auto">
          <a:xfrm>
            <a:off x="2073275" y="1524000"/>
            <a:ext cx="8137525" cy="4343400"/>
          </a:xfrm>
          <a:prstGeom prst="rect">
            <a:avLst/>
          </a:prstGeom>
          <a:noFill/>
          <a:ln w="9525">
            <a:solidFill>
              <a:schemeClr val="tx1"/>
            </a:solidFill>
            <a:miter lim="800000"/>
            <a:headEnd/>
            <a:tailEnd/>
          </a:ln>
        </p:spPr>
      </p:pic>
      <p:sp>
        <p:nvSpPr>
          <p:cNvPr id="2" name="Arrow: Right 1">
            <a:extLst>
              <a:ext uri="{FF2B5EF4-FFF2-40B4-BE49-F238E27FC236}">
                <a16:creationId xmlns:a16="http://schemas.microsoft.com/office/drawing/2014/main" id="{BD7273E7-0D0A-43B9-AF0B-249BDA6453EE}"/>
              </a:ext>
            </a:extLst>
          </p:cNvPr>
          <p:cNvSpPr/>
          <p:nvPr/>
        </p:nvSpPr>
        <p:spPr>
          <a:xfrm>
            <a:off x="838200" y="2362200"/>
            <a:ext cx="1066800" cy="45719"/>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of Demo Contours (</a:t>
            </a:r>
            <a:r>
              <a:rPr lang="en-US" dirty="0" err="1"/>
              <a:t>Pacman</a:t>
            </a:r>
            <a:r>
              <a:rPr lang="en-US" dirty="0"/>
              <a:t> Small Maze) – A*</a:t>
            </a:r>
          </a:p>
        </p:txBody>
      </p:sp>
      <p:pic>
        <p:nvPicPr>
          <p:cNvPr id="3" name="ContoursPacmanSmallMaze-astar.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409700" y="1143000"/>
            <a:ext cx="9372600" cy="5278820"/>
          </a:xfrm>
          <a:prstGeom prst="rect">
            <a:avLst/>
          </a:prstGeom>
        </p:spPr>
      </p:pic>
    </p:spTree>
    <p:extLst>
      <p:ext uri="{BB962C8B-B14F-4D97-AF65-F5344CB8AC3E}">
        <p14:creationId xmlns:p14="http://schemas.microsoft.com/office/powerpoint/2010/main" val="27919824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dirty="0"/>
              <a:t>Comparison</a:t>
            </a:r>
          </a:p>
        </p:txBody>
      </p:sp>
      <p:pic>
        <p:nvPicPr>
          <p:cNvPr id="4" name="Picture 3" descr="greedy_pacma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372380"/>
            <a:ext cx="3657600" cy="20502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Content Placeholder 7" descr="uniform_pacma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372380"/>
            <a:ext cx="3621881"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Content Placeholder 3" descr="astar_pacman.jpg"/>
          <p:cNvPicPr>
            <a:picLocks noGrp="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70695" y="2372380"/>
            <a:ext cx="3516505"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7" name="TextBox 6"/>
          <p:cNvSpPr txBox="1"/>
          <p:nvPr/>
        </p:nvSpPr>
        <p:spPr>
          <a:xfrm>
            <a:off x="1143000" y="5039380"/>
            <a:ext cx="1249060" cy="523220"/>
          </a:xfrm>
          <a:prstGeom prst="rect">
            <a:avLst/>
          </a:prstGeom>
          <a:noFill/>
        </p:spPr>
        <p:txBody>
          <a:bodyPr wrap="none" rtlCol="0">
            <a:spAutoFit/>
          </a:bodyPr>
          <a:lstStyle/>
          <a:p>
            <a:r>
              <a:rPr lang="en-US" sz="2800" dirty="0">
                <a:latin typeface="Calibri"/>
                <a:cs typeface="Calibri"/>
              </a:rPr>
              <a:t>Greedy</a:t>
            </a:r>
          </a:p>
        </p:txBody>
      </p:sp>
      <p:sp>
        <p:nvSpPr>
          <p:cNvPr id="8" name="TextBox 7"/>
          <p:cNvSpPr txBox="1"/>
          <p:nvPr/>
        </p:nvSpPr>
        <p:spPr>
          <a:xfrm>
            <a:off x="5105400" y="5039380"/>
            <a:ext cx="2121093" cy="523220"/>
          </a:xfrm>
          <a:prstGeom prst="rect">
            <a:avLst/>
          </a:prstGeom>
          <a:noFill/>
        </p:spPr>
        <p:txBody>
          <a:bodyPr wrap="none" rtlCol="0">
            <a:spAutoFit/>
          </a:bodyPr>
          <a:lstStyle/>
          <a:p>
            <a:r>
              <a:rPr lang="en-US" sz="2800" dirty="0">
                <a:latin typeface="Calibri"/>
                <a:cs typeface="Calibri"/>
              </a:rPr>
              <a:t>Uniform Cost</a:t>
            </a:r>
          </a:p>
        </p:txBody>
      </p:sp>
      <p:sp>
        <p:nvSpPr>
          <p:cNvPr id="9" name="TextBox 8"/>
          <p:cNvSpPr txBox="1"/>
          <p:nvPr/>
        </p:nvSpPr>
        <p:spPr>
          <a:xfrm>
            <a:off x="9753600" y="5039380"/>
            <a:ext cx="571265" cy="523220"/>
          </a:xfrm>
          <a:prstGeom prst="rect">
            <a:avLst/>
          </a:prstGeom>
          <a:noFill/>
        </p:spPr>
        <p:txBody>
          <a:bodyPr wrap="none" rtlCol="0">
            <a:spAutoFit/>
          </a:bodyPr>
          <a:lstStyle/>
          <a:p>
            <a:r>
              <a:rPr lang="en-US" sz="2800" dirty="0">
                <a:latin typeface="Calibri"/>
                <a:cs typeface="Calibri"/>
              </a:rPr>
              <a:t>A*</a:t>
            </a:r>
          </a:p>
        </p:txBody>
      </p:sp>
    </p:spTree>
    <p:extLst>
      <p:ext uri="{BB962C8B-B14F-4D97-AF65-F5344CB8AC3E}">
        <p14:creationId xmlns:p14="http://schemas.microsoft.com/office/powerpoint/2010/main" val="23874856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E9331-5B0A-4309-B0BA-CB3369B23C33}"/>
              </a:ext>
            </a:extLst>
          </p:cNvPr>
          <p:cNvSpPr>
            <a:spLocks noGrp="1"/>
          </p:cNvSpPr>
          <p:nvPr>
            <p:ph type="title"/>
          </p:nvPr>
        </p:nvSpPr>
        <p:spPr/>
        <p:txBody>
          <a:bodyPr/>
          <a:lstStyle/>
          <a:p>
            <a:r>
              <a:rPr lang="en-US" dirty="0"/>
              <a:t>Properties of A*</a:t>
            </a:r>
          </a:p>
        </p:txBody>
      </p:sp>
      <p:pic>
        <p:nvPicPr>
          <p:cNvPr id="5" name="Picture 4">
            <a:extLst>
              <a:ext uri="{FF2B5EF4-FFF2-40B4-BE49-F238E27FC236}">
                <a16:creationId xmlns:a16="http://schemas.microsoft.com/office/drawing/2014/main" id="{80B5015C-60F7-40BB-B88A-1E7E7352E64C}"/>
              </a:ext>
            </a:extLst>
          </p:cNvPr>
          <p:cNvPicPr>
            <a:picLocks noChangeAspect="1"/>
          </p:cNvPicPr>
          <p:nvPr/>
        </p:nvPicPr>
        <p:blipFill>
          <a:blip r:embed="rId2"/>
          <a:stretch>
            <a:fillRect/>
          </a:stretch>
        </p:blipFill>
        <p:spPr>
          <a:xfrm>
            <a:off x="838200" y="1371600"/>
            <a:ext cx="10210800" cy="4981575"/>
          </a:xfrm>
          <a:prstGeom prst="rect">
            <a:avLst/>
          </a:prstGeom>
        </p:spPr>
      </p:pic>
    </p:spTree>
    <p:extLst>
      <p:ext uri="{BB962C8B-B14F-4D97-AF65-F5344CB8AC3E}">
        <p14:creationId xmlns:p14="http://schemas.microsoft.com/office/powerpoint/2010/main" val="21169962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a:t>A* Applications</a:t>
            </a:r>
          </a:p>
        </p:txBody>
      </p:sp>
      <p:pic>
        <p:nvPicPr>
          <p:cNvPr id="8" name="Picture 2"/>
          <p:cNvPicPr>
            <a:picLocks noChangeAspect="1" noChangeArrowheads="1"/>
          </p:cNvPicPr>
          <p:nvPr/>
        </p:nvPicPr>
        <p:blipFill>
          <a:blip r:embed="rId2" cstate="print"/>
          <a:srcRect/>
          <a:stretch>
            <a:fillRect/>
          </a:stretch>
        </p:blipFill>
        <p:spPr bwMode="auto">
          <a:xfrm>
            <a:off x="3352800" y="1524000"/>
            <a:ext cx="5638800" cy="4275574"/>
          </a:xfrm>
          <a:prstGeom prst="rect">
            <a:avLst/>
          </a:prstGeom>
          <a:noFill/>
          <a:ln w="9525">
            <a:noFill/>
            <a:miter lim="800000"/>
            <a:headEnd/>
            <a:tailEnd/>
          </a:ln>
        </p:spPr>
      </p:pic>
    </p:spTree>
    <p:extLst>
      <p:ext uri="{BB962C8B-B14F-4D97-AF65-F5344CB8AC3E}">
        <p14:creationId xmlns:p14="http://schemas.microsoft.com/office/powerpoint/2010/main" val="29798475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a:t>A* Applications</a:t>
            </a:r>
          </a:p>
        </p:txBody>
      </p:sp>
      <p:sp>
        <p:nvSpPr>
          <p:cNvPr id="28675" name="Rectangle 3"/>
          <p:cNvSpPr>
            <a:spLocks noGrp="1" noChangeArrowheads="1"/>
          </p:cNvSpPr>
          <p:nvPr>
            <p:ph idx="1"/>
          </p:nvPr>
        </p:nvSpPr>
        <p:spPr/>
        <p:txBody>
          <a:bodyPr/>
          <a:lstStyle/>
          <a:p>
            <a:pPr eaLnBrk="1" hangingPunct="1"/>
            <a:r>
              <a:rPr lang="en-US" dirty="0"/>
              <a:t>Video games</a:t>
            </a:r>
          </a:p>
          <a:p>
            <a:pPr eaLnBrk="1" hangingPunct="1"/>
            <a:r>
              <a:rPr lang="en-US" dirty="0" err="1"/>
              <a:t>Pathing</a:t>
            </a:r>
            <a:r>
              <a:rPr lang="en-US" dirty="0"/>
              <a:t> / routing problems</a:t>
            </a:r>
          </a:p>
          <a:p>
            <a:pPr eaLnBrk="1" hangingPunct="1"/>
            <a:r>
              <a:rPr lang="en-US" dirty="0"/>
              <a:t>Resource planning problems</a:t>
            </a:r>
          </a:p>
          <a:p>
            <a:pPr eaLnBrk="1" hangingPunct="1"/>
            <a:r>
              <a:rPr lang="en-US" dirty="0"/>
              <a:t>Robot motion planning</a:t>
            </a:r>
          </a:p>
          <a:p>
            <a:pPr eaLnBrk="1" hangingPunct="1"/>
            <a:r>
              <a:rPr lang="en-US" dirty="0"/>
              <a:t>Language analysis</a:t>
            </a:r>
          </a:p>
          <a:p>
            <a:pPr eaLnBrk="1" hangingPunct="1"/>
            <a:r>
              <a:rPr lang="en-US" dirty="0"/>
              <a:t>Machine translation</a:t>
            </a:r>
          </a:p>
          <a:p>
            <a:pPr eaLnBrk="1" hangingPunct="1"/>
            <a:r>
              <a:rPr lang="en-US" dirty="0"/>
              <a:t>Speech recognition</a:t>
            </a:r>
          </a:p>
          <a:p>
            <a:pPr eaLnBrk="1" hangingPunct="1"/>
            <a:r>
              <a:rPr lang="en-US" dirty="0"/>
              <a:t>…</a:t>
            </a:r>
          </a:p>
        </p:txBody>
      </p:sp>
      <p:sp>
        <p:nvSpPr>
          <p:cNvPr id="28676" name="TextBox 5"/>
          <p:cNvSpPr txBox="1">
            <a:spLocks noChangeArrowheads="1"/>
          </p:cNvSpPr>
          <p:nvPr/>
        </p:nvSpPr>
        <p:spPr bwMode="auto">
          <a:xfrm>
            <a:off x="6477000" y="6150116"/>
            <a:ext cx="5715000" cy="707884"/>
          </a:xfrm>
          <a:prstGeom prst="rect">
            <a:avLst/>
          </a:prstGeom>
          <a:noFill/>
          <a:ln w="9525">
            <a:noFill/>
            <a:miter lim="800000"/>
            <a:headEnd/>
            <a:tailEnd/>
          </a:ln>
        </p:spPr>
        <p:txBody>
          <a:bodyPr wrap="square" lIns="91438" tIns="45719" rIns="91438" bIns="45719">
            <a:spAutoFit/>
          </a:bodyPr>
          <a:lstStyle/>
          <a:p>
            <a:r>
              <a:rPr lang="en-US" sz="2000" dirty="0">
                <a:solidFill>
                  <a:srgbClr val="C00000"/>
                </a:solidFill>
                <a:latin typeface="Calibri" pitchFamily="34" charset="0"/>
              </a:rPr>
              <a:t>[Demo: UCS / A* </a:t>
            </a:r>
            <a:r>
              <a:rPr lang="en-US" sz="2000" dirty="0" err="1">
                <a:solidFill>
                  <a:srgbClr val="C00000"/>
                </a:solidFill>
                <a:latin typeface="Calibri" pitchFamily="34" charset="0"/>
              </a:rPr>
              <a:t>pacman</a:t>
            </a:r>
            <a:r>
              <a:rPr lang="en-US" sz="2000" dirty="0">
                <a:solidFill>
                  <a:srgbClr val="C00000"/>
                </a:solidFill>
                <a:latin typeface="Calibri" pitchFamily="34" charset="0"/>
              </a:rPr>
              <a:t> tiny maze (L3D6,L3D7)]</a:t>
            </a:r>
          </a:p>
          <a:p>
            <a:r>
              <a:rPr lang="en-US" sz="2000" dirty="0">
                <a:solidFill>
                  <a:srgbClr val="C00000"/>
                </a:solidFill>
                <a:latin typeface="Calibri" pitchFamily="34" charset="0"/>
              </a:rPr>
              <a:t>[Demo: guess algorithm Empty Shallow/Deep (L3D8)]</a:t>
            </a:r>
          </a:p>
        </p:txBody>
      </p:sp>
      <p:pic>
        <p:nvPicPr>
          <p:cNvPr id="8" name="Picture 2"/>
          <p:cNvPicPr>
            <a:picLocks noChangeAspect="1" noChangeArrowheads="1"/>
          </p:cNvPicPr>
          <p:nvPr/>
        </p:nvPicPr>
        <p:blipFill>
          <a:blip r:embed="rId2" cstate="print"/>
          <a:srcRect/>
          <a:stretch>
            <a:fillRect/>
          </a:stretch>
        </p:blipFill>
        <p:spPr bwMode="auto">
          <a:xfrm>
            <a:off x="6019800" y="1524000"/>
            <a:ext cx="5638800" cy="4275574"/>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of Demo </a:t>
            </a:r>
            <a:r>
              <a:rPr lang="en-US" dirty="0" err="1"/>
              <a:t>Pacman</a:t>
            </a:r>
            <a:r>
              <a:rPr lang="en-US" dirty="0"/>
              <a:t> (Tiny Maze) – UCS / A*</a:t>
            </a:r>
          </a:p>
        </p:txBody>
      </p:sp>
      <p:pic>
        <p:nvPicPr>
          <p:cNvPr id="4" name="Lecture3-demo6-tiny-ucs-astar-pacman-v2.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203960" y="1143000"/>
            <a:ext cx="9784080" cy="5486400"/>
          </a:xfrm>
          <a:prstGeom prst="rect">
            <a:avLst/>
          </a:prstGeom>
        </p:spPr>
      </p:pic>
    </p:spTree>
    <p:extLst>
      <p:ext uri="{BB962C8B-B14F-4D97-AF65-F5344CB8AC3E}">
        <p14:creationId xmlns:p14="http://schemas.microsoft.com/office/powerpoint/2010/main" val="32254076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sz="3600" dirty="0"/>
              <a:t>Video of Demo Empty Water Shallow/Deep – Guess Algorithm</a:t>
            </a:r>
          </a:p>
        </p:txBody>
      </p:sp>
      <p:pic>
        <p:nvPicPr>
          <p:cNvPr id="2" name="Lecture3-demo7-search-demo-costs-v2.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136015" y="1143000"/>
            <a:ext cx="9919970" cy="55626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84D2C-C822-4D25-A753-F048A96EBC14}"/>
              </a:ext>
            </a:extLst>
          </p:cNvPr>
          <p:cNvSpPr>
            <a:spLocks noGrp="1"/>
          </p:cNvSpPr>
          <p:nvPr>
            <p:ph type="title"/>
          </p:nvPr>
        </p:nvSpPr>
        <p:spPr/>
        <p:txBody>
          <a:bodyPr/>
          <a:lstStyle/>
          <a:p>
            <a:r>
              <a:rPr lang="en-US" dirty="0"/>
              <a:t>Beyond A*</a:t>
            </a:r>
          </a:p>
        </p:txBody>
      </p:sp>
      <p:pic>
        <p:nvPicPr>
          <p:cNvPr id="5" name="Picture 4">
            <a:extLst>
              <a:ext uri="{FF2B5EF4-FFF2-40B4-BE49-F238E27FC236}">
                <a16:creationId xmlns:a16="http://schemas.microsoft.com/office/drawing/2014/main" id="{F7C4CC2E-7C88-43E2-8CB7-694B894AB97B}"/>
              </a:ext>
            </a:extLst>
          </p:cNvPr>
          <p:cNvPicPr>
            <a:picLocks noChangeAspect="1"/>
          </p:cNvPicPr>
          <p:nvPr/>
        </p:nvPicPr>
        <p:blipFill>
          <a:blip r:embed="rId2"/>
          <a:stretch>
            <a:fillRect/>
          </a:stretch>
        </p:blipFill>
        <p:spPr>
          <a:xfrm>
            <a:off x="1181100" y="1447800"/>
            <a:ext cx="9829800" cy="4419600"/>
          </a:xfrm>
          <a:prstGeom prst="rect">
            <a:avLst/>
          </a:prstGeom>
        </p:spPr>
      </p:pic>
    </p:spTree>
    <p:extLst>
      <p:ext uri="{BB962C8B-B14F-4D97-AF65-F5344CB8AC3E}">
        <p14:creationId xmlns:p14="http://schemas.microsoft.com/office/powerpoint/2010/main" val="18690116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Heuristics</a:t>
            </a:r>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76600" y="1600200"/>
            <a:ext cx="5714999" cy="4585387"/>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t>Creating Admissible Heuristics</a:t>
            </a:r>
          </a:p>
        </p:txBody>
      </p:sp>
      <p:sp>
        <p:nvSpPr>
          <p:cNvPr id="21507" name="Rectangle 3"/>
          <p:cNvSpPr>
            <a:spLocks noGrp="1" noChangeArrowheads="1"/>
          </p:cNvSpPr>
          <p:nvPr>
            <p:ph idx="1"/>
          </p:nvPr>
        </p:nvSpPr>
        <p:spPr/>
        <p:txBody>
          <a:bodyPr/>
          <a:lstStyle/>
          <a:p>
            <a:pPr eaLnBrk="1" hangingPunct="1"/>
            <a:r>
              <a:rPr lang="en-US" sz="2800" dirty="0"/>
              <a:t>Most of the work in solving hard search problems optimally is in coming up with admissible heuristics</a:t>
            </a:r>
          </a:p>
          <a:p>
            <a:pPr lvl="3"/>
            <a:endParaRPr lang="en-US" sz="1600" dirty="0"/>
          </a:p>
          <a:p>
            <a:pPr eaLnBrk="1" hangingPunct="1"/>
            <a:r>
              <a:rPr lang="en-US" sz="2800" dirty="0"/>
              <a:t>Often, admissible heuristics are solutions to </a:t>
            </a:r>
            <a:r>
              <a:rPr lang="en-US" sz="2800" i="1" dirty="0"/>
              <a:t>relaxed problems, </a:t>
            </a:r>
            <a:r>
              <a:rPr lang="en-US" sz="2800" dirty="0"/>
              <a:t>where new actions are available</a:t>
            </a:r>
            <a:endParaRPr lang="en-US" sz="2800" i="1" dirty="0"/>
          </a:p>
          <a:p>
            <a:pPr lvl="2"/>
            <a:endParaRPr lang="en-US" sz="2000" i="1" dirty="0"/>
          </a:p>
          <a:p>
            <a:pPr eaLnBrk="1" hangingPunct="1"/>
            <a:endParaRPr lang="en-US" sz="2800" dirty="0"/>
          </a:p>
          <a:p>
            <a:pPr eaLnBrk="1" hangingPunct="1"/>
            <a:endParaRPr lang="en-US" sz="2800" dirty="0"/>
          </a:p>
          <a:p>
            <a:pPr eaLnBrk="1" hangingPunct="1"/>
            <a:endParaRPr lang="en-US" sz="2800" dirty="0"/>
          </a:p>
          <a:p>
            <a:pPr eaLnBrk="1" hangingPunct="1"/>
            <a:endParaRPr lang="en-US" sz="2800" dirty="0"/>
          </a:p>
          <a:p>
            <a:pPr eaLnBrk="1" hangingPunct="1"/>
            <a:r>
              <a:rPr lang="en-US" sz="2800" dirty="0"/>
              <a:t>Inadmissible heuristics are often useful too</a:t>
            </a:r>
          </a:p>
        </p:txBody>
      </p:sp>
      <p:grpSp>
        <p:nvGrpSpPr>
          <p:cNvPr id="2" name="Group 9"/>
          <p:cNvGrpSpPr>
            <a:grpSpLocks/>
          </p:cNvGrpSpPr>
          <p:nvPr/>
        </p:nvGrpSpPr>
        <p:grpSpPr bwMode="auto">
          <a:xfrm>
            <a:off x="6553200" y="3919078"/>
            <a:ext cx="3657600" cy="1643522"/>
            <a:chOff x="5067016" y="4038600"/>
            <a:chExt cx="2663541" cy="1197700"/>
          </a:xfrm>
        </p:grpSpPr>
        <p:pic>
          <p:nvPicPr>
            <p:cNvPr id="22536" name="Picture 2" descr="Z:\Shared with PC\smallMaze.png"/>
            <p:cNvPicPr>
              <a:picLocks noChangeAspect="1" noChangeArrowheads="1"/>
            </p:cNvPicPr>
            <p:nvPr/>
          </p:nvPicPr>
          <p:blipFill>
            <a:blip r:embed="rId2" cstate="print"/>
            <a:srcRect/>
            <a:stretch>
              <a:fillRect/>
            </a:stretch>
          </p:blipFill>
          <p:spPr bwMode="auto">
            <a:xfrm>
              <a:off x="5067016" y="4038600"/>
              <a:ext cx="2663541" cy="1197700"/>
            </a:xfrm>
            <a:prstGeom prst="rect">
              <a:avLst/>
            </a:prstGeom>
            <a:noFill/>
            <a:ln w="9525">
              <a:noFill/>
              <a:miter lim="800000"/>
              <a:headEnd/>
              <a:tailEnd/>
            </a:ln>
          </p:spPr>
        </p:pic>
        <p:cxnSp>
          <p:nvCxnSpPr>
            <p:cNvPr id="12" name="Straight Arrow Connector 11"/>
            <p:cNvCxnSpPr/>
            <p:nvPr/>
          </p:nvCxnSpPr>
          <p:spPr bwMode="auto">
            <a:xfrm rot="10800000" flipV="1">
              <a:off x="5236861" y="4473838"/>
              <a:ext cx="1125417" cy="19062"/>
            </a:xfrm>
            <a:prstGeom prst="straightConnector1">
              <a:avLst/>
            </a:prstGeom>
            <a:ln w="57150">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2538" name="TextBox 17"/>
            <p:cNvSpPr txBox="1">
              <a:spLocks noChangeArrowheads="1"/>
            </p:cNvSpPr>
            <p:nvPr/>
          </p:nvSpPr>
          <p:spPr bwMode="auto">
            <a:xfrm>
              <a:off x="5388658" y="4569096"/>
              <a:ext cx="399537" cy="381291"/>
            </a:xfrm>
            <a:prstGeom prst="rect">
              <a:avLst/>
            </a:prstGeom>
            <a:noFill/>
            <a:ln w="9525">
              <a:noFill/>
              <a:miter lim="800000"/>
              <a:headEnd/>
              <a:tailEnd/>
            </a:ln>
          </p:spPr>
          <p:txBody>
            <a:bodyPr wrap="none">
              <a:spAutoFit/>
            </a:bodyPr>
            <a:lstStyle/>
            <a:p>
              <a:r>
                <a:rPr lang="en-US" sz="2800" b="1" dirty="0">
                  <a:solidFill>
                    <a:srgbClr val="C00000"/>
                  </a:solidFill>
                  <a:latin typeface="Calibri"/>
                  <a:cs typeface="Calibri"/>
                </a:rPr>
                <a:t>15</a:t>
              </a:r>
            </a:p>
          </p:txBody>
        </p:sp>
        <p:cxnSp>
          <p:nvCxnSpPr>
            <p:cNvPr id="14" name="Straight Arrow Connector 13"/>
            <p:cNvCxnSpPr/>
            <p:nvPr/>
          </p:nvCxnSpPr>
          <p:spPr bwMode="auto">
            <a:xfrm rot="5400000">
              <a:off x="4931082" y="4797091"/>
              <a:ext cx="609969" cy="1588"/>
            </a:xfrm>
            <a:prstGeom prst="straightConnector1">
              <a:avLst/>
            </a:prstGeom>
            <a:ln w="57150">
              <a:solidFill>
                <a:srgbClr val="C00000"/>
              </a:solidFill>
              <a:headEnd type="none"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13" name="Group 12"/>
          <p:cNvGrpSpPr/>
          <p:nvPr/>
        </p:nvGrpSpPr>
        <p:grpSpPr>
          <a:xfrm>
            <a:off x="2438400" y="3886200"/>
            <a:ext cx="2819399" cy="1786100"/>
            <a:chOff x="2743201" y="4111625"/>
            <a:chExt cx="2170113" cy="1374775"/>
          </a:xfrm>
        </p:grpSpPr>
        <p:pic>
          <p:nvPicPr>
            <p:cNvPr id="15" name="Picture 4"/>
            <p:cNvPicPr>
              <a:picLocks noChangeAspect="1" noChangeArrowheads="1"/>
            </p:cNvPicPr>
            <p:nvPr/>
          </p:nvPicPr>
          <p:blipFill>
            <a:blip r:embed="rId3" cstate="print"/>
            <a:srcRect r="22440"/>
            <a:stretch>
              <a:fillRect/>
            </a:stretch>
          </p:blipFill>
          <p:spPr bwMode="auto">
            <a:xfrm>
              <a:off x="2743201" y="4111625"/>
              <a:ext cx="2170113" cy="1374775"/>
            </a:xfrm>
            <a:prstGeom prst="rect">
              <a:avLst/>
            </a:prstGeom>
            <a:noFill/>
            <a:ln w="9525">
              <a:noFill/>
              <a:miter lim="800000"/>
              <a:headEnd/>
              <a:tailEnd/>
            </a:ln>
          </p:spPr>
        </p:pic>
        <p:cxnSp>
          <p:nvCxnSpPr>
            <p:cNvPr id="17" name="Straight Connector 16"/>
            <p:cNvCxnSpPr/>
            <p:nvPr/>
          </p:nvCxnSpPr>
          <p:spPr>
            <a:xfrm>
              <a:off x="2895600" y="4492623"/>
              <a:ext cx="1295400" cy="685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TextBox 17"/>
          <p:cNvSpPr txBox="1">
            <a:spLocks noChangeArrowheads="1"/>
          </p:cNvSpPr>
          <p:nvPr/>
        </p:nvSpPr>
        <p:spPr bwMode="auto">
          <a:xfrm>
            <a:off x="1752600" y="4191000"/>
            <a:ext cx="990600" cy="523218"/>
          </a:xfrm>
          <a:prstGeom prst="rect">
            <a:avLst/>
          </a:prstGeom>
          <a:noFill/>
          <a:ln w="9525">
            <a:noFill/>
            <a:miter lim="800000"/>
            <a:headEnd/>
            <a:tailEnd/>
          </a:ln>
        </p:spPr>
        <p:txBody>
          <a:bodyPr wrap="square" lIns="91438" tIns="45719" rIns="91438" bIns="45719">
            <a:spAutoFit/>
          </a:bodyPr>
          <a:lstStyle/>
          <a:p>
            <a:r>
              <a:rPr lang="en-US" sz="2800" b="1" dirty="0">
                <a:solidFill>
                  <a:srgbClr val="FF0000"/>
                </a:solidFill>
                <a:latin typeface="Calibri"/>
                <a:cs typeface="Calibri"/>
              </a:rPr>
              <a:t>366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atin typeface="Calibri"/>
                <a:cs typeface="Calibri"/>
              </a:rPr>
              <a:t>Example: Pancake Problem</a:t>
            </a:r>
          </a:p>
        </p:txBody>
      </p:sp>
      <p:cxnSp>
        <p:nvCxnSpPr>
          <p:cNvPr id="8" name="Straight Connector 7"/>
          <p:cNvCxnSpPr/>
          <p:nvPr/>
        </p:nvCxnSpPr>
        <p:spPr>
          <a:xfrm flipV="1">
            <a:off x="3184526" y="2501900"/>
            <a:ext cx="495300" cy="0"/>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V="1">
            <a:off x="3113088" y="2598738"/>
            <a:ext cx="636587" cy="0"/>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V="1">
            <a:off x="2936875" y="2403476"/>
            <a:ext cx="1025525" cy="1587"/>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V="1">
            <a:off x="3043238" y="2693988"/>
            <a:ext cx="812800" cy="1588"/>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V="1">
            <a:off x="3128964" y="3727451"/>
            <a:ext cx="636587" cy="1587"/>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3200401" y="3533775"/>
            <a:ext cx="495300" cy="0"/>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2952751" y="3630612"/>
            <a:ext cx="1025525" cy="0"/>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V="1">
            <a:off x="3059114" y="3822700"/>
            <a:ext cx="812800" cy="1587"/>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5075239" y="2271713"/>
            <a:ext cx="1025525" cy="1588"/>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5322889" y="2174875"/>
            <a:ext cx="495300" cy="0"/>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5251450" y="2078038"/>
            <a:ext cx="636588" cy="0"/>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5181600" y="1981200"/>
            <a:ext cx="812800" cy="1587"/>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grpSp>
        <p:nvGrpSpPr>
          <p:cNvPr id="8207" name="Group 81"/>
          <p:cNvGrpSpPr>
            <a:grpSpLocks/>
          </p:cNvGrpSpPr>
          <p:nvPr/>
        </p:nvGrpSpPr>
        <p:grpSpPr bwMode="auto">
          <a:xfrm flipV="1">
            <a:off x="2251075" y="4689476"/>
            <a:ext cx="1025525" cy="195263"/>
            <a:chOff x="914400" y="6033654"/>
            <a:chExt cx="1025380" cy="194975"/>
          </a:xfrm>
        </p:grpSpPr>
        <p:cxnSp>
          <p:nvCxnSpPr>
            <p:cNvPr id="45" name="Straight Connector 44"/>
            <p:cNvCxnSpPr/>
            <p:nvPr/>
          </p:nvCxnSpPr>
          <p:spPr>
            <a:xfrm flipV="1">
              <a:off x="1090588" y="6227044"/>
              <a:ext cx="636497" cy="1585"/>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a:off x="1162015" y="6033654"/>
              <a:ext cx="495230" cy="1585"/>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a:off x="914400" y="6130349"/>
              <a:ext cx="1025380" cy="1586"/>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grpSp>
      <p:cxnSp>
        <p:nvCxnSpPr>
          <p:cNvPr id="38" name="Straight Connector 37"/>
          <p:cNvCxnSpPr/>
          <p:nvPr/>
        </p:nvCxnSpPr>
        <p:spPr>
          <a:xfrm flipV="1">
            <a:off x="2357438" y="4979988"/>
            <a:ext cx="812800" cy="1588"/>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grpSp>
        <p:nvGrpSpPr>
          <p:cNvPr id="8209" name="Group 87"/>
          <p:cNvGrpSpPr>
            <a:grpSpLocks/>
          </p:cNvGrpSpPr>
          <p:nvPr/>
        </p:nvGrpSpPr>
        <p:grpSpPr bwMode="auto">
          <a:xfrm flipV="1">
            <a:off x="4232275" y="4357688"/>
            <a:ext cx="1025525" cy="290513"/>
            <a:chOff x="2175020" y="6019800"/>
            <a:chExt cx="1025380" cy="290946"/>
          </a:xfrm>
        </p:grpSpPr>
        <p:grpSp>
          <p:nvGrpSpPr>
            <p:cNvPr id="8281" name="Group 82"/>
            <p:cNvGrpSpPr>
              <a:grpSpLocks/>
            </p:cNvGrpSpPr>
            <p:nvPr/>
          </p:nvGrpSpPr>
          <p:grpSpPr bwMode="auto">
            <a:xfrm>
              <a:off x="2175020" y="6019800"/>
              <a:ext cx="1025380" cy="194975"/>
              <a:chOff x="914400" y="6033654"/>
              <a:chExt cx="1025380" cy="194975"/>
            </a:xfrm>
          </p:grpSpPr>
          <p:cxnSp>
            <p:nvCxnSpPr>
              <p:cNvPr id="42" name="Straight Connector 41"/>
              <p:cNvCxnSpPr/>
              <p:nvPr/>
            </p:nvCxnSpPr>
            <p:spPr>
              <a:xfrm flipV="1">
                <a:off x="1090588" y="6227617"/>
                <a:ext cx="636497" cy="1590"/>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1162015" y="6033654"/>
                <a:ext cx="495230" cy="1590"/>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914400" y="6130636"/>
                <a:ext cx="1025380" cy="1589"/>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grpSp>
        <p:cxnSp>
          <p:nvCxnSpPr>
            <p:cNvPr id="41" name="Straight Connector 40"/>
            <p:cNvCxnSpPr/>
            <p:nvPr/>
          </p:nvCxnSpPr>
          <p:spPr>
            <a:xfrm flipV="1">
              <a:off x="2281368" y="6309156"/>
              <a:ext cx="812685" cy="1590"/>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grpSp>
      <p:cxnSp>
        <p:nvCxnSpPr>
          <p:cNvPr id="52" name="Straight Connector 51"/>
          <p:cNvCxnSpPr/>
          <p:nvPr/>
        </p:nvCxnSpPr>
        <p:spPr>
          <a:xfrm>
            <a:off x="9032875" y="4191000"/>
            <a:ext cx="1025525" cy="0"/>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flipV="1">
            <a:off x="9280526" y="3900488"/>
            <a:ext cx="495300" cy="1588"/>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flipV="1">
            <a:off x="9209088" y="3997326"/>
            <a:ext cx="636587" cy="1587"/>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flipV="1">
            <a:off x="9139238" y="4094162"/>
            <a:ext cx="812800" cy="0"/>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a:off x="5029201" y="3594100"/>
            <a:ext cx="1025525" cy="1587"/>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cxnSp>
        <p:nvCxnSpPr>
          <p:cNvPr id="57" name="Straight Connector 56"/>
          <p:cNvCxnSpPr/>
          <p:nvPr/>
        </p:nvCxnSpPr>
        <p:spPr>
          <a:xfrm>
            <a:off x="5276850" y="3497262"/>
            <a:ext cx="495300" cy="1588"/>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grpSp>
        <p:nvGrpSpPr>
          <p:cNvPr id="8216" name="Group 94"/>
          <p:cNvGrpSpPr>
            <a:grpSpLocks/>
          </p:cNvGrpSpPr>
          <p:nvPr/>
        </p:nvGrpSpPr>
        <p:grpSpPr bwMode="auto">
          <a:xfrm flipV="1">
            <a:off x="5135563" y="3305175"/>
            <a:ext cx="812800" cy="96837"/>
            <a:chOff x="6278274" y="6096000"/>
            <a:chExt cx="813233" cy="96982"/>
          </a:xfrm>
        </p:grpSpPr>
        <p:cxnSp>
          <p:nvCxnSpPr>
            <p:cNvPr id="59" name="Straight Connector 58"/>
            <p:cNvCxnSpPr/>
            <p:nvPr/>
          </p:nvCxnSpPr>
          <p:spPr>
            <a:xfrm>
              <a:off x="6349749" y="6191393"/>
              <a:ext cx="635338" cy="1589"/>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a:off x="6278274" y="6096000"/>
              <a:ext cx="813233" cy="1589"/>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grpSp>
      <p:cxnSp>
        <p:nvCxnSpPr>
          <p:cNvPr id="63" name="Straight Arrow Connector 62"/>
          <p:cNvCxnSpPr/>
          <p:nvPr/>
        </p:nvCxnSpPr>
        <p:spPr>
          <a:xfrm rot="10800000" flipV="1">
            <a:off x="4114800" y="2300287"/>
            <a:ext cx="574675" cy="2286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65" name="Straight Arrow Connector 64"/>
          <p:cNvCxnSpPr/>
          <p:nvPr/>
        </p:nvCxnSpPr>
        <p:spPr>
          <a:xfrm rot="5400000" flipH="1" flipV="1">
            <a:off x="3203575" y="3127375"/>
            <a:ext cx="533400"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69" name="Straight Arrow Connector 68"/>
          <p:cNvCxnSpPr/>
          <p:nvPr/>
        </p:nvCxnSpPr>
        <p:spPr>
          <a:xfrm flipV="1">
            <a:off x="2860675" y="4003675"/>
            <a:ext cx="609600" cy="4572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71" name="Straight Arrow Connector 70"/>
          <p:cNvCxnSpPr/>
          <p:nvPr/>
        </p:nvCxnSpPr>
        <p:spPr>
          <a:xfrm rot="10800000">
            <a:off x="3886200" y="4052887"/>
            <a:ext cx="304800" cy="2286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79" name="Straight Connector 78"/>
          <p:cNvCxnSpPr/>
          <p:nvPr/>
        </p:nvCxnSpPr>
        <p:spPr>
          <a:xfrm flipV="1">
            <a:off x="5505450" y="5499100"/>
            <a:ext cx="495300" cy="1587"/>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grpSp>
        <p:nvGrpSpPr>
          <p:cNvPr id="8222" name="Group 80"/>
          <p:cNvGrpSpPr>
            <a:grpSpLocks/>
          </p:cNvGrpSpPr>
          <p:nvPr/>
        </p:nvGrpSpPr>
        <p:grpSpPr bwMode="auto">
          <a:xfrm flipV="1">
            <a:off x="5257801" y="5210176"/>
            <a:ext cx="1025525" cy="193675"/>
            <a:chOff x="3200400" y="5791200"/>
            <a:chExt cx="1025380" cy="193964"/>
          </a:xfrm>
        </p:grpSpPr>
        <p:cxnSp>
          <p:nvCxnSpPr>
            <p:cNvPr id="78" name="Straight Connector 77"/>
            <p:cNvCxnSpPr/>
            <p:nvPr/>
          </p:nvCxnSpPr>
          <p:spPr>
            <a:xfrm>
              <a:off x="3376588" y="5886592"/>
              <a:ext cx="636497" cy="1590"/>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80" name="Straight Connector 79"/>
            <p:cNvCxnSpPr/>
            <p:nvPr/>
          </p:nvCxnSpPr>
          <p:spPr>
            <a:xfrm flipV="1">
              <a:off x="3200400" y="5983575"/>
              <a:ext cx="1025380" cy="1589"/>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cxnSp>
          <p:nvCxnSpPr>
            <p:cNvPr id="77" name="Straight Connector 76"/>
            <p:cNvCxnSpPr/>
            <p:nvPr/>
          </p:nvCxnSpPr>
          <p:spPr>
            <a:xfrm>
              <a:off x="3306748" y="5791200"/>
              <a:ext cx="812685" cy="1590"/>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grpSp>
      <p:cxnSp>
        <p:nvCxnSpPr>
          <p:cNvPr id="84" name="Straight Connector 83"/>
          <p:cNvCxnSpPr/>
          <p:nvPr/>
        </p:nvCxnSpPr>
        <p:spPr>
          <a:xfrm flipV="1">
            <a:off x="2422526" y="5799138"/>
            <a:ext cx="495300" cy="0"/>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grpSp>
        <p:nvGrpSpPr>
          <p:cNvPr id="8224" name="Group 86"/>
          <p:cNvGrpSpPr>
            <a:grpSpLocks/>
          </p:cNvGrpSpPr>
          <p:nvPr/>
        </p:nvGrpSpPr>
        <p:grpSpPr bwMode="auto">
          <a:xfrm flipV="1">
            <a:off x="2174875" y="5603876"/>
            <a:ext cx="1025525" cy="98425"/>
            <a:chOff x="1752600" y="5562600"/>
            <a:chExt cx="1025380" cy="97993"/>
          </a:xfrm>
        </p:grpSpPr>
        <p:cxnSp>
          <p:nvCxnSpPr>
            <p:cNvPr id="83" name="Straight Connector 82"/>
            <p:cNvCxnSpPr/>
            <p:nvPr/>
          </p:nvCxnSpPr>
          <p:spPr>
            <a:xfrm>
              <a:off x="1928788" y="5562600"/>
              <a:ext cx="636497" cy="1581"/>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85" name="Straight Connector 84"/>
            <p:cNvCxnSpPr/>
            <p:nvPr/>
          </p:nvCxnSpPr>
          <p:spPr>
            <a:xfrm flipV="1">
              <a:off x="1752600" y="5659013"/>
              <a:ext cx="1025380" cy="1580"/>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grpSp>
      <p:cxnSp>
        <p:nvCxnSpPr>
          <p:cNvPr id="86" name="Straight Connector 85"/>
          <p:cNvCxnSpPr/>
          <p:nvPr/>
        </p:nvCxnSpPr>
        <p:spPr>
          <a:xfrm flipV="1">
            <a:off x="2281238" y="5894388"/>
            <a:ext cx="812800" cy="1588"/>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grpSp>
        <p:nvGrpSpPr>
          <p:cNvPr id="8226" name="Group 92"/>
          <p:cNvGrpSpPr>
            <a:grpSpLocks/>
          </p:cNvGrpSpPr>
          <p:nvPr/>
        </p:nvGrpSpPr>
        <p:grpSpPr bwMode="auto">
          <a:xfrm flipV="1">
            <a:off x="3663951" y="5972175"/>
            <a:ext cx="1025525" cy="290512"/>
            <a:chOff x="2479820" y="6019800"/>
            <a:chExt cx="1025380" cy="290946"/>
          </a:xfrm>
        </p:grpSpPr>
        <p:cxnSp>
          <p:nvCxnSpPr>
            <p:cNvPr id="88" name="Straight Connector 87"/>
            <p:cNvCxnSpPr/>
            <p:nvPr/>
          </p:nvCxnSpPr>
          <p:spPr>
            <a:xfrm flipV="1">
              <a:off x="2727435" y="6213764"/>
              <a:ext cx="495230" cy="1589"/>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grpSp>
          <p:nvGrpSpPr>
            <p:cNvPr id="8270" name="Group 88"/>
            <p:cNvGrpSpPr>
              <a:grpSpLocks/>
            </p:cNvGrpSpPr>
            <p:nvPr/>
          </p:nvGrpSpPr>
          <p:grpSpPr bwMode="auto">
            <a:xfrm flipV="1">
              <a:off x="2479820" y="6019800"/>
              <a:ext cx="1025380" cy="97993"/>
              <a:chOff x="1752600" y="5562600"/>
              <a:chExt cx="1025380" cy="97993"/>
            </a:xfrm>
          </p:grpSpPr>
          <p:cxnSp>
            <p:nvCxnSpPr>
              <p:cNvPr id="90" name="Straight Connector 89"/>
              <p:cNvCxnSpPr/>
              <p:nvPr/>
            </p:nvCxnSpPr>
            <p:spPr>
              <a:xfrm>
                <a:off x="1928788" y="5562021"/>
                <a:ext cx="636497" cy="1590"/>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91" name="Straight Connector 90"/>
              <p:cNvCxnSpPr/>
              <p:nvPr/>
            </p:nvCxnSpPr>
            <p:spPr>
              <a:xfrm flipV="1">
                <a:off x="1752600" y="5659004"/>
                <a:ext cx="1025380" cy="1589"/>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grpSp>
        <p:cxnSp>
          <p:nvCxnSpPr>
            <p:cNvPr id="92" name="Straight Connector 91"/>
            <p:cNvCxnSpPr/>
            <p:nvPr/>
          </p:nvCxnSpPr>
          <p:spPr>
            <a:xfrm flipV="1">
              <a:off x="2586168" y="6309157"/>
              <a:ext cx="812685" cy="1589"/>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grpSp>
      <p:grpSp>
        <p:nvGrpSpPr>
          <p:cNvPr id="8227" name="Group 98"/>
          <p:cNvGrpSpPr>
            <a:grpSpLocks/>
          </p:cNvGrpSpPr>
          <p:nvPr/>
        </p:nvGrpSpPr>
        <p:grpSpPr bwMode="auto">
          <a:xfrm flipV="1">
            <a:off x="6858001" y="3824288"/>
            <a:ext cx="1025525" cy="290513"/>
            <a:chOff x="4267200" y="5119254"/>
            <a:chExt cx="1025380" cy="290946"/>
          </a:xfrm>
        </p:grpSpPr>
        <p:cxnSp>
          <p:nvCxnSpPr>
            <p:cNvPr id="94" name="Straight Connector 93"/>
            <p:cNvCxnSpPr/>
            <p:nvPr/>
          </p:nvCxnSpPr>
          <p:spPr>
            <a:xfrm flipV="1">
              <a:off x="4514815" y="5408610"/>
              <a:ext cx="495230" cy="1590"/>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grpSp>
          <p:nvGrpSpPr>
            <p:cNvPr id="8265" name="Group 94"/>
            <p:cNvGrpSpPr>
              <a:grpSpLocks/>
            </p:cNvGrpSpPr>
            <p:nvPr/>
          </p:nvGrpSpPr>
          <p:grpSpPr bwMode="auto">
            <a:xfrm flipV="1">
              <a:off x="4267200" y="5119254"/>
              <a:ext cx="1025380" cy="193964"/>
              <a:chOff x="3200400" y="5791200"/>
              <a:chExt cx="1025380" cy="193964"/>
            </a:xfrm>
          </p:grpSpPr>
          <p:cxnSp>
            <p:nvCxnSpPr>
              <p:cNvPr id="96" name="Straight Connector 95"/>
              <p:cNvCxnSpPr/>
              <p:nvPr/>
            </p:nvCxnSpPr>
            <p:spPr>
              <a:xfrm>
                <a:off x="3376588" y="5886592"/>
                <a:ext cx="636497" cy="1589"/>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97" name="Straight Connector 96"/>
              <p:cNvCxnSpPr/>
              <p:nvPr/>
            </p:nvCxnSpPr>
            <p:spPr>
              <a:xfrm flipV="1">
                <a:off x="3200400" y="5983574"/>
                <a:ext cx="1025380" cy="1590"/>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cxnSp>
            <p:nvCxnSpPr>
              <p:cNvPr id="98" name="Straight Connector 97"/>
              <p:cNvCxnSpPr/>
              <p:nvPr/>
            </p:nvCxnSpPr>
            <p:spPr>
              <a:xfrm>
                <a:off x="3306748" y="5791200"/>
                <a:ext cx="812685" cy="1589"/>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grpSp>
      </p:grpSp>
      <p:cxnSp>
        <p:nvCxnSpPr>
          <p:cNvPr id="106" name="Straight Connector 105"/>
          <p:cNvCxnSpPr/>
          <p:nvPr/>
        </p:nvCxnSpPr>
        <p:spPr>
          <a:xfrm flipV="1">
            <a:off x="8118475" y="5943600"/>
            <a:ext cx="1025525" cy="0"/>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grpSp>
        <p:nvGrpSpPr>
          <p:cNvPr id="8229" name="Group 106"/>
          <p:cNvGrpSpPr>
            <a:grpSpLocks/>
          </p:cNvGrpSpPr>
          <p:nvPr/>
        </p:nvGrpSpPr>
        <p:grpSpPr bwMode="auto">
          <a:xfrm flipV="1">
            <a:off x="8224838" y="5653088"/>
            <a:ext cx="812800" cy="193675"/>
            <a:chOff x="4338494" y="6019800"/>
            <a:chExt cx="813233" cy="193964"/>
          </a:xfrm>
        </p:grpSpPr>
        <p:cxnSp>
          <p:nvCxnSpPr>
            <p:cNvPr id="102" name="Straight Connector 101"/>
            <p:cNvCxnSpPr/>
            <p:nvPr/>
          </p:nvCxnSpPr>
          <p:spPr>
            <a:xfrm>
              <a:off x="4479856" y="6115192"/>
              <a:ext cx="495564" cy="1589"/>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105" name="Straight Connector 104"/>
            <p:cNvCxnSpPr/>
            <p:nvPr/>
          </p:nvCxnSpPr>
          <p:spPr>
            <a:xfrm>
              <a:off x="4409969" y="6212174"/>
              <a:ext cx="635338" cy="1590"/>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104" name="Straight Connector 103"/>
            <p:cNvCxnSpPr/>
            <p:nvPr/>
          </p:nvCxnSpPr>
          <p:spPr>
            <a:xfrm>
              <a:off x="4338494" y="6019800"/>
              <a:ext cx="813233" cy="1589"/>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grpSp>
      <p:cxnSp>
        <p:nvCxnSpPr>
          <p:cNvPr id="110" name="Straight Arrow Connector 109"/>
          <p:cNvCxnSpPr/>
          <p:nvPr/>
        </p:nvCxnSpPr>
        <p:spPr>
          <a:xfrm rot="5400000" flipH="1" flipV="1">
            <a:off x="2590007" y="5272882"/>
            <a:ext cx="304800" cy="1587"/>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12" name="Straight Arrow Connector 111"/>
          <p:cNvCxnSpPr/>
          <p:nvPr/>
        </p:nvCxnSpPr>
        <p:spPr>
          <a:xfrm rot="10800000">
            <a:off x="3276600" y="5729287"/>
            <a:ext cx="381000" cy="2286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15" name="Straight Arrow Connector 114"/>
          <p:cNvCxnSpPr/>
          <p:nvPr/>
        </p:nvCxnSpPr>
        <p:spPr>
          <a:xfrm rot="10800000" flipV="1">
            <a:off x="4724400" y="5805487"/>
            <a:ext cx="2971800" cy="2286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17" name="Straight Arrow Connector 116"/>
          <p:cNvCxnSpPr/>
          <p:nvPr/>
        </p:nvCxnSpPr>
        <p:spPr>
          <a:xfrm rot="10800000">
            <a:off x="5105400" y="4814887"/>
            <a:ext cx="304800" cy="2286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20" name="Straight Arrow Connector 119"/>
          <p:cNvCxnSpPr/>
          <p:nvPr/>
        </p:nvCxnSpPr>
        <p:spPr>
          <a:xfrm rot="10800000" flipV="1">
            <a:off x="5867400" y="4281487"/>
            <a:ext cx="914400" cy="6858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22" name="Straight Arrow Connector 121"/>
          <p:cNvCxnSpPr/>
          <p:nvPr/>
        </p:nvCxnSpPr>
        <p:spPr>
          <a:xfrm>
            <a:off x="6213475" y="3367087"/>
            <a:ext cx="762000" cy="3048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24" name="Straight Arrow Connector 123"/>
          <p:cNvCxnSpPr/>
          <p:nvPr/>
        </p:nvCxnSpPr>
        <p:spPr>
          <a:xfrm rot="5400000">
            <a:off x="5295107" y="2796382"/>
            <a:ext cx="533400" cy="1587"/>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29" name="Straight Connector 128"/>
          <p:cNvCxnSpPr/>
          <p:nvPr/>
        </p:nvCxnSpPr>
        <p:spPr>
          <a:xfrm>
            <a:off x="7262813" y="5021262"/>
            <a:ext cx="636587" cy="1588"/>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130" name="Straight Connector 129"/>
          <p:cNvCxnSpPr/>
          <p:nvPr/>
        </p:nvCxnSpPr>
        <p:spPr>
          <a:xfrm flipV="1">
            <a:off x="7086601" y="5118100"/>
            <a:ext cx="1025525" cy="1587"/>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grpSp>
        <p:nvGrpSpPr>
          <p:cNvPr id="8239" name="Group 131"/>
          <p:cNvGrpSpPr>
            <a:grpSpLocks/>
          </p:cNvGrpSpPr>
          <p:nvPr/>
        </p:nvGrpSpPr>
        <p:grpSpPr bwMode="auto">
          <a:xfrm flipV="1">
            <a:off x="7192963" y="4829175"/>
            <a:ext cx="812800" cy="96837"/>
            <a:chOff x="6472094" y="4738254"/>
            <a:chExt cx="813233" cy="97993"/>
          </a:xfrm>
        </p:grpSpPr>
        <p:cxnSp>
          <p:nvCxnSpPr>
            <p:cNvPr id="127" name="Straight Connector 126"/>
            <p:cNvCxnSpPr/>
            <p:nvPr/>
          </p:nvCxnSpPr>
          <p:spPr>
            <a:xfrm>
              <a:off x="6613456" y="4738254"/>
              <a:ext cx="495564" cy="1606"/>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131" name="Straight Connector 130"/>
            <p:cNvCxnSpPr/>
            <p:nvPr/>
          </p:nvCxnSpPr>
          <p:spPr>
            <a:xfrm>
              <a:off x="6472094" y="4834641"/>
              <a:ext cx="813233" cy="1606"/>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grpSp>
      <p:cxnSp>
        <p:nvCxnSpPr>
          <p:cNvPr id="134" name="Straight Arrow Connector 133"/>
          <p:cNvCxnSpPr/>
          <p:nvPr/>
        </p:nvCxnSpPr>
        <p:spPr>
          <a:xfrm rot="10800000">
            <a:off x="6324600" y="2452687"/>
            <a:ext cx="2438400" cy="13716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38" name="Straight Arrow Connector 137"/>
          <p:cNvCxnSpPr/>
          <p:nvPr/>
        </p:nvCxnSpPr>
        <p:spPr>
          <a:xfrm rot="16200000" flipH="1">
            <a:off x="7277100" y="4395787"/>
            <a:ext cx="457200" cy="2286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42" name="Straight Arrow Connector 141"/>
          <p:cNvCxnSpPr/>
          <p:nvPr/>
        </p:nvCxnSpPr>
        <p:spPr>
          <a:xfrm>
            <a:off x="7772400" y="5272087"/>
            <a:ext cx="609600" cy="2286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44" name="Straight Arrow Connector 143"/>
          <p:cNvCxnSpPr/>
          <p:nvPr/>
        </p:nvCxnSpPr>
        <p:spPr>
          <a:xfrm rot="5400000" flipH="1" flipV="1">
            <a:off x="8572500" y="4548187"/>
            <a:ext cx="1066800" cy="8382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8244" name="TextBox 154"/>
          <p:cNvSpPr txBox="1">
            <a:spLocks noChangeArrowheads="1"/>
          </p:cNvSpPr>
          <p:nvPr/>
        </p:nvSpPr>
        <p:spPr bwMode="auto">
          <a:xfrm>
            <a:off x="7432675" y="2757488"/>
            <a:ext cx="304800" cy="369330"/>
          </a:xfrm>
          <a:prstGeom prst="rect">
            <a:avLst/>
          </a:prstGeom>
          <a:noFill/>
          <a:ln w="9525">
            <a:noFill/>
            <a:miter lim="800000"/>
            <a:headEnd/>
            <a:tailEnd/>
          </a:ln>
        </p:spPr>
        <p:txBody>
          <a:bodyPr lIns="91438" tIns="45719" rIns="91438" bIns="45719">
            <a:spAutoFit/>
          </a:bodyPr>
          <a:lstStyle/>
          <a:p>
            <a:r>
              <a:rPr lang="en-US">
                <a:solidFill>
                  <a:schemeClr val="bg2"/>
                </a:solidFill>
                <a:latin typeface="Calibri"/>
                <a:cs typeface="Calibri"/>
              </a:rPr>
              <a:t>3</a:t>
            </a:r>
          </a:p>
        </p:txBody>
      </p:sp>
      <p:sp>
        <p:nvSpPr>
          <p:cNvPr id="8245" name="TextBox 154"/>
          <p:cNvSpPr txBox="1">
            <a:spLocks noChangeArrowheads="1"/>
          </p:cNvSpPr>
          <p:nvPr/>
        </p:nvSpPr>
        <p:spPr bwMode="auto">
          <a:xfrm>
            <a:off x="9109075" y="4841876"/>
            <a:ext cx="304800" cy="369330"/>
          </a:xfrm>
          <a:prstGeom prst="rect">
            <a:avLst/>
          </a:prstGeom>
          <a:noFill/>
          <a:ln w="9525">
            <a:noFill/>
            <a:miter lim="800000"/>
            <a:headEnd/>
            <a:tailEnd/>
          </a:ln>
        </p:spPr>
        <p:txBody>
          <a:bodyPr lIns="91438" tIns="45719" rIns="91438" bIns="45719">
            <a:spAutoFit/>
          </a:bodyPr>
          <a:lstStyle/>
          <a:p>
            <a:r>
              <a:rPr lang="en-US">
                <a:solidFill>
                  <a:schemeClr val="bg2"/>
                </a:solidFill>
                <a:latin typeface="Calibri"/>
                <a:cs typeface="Calibri"/>
              </a:rPr>
              <a:t>2</a:t>
            </a:r>
          </a:p>
        </p:txBody>
      </p:sp>
      <p:sp>
        <p:nvSpPr>
          <p:cNvPr id="8246" name="TextBox 154"/>
          <p:cNvSpPr txBox="1">
            <a:spLocks noChangeArrowheads="1"/>
          </p:cNvSpPr>
          <p:nvPr/>
        </p:nvSpPr>
        <p:spPr bwMode="auto">
          <a:xfrm>
            <a:off x="6061075" y="4281488"/>
            <a:ext cx="304800" cy="369330"/>
          </a:xfrm>
          <a:prstGeom prst="rect">
            <a:avLst/>
          </a:prstGeom>
          <a:noFill/>
          <a:ln w="9525">
            <a:noFill/>
            <a:miter lim="800000"/>
            <a:headEnd/>
            <a:tailEnd/>
          </a:ln>
        </p:spPr>
        <p:txBody>
          <a:bodyPr lIns="91438" tIns="45719" rIns="91438" bIns="45719">
            <a:spAutoFit/>
          </a:bodyPr>
          <a:lstStyle/>
          <a:p>
            <a:r>
              <a:rPr lang="en-US">
                <a:solidFill>
                  <a:schemeClr val="bg2"/>
                </a:solidFill>
                <a:latin typeface="Calibri"/>
                <a:cs typeface="Calibri"/>
              </a:rPr>
              <a:t>4</a:t>
            </a:r>
          </a:p>
        </p:txBody>
      </p:sp>
      <p:sp>
        <p:nvSpPr>
          <p:cNvPr id="8247" name="TextBox 154"/>
          <p:cNvSpPr txBox="1">
            <a:spLocks noChangeArrowheads="1"/>
          </p:cNvSpPr>
          <p:nvPr/>
        </p:nvSpPr>
        <p:spPr bwMode="auto">
          <a:xfrm>
            <a:off x="6518275" y="3165476"/>
            <a:ext cx="304800" cy="369330"/>
          </a:xfrm>
          <a:prstGeom prst="rect">
            <a:avLst/>
          </a:prstGeom>
          <a:noFill/>
          <a:ln w="9525">
            <a:noFill/>
            <a:miter lim="800000"/>
            <a:headEnd/>
            <a:tailEnd/>
          </a:ln>
        </p:spPr>
        <p:txBody>
          <a:bodyPr lIns="91438" tIns="45719" rIns="91438" bIns="45719">
            <a:spAutoFit/>
          </a:bodyPr>
          <a:lstStyle/>
          <a:p>
            <a:r>
              <a:rPr lang="en-US">
                <a:solidFill>
                  <a:schemeClr val="bg2"/>
                </a:solidFill>
                <a:latin typeface="Calibri"/>
                <a:cs typeface="Calibri"/>
              </a:rPr>
              <a:t>3</a:t>
            </a:r>
          </a:p>
        </p:txBody>
      </p:sp>
      <p:sp>
        <p:nvSpPr>
          <p:cNvPr id="8248" name="TextBox 154"/>
          <p:cNvSpPr txBox="1">
            <a:spLocks noChangeArrowheads="1"/>
          </p:cNvSpPr>
          <p:nvPr/>
        </p:nvSpPr>
        <p:spPr bwMode="auto">
          <a:xfrm>
            <a:off x="5984875" y="5881688"/>
            <a:ext cx="304800" cy="369330"/>
          </a:xfrm>
          <a:prstGeom prst="rect">
            <a:avLst/>
          </a:prstGeom>
          <a:noFill/>
          <a:ln w="9525">
            <a:noFill/>
            <a:miter lim="800000"/>
            <a:headEnd/>
            <a:tailEnd/>
          </a:ln>
        </p:spPr>
        <p:txBody>
          <a:bodyPr lIns="91438" tIns="45719" rIns="91438" bIns="45719">
            <a:spAutoFit/>
          </a:bodyPr>
          <a:lstStyle/>
          <a:p>
            <a:r>
              <a:rPr lang="en-US">
                <a:solidFill>
                  <a:schemeClr val="bg2"/>
                </a:solidFill>
                <a:latin typeface="Calibri"/>
                <a:cs typeface="Calibri"/>
              </a:rPr>
              <a:t>3</a:t>
            </a:r>
          </a:p>
        </p:txBody>
      </p:sp>
      <p:sp>
        <p:nvSpPr>
          <p:cNvPr id="8249" name="TextBox 154"/>
          <p:cNvSpPr txBox="1">
            <a:spLocks noChangeArrowheads="1"/>
          </p:cNvSpPr>
          <p:nvPr/>
        </p:nvSpPr>
        <p:spPr bwMode="auto">
          <a:xfrm>
            <a:off x="7585075" y="4281488"/>
            <a:ext cx="304800" cy="369330"/>
          </a:xfrm>
          <a:prstGeom prst="rect">
            <a:avLst/>
          </a:prstGeom>
          <a:noFill/>
          <a:ln w="9525">
            <a:noFill/>
            <a:miter lim="800000"/>
            <a:headEnd/>
            <a:tailEnd/>
          </a:ln>
        </p:spPr>
        <p:txBody>
          <a:bodyPr lIns="91438" tIns="45719" rIns="91438" bIns="45719">
            <a:spAutoFit/>
          </a:bodyPr>
          <a:lstStyle/>
          <a:p>
            <a:r>
              <a:rPr lang="en-US">
                <a:solidFill>
                  <a:schemeClr val="bg2"/>
                </a:solidFill>
                <a:latin typeface="Calibri"/>
                <a:cs typeface="Calibri"/>
              </a:rPr>
              <a:t>2</a:t>
            </a:r>
          </a:p>
        </p:txBody>
      </p:sp>
      <p:sp>
        <p:nvSpPr>
          <p:cNvPr id="8250" name="TextBox 154"/>
          <p:cNvSpPr txBox="1">
            <a:spLocks noChangeArrowheads="1"/>
          </p:cNvSpPr>
          <p:nvPr/>
        </p:nvSpPr>
        <p:spPr bwMode="auto">
          <a:xfrm>
            <a:off x="2784475" y="5086351"/>
            <a:ext cx="304800" cy="369330"/>
          </a:xfrm>
          <a:prstGeom prst="rect">
            <a:avLst/>
          </a:prstGeom>
          <a:noFill/>
          <a:ln w="9525">
            <a:noFill/>
            <a:miter lim="800000"/>
            <a:headEnd/>
            <a:tailEnd/>
          </a:ln>
        </p:spPr>
        <p:txBody>
          <a:bodyPr lIns="91438" tIns="45719" rIns="91438" bIns="45719">
            <a:spAutoFit/>
          </a:bodyPr>
          <a:lstStyle/>
          <a:p>
            <a:r>
              <a:rPr lang="en-US">
                <a:solidFill>
                  <a:schemeClr val="bg2"/>
                </a:solidFill>
                <a:latin typeface="Calibri"/>
                <a:cs typeface="Calibri"/>
              </a:rPr>
              <a:t>2</a:t>
            </a:r>
          </a:p>
        </p:txBody>
      </p:sp>
      <p:sp>
        <p:nvSpPr>
          <p:cNvPr id="8251" name="TextBox 154"/>
          <p:cNvSpPr txBox="1">
            <a:spLocks noChangeArrowheads="1"/>
          </p:cNvSpPr>
          <p:nvPr/>
        </p:nvSpPr>
        <p:spPr bwMode="auto">
          <a:xfrm>
            <a:off x="3470275" y="2909888"/>
            <a:ext cx="304800" cy="369330"/>
          </a:xfrm>
          <a:prstGeom prst="rect">
            <a:avLst/>
          </a:prstGeom>
          <a:noFill/>
          <a:ln w="9525">
            <a:noFill/>
            <a:miter lim="800000"/>
            <a:headEnd/>
            <a:tailEnd/>
          </a:ln>
        </p:spPr>
        <p:txBody>
          <a:bodyPr lIns="91438" tIns="45719" rIns="91438" bIns="45719">
            <a:spAutoFit/>
          </a:bodyPr>
          <a:lstStyle/>
          <a:p>
            <a:r>
              <a:rPr lang="en-US">
                <a:solidFill>
                  <a:schemeClr val="bg2"/>
                </a:solidFill>
                <a:latin typeface="Calibri"/>
                <a:cs typeface="Calibri"/>
              </a:rPr>
              <a:t>2</a:t>
            </a:r>
          </a:p>
        </p:txBody>
      </p:sp>
      <p:sp>
        <p:nvSpPr>
          <p:cNvPr id="8252" name="TextBox 154"/>
          <p:cNvSpPr txBox="1">
            <a:spLocks noChangeArrowheads="1"/>
          </p:cNvSpPr>
          <p:nvPr/>
        </p:nvSpPr>
        <p:spPr bwMode="auto">
          <a:xfrm>
            <a:off x="4308475" y="2376488"/>
            <a:ext cx="304800" cy="369330"/>
          </a:xfrm>
          <a:prstGeom prst="rect">
            <a:avLst/>
          </a:prstGeom>
          <a:noFill/>
          <a:ln w="9525">
            <a:noFill/>
            <a:miter lim="800000"/>
            <a:headEnd/>
            <a:tailEnd/>
          </a:ln>
        </p:spPr>
        <p:txBody>
          <a:bodyPr lIns="91438" tIns="45719" rIns="91438" bIns="45719">
            <a:spAutoFit/>
          </a:bodyPr>
          <a:lstStyle/>
          <a:p>
            <a:r>
              <a:rPr lang="en-US">
                <a:solidFill>
                  <a:schemeClr val="bg2"/>
                </a:solidFill>
                <a:latin typeface="Calibri"/>
                <a:cs typeface="Calibri"/>
              </a:rPr>
              <a:t>4</a:t>
            </a:r>
          </a:p>
        </p:txBody>
      </p:sp>
      <p:sp>
        <p:nvSpPr>
          <p:cNvPr id="8253" name="TextBox 115"/>
          <p:cNvSpPr txBox="1">
            <a:spLocks noChangeArrowheads="1"/>
          </p:cNvSpPr>
          <p:nvPr/>
        </p:nvSpPr>
        <p:spPr bwMode="auto">
          <a:xfrm>
            <a:off x="0" y="1219200"/>
            <a:ext cx="12191999" cy="523218"/>
          </a:xfrm>
          <a:prstGeom prst="rect">
            <a:avLst/>
          </a:prstGeom>
          <a:noFill/>
          <a:ln w="9525">
            <a:noFill/>
            <a:miter lim="800000"/>
            <a:headEnd/>
            <a:tailEnd/>
          </a:ln>
        </p:spPr>
        <p:txBody>
          <a:bodyPr wrap="square" lIns="91438" tIns="45719" rIns="91438" bIns="45719">
            <a:spAutoFit/>
          </a:bodyPr>
          <a:lstStyle/>
          <a:p>
            <a:pPr algn="ctr"/>
            <a:r>
              <a:rPr lang="en-US" sz="2800" dirty="0">
                <a:latin typeface="Calibri"/>
                <a:cs typeface="Calibri"/>
              </a:rPr>
              <a:t>State space graph with costs as weights</a:t>
            </a:r>
          </a:p>
        </p:txBody>
      </p:sp>
      <p:sp>
        <p:nvSpPr>
          <p:cNvPr id="8254" name="TextBox 154"/>
          <p:cNvSpPr txBox="1">
            <a:spLocks noChangeArrowheads="1"/>
          </p:cNvSpPr>
          <p:nvPr/>
        </p:nvSpPr>
        <p:spPr bwMode="auto">
          <a:xfrm>
            <a:off x="3165475" y="4129088"/>
            <a:ext cx="304800" cy="369330"/>
          </a:xfrm>
          <a:prstGeom prst="rect">
            <a:avLst/>
          </a:prstGeom>
          <a:noFill/>
          <a:ln w="9525">
            <a:noFill/>
            <a:miter lim="800000"/>
            <a:headEnd/>
            <a:tailEnd/>
          </a:ln>
        </p:spPr>
        <p:txBody>
          <a:bodyPr lIns="91438" tIns="45719" rIns="91438" bIns="45719">
            <a:spAutoFit/>
          </a:bodyPr>
          <a:lstStyle/>
          <a:p>
            <a:r>
              <a:rPr lang="en-US">
                <a:solidFill>
                  <a:schemeClr val="bg2"/>
                </a:solidFill>
                <a:latin typeface="Calibri"/>
                <a:cs typeface="Calibri"/>
              </a:rPr>
              <a:t>3</a:t>
            </a:r>
          </a:p>
        </p:txBody>
      </p:sp>
      <p:sp>
        <p:nvSpPr>
          <p:cNvPr id="8255" name="TextBox 154"/>
          <p:cNvSpPr txBox="1">
            <a:spLocks noChangeArrowheads="1"/>
          </p:cNvSpPr>
          <p:nvPr/>
        </p:nvSpPr>
        <p:spPr bwMode="auto">
          <a:xfrm>
            <a:off x="4079875" y="3824288"/>
            <a:ext cx="304800" cy="369330"/>
          </a:xfrm>
          <a:prstGeom prst="rect">
            <a:avLst/>
          </a:prstGeom>
          <a:noFill/>
          <a:ln w="9525">
            <a:noFill/>
            <a:miter lim="800000"/>
            <a:headEnd/>
            <a:tailEnd/>
          </a:ln>
        </p:spPr>
        <p:txBody>
          <a:bodyPr lIns="91438" tIns="45719" rIns="91438" bIns="45719">
            <a:spAutoFit/>
          </a:bodyPr>
          <a:lstStyle/>
          <a:p>
            <a:r>
              <a:rPr lang="en-US">
                <a:solidFill>
                  <a:schemeClr val="bg2"/>
                </a:solidFill>
                <a:latin typeface="Calibri"/>
                <a:cs typeface="Calibri"/>
              </a:rPr>
              <a:t>4</a:t>
            </a:r>
          </a:p>
        </p:txBody>
      </p:sp>
      <p:sp>
        <p:nvSpPr>
          <p:cNvPr id="8256" name="TextBox 154"/>
          <p:cNvSpPr txBox="1">
            <a:spLocks noChangeArrowheads="1"/>
          </p:cNvSpPr>
          <p:nvPr/>
        </p:nvSpPr>
        <p:spPr bwMode="auto">
          <a:xfrm>
            <a:off x="4841875" y="4814888"/>
            <a:ext cx="304800" cy="369330"/>
          </a:xfrm>
          <a:prstGeom prst="rect">
            <a:avLst/>
          </a:prstGeom>
          <a:noFill/>
          <a:ln w="9525">
            <a:noFill/>
            <a:miter lim="800000"/>
            <a:headEnd/>
            <a:tailEnd/>
          </a:ln>
        </p:spPr>
        <p:txBody>
          <a:bodyPr lIns="91438" tIns="45719" rIns="91438" bIns="45719">
            <a:spAutoFit/>
          </a:bodyPr>
          <a:lstStyle/>
          <a:p>
            <a:r>
              <a:rPr lang="en-US">
                <a:solidFill>
                  <a:schemeClr val="bg2"/>
                </a:solidFill>
                <a:latin typeface="Calibri"/>
                <a:cs typeface="Calibri"/>
              </a:rPr>
              <a:t>3</a:t>
            </a:r>
          </a:p>
        </p:txBody>
      </p:sp>
      <p:sp>
        <p:nvSpPr>
          <p:cNvPr id="8257" name="TextBox 154"/>
          <p:cNvSpPr txBox="1">
            <a:spLocks noChangeArrowheads="1"/>
          </p:cNvSpPr>
          <p:nvPr/>
        </p:nvSpPr>
        <p:spPr bwMode="auto">
          <a:xfrm>
            <a:off x="3470275" y="5424488"/>
            <a:ext cx="304800" cy="369330"/>
          </a:xfrm>
          <a:prstGeom prst="rect">
            <a:avLst/>
          </a:prstGeom>
          <a:noFill/>
          <a:ln w="9525">
            <a:noFill/>
            <a:miter lim="800000"/>
            <a:headEnd/>
            <a:tailEnd/>
          </a:ln>
        </p:spPr>
        <p:txBody>
          <a:bodyPr lIns="91438" tIns="45719" rIns="91438" bIns="45719">
            <a:spAutoFit/>
          </a:bodyPr>
          <a:lstStyle/>
          <a:p>
            <a:r>
              <a:rPr lang="en-US">
                <a:solidFill>
                  <a:schemeClr val="bg2"/>
                </a:solidFill>
                <a:latin typeface="Calibri"/>
                <a:cs typeface="Calibri"/>
              </a:rPr>
              <a:t>4</a:t>
            </a:r>
          </a:p>
        </p:txBody>
      </p:sp>
      <p:sp>
        <p:nvSpPr>
          <p:cNvPr id="8258" name="TextBox 154"/>
          <p:cNvSpPr txBox="1">
            <a:spLocks noChangeArrowheads="1"/>
          </p:cNvSpPr>
          <p:nvPr/>
        </p:nvSpPr>
        <p:spPr bwMode="auto">
          <a:xfrm>
            <a:off x="5222875" y="2681288"/>
            <a:ext cx="304800" cy="369330"/>
          </a:xfrm>
          <a:prstGeom prst="rect">
            <a:avLst/>
          </a:prstGeom>
          <a:noFill/>
          <a:ln w="9525">
            <a:noFill/>
            <a:miter lim="800000"/>
            <a:headEnd/>
            <a:tailEnd/>
          </a:ln>
        </p:spPr>
        <p:txBody>
          <a:bodyPr lIns="91438" tIns="45719" rIns="91438" bIns="45719">
            <a:spAutoFit/>
          </a:bodyPr>
          <a:lstStyle/>
          <a:p>
            <a:r>
              <a:rPr lang="en-US">
                <a:solidFill>
                  <a:schemeClr val="bg2"/>
                </a:solidFill>
                <a:latin typeface="Calibri"/>
                <a:cs typeface="Calibri"/>
              </a:rPr>
              <a:t>2</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06561-5B7C-42C8-92B9-EF4ADC8A8F5F}"/>
              </a:ext>
            </a:extLst>
          </p:cNvPr>
          <p:cNvSpPr>
            <a:spLocks noGrp="1"/>
          </p:cNvSpPr>
          <p:nvPr>
            <p:ph type="title"/>
          </p:nvPr>
        </p:nvSpPr>
        <p:spPr/>
        <p:txBody>
          <a:bodyPr/>
          <a:lstStyle/>
          <a:p>
            <a:r>
              <a:rPr lang="en-US" dirty="0"/>
              <a:t>Devising Heuristic Functions</a:t>
            </a:r>
          </a:p>
        </p:txBody>
      </p:sp>
      <p:pic>
        <p:nvPicPr>
          <p:cNvPr id="5" name="Picture 4">
            <a:extLst>
              <a:ext uri="{FF2B5EF4-FFF2-40B4-BE49-F238E27FC236}">
                <a16:creationId xmlns:a16="http://schemas.microsoft.com/office/drawing/2014/main" id="{C2406D74-4237-4535-A7A2-429B25522831}"/>
              </a:ext>
            </a:extLst>
          </p:cNvPr>
          <p:cNvPicPr>
            <a:picLocks noChangeAspect="1"/>
          </p:cNvPicPr>
          <p:nvPr/>
        </p:nvPicPr>
        <p:blipFill>
          <a:blip r:embed="rId2"/>
          <a:stretch>
            <a:fillRect/>
          </a:stretch>
        </p:blipFill>
        <p:spPr>
          <a:xfrm>
            <a:off x="914400" y="1219200"/>
            <a:ext cx="10591800" cy="5276850"/>
          </a:xfrm>
          <a:prstGeom prst="rect">
            <a:avLst/>
          </a:prstGeom>
        </p:spPr>
      </p:pic>
    </p:spTree>
    <p:extLst>
      <p:ext uri="{BB962C8B-B14F-4D97-AF65-F5344CB8AC3E}">
        <p14:creationId xmlns:p14="http://schemas.microsoft.com/office/powerpoint/2010/main" val="38612471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62EF2-0702-423F-9623-768ADCDD4847}"/>
              </a:ext>
            </a:extLst>
          </p:cNvPr>
          <p:cNvSpPr>
            <a:spLocks noGrp="1"/>
          </p:cNvSpPr>
          <p:nvPr>
            <p:ph type="title"/>
          </p:nvPr>
        </p:nvSpPr>
        <p:spPr/>
        <p:txBody>
          <a:bodyPr/>
          <a:lstStyle/>
          <a:p>
            <a:r>
              <a:rPr lang="en-US" dirty="0"/>
              <a:t>Relaxed Problems: Example</a:t>
            </a:r>
          </a:p>
        </p:txBody>
      </p:sp>
      <p:pic>
        <p:nvPicPr>
          <p:cNvPr id="5" name="Picture 4">
            <a:extLst>
              <a:ext uri="{FF2B5EF4-FFF2-40B4-BE49-F238E27FC236}">
                <a16:creationId xmlns:a16="http://schemas.microsoft.com/office/drawing/2014/main" id="{71FD528C-36B8-4564-AC52-4BA20B00A913}"/>
              </a:ext>
            </a:extLst>
          </p:cNvPr>
          <p:cNvPicPr>
            <a:picLocks noChangeAspect="1"/>
          </p:cNvPicPr>
          <p:nvPr/>
        </p:nvPicPr>
        <p:blipFill>
          <a:blip r:embed="rId2"/>
          <a:stretch>
            <a:fillRect/>
          </a:stretch>
        </p:blipFill>
        <p:spPr>
          <a:xfrm>
            <a:off x="1219200" y="1524000"/>
            <a:ext cx="10439400" cy="5146675"/>
          </a:xfrm>
          <a:prstGeom prst="rect">
            <a:avLst/>
          </a:prstGeom>
        </p:spPr>
      </p:pic>
    </p:spTree>
    <p:extLst>
      <p:ext uri="{BB962C8B-B14F-4D97-AF65-F5344CB8AC3E}">
        <p14:creationId xmlns:p14="http://schemas.microsoft.com/office/powerpoint/2010/main" val="34296381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t>Example: 8 Puzzle</a:t>
            </a:r>
          </a:p>
        </p:txBody>
      </p:sp>
      <p:sp>
        <p:nvSpPr>
          <p:cNvPr id="23555" name="Rectangle 3"/>
          <p:cNvSpPr>
            <a:spLocks noGrp="1" noChangeArrowheads="1"/>
          </p:cNvSpPr>
          <p:nvPr>
            <p:ph idx="1"/>
          </p:nvPr>
        </p:nvSpPr>
        <p:spPr>
          <a:xfrm>
            <a:off x="685800" y="4495800"/>
            <a:ext cx="6781800" cy="1630363"/>
          </a:xfrm>
        </p:spPr>
        <p:txBody>
          <a:bodyPr/>
          <a:lstStyle/>
          <a:p>
            <a:pPr eaLnBrk="1" hangingPunct="1">
              <a:lnSpc>
                <a:spcPct val="90000"/>
              </a:lnSpc>
            </a:pPr>
            <a:r>
              <a:rPr lang="en-US" sz="2400" dirty="0"/>
              <a:t>What are the states?</a:t>
            </a:r>
          </a:p>
          <a:p>
            <a:pPr eaLnBrk="1" hangingPunct="1">
              <a:lnSpc>
                <a:spcPct val="90000"/>
              </a:lnSpc>
            </a:pPr>
            <a:r>
              <a:rPr lang="en-US" sz="2400" dirty="0"/>
              <a:t>How many states?</a:t>
            </a:r>
          </a:p>
          <a:p>
            <a:pPr eaLnBrk="1" hangingPunct="1">
              <a:lnSpc>
                <a:spcPct val="90000"/>
              </a:lnSpc>
            </a:pPr>
            <a:r>
              <a:rPr lang="en-US" sz="2400" dirty="0"/>
              <a:t>What are the actions?</a:t>
            </a:r>
          </a:p>
          <a:p>
            <a:pPr eaLnBrk="1" hangingPunct="1">
              <a:lnSpc>
                <a:spcPct val="90000"/>
              </a:lnSpc>
            </a:pPr>
            <a:r>
              <a:rPr lang="en-US" sz="2400" dirty="0"/>
              <a:t>How many successors from the start state?</a:t>
            </a:r>
          </a:p>
          <a:p>
            <a:pPr eaLnBrk="1" hangingPunct="1">
              <a:lnSpc>
                <a:spcPct val="90000"/>
              </a:lnSpc>
            </a:pPr>
            <a:r>
              <a:rPr lang="en-US" sz="2400" dirty="0"/>
              <a:t>What should the costs be?</a:t>
            </a:r>
          </a:p>
        </p:txBody>
      </p:sp>
      <p:grpSp>
        <p:nvGrpSpPr>
          <p:cNvPr id="7" name="Group 6"/>
          <p:cNvGrpSpPr/>
          <p:nvPr/>
        </p:nvGrpSpPr>
        <p:grpSpPr>
          <a:xfrm>
            <a:off x="3424733" y="838200"/>
            <a:ext cx="5338267" cy="4584642"/>
            <a:chOff x="6387246" y="1371600"/>
            <a:chExt cx="6033354" cy="518160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87246" y="1371600"/>
              <a:ext cx="5789731" cy="4838698"/>
            </a:xfrm>
            <a:prstGeom prst="rect">
              <a:avLst/>
            </a:prstGeom>
            <a:noFill/>
          </p:spPr>
        </p:pic>
        <p:sp>
          <p:nvSpPr>
            <p:cNvPr id="6" name="Rectangle 5"/>
            <p:cNvSpPr/>
            <p:nvPr/>
          </p:nvSpPr>
          <p:spPr>
            <a:xfrm>
              <a:off x="10515600" y="4724400"/>
              <a:ext cx="1905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4618" y="1220185"/>
            <a:ext cx="2969363" cy="2543429"/>
          </a:xfrm>
          <a:prstGeom prst="rect">
            <a:avLst/>
          </a:prstGeom>
          <a:noFill/>
        </p:spPr>
      </p:pic>
      <p:sp>
        <p:nvSpPr>
          <p:cNvPr id="9" name="TextBox 8"/>
          <p:cNvSpPr txBox="1"/>
          <p:nvPr/>
        </p:nvSpPr>
        <p:spPr>
          <a:xfrm>
            <a:off x="1219200" y="3733800"/>
            <a:ext cx="1981200" cy="461665"/>
          </a:xfrm>
          <a:prstGeom prst="rect">
            <a:avLst/>
          </a:prstGeom>
          <a:noFill/>
        </p:spPr>
        <p:txBody>
          <a:bodyPr wrap="square" rtlCol="0">
            <a:spAutoFit/>
          </a:bodyPr>
          <a:lstStyle/>
          <a:p>
            <a:r>
              <a:rPr lang="en-US" sz="2400" dirty="0">
                <a:latin typeface="Calibri" pitchFamily="34" charset="0"/>
              </a:rPr>
              <a:t>Start State</a:t>
            </a:r>
          </a:p>
        </p:txBody>
      </p:sp>
      <p:sp>
        <p:nvSpPr>
          <p:cNvPr id="10" name="TextBox 9"/>
          <p:cNvSpPr txBox="1"/>
          <p:nvPr/>
        </p:nvSpPr>
        <p:spPr>
          <a:xfrm>
            <a:off x="9525000" y="3733800"/>
            <a:ext cx="1981200" cy="461665"/>
          </a:xfrm>
          <a:prstGeom prst="rect">
            <a:avLst/>
          </a:prstGeom>
          <a:noFill/>
        </p:spPr>
        <p:txBody>
          <a:bodyPr wrap="square" rtlCol="0">
            <a:spAutoFit/>
          </a:bodyPr>
          <a:lstStyle/>
          <a:p>
            <a:r>
              <a:rPr lang="en-US" sz="2400" dirty="0">
                <a:latin typeface="Calibri" pitchFamily="34" charset="0"/>
              </a:rPr>
              <a:t>Goal State</a:t>
            </a:r>
          </a:p>
        </p:txBody>
      </p: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688745" y="1219462"/>
            <a:ext cx="3044108" cy="2544875"/>
          </a:xfrm>
          <a:prstGeom prst="rect">
            <a:avLst/>
          </a:prstGeom>
          <a:noFill/>
        </p:spPr>
      </p:pic>
      <p:sp>
        <p:nvSpPr>
          <p:cNvPr id="12" name="TextBox 11"/>
          <p:cNvSpPr txBox="1"/>
          <p:nvPr/>
        </p:nvSpPr>
        <p:spPr>
          <a:xfrm>
            <a:off x="6019800" y="3733800"/>
            <a:ext cx="1981200" cy="461665"/>
          </a:xfrm>
          <a:prstGeom prst="rect">
            <a:avLst/>
          </a:prstGeom>
          <a:noFill/>
        </p:spPr>
        <p:txBody>
          <a:bodyPr wrap="square" rtlCol="0">
            <a:spAutoFit/>
          </a:bodyPr>
          <a:lstStyle/>
          <a:p>
            <a:r>
              <a:rPr lang="en-US" sz="2400" dirty="0">
                <a:latin typeface="Calibri" pitchFamily="34" charset="0"/>
              </a:rPr>
              <a:t>Actions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t>8 Puzzle I</a:t>
            </a:r>
          </a:p>
        </p:txBody>
      </p:sp>
      <p:sp>
        <p:nvSpPr>
          <p:cNvPr id="819203" name="Rectangle 3"/>
          <p:cNvSpPr>
            <a:spLocks noGrp="1" noChangeArrowheads="1"/>
          </p:cNvSpPr>
          <p:nvPr>
            <p:ph idx="1"/>
          </p:nvPr>
        </p:nvSpPr>
        <p:spPr>
          <a:xfrm>
            <a:off x="381000" y="1295400"/>
            <a:ext cx="6324600" cy="4525963"/>
          </a:xfrm>
        </p:spPr>
        <p:txBody>
          <a:bodyPr/>
          <a:lstStyle/>
          <a:p>
            <a:pPr eaLnBrk="1" hangingPunct="1"/>
            <a:r>
              <a:rPr lang="en-US" sz="2800" dirty="0"/>
              <a:t>Heuristic: </a:t>
            </a:r>
            <a:r>
              <a:rPr lang="en-US" sz="2800" dirty="0">
                <a:solidFill>
                  <a:srgbClr val="FF0000"/>
                </a:solidFill>
              </a:rPr>
              <a:t>Number of tiles misplaced</a:t>
            </a:r>
          </a:p>
          <a:p>
            <a:pPr eaLnBrk="1" hangingPunct="1"/>
            <a:r>
              <a:rPr lang="en-US" sz="2800" dirty="0"/>
              <a:t>Why is it admissible?</a:t>
            </a:r>
          </a:p>
          <a:p>
            <a:pPr eaLnBrk="1" hangingPunct="1"/>
            <a:r>
              <a:rPr lang="en-US" sz="2800" dirty="0"/>
              <a:t>h(start) =</a:t>
            </a:r>
          </a:p>
          <a:p>
            <a:pPr eaLnBrk="1" hangingPunct="1"/>
            <a:r>
              <a:rPr lang="en-US" sz="2800" dirty="0"/>
              <a:t>This is a </a:t>
            </a:r>
            <a:r>
              <a:rPr lang="en-US" sz="2800" i="1" dirty="0"/>
              <a:t>relaxed-problem</a:t>
            </a:r>
            <a:r>
              <a:rPr lang="en-US" sz="2800" dirty="0"/>
              <a:t> heuristic</a:t>
            </a:r>
          </a:p>
        </p:txBody>
      </p:sp>
      <p:sp>
        <p:nvSpPr>
          <p:cNvPr id="819206" name="Text Box 6"/>
          <p:cNvSpPr txBox="1">
            <a:spLocks noChangeArrowheads="1"/>
          </p:cNvSpPr>
          <p:nvPr/>
        </p:nvSpPr>
        <p:spPr bwMode="auto">
          <a:xfrm>
            <a:off x="2133600" y="2286000"/>
            <a:ext cx="990600" cy="584773"/>
          </a:xfrm>
          <a:prstGeom prst="rect">
            <a:avLst/>
          </a:prstGeom>
          <a:noFill/>
          <a:ln w="9525">
            <a:noFill/>
            <a:miter lim="800000"/>
            <a:headEnd/>
            <a:tailEnd/>
          </a:ln>
        </p:spPr>
        <p:txBody>
          <a:bodyPr lIns="91438" tIns="45719" rIns="91438" bIns="45719">
            <a:spAutoFit/>
          </a:bodyPr>
          <a:lstStyle/>
          <a:p>
            <a:pPr>
              <a:spcBef>
                <a:spcPct val="50000"/>
              </a:spcBef>
            </a:pPr>
            <a:r>
              <a:rPr lang="en-US" sz="3200" dirty="0">
                <a:solidFill>
                  <a:schemeClr val="accent2"/>
                </a:solidFill>
                <a:latin typeface="Calibri" pitchFamily="34" charset="0"/>
              </a:rPr>
              <a:t>8</a:t>
            </a:r>
          </a:p>
        </p:txBody>
      </p:sp>
      <p:graphicFrame>
        <p:nvGraphicFramePr>
          <p:cNvPr id="819294" name="Group 94"/>
          <p:cNvGraphicFramePr>
            <a:graphicFrameLocks noGrp="1"/>
          </p:cNvGraphicFramePr>
          <p:nvPr>
            <p:extLst>
              <p:ext uri="{D42A27DB-BD31-4B8C-83A1-F6EECF244321}">
                <p14:modId xmlns:p14="http://schemas.microsoft.com/office/powerpoint/2010/main" val="3418249155"/>
              </p:ext>
            </p:extLst>
          </p:nvPr>
        </p:nvGraphicFramePr>
        <p:xfrm>
          <a:off x="6400800" y="4112577"/>
          <a:ext cx="5029200" cy="2212023"/>
        </p:xfrm>
        <a:graphic>
          <a:graphicData uri="http://schemas.openxmlformats.org/drawingml/2006/table">
            <a:tbl>
              <a:tblPr/>
              <a:tblGrid>
                <a:gridCol w="9906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tblGrid>
              <a:tr h="744539">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a:ln>
                          <a:noFill/>
                        </a:ln>
                        <a:solidFill>
                          <a:schemeClr val="accent2"/>
                        </a:solidFill>
                        <a:effectLst/>
                        <a:latin typeface="Calibri" pitchFamily="34"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a:noFill/>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accent2"/>
                          </a:solidFill>
                          <a:effectLst/>
                          <a:latin typeface="Calibri" pitchFamily="34" charset="0"/>
                        </a:rPr>
                        <a:t>Average nodes expanded when the optimal path has…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8461">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a:ln>
                          <a:noFill/>
                        </a:ln>
                        <a:solidFill>
                          <a:schemeClr val="accent2"/>
                        </a:solidFill>
                        <a:effectLst/>
                        <a:latin typeface="Calibri" pitchFamily="34" charset="0"/>
                      </a:endParaRPr>
                    </a:p>
                  </a:txBody>
                  <a:tcPr horzOverflow="overflow">
                    <a:lnL cap="flat">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accent2"/>
                          </a:solidFill>
                          <a:effectLst/>
                          <a:latin typeface="Calibri" pitchFamily="34" charset="0"/>
                        </a:rPr>
                        <a:t>…4 steps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accent2"/>
                          </a:solidFill>
                          <a:effectLst/>
                          <a:latin typeface="Calibri" pitchFamily="34" charset="0"/>
                        </a:rPr>
                        <a:t>…8 steps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accent2"/>
                          </a:solidFill>
                          <a:effectLst/>
                          <a:latin typeface="Calibri" pitchFamily="34" charset="0"/>
                        </a:rPr>
                        <a:t>…12 steps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accent2"/>
                          </a:solidFill>
                          <a:effectLst/>
                          <a:latin typeface="Calibri" pitchFamily="34" charset="0"/>
                        </a:rPr>
                        <a:t>UCS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accent2"/>
                          </a:solidFill>
                          <a:effectLst/>
                          <a:latin typeface="Calibri" pitchFamily="34" charset="0"/>
                        </a:rPr>
                        <a:t>112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accent2"/>
                          </a:solidFill>
                          <a:effectLst/>
                          <a:latin typeface="Calibri" pitchFamily="34" charset="0"/>
                        </a:rPr>
                        <a:t>6,300</a:t>
                      </a:r>
                      <a:endParaRPr kumimoji="0" lang="en-US" sz="2400" b="0" i="0" u="none" strike="noStrike" cap="none" normalizeH="0" baseline="30000" dirty="0">
                        <a:ln>
                          <a:noFill/>
                        </a:ln>
                        <a:solidFill>
                          <a:schemeClr val="accent2"/>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accent2"/>
                          </a:solidFill>
                          <a:effectLst/>
                          <a:latin typeface="Calibri" pitchFamily="34" charset="0"/>
                        </a:rPr>
                        <a:t>3.6 x 10</a:t>
                      </a:r>
                      <a:r>
                        <a:rPr kumimoji="0" lang="en-US" sz="2400" b="0" i="0" u="none" strike="noStrike" cap="none" normalizeH="0" baseline="30000" dirty="0">
                          <a:ln>
                            <a:noFill/>
                          </a:ln>
                          <a:solidFill>
                            <a:schemeClr val="accent2"/>
                          </a:solidFill>
                          <a:effectLst/>
                          <a:latin typeface="Calibri"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2"/>
                  </a:ext>
                </a:extLst>
              </a:tr>
              <a:tr h="47466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accent2"/>
                          </a:solidFill>
                          <a:effectLst/>
                          <a:latin typeface="Calibri" pitchFamily="34" charset="0"/>
                        </a:rPr>
                        <a:t>TILES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accent2"/>
                          </a:solidFill>
                          <a:effectLst/>
                          <a:latin typeface="Calibri" pitchFamily="34"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accent2"/>
                          </a:solidFill>
                          <a:effectLst/>
                          <a:latin typeface="Calibri" pitchFamily="34" charset="0"/>
                        </a:rPr>
                        <a:t>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accent2"/>
                          </a:solidFill>
                          <a:effectLst/>
                          <a:latin typeface="Calibri" pitchFamily="34" charset="0"/>
                        </a:rPr>
                        <a:t>227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3"/>
                  </a:ext>
                </a:extLst>
              </a:tr>
            </a:tbl>
          </a:graphicData>
        </a:graphic>
      </p:graphicFrame>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6890" y="3489471"/>
            <a:ext cx="5510086" cy="3138194"/>
          </a:xfrm>
          <a:prstGeom prst="rect">
            <a:avLst/>
          </a:prstGeom>
          <a:noFill/>
        </p:spPr>
      </p:pic>
      <p:grpSp>
        <p:nvGrpSpPr>
          <p:cNvPr id="11" name="Group 10"/>
          <p:cNvGrpSpPr/>
          <p:nvPr/>
        </p:nvGrpSpPr>
        <p:grpSpPr>
          <a:xfrm>
            <a:off x="6324601" y="1219414"/>
            <a:ext cx="5333998" cy="2536188"/>
            <a:chOff x="533401" y="1219446"/>
            <a:chExt cx="6113461" cy="2906804"/>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3401" y="1219446"/>
              <a:ext cx="6113461" cy="2544905"/>
            </a:xfrm>
            <a:prstGeom prst="rect">
              <a:avLst/>
            </a:prstGeom>
            <a:noFill/>
          </p:spPr>
        </p:pic>
        <p:sp>
          <p:nvSpPr>
            <p:cNvPr id="9" name="TextBox 8"/>
            <p:cNvSpPr txBox="1"/>
            <p:nvPr/>
          </p:nvSpPr>
          <p:spPr>
            <a:xfrm>
              <a:off x="1259591" y="3639596"/>
              <a:ext cx="1981200" cy="461665"/>
            </a:xfrm>
            <a:prstGeom prst="rect">
              <a:avLst/>
            </a:prstGeom>
            <a:noFill/>
          </p:spPr>
          <p:txBody>
            <a:bodyPr wrap="square" rtlCol="0">
              <a:spAutoFit/>
            </a:bodyPr>
            <a:lstStyle/>
            <a:p>
              <a:r>
                <a:rPr lang="en-US" sz="2000" dirty="0">
                  <a:latin typeface="Calibri" pitchFamily="34" charset="0"/>
                </a:rPr>
                <a:t>Start State</a:t>
              </a:r>
            </a:p>
          </p:txBody>
        </p:sp>
        <p:sp>
          <p:nvSpPr>
            <p:cNvPr id="10" name="TextBox 9"/>
            <p:cNvSpPr txBox="1"/>
            <p:nvPr/>
          </p:nvSpPr>
          <p:spPr>
            <a:xfrm>
              <a:off x="4376148" y="3664585"/>
              <a:ext cx="1981200" cy="461665"/>
            </a:xfrm>
            <a:prstGeom prst="rect">
              <a:avLst/>
            </a:prstGeom>
            <a:noFill/>
          </p:spPr>
          <p:txBody>
            <a:bodyPr wrap="square" rtlCol="0">
              <a:spAutoFit/>
            </a:bodyPr>
            <a:lstStyle/>
            <a:p>
              <a:r>
                <a:rPr lang="en-US" sz="2000" dirty="0">
                  <a:latin typeface="Calibri" pitchFamily="34" charset="0"/>
                </a:rPr>
                <a:t>Goal State</a:t>
              </a:r>
            </a:p>
          </p:txBody>
        </p:sp>
      </p:grpSp>
      <p:sp>
        <p:nvSpPr>
          <p:cNvPr id="12" name="TextBox 11"/>
          <p:cNvSpPr txBox="1"/>
          <p:nvPr/>
        </p:nvSpPr>
        <p:spPr>
          <a:xfrm>
            <a:off x="9067800" y="6553200"/>
            <a:ext cx="3124200" cy="369332"/>
          </a:xfrm>
          <a:prstGeom prst="rect">
            <a:avLst/>
          </a:prstGeom>
          <a:noFill/>
        </p:spPr>
        <p:txBody>
          <a:bodyPr wrap="square" rtlCol="0">
            <a:spAutoFit/>
          </a:bodyPr>
          <a:lstStyle/>
          <a:p>
            <a:pPr algn="r"/>
            <a:r>
              <a:rPr lang="en-US" dirty="0">
                <a:latin typeface="Calibri" pitchFamily="34" charset="0"/>
              </a:rPr>
              <a:t>Statistics from Andrew Moore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2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2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2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29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1920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06" grpId="0"/>
      <p:bldP spid="1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t>8 Puzzle II</a:t>
            </a:r>
          </a:p>
        </p:txBody>
      </p:sp>
      <p:sp>
        <p:nvSpPr>
          <p:cNvPr id="813059" name="Rectangle 3"/>
          <p:cNvSpPr>
            <a:spLocks noGrp="1" noChangeArrowheads="1"/>
          </p:cNvSpPr>
          <p:nvPr>
            <p:ph idx="1"/>
          </p:nvPr>
        </p:nvSpPr>
        <p:spPr>
          <a:xfrm>
            <a:off x="457200" y="1600201"/>
            <a:ext cx="5867400" cy="4525963"/>
          </a:xfrm>
        </p:spPr>
        <p:txBody>
          <a:bodyPr/>
          <a:lstStyle/>
          <a:p>
            <a:pPr eaLnBrk="1" hangingPunct="1">
              <a:lnSpc>
                <a:spcPct val="90000"/>
              </a:lnSpc>
            </a:pPr>
            <a:r>
              <a:rPr lang="en-US" sz="2400" dirty="0"/>
              <a:t>What if we had an easier 8-puzzle where any tile could slide any direction at any time, ignoring other tiles?</a:t>
            </a:r>
          </a:p>
          <a:p>
            <a:pPr eaLnBrk="1" hangingPunct="1">
              <a:lnSpc>
                <a:spcPct val="90000"/>
              </a:lnSpc>
            </a:pPr>
            <a:endParaRPr lang="en-US" sz="2400" dirty="0"/>
          </a:p>
          <a:p>
            <a:pPr>
              <a:lnSpc>
                <a:spcPct val="90000"/>
              </a:lnSpc>
            </a:pPr>
            <a:r>
              <a:rPr lang="en-US" sz="2400" dirty="0"/>
              <a:t>Heuristic: </a:t>
            </a:r>
            <a:r>
              <a:rPr lang="en-US" sz="2400" dirty="0">
                <a:solidFill>
                  <a:srgbClr val="FF0000"/>
                </a:solidFill>
              </a:rPr>
              <a:t>Total </a:t>
            </a:r>
            <a:r>
              <a:rPr lang="en-US" sz="2400" i="1" dirty="0">
                <a:solidFill>
                  <a:srgbClr val="FF0000"/>
                </a:solidFill>
              </a:rPr>
              <a:t>Manhattan </a:t>
            </a:r>
            <a:r>
              <a:rPr lang="en-US" sz="2400" dirty="0">
                <a:solidFill>
                  <a:srgbClr val="FF0000"/>
                </a:solidFill>
              </a:rPr>
              <a:t>distance</a:t>
            </a:r>
          </a:p>
          <a:p>
            <a:pPr eaLnBrk="1" hangingPunct="1">
              <a:lnSpc>
                <a:spcPct val="90000"/>
              </a:lnSpc>
            </a:pPr>
            <a:endParaRPr lang="en-US" sz="2400" dirty="0"/>
          </a:p>
          <a:p>
            <a:pPr eaLnBrk="1" hangingPunct="1">
              <a:lnSpc>
                <a:spcPct val="90000"/>
              </a:lnSpc>
            </a:pPr>
            <a:r>
              <a:rPr lang="en-US" sz="2400" dirty="0"/>
              <a:t>Why is it admissible?</a:t>
            </a:r>
          </a:p>
          <a:p>
            <a:pPr eaLnBrk="1" hangingPunct="1">
              <a:lnSpc>
                <a:spcPct val="90000"/>
              </a:lnSpc>
            </a:pPr>
            <a:endParaRPr lang="en-US" sz="2400" dirty="0"/>
          </a:p>
          <a:p>
            <a:pPr eaLnBrk="1" hangingPunct="1">
              <a:lnSpc>
                <a:spcPct val="90000"/>
              </a:lnSpc>
            </a:pPr>
            <a:r>
              <a:rPr lang="en-US" sz="2400" dirty="0"/>
              <a:t>h(start) =</a:t>
            </a:r>
          </a:p>
          <a:p>
            <a:pPr eaLnBrk="1" hangingPunct="1">
              <a:lnSpc>
                <a:spcPct val="90000"/>
              </a:lnSpc>
            </a:pPr>
            <a:endParaRPr lang="en-US" sz="2400" dirty="0"/>
          </a:p>
        </p:txBody>
      </p:sp>
      <p:sp>
        <p:nvSpPr>
          <p:cNvPr id="813061" name="Text Box 5"/>
          <p:cNvSpPr txBox="1">
            <a:spLocks noChangeArrowheads="1"/>
          </p:cNvSpPr>
          <p:nvPr/>
        </p:nvSpPr>
        <p:spPr bwMode="auto">
          <a:xfrm>
            <a:off x="2133600" y="4648200"/>
            <a:ext cx="4800600" cy="461663"/>
          </a:xfrm>
          <a:prstGeom prst="rect">
            <a:avLst/>
          </a:prstGeom>
          <a:noFill/>
          <a:ln w="9525">
            <a:noFill/>
            <a:miter lim="800000"/>
            <a:headEnd/>
            <a:tailEnd/>
          </a:ln>
        </p:spPr>
        <p:txBody>
          <a:bodyPr wrap="square" lIns="91438" tIns="45719" rIns="91438" bIns="45719">
            <a:spAutoFit/>
          </a:bodyPr>
          <a:lstStyle/>
          <a:p>
            <a:pPr>
              <a:spcBef>
                <a:spcPct val="50000"/>
              </a:spcBef>
            </a:pPr>
            <a:r>
              <a:rPr lang="en-US" sz="2400" dirty="0">
                <a:solidFill>
                  <a:schemeClr val="accent2"/>
                </a:solidFill>
                <a:latin typeface="Calibri" pitchFamily="34" charset="0"/>
              </a:rPr>
              <a:t>3 + 1 + 2 + … = 18</a:t>
            </a:r>
          </a:p>
        </p:txBody>
      </p:sp>
      <p:graphicFrame>
        <p:nvGraphicFramePr>
          <p:cNvPr id="813133" name="Group 77"/>
          <p:cNvGraphicFramePr>
            <a:graphicFrameLocks noGrp="1"/>
          </p:cNvGraphicFramePr>
          <p:nvPr>
            <p:extLst>
              <p:ext uri="{D42A27DB-BD31-4B8C-83A1-F6EECF244321}">
                <p14:modId xmlns:p14="http://schemas.microsoft.com/office/powerpoint/2010/main" val="841959521"/>
              </p:ext>
            </p:extLst>
          </p:nvPr>
        </p:nvGraphicFramePr>
        <p:xfrm>
          <a:off x="5791200" y="4267200"/>
          <a:ext cx="5891629" cy="2252471"/>
        </p:xfrm>
        <a:graphic>
          <a:graphicData uri="http://schemas.openxmlformats.org/drawingml/2006/table">
            <a:tbl>
              <a:tblPr/>
              <a:tblGrid>
                <a:gridCol w="1853029">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tblGrid>
              <a:tr h="744539">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a:ln>
                          <a:noFill/>
                        </a:ln>
                        <a:solidFill>
                          <a:schemeClr val="accent2"/>
                        </a:solidFill>
                        <a:effectLst/>
                        <a:latin typeface="Calibri" pitchFamily="34"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a:noFill/>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accent2"/>
                          </a:solidFill>
                          <a:effectLst/>
                          <a:latin typeface="Calibri" pitchFamily="34" charset="0"/>
                        </a:rPr>
                        <a:t>Average nodes expanded when the optimal path has…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2439">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a:ln>
                          <a:noFill/>
                        </a:ln>
                        <a:solidFill>
                          <a:schemeClr val="accent2"/>
                        </a:solidFill>
                        <a:effectLst/>
                        <a:latin typeface="Calibri" pitchFamily="34" charset="0"/>
                      </a:endParaRPr>
                    </a:p>
                  </a:txBody>
                  <a:tcPr horzOverflow="overflow">
                    <a:lnL cap="flat">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accent2"/>
                          </a:solidFill>
                          <a:effectLst/>
                          <a:latin typeface="Calibri" pitchFamily="34" charset="0"/>
                        </a:rPr>
                        <a:t>…4 steps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accent2"/>
                          </a:solidFill>
                          <a:effectLst/>
                          <a:latin typeface="Calibri" pitchFamily="34" charset="0"/>
                        </a:rPr>
                        <a:t>…8 steps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accent2"/>
                          </a:solidFill>
                          <a:effectLst/>
                          <a:latin typeface="Calibri" pitchFamily="34" charset="0"/>
                        </a:rPr>
                        <a:t>…12 steps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accent2"/>
                          </a:solidFill>
                          <a:effectLst/>
                          <a:latin typeface="Calibri" pitchFamily="34" charset="0"/>
                        </a:rPr>
                        <a:t>TILES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accent2"/>
                          </a:solidFill>
                          <a:effectLst/>
                          <a:latin typeface="Calibri" pitchFamily="34"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accent2"/>
                          </a:solidFill>
                          <a:effectLst/>
                          <a:latin typeface="Calibri" pitchFamily="34" charset="0"/>
                        </a:rPr>
                        <a:t>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chemeClr val="accent2"/>
                          </a:solidFill>
                          <a:effectLst/>
                          <a:latin typeface="Calibri" pitchFamily="34" charset="0"/>
                        </a:rPr>
                        <a:t>227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2"/>
                  </a:ext>
                </a:extLst>
              </a:tr>
              <a:tr h="499872">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accent2"/>
                          </a:solidFill>
                          <a:effectLst/>
                          <a:latin typeface="Calibri" pitchFamily="34" charset="0"/>
                        </a:rPr>
                        <a:t>MANHATTAN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accent2"/>
                          </a:solidFill>
                          <a:effectLst/>
                          <a:latin typeface="Calibri" pitchFamily="34"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accent2"/>
                          </a:solidFill>
                          <a:effectLst/>
                          <a:latin typeface="Calibri" pitchFamily="34"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accent2"/>
                          </a:solidFill>
                          <a:effectLst/>
                          <a:latin typeface="Calibri" pitchFamily="34" charset="0"/>
                        </a:rPr>
                        <a:t>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3"/>
                  </a:ext>
                </a:extLst>
              </a:tr>
            </a:tbl>
          </a:graphicData>
        </a:graphic>
      </p:graphicFrame>
      <p:grpSp>
        <p:nvGrpSpPr>
          <p:cNvPr id="10" name="Group 9"/>
          <p:cNvGrpSpPr/>
          <p:nvPr/>
        </p:nvGrpSpPr>
        <p:grpSpPr>
          <a:xfrm>
            <a:off x="6324601" y="1219414"/>
            <a:ext cx="5333998" cy="2536188"/>
            <a:chOff x="533401" y="1219446"/>
            <a:chExt cx="6113461" cy="2906804"/>
          </a:xfrm>
        </p:grpSpPr>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3401" y="1219446"/>
              <a:ext cx="6113461" cy="2544905"/>
            </a:xfrm>
            <a:prstGeom prst="rect">
              <a:avLst/>
            </a:prstGeom>
            <a:noFill/>
          </p:spPr>
        </p:pic>
        <p:sp>
          <p:nvSpPr>
            <p:cNvPr id="12" name="TextBox 11"/>
            <p:cNvSpPr txBox="1"/>
            <p:nvPr/>
          </p:nvSpPr>
          <p:spPr>
            <a:xfrm>
              <a:off x="1259591" y="3639596"/>
              <a:ext cx="1981200" cy="461665"/>
            </a:xfrm>
            <a:prstGeom prst="rect">
              <a:avLst/>
            </a:prstGeom>
            <a:noFill/>
          </p:spPr>
          <p:txBody>
            <a:bodyPr wrap="square" rtlCol="0">
              <a:spAutoFit/>
            </a:bodyPr>
            <a:lstStyle/>
            <a:p>
              <a:r>
                <a:rPr lang="en-US" sz="2000" dirty="0">
                  <a:latin typeface="Calibri" pitchFamily="34" charset="0"/>
                </a:rPr>
                <a:t>Start State</a:t>
              </a:r>
            </a:p>
          </p:txBody>
        </p:sp>
        <p:sp>
          <p:nvSpPr>
            <p:cNvPr id="13" name="TextBox 12"/>
            <p:cNvSpPr txBox="1"/>
            <p:nvPr/>
          </p:nvSpPr>
          <p:spPr>
            <a:xfrm>
              <a:off x="4376148" y="3664585"/>
              <a:ext cx="1981200" cy="461665"/>
            </a:xfrm>
            <a:prstGeom prst="rect">
              <a:avLst/>
            </a:prstGeom>
            <a:noFill/>
          </p:spPr>
          <p:txBody>
            <a:bodyPr wrap="square" rtlCol="0">
              <a:spAutoFit/>
            </a:bodyPr>
            <a:lstStyle/>
            <a:p>
              <a:r>
                <a:rPr lang="en-US" sz="2000" dirty="0">
                  <a:latin typeface="Calibri" pitchFamily="34" charset="0"/>
                </a:rPr>
                <a:t>Goal State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305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305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305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30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3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3061"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t>8 Puzzle III</a:t>
            </a:r>
          </a:p>
        </p:txBody>
      </p:sp>
      <p:sp>
        <p:nvSpPr>
          <p:cNvPr id="817155" name="Rectangle 3"/>
          <p:cNvSpPr>
            <a:spLocks noGrp="1" noChangeArrowheads="1"/>
          </p:cNvSpPr>
          <p:nvPr>
            <p:ph idx="1"/>
          </p:nvPr>
        </p:nvSpPr>
        <p:spPr>
          <a:xfrm>
            <a:off x="406400" y="1397001"/>
            <a:ext cx="11099800" cy="4729164"/>
          </a:xfrm>
        </p:spPr>
        <p:txBody>
          <a:bodyPr/>
          <a:lstStyle/>
          <a:p>
            <a:pPr eaLnBrk="1" hangingPunct="1"/>
            <a:r>
              <a:rPr lang="en-US" sz="2800" dirty="0"/>
              <a:t>How about using the </a:t>
            </a:r>
            <a:r>
              <a:rPr lang="en-US" sz="2800" i="1" dirty="0"/>
              <a:t>actual cost</a:t>
            </a:r>
            <a:r>
              <a:rPr lang="en-US" sz="2800" dirty="0"/>
              <a:t> as a heuristic?</a:t>
            </a:r>
          </a:p>
          <a:p>
            <a:pPr lvl="1" eaLnBrk="1" hangingPunct="1"/>
            <a:r>
              <a:rPr lang="en-US" sz="2400" dirty="0"/>
              <a:t>Would it be admissible?</a:t>
            </a:r>
          </a:p>
          <a:p>
            <a:pPr lvl="1" eaLnBrk="1" hangingPunct="1"/>
            <a:r>
              <a:rPr lang="en-US" sz="2400" dirty="0"/>
              <a:t>Would we save on nodes expanded?</a:t>
            </a:r>
          </a:p>
          <a:p>
            <a:pPr lvl="1" eaLnBrk="1" hangingPunct="1"/>
            <a:r>
              <a:rPr lang="en-US" sz="2400" dirty="0"/>
              <a:t>What’s wrong with it?</a:t>
            </a:r>
          </a:p>
          <a:p>
            <a:pPr eaLnBrk="1" hangingPunct="1"/>
            <a:endParaRPr lang="en-US" sz="2800" dirty="0"/>
          </a:p>
          <a:p>
            <a:pPr eaLnBrk="1" hangingPunct="1"/>
            <a:endParaRPr lang="en-US" sz="2800" dirty="0"/>
          </a:p>
          <a:p>
            <a:pPr eaLnBrk="1" hangingPunct="1"/>
            <a:r>
              <a:rPr lang="en-US" sz="2800" dirty="0"/>
              <a:t>With A*: a trade-off between quality of estimate and work per node</a:t>
            </a:r>
          </a:p>
          <a:p>
            <a:pPr lvl="1"/>
            <a:r>
              <a:rPr lang="en-US" sz="2400" dirty="0"/>
              <a:t>As heuristics get closer to the true cost, you will expand fewer nodes but usually do more work per node to compute the heuristic itself</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61138" y="1880138"/>
            <a:ext cx="5021261" cy="19297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7155">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71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2590800"/>
            <a:ext cx="12192000" cy="1143000"/>
          </a:xfrm>
        </p:spPr>
        <p:txBody>
          <a:bodyPr/>
          <a:lstStyle/>
          <a:p>
            <a:pPr eaLnBrk="1" hangingPunct="1"/>
            <a:r>
              <a:rPr lang="en-US" sz="6000" dirty="0"/>
              <a:t>Semi-Lattice of Heuristics</a:t>
            </a:r>
          </a:p>
        </p:txBody>
      </p:sp>
      <p:sp>
        <p:nvSpPr>
          <p:cNvPr id="3" name="Rectangle 2"/>
          <p:cNvSpPr/>
          <p:nvPr/>
        </p:nvSpPr>
        <p:spPr>
          <a:xfrm>
            <a:off x="0" y="914400"/>
            <a:ext cx="12192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6989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E02FD-BA8B-1081-7A85-B4771EC397A1}"/>
              </a:ext>
            </a:extLst>
          </p:cNvPr>
          <p:cNvSpPr>
            <a:spLocks noGrp="1"/>
          </p:cNvSpPr>
          <p:nvPr>
            <p:ph type="title"/>
          </p:nvPr>
        </p:nvSpPr>
        <p:spPr/>
        <p:txBody>
          <a:bodyPr/>
          <a:lstStyle/>
          <a:p>
            <a:r>
              <a:rPr lang="tr-TR" b="1" dirty="0" err="1"/>
              <a:t>What</a:t>
            </a:r>
            <a:r>
              <a:rPr lang="tr-TR" b="1" dirty="0"/>
              <a:t> Is a Semi-</a:t>
            </a:r>
            <a:r>
              <a:rPr lang="tr-TR" b="1" dirty="0" err="1"/>
              <a:t>Lattice</a:t>
            </a:r>
            <a:r>
              <a:rPr lang="tr-TR" b="1" dirty="0"/>
              <a:t> of </a:t>
            </a:r>
            <a:r>
              <a:rPr lang="tr-TR" b="1" dirty="0" err="1"/>
              <a:t>Heuristics</a:t>
            </a:r>
            <a:r>
              <a:rPr lang="tr-TR" b="1" dirty="0"/>
              <a:t>?</a:t>
            </a:r>
            <a:endParaRPr lang="tr-TR"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4F0B791-D00D-EC78-ADAA-9E863BB00106}"/>
                  </a:ext>
                </a:extLst>
              </p:cNvPr>
              <p:cNvSpPr>
                <a:spLocks noGrp="1"/>
              </p:cNvSpPr>
              <p:nvPr>
                <p:ph idx="1"/>
              </p:nvPr>
            </p:nvSpPr>
            <p:spPr/>
            <p:txBody>
              <a:bodyPr>
                <a:normAutofit/>
              </a:bodyPr>
              <a:lstStyle/>
              <a:p>
                <a:pPr lvl="1"/>
                <a:r>
                  <a:rPr lang="tr-TR" dirty="0"/>
                  <a:t>A </a:t>
                </a:r>
                <a:r>
                  <a:rPr lang="tr-TR" b="1" dirty="0"/>
                  <a:t>semi-</a:t>
                </a:r>
                <a:r>
                  <a:rPr lang="tr-TR" b="1" dirty="0" err="1"/>
                  <a:t>lattice</a:t>
                </a:r>
                <a:r>
                  <a:rPr lang="tr-TR" dirty="0"/>
                  <a:t> is a </a:t>
                </a:r>
                <a:r>
                  <a:rPr lang="tr-TR" dirty="0" err="1"/>
                  <a:t>partially</a:t>
                </a:r>
                <a:r>
                  <a:rPr lang="tr-TR" dirty="0"/>
                  <a:t> </a:t>
                </a:r>
                <a:r>
                  <a:rPr lang="tr-TR" dirty="0" err="1"/>
                  <a:t>ordered</a:t>
                </a:r>
                <a:r>
                  <a:rPr lang="tr-TR" dirty="0"/>
                  <a:t> set </a:t>
                </a:r>
                <a:r>
                  <a:rPr lang="tr-TR" dirty="0" err="1"/>
                  <a:t>where</a:t>
                </a:r>
                <a:r>
                  <a:rPr lang="tr-TR" dirty="0"/>
                  <a:t> </a:t>
                </a:r>
                <a:r>
                  <a:rPr lang="tr-TR" dirty="0" err="1"/>
                  <a:t>any</a:t>
                </a:r>
                <a:r>
                  <a:rPr lang="tr-TR" dirty="0"/>
                  <a:t> two </a:t>
                </a:r>
                <a:r>
                  <a:rPr lang="tr-TR" dirty="0" err="1"/>
                  <a:t>elements</a:t>
                </a:r>
                <a:r>
                  <a:rPr lang="tr-TR" dirty="0"/>
                  <a:t> </a:t>
                </a:r>
                <a:r>
                  <a:rPr lang="tr-TR" dirty="0" err="1"/>
                  <a:t>have</a:t>
                </a:r>
                <a:r>
                  <a:rPr lang="tr-TR" dirty="0"/>
                  <a:t> a </a:t>
                </a:r>
                <a:r>
                  <a:rPr lang="tr-TR" b="1" dirty="0" err="1"/>
                  <a:t>least</a:t>
                </a:r>
                <a:r>
                  <a:rPr lang="tr-TR" b="1" dirty="0"/>
                  <a:t> </a:t>
                </a:r>
                <a:r>
                  <a:rPr lang="tr-TR" b="1" dirty="0" err="1"/>
                  <a:t>upper</a:t>
                </a:r>
                <a:r>
                  <a:rPr lang="tr-TR" b="1" dirty="0"/>
                  <a:t> </a:t>
                </a:r>
                <a:r>
                  <a:rPr lang="tr-TR" b="1" dirty="0" err="1"/>
                  <a:t>bound</a:t>
                </a:r>
                <a:r>
                  <a:rPr lang="tr-TR" dirty="0"/>
                  <a:t> (</a:t>
                </a:r>
                <a:r>
                  <a:rPr lang="tr-TR" dirty="0" err="1"/>
                  <a:t>join</a:t>
                </a:r>
                <a:r>
                  <a:rPr lang="tr-TR" dirty="0"/>
                  <a:t>). </a:t>
                </a:r>
                <a:r>
                  <a:rPr lang="tr-TR" dirty="0" err="1"/>
                  <a:t>In</a:t>
                </a:r>
                <a:r>
                  <a:rPr lang="tr-TR" dirty="0"/>
                  <a:t> </a:t>
                </a:r>
                <a:r>
                  <a:rPr lang="tr-TR" dirty="0" err="1"/>
                  <a:t>the</a:t>
                </a:r>
                <a:r>
                  <a:rPr lang="tr-TR" dirty="0"/>
                  <a:t> </a:t>
                </a:r>
                <a:r>
                  <a:rPr lang="tr-TR" dirty="0" err="1"/>
                  <a:t>context</a:t>
                </a:r>
                <a:r>
                  <a:rPr lang="tr-TR" dirty="0"/>
                  <a:t> of </a:t>
                </a:r>
                <a:r>
                  <a:rPr lang="tr-TR" dirty="0" err="1"/>
                  <a:t>heuristics</a:t>
                </a:r>
                <a:r>
                  <a:rPr lang="tr-TR" dirty="0"/>
                  <a:t>:</a:t>
                </a:r>
              </a:p>
              <a:p>
                <a:pPr lvl="2"/>
                <a:r>
                  <a:rPr lang="tr-TR" b="1" dirty="0" err="1"/>
                  <a:t>Elements</a:t>
                </a:r>
                <a:r>
                  <a:rPr lang="tr-TR" dirty="0"/>
                  <a:t>: </a:t>
                </a:r>
                <a:r>
                  <a:rPr lang="tr-TR" dirty="0" err="1"/>
                  <a:t>Each</a:t>
                </a:r>
                <a:r>
                  <a:rPr lang="tr-TR" dirty="0"/>
                  <a:t> </a:t>
                </a:r>
                <a:r>
                  <a:rPr lang="tr-TR" dirty="0" err="1"/>
                  <a:t>node</a:t>
                </a:r>
                <a:r>
                  <a:rPr lang="tr-TR" dirty="0"/>
                  <a:t> </a:t>
                </a:r>
                <a:r>
                  <a:rPr lang="tr-TR" dirty="0" err="1"/>
                  <a:t>represents</a:t>
                </a:r>
                <a:r>
                  <a:rPr lang="tr-TR" dirty="0"/>
                  <a:t> an </a:t>
                </a:r>
                <a:r>
                  <a:rPr lang="tr-TR" dirty="0" err="1"/>
                  <a:t>admissible</a:t>
                </a:r>
                <a:r>
                  <a:rPr lang="tr-TR" dirty="0"/>
                  <a:t> </a:t>
                </a:r>
                <a:r>
                  <a:rPr lang="tr-TR" dirty="0" err="1"/>
                  <a:t>heuristic</a:t>
                </a:r>
                <a:r>
                  <a:rPr lang="tr-TR" dirty="0"/>
                  <a:t> </a:t>
                </a:r>
                <a:r>
                  <a:rPr lang="tr-TR" dirty="0" err="1"/>
                  <a:t>function</a:t>
                </a:r>
                <a:r>
                  <a:rPr lang="tr-TR" dirty="0"/>
                  <a:t>.</a:t>
                </a:r>
              </a:p>
              <a:p>
                <a:pPr lvl="2"/>
                <a:r>
                  <a:rPr lang="tr-TR" b="1" dirty="0" err="1"/>
                  <a:t>Order</a:t>
                </a:r>
                <a:r>
                  <a:rPr lang="tr-TR" dirty="0"/>
                  <a:t>: </a:t>
                </a:r>
                <a:r>
                  <a:rPr lang="tr-TR" dirty="0" err="1"/>
                  <a:t>The</a:t>
                </a:r>
                <a:r>
                  <a:rPr lang="tr-TR" dirty="0"/>
                  <a:t> </a:t>
                </a:r>
                <a:r>
                  <a:rPr lang="tr-TR" dirty="0" err="1"/>
                  <a:t>ordering</a:t>
                </a:r>
                <a:r>
                  <a:rPr lang="tr-TR" dirty="0"/>
                  <a:t> is </a:t>
                </a:r>
                <a:r>
                  <a:rPr lang="tr-TR" dirty="0" err="1"/>
                  <a:t>based</a:t>
                </a:r>
                <a:r>
                  <a:rPr lang="tr-TR" dirty="0"/>
                  <a:t> on </a:t>
                </a:r>
                <a:r>
                  <a:rPr lang="tr-TR" b="1" dirty="0" err="1"/>
                  <a:t>dominance</a:t>
                </a:r>
                <a:r>
                  <a:rPr lang="tr-TR" dirty="0"/>
                  <a:t>: </a:t>
                </a:r>
                <a:r>
                  <a:rPr lang="tr-TR" dirty="0" err="1"/>
                  <a:t>heuristic</a:t>
                </a:r>
                <a:r>
                  <a:rPr lang="tr-TR" dirty="0"/>
                  <a:t> </a:t>
                </a:r>
                <a14:m>
                  <m:oMath xmlns:m="http://schemas.openxmlformats.org/officeDocument/2006/math">
                    <m:sSub>
                      <m:sSubPr>
                        <m:ctrlPr>
                          <a:rPr lang="ar-AE"/>
                        </m:ctrlPr>
                      </m:sSubPr>
                      <m:e>
                        <m:r>
                          <a:rPr lang="ar-AE" i="1"/>
                          <m:t>h</m:t>
                        </m:r>
                      </m:e>
                      <m:sub>
                        <m:r>
                          <a:rPr lang="ar-AE"/>
                          <m:t>1</m:t>
                        </m:r>
                      </m:sub>
                    </m:sSub>
                  </m:oMath>
                </a14:m>
                <a:r>
                  <a:rPr lang="tr-TR" dirty="0" err="1"/>
                  <a:t>dominates</a:t>
                </a:r>
                <a:r>
                  <a:rPr lang="tr-TR" dirty="0"/>
                  <a:t> </a:t>
                </a:r>
                <a14:m>
                  <m:oMath xmlns:m="http://schemas.openxmlformats.org/officeDocument/2006/math">
                    <m:sSub>
                      <m:sSubPr>
                        <m:ctrlPr>
                          <a:rPr lang="ar-AE"/>
                        </m:ctrlPr>
                      </m:sSubPr>
                      <m:e>
                        <m:r>
                          <a:rPr lang="ar-AE" i="1"/>
                          <m:t>h</m:t>
                        </m:r>
                      </m:e>
                      <m:sub>
                        <m:r>
                          <a:rPr lang="ar-AE"/>
                          <m:t>2</m:t>
                        </m:r>
                      </m:sub>
                    </m:sSub>
                  </m:oMath>
                </a14:m>
                <a:r>
                  <a:rPr lang="tr-TR" dirty="0" err="1"/>
                  <a:t>if</a:t>
                </a:r>
                <a:r>
                  <a:rPr lang="tr-TR" dirty="0"/>
                  <a:t> </a:t>
                </a:r>
                <a14:m>
                  <m:oMath xmlns:m="http://schemas.openxmlformats.org/officeDocument/2006/math">
                    <m:sSub>
                      <m:sSubPr>
                        <m:ctrlPr>
                          <a:rPr lang="ar-AE"/>
                        </m:ctrlPr>
                      </m:sSubPr>
                      <m:e>
                        <m:r>
                          <a:rPr lang="ar-AE" i="1"/>
                          <m:t>h</m:t>
                        </m:r>
                      </m:e>
                      <m:sub>
                        <m:r>
                          <a:rPr lang="ar-AE"/>
                          <m:t>1</m:t>
                        </m:r>
                      </m:sub>
                    </m:sSub>
                    <m:d>
                      <m:dPr>
                        <m:ctrlPr>
                          <a:rPr lang="ar-AE" i="1"/>
                        </m:ctrlPr>
                      </m:dPr>
                      <m:e>
                        <m:r>
                          <a:rPr lang="ar-AE" i="1"/>
                          <m:t>𝑛</m:t>
                        </m:r>
                      </m:e>
                    </m:d>
                    <m:r>
                      <a:rPr lang="ar-AE"/>
                      <m:t>≥</m:t>
                    </m:r>
                    <m:sSub>
                      <m:sSubPr>
                        <m:ctrlPr>
                          <a:rPr lang="ar-AE" i="1"/>
                        </m:ctrlPr>
                      </m:sSubPr>
                      <m:e>
                        <m:r>
                          <a:rPr lang="ar-AE" i="1"/>
                          <m:t>h</m:t>
                        </m:r>
                      </m:e>
                      <m:sub>
                        <m:r>
                          <a:rPr lang="ar-AE"/>
                          <m:t>2</m:t>
                        </m:r>
                      </m:sub>
                    </m:sSub>
                    <m:d>
                      <m:dPr>
                        <m:ctrlPr>
                          <a:rPr lang="ar-AE" i="1"/>
                        </m:ctrlPr>
                      </m:dPr>
                      <m:e>
                        <m:r>
                          <a:rPr lang="ar-AE" i="1"/>
                          <m:t>𝑛</m:t>
                        </m:r>
                      </m:e>
                    </m:d>
                  </m:oMath>
                </a14:m>
                <a:r>
                  <a:rPr lang="tr-TR" dirty="0" err="1"/>
                  <a:t>for</a:t>
                </a:r>
                <a:r>
                  <a:rPr lang="tr-TR" dirty="0"/>
                  <a:t> </a:t>
                </a:r>
                <a:r>
                  <a:rPr lang="tr-TR" dirty="0" err="1"/>
                  <a:t>all</a:t>
                </a:r>
                <a:r>
                  <a:rPr lang="tr-TR" dirty="0"/>
                  <a:t> </a:t>
                </a:r>
                <a:r>
                  <a:rPr lang="tr-TR" dirty="0" err="1"/>
                  <a:t>states</a:t>
                </a:r>
                <a:r>
                  <a:rPr lang="tr-TR" dirty="0"/>
                  <a:t> </a:t>
                </a:r>
                <a14:m>
                  <m:oMath xmlns:m="http://schemas.openxmlformats.org/officeDocument/2006/math">
                    <m:r>
                      <a:rPr lang="tr-TR" i="1"/>
                      <m:t>𝑛</m:t>
                    </m:r>
                  </m:oMath>
                </a14:m>
                <a:r>
                  <a:rPr lang="tr-TR" dirty="0"/>
                  <a:t>.</a:t>
                </a:r>
              </a:p>
              <a:p>
                <a:pPr lvl="2"/>
                <a:r>
                  <a:rPr lang="tr-TR" b="1" dirty="0" err="1"/>
                  <a:t>Join</a:t>
                </a:r>
                <a:r>
                  <a:rPr lang="tr-TR" b="1" dirty="0"/>
                  <a:t> </a:t>
                </a:r>
                <a:r>
                  <a:rPr lang="tr-TR" b="1" dirty="0" err="1"/>
                  <a:t>Operation</a:t>
                </a:r>
                <a:r>
                  <a:rPr lang="tr-TR" dirty="0"/>
                  <a:t>: </a:t>
                </a:r>
                <a:r>
                  <a:rPr lang="tr-TR" dirty="0" err="1"/>
                  <a:t>The</a:t>
                </a:r>
                <a:r>
                  <a:rPr lang="tr-TR" dirty="0"/>
                  <a:t> </a:t>
                </a:r>
                <a:r>
                  <a:rPr lang="tr-TR" dirty="0" err="1"/>
                  <a:t>join</a:t>
                </a:r>
                <a:r>
                  <a:rPr lang="tr-TR" dirty="0"/>
                  <a:t> of two </a:t>
                </a:r>
                <a:r>
                  <a:rPr lang="tr-TR" dirty="0" err="1"/>
                  <a:t>heuristics</a:t>
                </a:r>
                <a:r>
                  <a:rPr lang="tr-TR" dirty="0"/>
                  <a:t> </a:t>
                </a:r>
                <a14:m>
                  <m:oMath xmlns:m="http://schemas.openxmlformats.org/officeDocument/2006/math">
                    <m:sSub>
                      <m:sSubPr>
                        <m:ctrlPr>
                          <a:rPr lang="ar-AE"/>
                        </m:ctrlPr>
                      </m:sSubPr>
                      <m:e>
                        <m:r>
                          <a:rPr lang="ar-AE" i="1"/>
                          <m:t>h</m:t>
                        </m:r>
                      </m:e>
                      <m:sub>
                        <m:r>
                          <a:rPr lang="ar-AE"/>
                          <m:t>1</m:t>
                        </m:r>
                      </m:sub>
                    </m:sSub>
                  </m:oMath>
                </a14:m>
                <a:r>
                  <a:rPr lang="tr-TR" dirty="0" err="1"/>
                  <a:t>and</a:t>
                </a:r>
                <a:r>
                  <a:rPr lang="tr-TR" dirty="0"/>
                  <a:t> </a:t>
                </a:r>
                <a14:m>
                  <m:oMath xmlns:m="http://schemas.openxmlformats.org/officeDocument/2006/math">
                    <m:sSub>
                      <m:sSubPr>
                        <m:ctrlPr>
                          <a:rPr lang="ar-AE"/>
                        </m:ctrlPr>
                      </m:sSubPr>
                      <m:e>
                        <m:r>
                          <a:rPr lang="ar-AE" i="1"/>
                          <m:t>h</m:t>
                        </m:r>
                      </m:e>
                      <m:sub>
                        <m:r>
                          <a:rPr lang="ar-AE"/>
                          <m:t>2</m:t>
                        </m:r>
                      </m:sub>
                    </m:sSub>
                  </m:oMath>
                </a14:m>
                <a:r>
                  <a:rPr lang="tr-TR" dirty="0"/>
                  <a:t>is </a:t>
                </a:r>
                <a:r>
                  <a:rPr lang="tr-TR" dirty="0" err="1"/>
                  <a:t>defined</a:t>
                </a:r>
                <a:r>
                  <a:rPr lang="tr-TR" dirty="0"/>
                  <a:t> as:</a:t>
                </a:r>
              </a:p>
              <a:p>
                <a:pPr marL="1371531" lvl="3" indent="0">
                  <a:buNone/>
                </a:pPr>
                <a:r>
                  <a:rPr lang="tr-TR" dirty="0"/>
                  <a:t> </a:t>
                </a:r>
                <a:r>
                  <a:rPr lang="pt-BR" dirty="0"/>
                  <a:t>h</a:t>
                </a:r>
                <a:r>
                  <a:rPr lang="pt-BR" baseline="-25000" dirty="0"/>
                  <a:t>join</a:t>
                </a:r>
                <a:r>
                  <a:rPr lang="pt-BR" dirty="0"/>
                  <a:t>​(n)=max(h</a:t>
                </a:r>
                <a:r>
                  <a:rPr lang="pt-BR" baseline="-25000" dirty="0"/>
                  <a:t>1</a:t>
                </a:r>
                <a:r>
                  <a:rPr lang="pt-BR" dirty="0"/>
                  <a:t>​(n),h</a:t>
                </a:r>
                <a:r>
                  <a:rPr lang="pt-BR" baseline="-25000" dirty="0"/>
                  <a:t>2</a:t>
                </a:r>
                <a:r>
                  <a:rPr lang="pt-BR" dirty="0"/>
                  <a:t>​(n))</a:t>
                </a:r>
                <a:r>
                  <a:rPr lang="tr-TR" dirty="0"/>
                  <a:t> </a:t>
                </a:r>
              </a:p>
              <a:p>
                <a:pPr lvl="1"/>
                <a:r>
                  <a:rPr lang="tr-TR" sz="2800" dirty="0" err="1">
                    <a:solidFill>
                      <a:schemeClr val="tx1"/>
                    </a:solidFill>
                  </a:rPr>
                  <a:t>This</a:t>
                </a:r>
                <a:r>
                  <a:rPr lang="tr-TR" sz="2800" dirty="0">
                    <a:solidFill>
                      <a:schemeClr val="tx1"/>
                    </a:solidFill>
                  </a:rPr>
                  <a:t> </a:t>
                </a:r>
                <a:r>
                  <a:rPr lang="tr-TR" sz="2800" dirty="0" err="1">
                    <a:solidFill>
                      <a:schemeClr val="tx1"/>
                    </a:solidFill>
                  </a:rPr>
                  <a:t>new</a:t>
                </a:r>
                <a:r>
                  <a:rPr lang="tr-TR" sz="2800" dirty="0">
                    <a:solidFill>
                      <a:schemeClr val="tx1"/>
                    </a:solidFill>
                  </a:rPr>
                  <a:t> </a:t>
                </a:r>
                <a:r>
                  <a:rPr lang="tr-TR" sz="2800" dirty="0" err="1">
                    <a:solidFill>
                      <a:schemeClr val="tx1"/>
                    </a:solidFill>
                  </a:rPr>
                  <a:t>heuristic</a:t>
                </a:r>
                <a:r>
                  <a:rPr lang="tr-TR" sz="2800" dirty="0">
                    <a:solidFill>
                      <a:schemeClr val="tx1"/>
                    </a:solidFill>
                  </a:rPr>
                  <a:t> </a:t>
                </a:r>
                <a:r>
                  <a:rPr lang="tr-TR" sz="2800" dirty="0" err="1">
                    <a:solidFill>
                      <a:schemeClr val="tx1"/>
                    </a:solidFill>
                  </a:rPr>
                  <a:t>dominates</a:t>
                </a:r>
                <a:r>
                  <a:rPr lang="tr-TR" sz="2800" dirty="0">
                    <a:solidFill>
                      <a:schemeClr val="tx1"/>
                    </a:solidFill>
                  </a:rPr>
                  <a:t> </a:t>
                </a:r>
                <a:r>
                  <a:rPr lang="tr-TR" sz="2800" dirty="0" err="1">
                    <a:solidFill>
                      <a:schemeClr val="tx1"/>
                    </a:solidFill>
                  </a:rPr>
                  <a:t>both</a:t>
                </a:r>
                <a:r>
                  <a:rPr lang="tr-TR" sz="2800" dirty="0">
                    <a:solidFill>
                      <a:schemeClr val="tx1"/>
                    </a:solidFill>
                  </a:rPr>
                  <a:t> </a:t>
                </a:r>
                <a14:m>
                  <m:oMath xmlns:m="http://schemas.openxmlformats.org/officeDocument/2006/math">
                    <m:sSub>
                      <m:sSubPr>
                        <m:ctrlPr>
                          <a:rPr lang="ar-AE" sz="2800">
                            <a:solidFill>
                              <a:schemeClr val="tx1"/>
                            </a:solidFill>
                          </a:rPr>
                        </m:ctrlPr>
                      </m:sSubPr>
                      <m:e>
                        <m:r>
                          <a:rPr lang="ar-AE" sz="2800">
                            <a:solidFill>
                              <a:schemeClr val="tx1"/>
                            </a:solidFill>
                          </a:rPr>
                          <m:t>h</m:t>
                        </m:r>
                      </m:e>
                      <m:sub>
                        <m:r>
                          <a:rPr lang="ar-AE" sz="2800">
                            <a:solidFill>
                              <a:schemeClr val="tx1"/>
                            </a:solidFill>
                          </a:rPr>
                          <m:t>1</m:t>
                        </m:r>
                      </m:sub>
                    </m:sSub>
                  </m:oMath>
                </a14:m>
                <a:r>
                  <a:rPr lang="tr-TR" sz="2800" dirty="0" err="1">
                    <a:solidFill>
                      <a:schemeClr val="tx1"/>
                    </a:solidFill>
                  </a:rPr>
                  <a:t>and</a:t>
                </a:r>
                <a:r>
                  <a:rPr lang="tr-TR" sz="2800" dirty="0">
                    <a:solidFill>
                      <a:schemeClr val="tx1"/>
                    </a:solidFill>
                  </a:rPr>
                  <a:t> </a:t>
                </a:r>
                <a14:m>
                  <m:oMath xmlns:m="http://schemas.openxmlformats.org/officeDocument/2006/math">
                    <m:sSub>
                      <m:sSubPr>
                        <m:ctrlPr>
                          <a:rPr lang="ar-AE" sz="2800">
                            <a:solidFill>
                              <a:schemeClr val="tx1"/>
                            </a:solidFill>
                          </a:rPr>
                        </m:ctrlPr>
                      </m:sSubPr>
                      <m:e>
                        <m:r>
                          <a:rPr lang="ar-AE" sz="2800">
                            <a:solidFill>
                              <a:schemeClr val="tx1"/>
                            </a:solidFill>
                          </a:rPr>
                          <m:t>h</m:t>
                        </m:r>
                      </m:e>
                      <m:sub>
                        <m:r>
                          <a:rPr lang="ar-AE" sz="2800">
                            <a:solidFill>
                              <a:schemeClr val="tx1"/>
                            </a:solidFill>
                          </a:rPr>
                          <m:t>2</m:t>
                        </m:r>
                      </m:sub>
                    </m:sSub>
                  </m:oMath>
                </a14:m>
                <a:r>
                  <a:rPr lang="ar-AE" sz="2800" dirty="0">
                    <a:solidFill>
                      <a:schemeClr val="tx1"/>
                    </a:solidFill>
                  </a:rPr>
                  <a:t>.</a:t>
                </a:r>
              </a:p>
              <a:p>
                <a:endParaRPr lang="tr-TR" dirty="0"/>
              </a:p>
            </p:txBody>
          </p:sp>
        </mc:Choice>
        <mc:Fallback>
          <p:sp>
            <p:nvSpPr>
              <p:cNvPr id="3" name="Content Placeholder 2">
                <a:extLst>
                  <a:ext uri="{FF2B5EF4-FFF2-40B4-BE49-F238E27FC236}">
                    <a16:creationId xmlns:a16="http://schemas.microsoft.com/office/drawing/2014/main" id="{04F0B791-D00D-EC78-ADAA-9E863BB00106}"/>
                  </a:ext>
                </a:extLst>
              </p:cNvPr>
              <p:cNvSpPr>
                <a:spLocks noGrp="1" noRot="1" noChangeAspect="1" noMove="1" noResize="1" noEditPoints="1" noAdjustHandles="1" noChangeArrowheads="1" noChangeShapeType="1" noTextEdit="1"/>
              </p:cNvSpPr>
              <p:nvPr>
                <p:ph idx="1"/>
              </p:nvPr>
            </p:nvSpPr>
            <p:spPr>
              <a:blipFill>
                <a:blip r:embed="rId2"/>
                <a:stretch>
                  <a:fillRect t="-1160" r="-214"/>
                </a:stretch>
              </a:blipFill>
            </p:spPr>
            <p:txBody>
              <a:bodyPr/>
              <a:lstStyle/>
              <a:p>
                <a:r>
                  <a:rPr lang="tr-TR">
                    <a:noFill/>
                  </a:rPr>
                  <a:t> </a:t>
                </a:r>
              </a:p>
            </p:txBody>
          </p:sp>
        </mc:Fallback>
      </mc:AlternateContent>
    </p:spTree>
    <p:extLst>
      <p:ext uri="{BB962C8B-B14F-4D97-AF65-F5344CB8AC3E}">
        <p14:creationId xmlns:p14="http://schemas.microsoft.com/office/powerpoint/2010/main" val="2921953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AA919-E9C8-4824-92F9-F547FC769B46}"/>
              </a:ext>
            </a:extLst>
          </p:cNvPr>
          <p:cNvSpPr>
            <a:spLocks noGrp="1"/>
          </p:cNvSpPr>
          <p:nvPr>
            <p:ph type="title"/>
          </p:nvPr>
        </p:nvSpPr>
        <p:spPr/>
        <p:txBody>
          <a:bodyPr/>
          <a:lstStyle/>
          <a:p>
            <a:r>
              <a:rPr lang="en-US" dirty="0"/>
              <a:t>Trivial Heuristics, Dominance</a:t>
            </a:r>
          </a:p>
        </p:txBody>
      </p:sp>
      <p:pic>
        <p:nvPicPr>
          <p:cNvPr id="5" name="Picture 4">
            <a:extLst>
              <a:ext uri="{FF2B5EF4-FFF2-40B4-BE49-F238E27FC236}">
                <a16:creationId xmlns:a16="http://schemas.microsoft.com/office/drawing/2014/main" id="{B4A2B8FF-20C7-48E7-B9B8-C1D4341D69E8}"/>
              </a:ext>
            </a:extLst>
          </p:cNvPr>
          <p:cNvPicPr>
            <a:picLocks noChangeAspect="1"/>
          </p:cNvPicPr>
          <p:nvPr/>
        </p:nvPicPr>
        <p:blipFill>
          <a:blip r:embed="rId2"/>
          <a:stretch>
            <a:fillRect/>
          </a:stretch>
        </p:blipFill>
        <p:spPr>
          <a:xfrm>
            <a:off x="1447800" y="1371600"/>
            <a:ext cx="9906000" cy="5186274"/>
          </a:xfrm>
          <a:prstGeom prst="rect">
            <a:avLst/>
          </a:prstGeom>
        </p:spPr>
      </p:pic>
    </p:spTree>
    <p:extLst>
      <p:ext uri="{BB962C8B-B14F-4D97-AF65-F5344CB8AC3E}">
        <p14:creationId xmlns:p14="http://schemas.microsoft.com/office/powerpoint/2010/main" val="25127976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33194-8CF6-9033-8303-267C494F2844}"/>
              </a:ext>
            </a:extLst>
          </p:cNvPr>
          <p:cNvSpPr>
            <a:spLocks noGrp="1"/>
          </p:cNvSpPr>
          <p:nvPr>
            <p:ph type="title"/>
          </p:nvPr>
        </p:nvSpPr>
        <p:spPr/>
        <p:txBody>
          <a:bodyPr/>
          <a:lstStyle/>
          <a:p>
            <a:r>
              <a:rPr lang="tr-TR" dirty="0" err="1"/>
              <a:t>Trivial</a:t>
            </a:r>
            <a:r>
              <a:rPr lang="tr-TR" dirty="0"/>
              <a:t> </a:t>
            </a:r>
            <a:r>
              <a:rPr lang="tr-TR" dirty="0" err="1"/>
              <a:t>Heuristics</a:t>
            </a:r>
            <a:endParaRPr lang="tr-TR"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353930E-466A-8744-1D51-AFF52DD9E766}"/>
                  </a:ext>
                </a:extLst>
              </p:cNvPr>
              <p:cNvSpPr>
                <a:spLocks noGrp="1"/>
              </p:cNvSpPr>
              <p:nvPr>
                <p:ph idx="1"/>
              </p:nvPr>
            </p:nvSpPr>
            <p:spPr/>
            <p:txBody>
              <a:bodyPr>
                <a:normAutofit fontScale="70000" lnSpcReduction="20000"/>
              </a:bodyPr>
              <a:lstStyle/>
              <a:p>
                <a:r>
                  <a:rPr lang="tr-TR" b="1" dirty="0"/>
                  <a:t>Definition</a:t>
                </a:r>
                <a:r>
                  <a:rPr lang="tr-TR" dirty="0"/>
                  <a:t>: </a:t>
                </a:r>
              </a:p>
              <a:p>
                <a:pPr lvl="1"/>
                <a:r>
                  <a:rPr lang="tr-TR" dirty="0"/>
                  <a:t>A </a:t>
                </a:r>
                <a:r>
                  <a:rPr lang="tr-TR" i="1" dirty="0" err="1"/>
                  <a:t>trivial</a:t>
                </a:r>
                <a:r>
                  <a:rPr lang="tr-TR" i="1" dirty="0"/>
                  <a:t> </a:t>
                </a:r>
                <a:r>
                  <a:rPr lang="tr-TR" i="1" dirty="0" err="1"/>
                  <a:t>heuristic</a:t>
                </a:r>
                <a:r>
                  <a:rPr lang="tr-TR" dirty="0"/>
                  <a:t> is a </a:t>
                </a:r>
                <a:r>
                  <a:rPr lang="tr-TR" dirty="0" err="1"/>
                  <a:t>simple</a:t>
                </a:r>
                <a:r>
                  <a:rPr lang="tr-TR" dirty="0"/>
                  <a:t>, </a:t>
                </a:r>
                <a:r>
                  <a:rPr lang="tr-TR" dirty="0" err="1"/>
                  <a:t>often</a:t>
                </a:r>
                <a:r>
                  <a:rPr lang="tr-TR" dirty="0"/>
                  <a:t> </a:t>
                </a:r>
                <a:r>
                  <a:rPr lang="tr-TR" dirty="0" err="1"/>
                  <a:t>naive</a:t>
                </a:r>
                <a:r>
                  <a:rPr lang="tr-TR" dirty="0"/>
                  <a:t> </a:t>
                </a:r>
                <a:r>
                  <a:rPr lang="tr-TR" dirty="0" err="1"/>
                  <a:t>heuristic</a:t>
                </a:r>
                <a:r>
                  <a:rPr lang="tr-TR" dirty="0"/>
                  <a:t> </a:t>
                </a:r>
                <a:r>
                  <a:rPr lang="tr-TR" dirty="0" err="1"/>
                  <a:t>function</a:t>
                </a:r>
                <a:r>
                  <a:rPr lang="tr-TR" dirty="0"/>
                  <a:t> </a:t>
                </a:r>
                <a:r>
                  <a:rPr lang="tr-TR" dirty="0" err="1"/>
                  <a:t>that</a:t>
                </a:r>
                <a:r>
                  <a:rPr lang="tr-TR" dirty="0"/>
                  <a:t> </a:t>
                </a:r>
                <a:r>
                  <a:rPr lang="tr-TR" dirty="0" err="1"/>
                  <a:t>provides</a:t>
                </a:r>
                <a:r>
                  <a:rPr lang="tr-TR" dirty="0"/>
                  <a:t> minimal </a:t>
                </a:r>
                <a:r>
                  <a:rPr lang="tr-TR" dirty="0" err="1"/>
                  <a:t>guidance</a:t>
                </a:r>
                <a:r>
                  <a:rPr lang="tr-TR" dirty="0"/>
                  <a:t> in </a:t>
                </a:r>
                <a:r>
                  <a:rPr lang="tr-TR" dirty="0" err="1"/>
                  <a:t>search</a:t>
                </a:r>
                <a:r>
                  <a:rPr lang="tr-TR" dirty="0"/>
                  <a:t> </a:t>
                </a:r>
                <a:r>
                  <a:rPr lang="tr-TR" dirty="0" err="1"/>
                  <a:t>or</a:t>
                </a:r>
                <a:r>
                  <a:rPr lang="tr-TR" dirty="0"/>
                  <a:t> </a:t>
                </a:r>
                <a:r>
                  <a:rPr lang="tr-TR" dirty="0" err="1"/>
                  <a:t>decision-making</a:t>
                </a:r>
                <a:r>
                  <a:rPr lang="tr-TR" dirty="0"/>
                  <a:t>. </a:t>
                </a:r>
                <a:r>
                  <a:rPr lang="tr-TR" dirty="0" err="1"/>
                  <a:t>It</a:t>
                </a:r>
                <a:r>
                  <a:rPr lang="tr-TR" dirty="0"/>
                  <a:t> </a:t>
                </a:r>
                <a:r>
                  <a:rPr lang="tr-TR" dirty="0" err="1"/>
                  <a:t>typically</a:t>
                </a:r>
                <a:r>
                  <a:rPr lang="tr-TR" dirty="0"/>
                  <a:t> </a:t>
                </a:r>
                <a:r>
                  <a:rPr lang="tr-TR" dirty="0" err="1"/>
                  <a:t>returns</a:t>
                </a:r>
                <a:r>
                  <a:rPr lang="tr-TR" dirty="0"/>
                  <a:t> a </a:t>
                </a:r>
                <a:r>
                  <a:rPr lang="tr-TR" dirty="0" err="1"/>
                  <a:t>constant</a:t>
                </a:r>
                <a:r>
                  <a:rPr lang="tr-TR" dirty="0"/>
                  <a:t> </a:t>
                </a:r>
                <a:r>
                  <a:rPr lang="tr-TR" dirty="0" err="1"/>
                  <a:t>value</a:t>
                </a:r>
                <a:r>
                  <a:rPr lang="tr-TR" dirty="0"/>
                  <a:t> (</a:t>
                </a:r>
                <a:r>
                  <a:rPr lang="tr-TR" dirty="0" err="1"/>
                  <a:t>e.g</a:t>
                </a:r>
                <a:r>
                  <a:rPr lang="tr-TR" dirty="0"/>
                  <a:t>., </a:t>
                </a:r>
                <a:r>
                  <a:rPr lang="tr-TR" dirty="0" err="1"/>
                  <a:t>zero</a:t>
                </a:r>
                <a:r>
                  <a:rPr lang="tr-TR" dirty="0"/>
                  <a:t>) </a:t>
                </a:r>
                <a:r>
                  <a:rPr lang="tr-TR" dirty="0" err="1"/>
                  <a:t>or</a:t>
                </a:r>
                <a:r>
                  <a:rPr lang="tr-TR" dirty="0"/>
                  <a:t> a </a:t>
                </a:r>
                <a:r>
                  <a:rPr lang="tr-TR" dirty="0" err="1"/>
                  <a:t>very</a:t>
                </a:r>
                <a:r>
                  <a:rPr lang="tr-TR" dirty="0"/>
                  <a:t> </a:t>
                </a:r>
                <a:r>
                  <a:rPr lang="tr-TR" dirty="0" err="1"/>
                  <a:t>basic</a:t>
                </a:r>
                <a:r>
                  <a:rPr lang="tr-TR" dirty="0"/>
                  <a:t> </a:t>
                </a:r>
                <a:r>
                  <a:rPr lang="tr-TR" dirty="0" err="1"/>
                  <a:t>estimate</a:t>
                </a:r>
                <a:r>
                  <a:rPr lang="tr-TR" dirty="0"/>
                  <a:t>.</a:t>
                </a:r>
              </a:p>
              <a:p>
                <a:r>
                  <a:rPr lang="tr-TR" b="1" dirty="0" err="1"/>
                  <a:t>Examples</a:t>
                </a:r>
                <a:r>
                  <a:rPr lang="tr-TR" dirty="0"/>
                  <a:t>:</a:t>
                </a:r>
              </a:p>
              <a:p>
                <a:pPr lvl="1"/>
                <a:r>
                  <a:rPr lang="tr-TR" dirty="0" err="1"/>
                  <a:t>In</a:t>
                </a:r>
                <a:r>
                  <a:rPr lang="tr-TR" dirty="0"/>
                  <a:t> A* </a:t>
                </a:r>
                <a:r>
                  <a:rPr lang="tr-TR" dirty="0" err="1"/>
                  <a:t>search</a:t>
                </a:r>
                <a:r>
                  <a:rPr lang="tr-TR" dirty="0"/>
                  <a:t>, a </a:t>
                </a:r>
                <a:r>
                  <a:rPr lang="tr-TR" dirty="0" err="1"/>
                  <a:t>trivial</a:t>
                </a:r>
                <a:r>
                  <a:rPr lang="tr-TR" dirty="0"/>
                  <a:t> </a:t>
                </a:r>
                <a:r>
                  <a:rPr lang="tr-TR" dirty="0" err="1"/>
                  <a:t>heuristic</a:t>
                </a:r>
                <a:r>
                  <a:rPr lang="tr-TR" dirty="0"/>
                  <a:t> </a:t>
                </a:r>
                <a:r>
                  <a:rPr lang="tr-TR" dirty="0" err="1"/>
                  <a:t>might</a:t>
                </a:r>
                <a:r>
                  <a:rPr lang="tr-TR" dirty="0"/>
                  <a:t> be </a:t>
                </a:r>
                <a14:m>
                  <m:oMath xmlns:m="http://schemas.openxmlformats.org/officeDocument/2006/math">
                    <m:r>
                      <a:rPr lang="tr-TR" i="1"/>
                      <m:t>h</m:t>
                    </m:r>
                    <m:d>
                      <m:dPr>
                        <m:ctrlPr>
                          <a:rPr lang="ar-AE" i="1"/>
                        </m:ctrlPr>
                      </m:dPr>
                      <m:e>
                        <m:r>
                          <a:rPr lang="ar-AE" i="1"/>
                          <m:t>𝑛</m:t>
                        </m:r>
                      </m:e>
                    </m:d>
                    <m:r>
                      <a:rPr lang="ar-AE"/>
                      <m:t>=</m:t>
                    </m:r>
                    <m:r>
                      <a:rPr lang="ar-AE"/>
                      <m:t>0</m:t>
                    </m:r>
                  </m:oMath>
                </a14:m>
                <a:r>
                  <a:rPr lang="tr-TR" dirty="0" err="1"/>
                  <a:t>for</a:t>
                </a:r>
                <a:r>
                  <a:rPr lang="tr-TR" dirty="0"/>
                  <a:t> </a:t>
                </a:r>
                <a:r>
                  <a:rPr lang="tr-TR" dirty="0" err="1"/>
                  <a:t>all</a:t>
                </a:r>
                <a:r>
                  <a:rPr lang="tr-TR" dirty="0"/>
                  <a:t> </a:t>
                </a:r>
                <a:r>
                  <a:rPr lang="tr-TR" dirty="0" err="1"/>
                  <a:t>nodes</a:t>
                </a:r>
                <a:r>
                  <a:rPr lang="tr-TR" dirty="0"/>
                  <a:t>, </a:t>
                </a:r>
                <a:r>
                  <a:rPr lang="tr-TR" dirty="0" err="1"/>
                  <a:t>which</a:t>
                </a:r>
                <a:r>
                  <a:rPr lang="tr-TR" dirty="0"/>
                  <a:t> </a:t>
                </a:r>
                <a:r>
                  <a:rPr lang="tr-TR" dirty="0" err="1"/>
                  <a:t>effectively</a:t>
                </a:r>
                <a:r>
                  <a:rPr lang="tr-TR" dirty="0"/>
                  <a:t> </a:t>
                </a:r>
                <a:r>
                  <a:rPr lang="tr-TR" dirty="0" err="1"/>
                  <a:t>reduces</a:t>
                </a:r>
                <a:r>
                  <a:rPr lang="tr-TR" dirty="0"/>
                  <a:t> A* </a:t>
                </a:r>
                <a:r>
                  <a:rPr lang="tr-TR" dirty="0" err="1"/>
                  <a:t>to</a:t>
                </a:r>
                <a:r>
                  <a:rPr lang="tr-TR" dirty="0"/>
                  <a:t> </a:t>
                </a:r>
                <a:r>
                  <a:rPr lang="tr-TR" dirty="0" err="1"/>
                  <a:t>Dijkstra’s</a:t>
                </a:r>
                <a:r>
                  <a:rPr lang="tr-TR" dirty="0"/>
                  <a:t> </a:t>
                </a:r>
                <a:r>
                  <a:rPr lang="tr-TR" dirty="0" err="1"/>
                  <a:t>algorithm</a:t>
                </a:r>
                <a:r>
                  <a:rPr lang="tr-TR" dirty="0"/>
                  <a:t>.</a:t>
                </a:r>
              </a:p>
              <a:p>
                <a:pPr lvl="1"/>
                <a:r>
                  <a:rPr lang="tr-TR" dirty="0" err="1"/>
                  <a:t>In</a:t>
                </a:r>
                <a:r>
                  <a:rPr lang="tr-TR" dirty="0"/>
                  <a:t> </a:t>
                </a:r>
                <a:r>
                  <a:rPr lang="tr-TR" dirty="0" err="1"/>
                  <a:t>decision-making</a:t>
                </a:r>
                <a:r>
                  <a:rPr lang="tr-TR" dirty="0"/>
                  <a:t>, </a:t>
                </a:r>
                <a:r>
                  <a:rPr lang="tr-TR" dirty="0" err="1"/>
                  <a:t>choosing</a:t>
                </a:r>
                <a:r>
                  <a:rPr lang="tr-TR" dirty="0"/>
                  <a:t> </a:t>
                </a:r>
                <a:r>
                  <a:rPr lang="tr-TR" dirty="0" err="1"/>
                  <a:t>randomly</a:t>
                </a:r>
                <a:r>
                  <a:rPr lang="tr-TR" dirty="0"/>
                  <a:t> </a:t>
                </a:r>
                <a:r>
                  <a:rPr lang="tr-TR" dirty="0" err="1"/>
                  <a:t>or</a:t>
                </a:r>
                <a:r>
                  <a:rPr lang="tr-TR" dirty="0"/>
                  <a:t> </a:t>
                </a:r>
                <a:r>
                  <a:rPr lang="tr-TR" dirty="0" err="1"/>
                  <a:t>always</a:t>
                </a:r>
                <a:r>
                  <a:rPr lang="tr-TR" dirty="0"/>
                  <a:t> </a:t>
                </a:r>
                <a:r>
                  <a:rPr lang="tr-TR" dirty="0" err="1"/>
                  <a:t>selecting</a:t>
                </a:r>
                <a:r>
                  <a:rPr lang="tr-TR" dirty="0"/>
                  <a:t> </a:t>
                </a:r>
                <a:r>
                  <a:rPr lang="tr-TR" dirty="0" err="1"/>
                  <a:t>the</a:t>
                </a:r>
                <a:r>
                  <a:rPr lang="tr-TR" dirty="0"/>
                  <a:t> </a:t>
                </a:r>
                <a:r>
                  <a:rPr lang="tr-TR" dirty="0" err="1"/>
                  <a:t>first</a:t>
                </a:r>
                <a:r>
                  <a:rPr lang="tr-TR" dirty="0"/>
                  <a:t> </a:t>
                </a:r>
                <a:r>
                  <a:rPr lang="tr-TR" dirty="0" err="1"/>
                  <a:t>option</a:t>
                </a:r>
                <a:r>
                  <a:rPr lang="tr-TR" dirty="0"/>
                  <a:t> </a:t>
                </a:r>
                <a:r>
                  <a:rPr lang="tr-TR" dirty="0" err="1"/>
                  <a:t>could</a:t>
                </a:r>
                <a:r>
                  <a:rPr lang="tr-TR" dirty="0"/>
                  <a:t> be </a:t>
                </a:r>
                <a:r>
                  <a:rPr lang="tr-TR" dirty="0" err="1"/>
                  <a:t>considered</a:t>
                </a:r>
                <a:r>
                  <a:rPr lang="tr-TR" dirty="0"/>
                  <a:t> </a:t>
                </a:r>
                <a:r>
                  <a:rPr lang="tr-TR" dirty="0" err="1"/>
                  <a:t>trivial</a:t>
                </a:r>
                <a:r>
                  <a:rPr lang="tr-TR" dirty="0"/>
                  <a:t>.</a:t>
                </a:r>
              </a:p>
              <a:p>
                <a:r>
                  <a:rPr lang="tr-TR" b="1" dirty="0" err="1"/>
                  <a:t>Use</a:t>
                </a:r>
                <a:r>
                  <a:rPr lang="tr-TR" b="1" dirty="0"/>
                  <a:t> </a:t>
                </a:r>
                <a:r>
                  <a:rPr lang="tr-TR" b="1" dirty="0" err="1"/>
                  <a:t>Cases</a:t>
                </a:r>
                <a:r>
                  <a:rPr lang="tr-TR" dirty="0"/>
                  <a:t>:</a:t>
                </a:r>
              </a:p>
              <a:p>
                <a:pPr lvl="1"/>
                <a:r>
                  <a:rPr lang="tr-TR" b="1" dirty="0" err="1"/>
                  <a:t>Baseline</a:t>
                </a:r>
                <a:r>
                  <a:rPr lang="tr-TR" b="1" dirty="0"/>
                  <a:t> </a:t>
                </a:r>
                <a:r>
                  <a:rPr lang="tr-TR" b="1" dirty="0" err="1"/>
                  <a:t>comparison</a:t>
                </a:r>
                <a:r>
                  <a:rPr lang="tr-TR" dirty="0"/>
                  <a:t>: </a:t>
                </a:r>
                <a:r>
                  <a:rPr lang="tr-TR" dirty="0" err="1"/>
                  <a:t>Trivial</a:t>
                </a:r>
                <a:r>
                  <a:rPr lang="tr-TR" dirty="0"/>
                  <a:t> </a:t>
                </a:r>
                <a:r>
                  <a:rPr lang="tr-TR" dirty="0" err="1"/>
                  <a:t>heuristics</a:t>
                </a:r>
                <a:r>
                  <a:rPr lang="tr-TR" dirty="0"/>
                  <a:t> </a:t>
                </a:r>
                <a:r>
                  <a:rPr lang="tr-TR" dirty="0" err="1"/>
                  <a:t>are</a:t>
                </a:r>
                <a:r>
                  <a:rPr lang="tr-TR" dirty="0"/>
                  <a:t> </a:t>
                </a:r>
                <a:r>
                  <a:rPr lang="tr-TR" dirty="0" err="1"/>
                  <a:t>often</a:t>
                </a:r>
                <a:r>
                  <a:rPr lang="tr-TR" dirty="0"/>
                  <a:t> </a:t>
                </a:r>
                <a:r>
                  <a:rPr lang="tr-TR" dirty="0" err="1"/>
                  <a:t>used</a:t>
                </a:r>
                <a:r>
                  <a:rPr lang="tr-TR" dirty="0"/>
                  <a:t> as a </a:t>
                </a:r>
                <a:r>
                  <a:rPr lang="tr-TR" dirty="0" err="1"/>
                  <a:t>benchmark</a:t>
                </a:r>
                <a:r>
                  <a:rPr lang="tr-TR" dirty="0"/>
                  <a:t> </a:t>
                </a:r>
                <a:r>
                  <a:rPr lang="tr-TR" dirty="0" err="1"/>
                  <a:t>to</a:t>
                </a:r>
                <a:r>
                  <a:rPr lang="tr-TR" dirty="0"/>
                  <a:t> </a:t>
                </a:r>
                <a:r>
                  <a:rPr lang="tr-TR" dirty="0" err="1"/>
                  <a:t>evaluate</a:t>
                </a:r>
                <a:r>
                  <a:rPr lang="tr-TR" dirty="0"/>
                  <a:t> </a:t>
                </a:r>
                <a:r>
                  <a:rPr lang="tr-TR" dirty="0" err="1"/>
                  <a:t>the</a:t>
                </a:r>
                <a:r>
                  <a:rPr lang="tr-TR" dirty="0"/>
                  <a:t> </a:t>
                </a:r>
                <a:r>
                  <a:rPr lang="tr-TR" dirty="0" err="1"/>
                  <a:t>effectiveness</a:t>
                </a:r>
                <a:r>
                  <a:rPr lang="tr-TR" dirty="0"/>
                  <a:t> of </a:t>
                </a:r>
                <a:r>
                  <a:rPr lang="tr-TR" dirty="0" err="1"/>
                  <a:t>more</a:t>
                </a:r>
                <a:r>
                  <a:rPr lang="tr-TR" dirty="0"/>
                  <a:t> </a:t>
                </a:r>
                <a:r>
                  <a:rPr lang="tr-TR" dirty="0" err="1"/>
                  <a:t>sophisticated</a:t>
                </a:r>
                <a:r>
                  <a:rPr lang="tr-TR" dirty="0"/>
                  <a:t> </a:t>
                </a:r>
                <a:r>
                  <a:rPr lang="tr-TR" dirty="0" err="1"/>
                  <a:t>heuristics</a:t>
                </a:r>
                <a:r>
                  <a:rPr lang="tr-TR" dirty="0"/>
                  <a:t>.</a:t>
                </a:r>
              </a:p>
              <a:p>
                <a:pPr lvl="1"/>
                <a:r>
                  <a:rPr lang="tr-TR" b="1" dirty="0" err="1"/>
                  <a:t>Guaranteed</a:t>
                </a:r>
                <a:r>
                  <a:rPr lang="tr-TR" b="1" dirty="0"/>
                  <a:t> </a:t>
                </a:r>
                <a:r>
                  <a:rPr lang="tr-TR" b="1" dirty="0" err="1"/>
                  <a:t>admissibility</a:t>
                </a:r>
                <a:r>
                  <a:rPr lang="tr-TR" dirty="0"/>
                  <a:t>: </a:t>
                </a:r>
                <a:r>
                  <a:rPr lang="tr-TR" dirty="0" err="1"/>
                  <a:t>In</a:t>
                </a:r>
                <a:r>
                  <a:rPr lang="tr-TR" dirty="0"/>
                  <a:t> </a:t>
                </a:r>
                <a:r>
                  <a:rPr lang="tr-TR" dirty="0" err="1"/>
                  <a:t>algorithms</a:t>
                </a:r>
                <a:r>
                  <a:rPr lang="tr-TR" dirty="0"/>
                  <a:t> </a:t>
                </a:r>
                <a:r>
                  <a:rPr lang="tr-TR" dirty="0" err="1"/>
                  <a:t>like</a:t>
                </a:r>
                <a:r>
                  <a:rPr lang="tr-TR" dirty="0"/>
                  <a:t> A*, a </a:t>
                </a:r>
                <a:r>
                  <a:rPr lang="tr-TR" dirty="0" err="1"/>
                  <a:t>trivial</a:t>
                </a:r>
                <a:r>
                  <a:rPr lang="tr-TR" dirty="0"/>
                  <a:t> </a:t>
                </a:r>
                <a:r>
                  <a:rPr lang="tr-TR" dirty="0" err="1"/>
                  <a:t>heuristic</a:t>
                </a:r>
                <a:r>
                  <a:rPr lang="tr-TR" dirty="0"/>
                  <a:t> is </a:t>
                </a:r>
                <a:r>
                  <a:rPr lang="tr-TR" dirty="0" err="1"/>
                  <a:t>admissible</a:t>
                </a:r>
                <a:r>
                  <a:rPr lang="tr-TR" dirty="0"/>
                  <a:t> (</a:t>
                </a:r>
                <a:r>
                  <a:rPr lang="tr-TR" dirty="0" err="1"/>
                  <a:t>never</a:t>
                </a:r>
                <a:r>
                  <a:rPr lang="tr-TR" dirty="0"/>
                  <a:t> </a:t>
                </a:r>
                <a:r>
                  <a:rPr lang="tr-TR" dirty="0" err="1"/>
                  <a:t>overestimates</a:t>
                </a:r>
                <a:r>
                  <a:rPr lang="tr-TR" dirty="0"/>
                  <a:t>), </a:t>
                </a:r>
                <a:r>
                  <a:rPr lang="tr-TR" dirty="0" err="1"/>
                  <a:t>ensuring</a:t>
                </a:r>
                <a:r>
                  <a:rPr lang="tr-TR" dirty="0"/>
                  <a:t> </a:t>
                </a:r>
                <a:r>
                  <a:rPr lang="tr-TR" dirty="0" err="1"/>
                  <a:t>optimality</a:t>
                </a:r>
                <a:r>
                  <a:rPr lang="tr-TR" dirty="0"/>
                  <a:t> but </a:t>
                </a:r>
                <a:r>
                  <a:rPr lang="tr-TR" dirty="0" err="1"/>
                  <a:t>sacrificing</a:t>
                </a:r>
                <a:r>
                  <a:rPr lang="tr-TR" dirty="0"/>
                  <a:t> </a:t>
                </a:r>
                <a:r>
                  <a:rPr lang="tr-TR" dirty="0" err="1"/>
                  <a:t>efficiency</a:t>
                </a:r>
                <a:r>
                  <a:rPr lang="tr-TR" dirty="0"/>
                  <a:t>.</a:t>
                </a:r>
              </a:p>
              <a:p>
                <a:r>
                  <a:rPr lang="tr-TR" b="1" dirty="0" err="1"/>
                  <a:t>Limitations</a:t>
                </a:r>
                <a:r>
                  <a:rPr lang="tr-TR" dirty="0"/>
                  <a:t>:</a:t>
                </a:r>
              </a:p>
              <a:p>
                <a:pPr lvl="1"/>
                <a:r>
                  <a:rPr lang="tr-TR" dirty="0" err="1"/>
                  <a:t>Poor</a:t>
                </a:r>
                <a:r>
                  <a:rPr lang="tr-TR" dirty="0"/>
                  <a:t> </a:t>
                </a:r>
                <a:r>
                  <a:rPr lang="tr-TR" dirty="0" err="1"/>
                  <a:t>performance</a:t>
                </a:r>
                <a:r>
                  <a:rPr lang="tr-TR" dirty="0"/>
                  <a:t> in </a:t>
                </a:r>
                <a:r>
                  <a:rPr lang="tr-TR" dirty="0" err="1"/>
                  <a:t>large</a:t>
                </a:r>
                <a:r>
                  <a:rPr lang="tr-TR" dirty="0"/>
                  <a:t> </a:t>
                </a:r>
                <a:r>
                  <a:rPr lang="tr-TR" dirty="0" err="1"/>
                  <a:t>or</a:t>
                </a:r>
                <a:r>
                  <a:rPr lang="tr-TR" dirty="0"/>
                  <a:t> </a:t>
                </a:r>
                <a:r>
                  <a:rPr lang="tr-TR" dirty="0" err="1"/>
                  <a:t>complex</a:t>
                </a:r>
                <a:r>
                  <a:rPr lang="tr-TR" dirty="0"/>
                  <a:t> </a:t>
                </a:r>
                <a:r>
                  <a:rPr lang="tr-TR" dirty="0" err="1"/>
                  <a:t>search</a:t>
                </a:r>
                <a:r>
                  <a:rPr lang="tr-TR" dirty="0"/>
                  <a:t> </a:t>
                </a:r>
                <a:r>
                  <a:rPr lang="tr-TR" dirty="0" err="1"/>
                  <a:t>spaces</a:t>
                </a:r>
                <a:r>
                  <a:rPr lang="tr-TR" dirty="0"/>
                  <a:t>.</a:t>
                </a:r>
              </a:p>
              <a:p>
                <a:pPr lvl="1"/>
                <a:r>
                  <a:rPr lang="tr-TR" dirty="0"/>
                  <a:t>No </a:t>
                </a:r>
                <a:r>
                  <a:rPr lang="tr-TR" dirty="0" err="1"/>
                  <a:t>prioritization</a:t>
                </a:r>
                <a:r>
                  <a:rPr lang="tr-TR" dirty="0"/>
                  <a:t>, </a:t>
                </a:r>
                <a:r>
                  <a:rPr lang="tr-TR" dirty="0" err="1"/>
                  <a:t>leading</a:t>
                </a:r>
                <a:r>
                  <a:rPr lang="tr-TR" dirty="0"/>
                  <a:t> </a:t>
                </a:r>
                <a:r>
                  <a:rPr lang="tr-TR" dirty="0" err="1"/>
                  <a:t>to</a:t>
                </a:r>
                <a:r>
                  <a:rPr lang="tr-TR" dirty="0"/>
                  <a:t> </a:t>
                </a:r>
                <a:r>
                  <a:rPr lang="tr-TR" dirty="0" err="1"/>
                  <a:t>exhaustive</a:t>
                </a:r>
                <a:r>
                  <a:rPr lang="tr-TR" dirty="0"/>
                  <a:t> </a:t>
                </a:r>
                <a:r>
                  <a:rPr lang="tr-TR" dirty="0" err="1"/>
                  <a:t>search</a:t>
                </a:r>
                <a:r>
                  <a:rPr lang="tr-TR" dirty="0"/>
                  <a:t>.</a:t>
                </a:r>
              </a:p>
              <a:p>
                <a:endParaRPr lang="tr-TR" dirty="0"/>
              </a:p>
            </p:txBody>
          </p:sp>
        </mc:Choice>
        <mc:Fallback>
          <p:sp>
            <p:nvSpPr>
              <p:cNvPr id="3" name="Content Placeholder 2">
                <a:extLst>
                  <a:ext uri="{FF2B5EF4-FFF2-40B4-BE49-F238E27FC236}">
                    <a16:creationId xmlns:a16="http://schemas.microsoft.com/office/drawing/2014/main" id="{F353930E-466A-8744-1D51-AFF52DD9E766}"/>
                  </a:ext>
                </a:extLst>
              </p:cNvPr>
              <p:cNvSpPr>
                <a:spLocks noGrp="1" noRot="1" noChangeAspect="1" noMove="1" noResize="1" noEditPoints="1" noAdjustHandles="1" noChangeArrowheads="1" noChangeShapeType="1" noTextEdit="1"/>
              </p:cNvSpPr>
              <p:nvPr>
                <p:ph idx="1"/>
              </p:nvPr>
            </p:nvSpPr>
            <p:spPr>
              <a:blipFill>
                <a:blip r:embed="rId2"/>
                <a:stretch>
                  <a:fillRect l="-589" t="-2191" b="-2191"/>
                </a:stretch>
              </a:blipFill>
            </p:spPr>
            <p:txBody>
              <a:bodyPr/>
              <a:lstStyle/>
              <a:p>
                <a:r>
                  <a:rPr lang="tr-TR">
                    <a:noFill/>
                  </a:rPr>
                  <a:t> </a:t>
                </a:r>
              </a:p>
            </p:txBody>
          </p:sp>
        </mc:Fallback>
      </mc:AlternateContent>
    </p:spTree>
    <p:extLst>
      <p:ext uri="{BB962C8B-B14F-4D97-AF65-F5344CB8AC3E}">
        <p14:creationId xmlns:p14="http://schemas.microsoft.com/office/powerpoint/2010/main" val="3078087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ounded Rectangle 99"/>
          <p:cNvSpPr/>
          <p:nvPr/>
        </p:nvSpPr>
        <p:spPr>
          <a:xfrm>
            <a:off x="2514600" y="4724400"/>
            <a:ext cx="6858000" cy="838200"/>
          </a:xfrm>
          <a:prstGeom prst="roundRect">
            <a:avLst/>
          </a:prstGeom>
          <a:noFill/>
          <a:ln>
            <a:solidFill>
              <a:schemeClr val="accent6">
                <a:lumMod val="40000"/>
                <a:lumOff val="60000"/>
              </a:schemeClr>
            </a:solidFill>
            <a:prstDash val="sysDash"/>
          </a:ln>
        </p:spPr>
        <p:style>
          <a:lnRef idx="2">
            <a:schemeClr val="accent6"/>
          </a:lnRef>
          <a:fillRef idx="1">
            <a:schemeClr val="lt1"/>
          </a:fillRef>
          <a:effectRef idx="0">
            <a:schemeClr val="accent6"/>
          </a:effectRef>
          <a:fontRef idx="minor">
            <a:schemeClr val="dk1"/>
          </a:fontRef>
        </p:style>
        <p:txBody>
          <a:bodyPr lIns="91438" tIns="45719" rIns="91438" bIns="45719" anchor="ctr"/>
          <a:lstStyle/>
          <a:p>
            <a:pPr algn="ctr">
              <a:defRPr/>
            </a:pPr>
            <a:endParaRPr lang="en-US">
              <a:latin typeface="Calibri"/>
              <a:cs typeface="Calibri"/>
            </a:endParaRPr>
          </a:p>
        </p:txBody>
      </p:sp>
      <p:sp>
        <p:nvSpPr>
          <p:cNvPr id="9219" name="Rectangle 2"/>
          <p:cNvSpPr>
            <a:spLocks noGrp="1" noChangeArrowheads="1"/>
          </p:cNvSpPr>
          <p:nvPr>
            <p:ph type="title"/>
          </p:nvPr>
        </p:nvSpPr>
        <p:spPr/>
        <p:txBody>
          <a:bodyPr/>
          <a:lstStyle/>
          <a:p>
            <a:pPr eaLnBrk="1" hangingPunct="1"/>
            <a:r>
              <a:rPr lang="en-US">
                <a:latin typeface="Calibri"/>
                <a:cs typeface="Calibri"/>
              </a:rPr>
              <a:t>General Tree Search</a:t>
            </a:r>
          </a:p>
        </p:txBody>
      </p:sp>
      <p:pic>
        <p:nvPicPr>
          <p:cNvPr id="9220" name="Picture 4"/>
          <p:cNvPicPr>
            <a:picLocks noChangeAspect="1" noChangeArrowheads="1"/>
          </p:cNvPicPr>
          <p:nvPr/>
        </p:nvPicPr>
        <p:blipFill>
          <a:blip r:embed="rId3" cstate="print"/>
          <a:srcRect/>
          <a:stretch>
            <a:fillRect/>
          </a:stretch>
        </p:blipFill>
        <p:spPr bwMode="auto">
          <a:xfrm>
            <a:off x="2286002" y="1390650"/>
            <a:ext cx="7459663" cy="2495551"/>
          </a:xfrm>
          <a:prstGeom prst="rect">
            <a:avLst/>
          </a:prstGeom>
          <a:noFill/>
          <a:ln w="9525">
            <a:noFill/>
            <a:miter lim="800000"/>
            <a:headEnd/>
            <a:tailEnd/>
          </a:ln>
        </p:spPr>
      </p:pic>
      <p:cxnSp>
        <p:nvCxnSpPr>
          <p:cNvPr id="22" name="Straight Connector 21"/>
          <p:cNvCxnSpPr/>
          <p:nvPr/>
        </p:nvCxnSpPr>
        <p:spPr>
          <a:xfrm flipV="1">
            <a:off x="5734051" y="4287839"/>
            <a:ext cx="495300" cy="1587"/>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V="1">
            <a:off x="5662613" y="4384675"/>
            <a:ext cx="636587" cy="1588"/>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flipV="1">
            <a:off x="5486400" y="4191001"/>
            <a:ext cx="1025525" cy="1588"/>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flipV="1">
            <a:off x="5592763" y="4481513"/>
            <a:ext cx="812800" cy="0"/>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grpSp>
        <p:nvGrpSpPr>
          <p:cNvPr id="2" name="Group 108"/>
          <p:cNvGrpSpPr>
            <a:grpSpLocks/>
          </p:cNvGrpSpPr>
          <p:nvPr/>
        </p:nvGrpSpPr>
        <p:grpSpPr bwMode="auto">
          <a:xfrm>
            <a:off x="1981200" y="4495801"/>
            <a:ext cx="5029200" cy="2087563"/>
            <a:chOff x="685800" y="4724400"/>
            <a:chExt cx="5029200" cy="2087106"/>
          </a:xfrm>
        </p:grpSpPr>
        <p:sp>
          <p:nvSpPr>
            <p:cNvPr id="107" name="Rectangle 106"/>
            <p:cNvSpPr/>
            <p:nvPr/>
          </p:nvSpPr>
          <p:spPr>
            <a:xfrm>
              <a:off x="990600" y="4724400"/>
              <a:ext cx="3048000" cy="11427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latin typeface="Calibri"/>
                <a:cs typeface="Calibri"/>
              </a:endParaRPr>
            </a:p>
          </p:txBody>
        </p:sp>
        <p:sp>
          <p:nvSpPr>
            <p:cNvPr id="102" name="Rounded Rectangle 101"/>
            <p:cNvSpPr/>
            <p:nvPr/>
          </p:nvSpPr>
          <p:spPr>
            <a:xfrm>
              <a:off x="685800" y="5790966"/>
              <a:ext cx="2819400" cy="838017"/>
            </a:xfrm>
            <a:prstGeom prst="roundRect">
              <a:avLst/>
            </a:prstGeom>
            <a:noFill/>
            <a:ln>
              <a:solidFill>
                <a:schemeClr val="accent6">
                  <a:lumMod val="40000"/>
                  <a:lumOff val="60000"/>
                </a:schemeClr>
              </a:solidFill>
              <a:prstDash val="sysDash"/>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latin typeface="Calibri"/>
                <a:cs typeface="Calibri"/>
              </a:endParaRPr>
            </a:p>
          </p:txBody>
        </p:sp>
        <p:sp>
          <p:nvSpPr>
            <p:cNvPr id="108" name="Rectangle 107"/>
            <p:cNvSpPr/>
            <p:nvPr/>
          </p:nvSpPr>
          <p:spPr>
            <a:xfrm>
              <a:off x="3352800" y="5821123"/>
              <a:ext cx="2362200" cy="99038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latin typeface="Calibri"/>
                <a:cs typeface="Calibri"/>
              </a:endParaRPr>
            </a:p>
          </p:txBody>
        </p:sp>
        <p:cxnSp>
          <p:nvCxnSpPr>
            <p:cNvPr id="104" name="Straight Connector 103"/>
            <p:cNvCxnSpPr/>
            <p:nvPr/>
          </p:nvCxnSpPr>
          <p:spPr>
            <a:xfrm rot="5400000" flipH="1" flipV="1">
              <a:off x="3314792" y="4990958"/>
              <a:ext cx="838017" cy="762000"/>
            </a:xfrm>
            <a:prstGeom prst="line">
              <a:avLst/>
            </a:prstGeom>
            <a:noFill/>
            <a:ln>
              <a:solidFill>
                <a:schemeClr val="accent6">
                  <a:lumMod val="40000"/>
                  <a:lumOff val="60000"/>
                </a:schemeClr>
              </a:solidFill>
              <a:prstDash val="sysDash"/>
            </a:ln>
          </p:spPr>
          <p:style>
            <a:lnRef idx="2">
              <a:schemeClr val="accent6"/>
            </a:lnRef>
            <a:fillRef idx="1">
              <a:schemeClr val="lt1"/>
            </a:fillRef>
            <a:effectRef idx="0">
              <a:schemeClr val="accent6"/>
            </a:effectRef>
            <a:fontRef idx="minor">
              <a:schemeClr val="dk1"/>
            </a:fontRef>
          </p:style>
        </p:cxnSp>
        <p:cxnSp>
          <p:nvCxnSpPr>
            <p:cNvPr id="106" name="Straight Connector 105"/>
            <p:cNvCxnSpPr/>
            <p:nvPr/>
          </p:nvCxnSpPr>
          <p:spPr>
            <a:xfrm rot="5400000" flipH="1" flipV="1">
              <a:off x="3314792" y="5828975"/>
              <a:ext cx="838017" cy="762000"/>
            </a:xfrm>
            <a:prstGeom prst="line">
              <a:avLst/>
            </a:prstGeom>
            <a:noFill/>
            <a:ln>
              <a:solidFill>
                <a:schemeClr val="accent6">
                  <a:lumMod val="40000"/>
                  <a:lumOff val="60000"/>
                </a:schemeClr>
              </a:solidFill>
              <a:prstDash val="sysDash"/>
            </a:ln>
          </p:spPr>
          <p:style>
            <a:lnRef idx="2">
              <a:schemeClr val="accent6"/>
            </a:lnRef>
            <a:fillRef idx="1">
              <a:schemeClr val="lt1"/>
            </a:fillRef>
            <a:effectRef idx="0">
              <a:schemeClr val="accent6"/>
            </a:effectRef>
            <a:fontRef idx="minor">
              <a:schemeClr val="dk1"/>
            </a:fontRef>
          </p:style>
        </p:cxnSp>
      </p:grpSp>
      <p:grpSp>
        <p:nvGrpSpPr>
          <p:cNvPr id="3" name="Group 109"/>
          <p:cNvGrpSpPr>
            <a:grpSpLocks/>
          </p:cNvGrpSpPr>
          <p:nvPr/>
        </p:nvGrpSpPr>
        <p:grpSpPr bwMode="auto">
          <a:xfrm flipH="1">
            <a:off x="5562600" y="4541837"/>
            <a:ext cx="4419600" cy="2087563"/>
            <a:chOff x="685800" y="4724400"/>
            <a:chExt cx="4419600" cy="2087106"/>
          </a:xfrm>
        </p:grpSpPr>
        <p:sp>
          <p:nvSpPr>
            <p:cNvPr id="111" name="Rectangle 110"/>
            <p:cNvSpPr/>
            <p:nvPr/>
          </p:nvSpPr>
          <p:spPr>
            <a:xfrm>
              <a:off x="990600" y="4724400"/>
              <a:ext cx="3048000" cy="11427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latin typeface="Calibri"/>
                <a:cs typeface="Calibri"/>
              </a:endParaRPr>
            </a:p>
          </p:txBody>
        </p:sp>
        <p:sp>
          <p:nvSpPr>
            <p:cNvPr id="112" name="Rounded Rectangle 111"/>
            <p:cNvSpPr/>
            <p:nvPr/>
          </p:nvSpPr>
          <p:spPr>
            <a:xfrm>
              <a:off x="685800" y="5790967"/>
              <a:ext cx="2819400" cy="838017"/>
            </a:xfrm>
            <a:prstGeom prst="roundRect">
              <a:avLst/>
            </a:prstGeom>
            <a:noFill/>
            <a:ln>
              <a:solidFill>
                <a:schemeClr val="accent6">
                  <a:lumMod val="40000"/>
                  <a:lumOff val="60000"/>
                </a:schemeClr>
              </a:solidFill>
              <a:prstDash val="sysDash"/>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latin typeface="Calibri"/>
                <a:cs typeface="Calibri"/>
              </a:endParaRPr>
            </a:p>
          </p:txBody>
        </p:sp>
        <p:sp>
          <p:nvSpPr>
            <p:cNvPr id="113" name="Rectangle 112"/>
            <p:cNvSpPr/>
            <p:nvPr/>
          </p:nvSpPr>
          <p:spPr>
            <a:xfrm>
              <a:off x="3352800" y="5821122"/>
              <a:ext cx="1752600" cy="99038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latin typeface="Calibri"/>
                <a:cs typeface="Calibri"/>
              </a:endParaRPr>
            </a:p>
          </p:txBody>
        </p:sp>
        <p:cxnSp>
          <p:nvCxnSpPr>
            <p:cNvPr id="114" name="Straight Connector 113"/>
            <p:cNvCxnSpPr/>
            <p:nvPr/>
          </p:nvCxnSpPr>
          <p:spPr>
            <a:xfrm rot="5400000" flipH="1" flipV="1">
              <a:off x="3314792" y="4990959"/>
              <a:ext cx="838017" cy="762000"/>
            </a:xfrm>
            <a:prstGeom prst="line">
              <a:avLst/>
            </a:prstGeom>
            <a:noFill/>
            <a:ln>
              <a:solidFill>
                <a:schemeClr val="accent6">
                  <a:lumMod val="40000"/>
                  <a:lumOff val="60000"/>
                </a:schemeClr>
              </a:solidFill>
              <a:prstDash val="sysDash"/>
            </a:ln>
          </p:spPr>
          <p:style>
            <a:lnRef idx="2">
              <a:schemeClr val="accent6"/>
            </a:lnRef>
            <a:fillRef idx="1">
              <a:schemeClr val="lt1"/>
            </a:fillRef>
            <a:effectRef idx="0">
              <a:schemeClr val="accent6"/>
            </a:effectRef>
            <a:fontRef idx="minor">
              <a:schemeClr val="dk1"/>
            </a:fontRef>
          </p:style>
        </p:cxnSp>
        <p:cxnSp>
          <p:nvCxnSpPr>
            <p:cNvPr id="115" name="Straight Connector 114"/>
            <p:cNvCxnSpPr/>
            <p:nvPr/>
          </p:nvCxnSpPr>
          <p:spPr>
            <a:xfrm rot="5400000" flipH="1" flipV="1">
              <a:off x="3314792" y="5828975"/>
              <a:ext cx="838017" cy="762000"/>
            </a:xfrm>
            <a:prstGeom prst="line">
              <a:avLst/>
            </a:prstGeom>
            <a:noFill/>
            <a:ln>
              <a:solidFill>
                <a:schemeClr val="accent6">
                  <a:lumMod val="40000"/>
                  <a:lumOff val="60000"/>
                </a:schemeClr>
              </a:solidFill>
              <a:prstDash val="sysDash"/>
            </a:ln>
          </p:spPr>
          <p:style>
            <a:lnRef idx="2">
              <a:schemeClr val="accent6"/>
            </a:lnRef>
            <a:fillRef idx="1">
              <a:schemeClr val="lt1"/>
            </a:fillRef>
            <a:effectRef idx="0">
              <a:schemeClr val="accent6"/>
            </a:effectRef>
            <a:fontRef idx="minor">
              <a:schemeClr val="dk1"/>
            </a:fontRef>
          </p:style>
        </p:cxnSp>
      </p:grpSp>
      <p:grpSp>
        <p:nvGrpSpPr>
          <p:cNvPr id="4" name="Group 96"/>
          <p:cNvGrpSpPr>
            <a:grpSpLocks/>
          </p:cNvGrpSpPr>
          <p:nvPr/>
        </p:nvGrpSpPr>
        <p:grpSpPr bwMode="auto">
          <a:xfrm>
            <a:off x="2871789" y="5002213"/>
            <a:ext cx="6272212" cy="331787"/>
            <a:chOff x="1575811" y="5230090"/>
            <a:chExt cx="6272789" cy="332510"/>
          </a:xfrm>
        </p:grpSpPr>
        <p:cxnSp>
          <p:nvCxnSpPr>
            <p:cNvPr id="64" name="Straight Connector 63"/>
            <p:cNvCxnSpPr/>
            <p:nvPr/>
          </p:nvCxnSpPr>
          <p:spPr>
            <a:xfrm flipV="1">
              <a:off x="1752039" y="5424187"/>
              <a:ext cx="636647" cy="1590"/>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63" name="Straight Connector 62"/>
            <p:cNvCxnSpPr/>
            <p:nvPr/>
          </p:nvCxnSpPr>
          <p:spPr>
            <a:xfrm>
              <a:off x="1823484" y="5230090"/>
              <a:ext cx="495346" cy="1590"/>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65" name="Straight Connector 64"/>
            <p:cNvCxnSpPr/>
            <p:nvPr/>
          </p:nvCxnSpPr>
          <p:spPr>
            <a:xfrm>
              <a:off x="1575811" y="5327138"/>
              <a:ext cx="1025619" cy="1591"/>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cxnSp>
          <p:nvCxnSpPr>
            <p:cNvPr id="66" name="Straight Connector 65"/>
            <p:cNvCxnSpPr/>
            <p:nvPr/>
          </p:nvCxnSpPr>
          <p:spPr>
            <a:xfrm flipV="1">
              <a:off x="1682183" y="5519645"/>
              <a:ext cx="812875" cy="1590"/>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cxnSp>
          <p:nvCxnSpPr>
            <p:cNvPr id="67" name="Straight Connector 66"/>
            <p:cNvCxnSpPr/>
            <p:nvPr/>
          </p:nvCxnSpPr>
          <p:spPr>
            <a:xfrm>
              <a:off x="4403408" y="5368503"/>
              <a:ext cx="495346" cy="1591"/>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68" name="Straight Connector 67"/>
            <p:cNvCxnSpPr/>
            <p:nvPr/>
          </p:nvCxnSpPr>
          <p:spPr>
            <a:xfrm>
              <a:off x="4333552" y="5271455"/>
              <a:ext cx="636647" cy="1590"/>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a:off x="4155735" y="5465552"/>
              <a:ext cx="1025619" cy="1590"/>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cxnSp>
          <p:nvCxnSpPr>
            <p:cNvPr id="70" name="Straight Connector 69"/>
            <p:cNvCxnSpPr/>
            <p:nvPr/>
          </p:nvCxnSpPr>
          <p:spPr>
            <a:xfrm flipV="1">
              <a:off x="4262108" y="5561010"/>
              <a:ext cx="812875" cy="1590"/>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a:off x="6822981" y="5561010"/>
              <a:ext cx="1025619" cy="1590"/>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cxnSp>
          <p:nvCxnSpPr>
            <p:cNvPr id="75" name="Straight Connector 74"/>
            <p:cNvCxnSpPr/>
            <p:nvPr/>
          </p:nvCxnSpPr>
          <p:spPr>
            <a:xfrm>
              <a:off x="7070653" y="5463961"/>
              <a:ext cx="495346" cy="1591"/>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76" name="Straight Connector 75"/>
            <p:cNvCxnSpPr/>
            <p:nvPr/>
          </p:nvCxnSpPr>
          <p:spPr>
            <a:xfrm>
              <a:off x="7000797" y="5366913"/>
              <a:ext cx="635058" cy="1590"/>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77" name="Straight Connector 76"/>
            <p:cNvCxnSpPr/>
            <p:nvPr/>
          </p:nvCxnSpPr>
          <p:spPr>
            <a:xfrm>
              <a:off x="6929353" y="5271455"/>
              <a:ext cx="812875" cy="1590"/>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grpSp>
      <p:sp>
        <p:nvSpPr>
          <p:cNvPr id="116" name="Rounded Rectangle 115"/>
          <p:cNvSpPr/>
          <p:nvPr/>
        </p:nvSpPr>
        <p:spPr>
          <a:xfrm>
            <a:off x="5181600" y="4038600"/>
            <a:ext cx="1600200" cy="609600"/>
          </a:xfrm>
          <a:prstGeom prst="roundRect">
            <a:avLst/>
          </a:prstGeom>
          <a:noFill/>
          <a:ln>
            <a:solidFill>
              <a:schemeClr val="accent6">
                <a:lumMod val="40000"/>
                <a:lumOff val="60000"/>
              </a:schemeClr>
            </a:solidFill>
            <a:prstDash val="sysDash"/>
          </a:ln>
        </p:spPr>
        <p:style>
          <a:lnRef idx="2">
            <a:schemeClr val="accent6"/>
          </a:lnRef>
          <a:fillRef idx="1">
            <a:schemeClr val="lt1"/>
          </a:fillRef>
          <a:effectRef idx="0">
            <a:schemeClr val="accent6"/>
          </a:effectRef>
          <a:fontRef idx="minor">
            <a:schemeClr val="dk1"/>
          </a:fontRef>
        </p:style>
        <p:txBody>
          <a:bodyPr lIns="91438" tIns="45719" rIns="91438" bIns="45719" anchor="ctr"/>
          <a:lstStyle/>
          <a:p>
            <a:pPr algn="ctr">
              <a:defRPr/>
            </a:pPr>
            <a:endParaRPr lang="en-US">
              <a:latin typeface="Calibri"/>
              <a:cs typeface="Calibri"/>
            </a:endParaRPr>
          </a:p>
        </p:txBody>
      </p:sp>
      <p:grpSp>
        <p:nvGrpSpPr>
          <p:cNvPr id="5" name="Group 128"/>
          <p:cNvGrpSpPr>
            <a:grpSpLocks/>
          </p:cNvGrpSpPr>
          <p:nvPr/>
        </p:nvGrpSpPr>
        <p:grpSpPr bwMode="auto">
          <a:xfrm>
            <a:off x="2362200" y="3733800"/>
            <a:ext cx="7162800" cy="762000"/>
            <a:chOff x="1066800" y="3962400"/>
            <a:chExt cx="7162800" cy="762000"/>
          </a:xfrm>
        </p:grpSpPr>
        <p:sp>
          <p:nvSpPr>
            <p:cNvPr id="122" name="Rounded Rectangular Callout 121"/>
            <p:cNvSpPr/>
            <p:nvPr/>
          </p:nvSpPr>
          <p:spPr>
            <a:xfrm>
              <a:off x="1066800" y="3962400"/>
              <a:ext cx="2133600" cy="762000"/>
            </a:xfrm>
            <a:prstGeom prst="wedgeRoundRectCallout">
              <a:avLst>
                <a:gd name="adj1" fmla="val 43579"/>
                <a:gd name="adj2" fmla="val 70521"/>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latin typeface="Calibri"/>
                  <a:cs typeface="Calibri"/>
                </a:rPr>
                <a:t>Action: flip top two</a:t>
              </a:r>
              <a:br>
                <a:rPr lang="en-US" dirty="0">
                  <a:latin typeface="Calibri"/>
                  <a:cs typeface="Calibri"/>
                </a:rPr>
              </a:br>
              <a:r>
                <a:rPr lang="en-US" dirty="0">
                  <a:latin typeface="Calibri"/>
                  <a:cs typeface="Calibri"/>
                </a:rPr>
                <a:t>Cost: 2</a:t>
              </a:r>
            </a:p>
          </p:txBody>
        </p:sp>
        <p:sp>
          <p:nvSpPr>
            <p:cNvPr id="123" name="Rounded Rectangular Callout 122"/>
            <p:cNvSpPr/>
            <p:nvPr/>
          </p:nvSpPr>
          <p:spPr>
            <a:xfrm>
              <a:off x="6096000" y="3962400"/>
              <a:ext cx="2133600" cy="762000"/>
            </a:xfrm>
            <a:prstGeom prst="wedgeRoundRectCallout">
              <a:avLst>
                <a:gd name="adj1" fmla="val -40244"/>
                <a:gd name="adj2" fmla="val 72286"/>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latin typeface="Calibri"/>
                  <a:cs typeface="Calibri"/>
                </a:rPr>
                <a:t>Action: flip all four</a:t>
              </a:r>
              <a:br>
                <a:rPr lang="en-US" dirty="0">
                  <a:latin typeface="Calibri"/>
                  <a:cs typeface="Calibri"/>
                </a:rPr>
              </a:br>
              <a:r>
                <a:rPr lang="en-US" dirty="0">
                  <a:latin typeface="Calibri"/>
                  <a:cs typeface="Calibri"/>
                </a:rPr>
                <a:t>Cost: 4</a:t>
              </a:r>
            </a:p>
          </p:txBody>
        </p:sp>
      </p:grpSp>
      <p:grpSp>
        <p:nvGrpSpPr>
          <p:cNvPr id="6" name="Group 127"/>
          <p:cNvGrpSpPr>
            <a:grpSpLocks/>
          </p:cNvGrpSpPr>
          <p:nvPr/>
        </p:nvGrpSpPr>
        <p:grpSpPr bwMode="auto">
          <a:xfrm>
            <a:off x="3733800" y="4495801"/>
            <a:ext cx="4572000" cy="393700"/>
            <a:chOff x="2438400" y="4724400"/>
            <a:chExt cx="4572000" cy="394447"/>
          </a:xfrm>
        </p:grpSpPr>
        <p:cxnSp>
          <p:nvCxnSpPr>
            <p:cNvPr id="119" name="Straight Arrow Connector 118"/>
            <p:cNvCxnSpPr/>
            <p:nvPr/>
          </p:nvCxnSpPr>
          <p:spPr>
            <a:xfrm rot="10800000" flipV="1">
              <a:off x="2438400" y="4724400"/>
              <a:ext cx="1676400" cy="3817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4" name="Straight Arrow Connector 123"/>
            <p:cNvCxnSpPr/>
            <p:nvPr/>
          </p:nvCxnSpPr>
          <p:spPr>
            <a:xfrm rot="10800000" flipH="1" flipV="1">
              <a:off x="5334000" y="4724400"/>
              <a:ext cx="1676400" cy="3817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5" name="Straight Arrow Connector 124"/>
            <p:cNvCxnSpPr/>
            <p:nvPr/>
          </p:nvCxnSpPr>
          <p:spPr>
            <a:xfrm rot="5400000">
              <a:off x="4543930" y="4965364"/>
              <a:ext cx="305378"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7" name="Group 136"/>
          <p:cNvGrpSpPr>
            <a:grpSpLocks/>
          </p:cNvGrpSpPr>
          <p:nvPr/>
        </p:nvGrpSpPr>
        <p:grpSpPr bwMode="auto">
          <a:xfrm>
            <a:off x="2133600" y="5410200"/>
            <a:ext cx="2362200" cy="762000"/>
            <a:chOff x="838200" y="5638800"/>
            <a:chExt cx="2362200" cy="762000"/>
          </a:xfrm>
        </p:grpSpPr>
        <p:grpSp>
          <p:nvGrpSpPr>
            <p:cNvPr id="9246" name="Group 97"/>
            <p:cNvGrpSpPr>
              <a:grpSpLocks/>
            </p:cNvGrpSpPr>
            <p:nvPr/>
          </p:nvGrpSpPr>
          <p:grpSpPr bwMode="auto">
            <a:xfrm>
              <a:off x="838200" y="6096000"/>
              <a:ext cx="2362200" cy="304800"/>
              <a:chOff x="838200" y="6096000"/>
              <a:chExt cx="2362200" cy="304800"/>
            </a:xfrm>
          </p:grpSpPr>
          <p:grpSp>
            <p:nvGrpSpPr>
              <p:cNvPr id="9249" name="Group 81"/>
              <p:cNvGrpSpPr>
                <a:grpSpLocks/>
              </p:cNvGrpSpPr>
              <p:nvPr/>
            </p:nvGrpSpPr>
            <p:grpSpPr bwMode="auto">
              <a:xfrm flipV="1">
                <a:off x="838200" y="6109854"/>
                <a:ext cx="1025380" cy="194975"/>
                <a:chOff x="914400" y="6033654"/>
                <a:chExt cx="1025380" cy="194975"/>
              </a:xfrm>
            </p:grpSpPr>
            <p:cxnSp>
              <p:nvCxnSpPr>
                <p:cNvPr id="78" name="Straight Connector 77"/>
                <p:cNvCxnSpPr/>
                <p:nvPr/>
              </p:nvCxnSpPr>
              <p:spPr>
                <a:xfrm flipV="1">
                  <a:off x="1090613" y="6226608"/>
                  <a:ext cx="636587" cy="1587"/>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79" name="Straight Connector 78"/>
                <p:cNvCxnSpPr/>
                <p:nvPr/>
              </p:nvCxnSpPr>
              <p:spPr>
                <a:xfrm>
                  <a:off x="1162050" y="6032933"/>
                  <a:ext cx="495300" cy="1587"/>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80" name="Straight Connector 79"/>
                <p:cNvCxnSpPr/>
                <p:nvPr/>
              </p:nvCxnSpPr>
              <p:spPr>
                <a:xfrm>
                  <a:off x="914400" y="6129770"/>
                  <a:ext cx="1025525" cy="1588"/>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grpSp>
          <p:cxnSp>
            <p:nvCxnSpPr>
              <p:cNvPr id="81" name="Straight Connector 80"/>
              <p:cNvCxnSpPr/>
              <p:nvPr/>
            </p:nvCxnSpPr>
            <p:spPr>
              <a:xfrm flipV="1">
                <a:off x="944563" y="6399213"/>
                <a:ext cx="812800" cy="1587"/>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grpSp>
            <p:nvGrpSpPr>
              <p:cNvPr id="9251" name="Group 87"/>
              <p:cNvGrpSpPr>
                <a:grpSpLocks/>
              </p:cNvGrpSpPr>
              <p:nvPr/>
            </p:nvGrpSpPr>
            <p:grpSpPr bwMode="auto">
              <a:xfrm flipV="1">
                <a:off x="2175020" y="6096000"/>
                <a:ext cx="1025380" cy="290946"/>
                <a:chOff x="2175020" y="6019800"/>
                <a:chExt cx="1025380" cy="290946"/>
              </a:xfrm>
            </p:grpSpPr>
            <p:grpSp>
              <p:nvGrpSpPr>
                <p:cNvPr id="9252" name="Group 82"/>
                <p:cNvGrpSpPr>
                  <a:grpSpLocks/>
                </p:cNvGrpSpPr>
                <p:nvPr/>
              </p:nvGrpSpPr>
              <p:grpSpPr bwMode="auto">
                <a:xfrm>
                  <a:off x="2175020" y="6019800"/>
                  <a:ext cx="1025380" cy="194975"/>
                  <a:chOff x="914400" y="6033654"/>
                  <a:chExt cx="1025380" cy="194975"/>
                </a:xfrm>
              </p:grpSpPr>
              <p:cxnSp>
                <p:nvCxnSpPr>
                  <p:cNvPr id="84" name="Straight Connector 83"/>
                  <p:cNvCxnSpPr/>
                  <p:nvPr/>
                </p:nvCxnSpPr>
                <p:spPr>
                  <a:xfrm flipV="1">
                    <a:off x="1090468" y="6227762"/>
                    <a:ext cx="636587" cy="1588"/>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85" name="Straight Connector 84"/>
                  <p:cNvCxnSpPr/>
                  <p:nvPr/>
                </p:nvCxnSpPr>
                <p:spPr>
                  <a:xfrm>
                    <a:off x="1161905" y="6034087"/>
                    <a:ext cx="495300" cy="1588"/>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86" name="Straight Connector 85"/>
                  <p:cNvCxnSpPr/>
                  <p:nvPr/>
                </p:nvCxnSpPr>
                <p:spPr>
                  <a:xfrm>
                    <a:off x="914255" y="6130925"/>
                    <a:ext cx="1025525" cy="1587"/>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grpSp>
            <p:cxnSp>
              <p:nvCxnSpPr>
                <p:cNvPr id="87" name="Straight Connector 86"/>
                <p:cNvCxnSpPr/>
                <p:nvPr/>
              </p:nvCxnSpPr>
              <p:spPr>
                <a:xfrm flipV="1">
                  <a:off x="2281238" y="6309158"/>
                  <a:ext cx="812800" cy="1588"/>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grpSp>
        </p:grpSp>
        <p:cxnSp>
          <p:nvCxnSpPr>
            <p:cNvPr id="130" name="Straight Arrow Connector 129"/>
            <p:cNvCxnSpPr/>
            <p:nvPr/>
          </p:nvCxnSpPr>
          <p:spPr>
            <a:xfrm rot="10800000" flipV="1">
              <a:off x="1295400" y="5638800"/>
              <a:ext cx="53340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3" name="Straight Arrow Connector 132"/>
            <p:cNvCxnSpPr/>
            <p:nvPr/>
          </p:nvCxnSpPr>
          <p:spPr>
            <a:xfrm rot="10800000" flipH="1" flipV="1">
              <a:off x="2209800" y="5638800"/>
              <a:ext cx="53340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14" name="Group 135"/>
          <p:cNvGrpSpPr>
            <a:grpSpLocks/>
          </p:cNvGrpSpPr>
          <p:nvPr/>
        </p:nvGrpSpPr>
        <p:grpSpPr bwMode="auto">
          <a:xfrm>
            <a:off x="7391400" y="5410200"/>
            <a:ext cx="2438400" cy="762000"/>
            <a:chOff x="6096000" y="5638800"/>
            <a:chExt cx="2438400" cy="762000"/>
          </a:xfrm>
        </p:grpSpPr>
        <p:grpSp>
          <p:nvGrpSpPr>
            <p:cNvPr id="9234" name="Group 98"/>
            <p:cNvGrpSpPr>
              <a:grpSpLocks/>
            </p:cNvGrpSpPr>
            <p:nvPr/>
          </p:nvGrpSpPr>
          <p:grpSpPr bwMode="auto">
            <a:xfrm>
              <a:off x="6096000" y="6096000"/>
              <a:ext cx="2438400" cy="304800"/>
              <a:chOff x="6096000" y="6096000"/>
              <a:chExt cx="2438400" cy="304800"/>
            </a:xfrm>
          </p:grpSpPr>
          <p:cxnSp>
            <p:nvCxnSpPr>
              <p:cNvPr id="15" name="Straight Connector 14"/>
              <p:cNvCxnSpPr/>
              <p:nvPr/>
            </p:nvCxnSpPr>
            <p:spPr>
              <a:xfrm>
                <a:off x="7508875" y="6399213"/>
                <a:ext cx="1025525" cy="1587"/>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V="1">
                <a:off x="7756525" y="6110288"/>
                <a:ext cx="495300" cy="0"/>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V="1">
                <a:off x="7685088" y="6207125"/>
                <a:ext cx="636587" cy="0"/>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V="1">
                <a:off x="7615238" y="6302375"/>
                <a:ext cx="812800" cy="1588"/>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cxnSp>
            <p:nvCxnSpPr>
              <p:cNvPr id="89" name="Straight Connector 88"/>
              <p:cNvCxnSpPr/>
              <p:nvPr/>
            </p:nvCxnSpPr>
            <p:spPr>
              <a:xfrm>
                <a:off x="6096000" y="6386513"/>
                <a:ext cx="1025525" cy="0"/>
              </a:xfrm>
              <a:prstGeom prst="line">
                <a:avLst/>
              </a:prstGeom>
              <a:ln w="38100">
                <a:solidFill>
                  <a:srgbClr val="663300"/>
                </a:solidFill>
              </a:ln>
              <a:effectLst/>
            </p:spPr>
            <p:style>
              <a:lnRef idx="1">
                <a:schemeClr val="dk1"/>
              </a:lnRef>
              <a:fillRef idx="0">
                <a:schemeClr val="dk1"/>
              </a:fillRef>
              <a:effectRef idx="0">
                <a:schemeClr val="dk1"/>
              </a:effectRef>
              <a:fontRef idx="minor">
                <a:schemeClr val="tx1"/>
              </a:fontRef>
            </p:style>
          </p:cxnSp>
          <p:cxnSp>
            <p:nvCxnSpPr>
              <p:cNvPr id="90" name="Straight Connector 89"/>
              <p:cNvCxnSpPr/>
              <p:nvPr/>
            </p:nvCxnSpPr>
            <p:spPr>
              <a:xfrm>
                <a:off x="6343650" y="6289675"/>
                <a:ext cx="495300" cy="0"/>
              </a:xfrm>
              <a:prstGeom prst="line">
                <a:avLst/>
              </a:prstGeom>
              <a:ln w="38100">
                <a:solidFill>
                  <a:srgbClr val="CC9900"/>
                </a:solidFill>
              </a:ln>
              <a:effectLst/>
            </p:spPr>
            <p:style>
              <a:lnRef idx="1">
                <a:schemeClr val="dk1"/>
              </a:lnRef>
              <a:fillRef idx="0">
                <a:schemeClr val="dk1"/>
              </a:fillRef>
              <a:effectRef idx="0">
                <a:schemeClr val="dk1"/>
              </a:effectRef>
              <a:fontRef idx="minor">
                <a:schemeClr val="tx1"/>
              </a:fontRef>
            </p:style>
          </p:cxnSp>
          <p:grpSp>
            <p:nvGrpSpPr>
              <p:cNvPr id="9243" name="Group 94"/>
              <p:cNvGrpSpPr>
                <a:grpSpLocks/>
              </p:cNvGrpSpPr>
              <p:nvPr/>
            </p:nvGrpSpPr>
            <p:grpSpPr bwMode="auto">
              <a:xfrm flipV="1">
                <a:off x="6202074" y="6096000"/>
                <a:ext cx="813233" cy="96982"/>
                <a:chOff x="6278274" y="6096000"/>
                <a:chExt cx="813233" cy="96982"/>
              </a:xfrm>
            </p:grpSpPr>
            <p:cxnSp>
              <p:nvCxnSpPr>
                <p:cNvPr id="91" name="Straight Connector 90"/>
                <p:cNvCxnSpPr/>
                <p:nvPr/>
              </p:nvCxnSpPr>
              <p:spPr>
                <a:xfrm>
                  <a:off x="6350000" y="6191394"/>
                  <a:ext cx="635000" cy="1588"/>
                </a:xfrm>
                <a:prstGeom prst="line">
                  <a:avLst/>
                </a:prstGeom>
                <a:ln w="38100">
                  <a:solidFill>
                    <a:srgbClr val="CC6600"/>
                  </a:solidFill>
                </a:ln>
                <a:effectLst/>
              </p:spPr>
              <p:style>
                <a:lnRef idx="1">
                  <a:schemeClr val="dk1"/>
                </a:lnRef>
                <a:fillRef idx="0">
                  <a:schemeClr val="dk1"/>
                </a:fillRef>
                <a:effectRef idx="0">
                  <a:schemeClr val="dk1"/>
                </a:effectRef>
                <a:fontRef idx="minor">
                  <a:schemeClr val="tx1"/>
                </a:fontRef>
              </p:style>
            </p:cxnSp>
            <p:cxnSp>
              <p:nvCxnSpPr>
                <p:cNvPr id="92" name="Straight Connector 91"/>
                <p:cNvCxnSpPr/>
                <p:nvPr/>
              </p:nvCxnSpPr>
              <p:spPr>
                <a:xfrm>
                  <a:off x="6278563" y="6096144"/>
                  <a:ext cx="812800" cy="1588"/>
                </a:xfrm>
                <a:prstGeom prst="line">
                  <a:avLst/>
                </a:prstGeom>
                <a:ln w="38100">
                  <a:solidFill>
                    <a:srgbClr val="996600"/>
                  </a:solidFill>
                </a:ln>
                <a:effectLst/>
              </p:spPr>
              <p:style>
                <a:lnRef idx="1">
                  <a:schemeClr val="dk1"/>
                </a:lnRef>
                <a:fillRef idx="0">
                  <a:schemeClr val="dk1"/>
                </a:fillRef>
                <a:effectRef idx="0">
                  <a:schemeClr val="dk1"/>
                </a:effectRef>
                <a:fontRef idx="minor">
                  <a:schemeClr val="tx1"/>
                </a:fontRef>
              </p:style>
            </p:cxnSp>
          </p:grpSp>
        </p:grpSp>
        <p:cxnSp>
          <p:nvCxnSpPr>
            <p:cNvPr id="134" name="Straight Arrow Connector 133"/>
            <p:cNvCxnSpPr/>
            <p:nvPr/>
          </p:nvCxnSpPr>
          <p:spPr>
            <a:xfrm rot="10800000" flipV="1">
              <a:off x="6629400" y="5638800"/>
              <a:ext cx="53340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5" name="Straight Arrow Connector 134"/>
            <p:cNvCxnSpPr/>
            <p:nvPr/>
          </p:nvCxnSpPr>
          <p:spPr>
            <a:xfrm rot="10800000" flipH="1" flipV="1">
              <a:off x="7543800" y="5638800"/>
              <a:ext cx="53340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71" name="Rounded Rectangular Callout 70"/>
          <p:cNvSpPr/>
          <p:nvPr/>
        </p:nvSpPr>
        <p:spPr bwMode="auto">
          <a:xfrm>
            <a:off x="7772400" y="3810000"/>
            <a:ext cx="2286000" cy="990600"/>
          </a:xfrm>
          <a:prstGeom prst="wedgeRoundRectCallout">
            <a:avLst>
              <a:gd name="adj1" fmla="val 23278"/>
              <a:gd name="adj2" fmla="val 142845"/>
              <a:gd name="adj3" fmla="val 16667"/>
            </a:avLst>
          </a:prstGeom>
        </p:spPr>
        <p:style>
          <a:lnRef idx="2">
            <a:schemeClr val="accent6"/>
          </a:lnRef>
          <a:fillRef idx="1">
            <a:schemeClr val="lt1"/>
          </a:fillRef>
          <a:effectRef idx="0">
            <a:schemeClr val="accent6"/>
          </a:effectRef>
          <a:fontRef idx="minor">
            <a:schemeClr val="dk1"/>
          </a:fontRef>
        </p:style>
        <p:txBody>
          <a:bodyPr lIns="91438" tIns="45719" rIns="91438" bIns="45719" anchor="ctr"/>
          <a:lstStyle/>
          <a:p>
            <a:pPr algn="ctr">
              <a:defRPr/>
            </a:pPr>
            <a:r>
              <a:rPr lang="en-US" dirty="0">
                <a:latin typeface="Calibri"/>
                <a:cs typeface="Calibri"/>
              </a:rPr>
              <a:t>Path to reach goal:</a:t>
            </a:r>
          </a:p>
          <a:p>
            <a:pPr algn="ctr">
              <a:defRPr/>
            </a:pPr>
            <a:r>
              <a:rPr lang="en-US" dirty="0">
                <a:latin typeface="Calibri"/>
                <a:cs typeface="Calibri"/>
              </a:rPr>
              <a:t>Flip four, flip three</a:t>
            </a:r>
          </a:p>
          <a:p>
            <a:pPr algn="ctr">
              <a:defRPr/>
            </a:pPr>
            <a:r>
              <a:rPr lang="en-US" dirty="0">
                <a:latin typeface="Calibri"/>
                <a:cs typeface="Calibri"/>
              </a:rPr>
              <a:t>Total cost: 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0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16" grpId="0" animBg="1"/>
      <p:bldP spid="116" grpId="1" animBg="1"/>
      <p:bldP spid="71"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a:t>Trivial Heuristics, Dominance</a:t>
            </a:r>
          </a:p>
        </p:txBody>
      </p:sp>
      <p:sp>
        <p:nvSpPr>
          <p:cNvPr id="27651" name="Rectangle 3"/>
          <p:cNvSpPr>
            <a:spLocks noGrp="1" noChangeArrowheads="1"/>
          </p:cNvSpPr>
          <p:nvPr>
            <p:ph idx="1"/>
          </p:nvPr>
        </p:nvSpPr>
        <p:spPr>
          <a:xfrm>
            <a:off x="1219200" y="1524000"/>
            <a:ext cx="5715000" cy="4953000"/>
          </a:xfrm>
        </p:spPr>
        <p:txBody>
          <a:bodyPr/>
          <a:lstStyle/>
          <a:p>
            <a:pPr eaLnBrk="1" hangingPunct="1"/>
            <a:r>
              <a:rPr lang="en-US" sz="2400" dirty="0"/>
              <a:t>Dominance: h</a:t>
            </a:r>
            <a:r>
              <a:rPr lang="en-US" sz="2400" baseline="-25000" dirty="0"/>
              <a:t>a</a:t>
            </a:r>
            <a:r>
              <a:rPr lang="en-US" sz="2400" dirty="0"/>
              <a:t> </a:t>
            </a:r>
            <a:r>
              <a:rPr lang="en-US" sz="2400" dirty="0">
                <a:cs typeface="Arial" charset="0"/>
              </a:rPr>
              <a:t>≥</a:t>
            </a:r>
            <a:r>
              <a:rPr lang="en-US" sz="2400" dirty="0"/>
              <a:t> </a:t>
            </a:r>
            <a:r>
              <a:rPr lang="en-US" sz="2400" dirty="0" err="1"/>
              <a:t>h</a:t>
            </a:r>
            <a:r>
              <a:rPr lang="en-US" sz="2400" baseline="-25000" dirty="0" err="1"/>
              <a:t>c</a:t>
            </a:r>
            <a:r>
              <a:rPr lang="en-US" sz="2400" dirty="0"/>
              <a:t> if</a:t>
            </a:r>
          </a:p>
          <a:p>
            <a:pPr eaLnBrk="1" hangingPunct="1"/>
            <a:endParaRPr lang="en-US" sz="2400" dirty="0"/>
          </a:p>
          <a:p>
            <a:pPr eaLnBrk="1" hangingPunct="1"/>
            <a:endParaRPr lang="en-US" sz="2400" dirty="0"/>
          </a:p>
          <a:p>
            <a:pPr eaLnBrk="1" hangingPunct="1"/>
            <a:r>
              <a:rPr lang="en-US" sz="2400" dirty="0"/>
              <a:t>Heuristics form a semi-lattice:</a:t>
            </a:r>
          </a:p>
          <a:p>
            <a:pPr lvl="1" eaLnBrk="1" hangingPunct="1"/>
            <a:r>
              <a:rPr lang="en-US" sz="2000" dirty="0"/>
              <a:t>Max of admissible heuristics is admissible</a:t>
            </a:r>
          </a:p>
          <a:p>
            <a:pPr lvl="1" eaLnBrk="1" hangingPunct="1"/>
            <a:endParaRPr lang="en-US" sz="2000" dirty="0"/>
          </a:p>
          <a:p>
            <a:pPr lvl="1" eaLnBrk="1" hangingPunct="1"/>
            <a:endParaRPr lang="en-US" sz="2000" dirty="0"/>
          </a:p>
          <a:p>
            <a:pPr lvl="1" eaLnBrk="1" hangingPunct="1"/>
            <a:endParaRPr lang="en-US" sz="2000" dirty="0"/>
          </a:p>
          <a:p>
            <a:pPr eaLnBrk="1" hangingPunct="1"/>
            <a:r>
              <a:rPr lang="en-US" sz="2400" dirty="0"/>
              <a:t>Trivial heuristics</a:t>
            </a:r>
          </a:p>
          <a:p>
            <a:pPr lvl="1" eaLnBrk="1" hangingPunct="1"/>
            <a:r>
              <a:rPr lang="en-US" sz="2000" dirty="0"/>
              <a:t>Bottom of lattice is the zero heuristic (what does this give us?)</a:t>
            </a:r>
          </a:p>
          <a:p>
            <a:pPr lvl="1" eaLnBrk="1" hangingPunct="1"/>
            <a:r>
              <a:rPr lang="en-US" sz="2000" dirty="0"/>
              <a:t>Top of lattice is the exact heuristic</a:t>
            </a:r>
          </a:p>
        </p:txBody>
      </p:sp>
      <p:pic>
        <p:nvPicPr>
          <p:cNvPr id="27652" name="Picture 7" descr="txp_fig"/>
          <p:cNvPicPr>
            <a:picLocks noChangeAspect="1" noChangeArrowheads="1"/>
          </p:cNvPicPr>
          <p:nvPr>
            <p:custDataLst>
              <p:tags r:id="rId1"/>
            </p:custDataLst>
          </p:nvPr>
        </p:nvPicPr>
        <p:blipFill>
          <a:blip r:embed="rId11" cstate="print"/>
          <a:srcRect/>
          <a:stretch>
            <a:fillRect/>
          </a:stretch>
        </p:blipFill>
        <p:spPr bwMode="auto">
          <a:xfrm>
            <a:off x="2133601" y="3886200"/>
            <a:ext cx="4379913" cy="369888"/>
          </a:xfrm>
          <a:prstGeom prst="rect">
            <a:avLst/>
          </a:prstGeom>
          <a:noFill/>
          <a:ln w="9525">
            <a:noFill/>
            <a:miter lim="800000"/>
            <a:headEnd/>
            <a:tailEnd/>
          </a:ln>
        </p:spPr>
      </p:pic>
      <p:pic>
        <p:nvPicPr>
          <p:cNvPr id="27657" name="Picture 18" descr="txp_fig"/>
          <p:cNvPicPr>
            <a:picLocks noChangeAspect="1" noChangeArrowheads="1"/>
          </p:cNvPicPr>
          <p:nvPr>
            <p:custDataLst>
              <p:tags r:id="rId2"/>
            </p:custDataLst>
          </p:nvPr>
        </p:nvPicPr>
        <p:blipFill>
          <a:blip r:embed="rId12" cstate="print"/>
          <a:srcRect/>
          <a:stretch>
            <a:fillRect/>
          </a:stretch>
        </p:blipFill>
        <p:spPr bwMode="auto">
          <a:xfrm>
            <a:off x="2212975" y="2133601"/>
            <a:ext cx="3098800" cy="352425"/>
          </a:xfrm>
          <a:prstGeom prst="rect">
            <a:avLst/>
          </a:prstGeom>
          <a:noFill/>
          <a:ln w="9525">
            <a:noFill/>
            <a:miter lim="800000"/>
            <a:headEnd/>
            <a:tailEnd/>
          </a:ln>
        </p:spPr>
      </p:pic>
      <p:grpSp>
        <p:nvGrpSpPr>
          <p:cNvPr id="18" name="Group 17"/>
          <p:cNvGrpSpPr/>
          <p:nvPr/>
        </p:nvGrpSpPr>
        <p:grpSpPr>
          <a:xfrm>
            <a:off x="8229600" y="1716338"/>
            <a:ext cx="2133600" cy="4227262"/>
            <a:chOff x="9344024" y="1905002"/>
            <a:chExt cx="1781176" cy="3529011"/>
          </a:xfrm>
        </p:grpSpPr>
        <p:pic>
          <p:nvPicPr>
            <p:cNvPr id="27653" name="Picture 9" descr="txp_fig"/>
            <p:cNvPicPr>
              <a:picLocks noChangeAspect="1" noChangeArrowheads="1"/>
            </p:cNvPicPr>
            <p:nvPr>
              <p:custDataLst>
                <p:tags r:id="rId3"/>
              </p:custDataLst>
            </p:nvPr>
          </p:nvPicPr>
          <p:blipFill>
            <a:blip r:embed="rId13" cstate="print"/>
            <a:srcRect/>
            <a:stretch>
              <a:fillRect/>
            </a:stretch>
          </p:blipFill>
          <p:spPr bwMode="auto">
            <a:xfrm>
              <a:off x="9725023" y="1905002"/>
              <a:ext cx="862013" cy="246063"/>
            </a:xfrm>
            <a:prstGeom prst="rect">
              <a:avLst/>
            </a:prstGeom>
            <a:noFill/>
            <a:ln w="9525">
              <a:noFill/>
              <a:miter lim="800000"/>
              <a:headEnd/>
              <a:tailEnd/>
            </a:ln>
          </p:spPr>
        </p:pic>
        <p:pic>
          <p:nvPicPr>
            <p:cNvPr id="27654" name="Picture 11" descr="txp_fig"/>
            <p:cNvPicPr>
              <a:picLocks noChangeAspect="1" noChangeArrowheads="1"/>
            </p:cNvPicPr>
            <p:nvPr>
              <p:custDataLst>
                <p:tags r:id="rId4"/>
              </p:custDataLst>
            </p:nvPr>
          </p:nvPicPr>
          <p:blipFill>
            <a:blip r:embed="rId14" cstate="print"/>
            <a:srcRect/>
            <a:stretch>
              <a:fillRect/>
            </a:stretch>
          </p:blipFill>
          <p:spPr bwMode="auto">
            <a:xfrm>
              <a:off x="9801223" y="5257800"/>
              <a:ext cx="720725" cy="176213"/>
            </a:xfrm>
            <a:prstGeom prst="rect">
              <a:avLst/>
            </a:prstGeom>
            <a:noFill/>
            <a:ln w="9525">
              <a:noFill/>
              <a:miter lim="800000"/>
              <a:headEnd/>
              <a:tailEnd/>
            </a:ln>
          </p:spPr>
        </p:pic>
        <p:pic>
          <p:nvPicPr>
            <p:cNvPr id="27655" name="Picture 13" descr="txp_fig"/>
            <p:cNvPicPr>
              <a:picLocks noChangeAspect="1" noChangeArrowheads="1"/>
            </p:cNvPicPr>
            <p:nvPr>
              <p:custDataLst>
                <p:tags r:id="rId5"/>
              </p:custDataLst>
            </p:nvPr>
          </p:nvPicPr>
          <p:blipFill>
            <a:blip r:embed="rId15" cstate="print"/>
            <a:srcRect/>
            <a:stretch>
              <a:fillRect/>
            </a:stretch>
          </p:blipFill>
          <p:spPr bwMode="auto">
            <a:xfrm>
              <a:off x="9344024" y="3505200"/>
              <a:ext cx="350839" cy="298451"/>
            </a:xfrm>
            <a:prstGeom prst="rect">
              <a:avLst/>
            </a:prstGeom>
            <a:noFill/>
            <a:ln w="9525">
              <a:noFill/>
              <a:miter lim="800000"/>
              <a:headEnd/>
              <a:tailEnd/>
            </a:ln>
          </p:spPr>
        </p:pic>
        <p:pic>
          <p:nvPicPr>
            <p:cNvPr id="27656" name="Picture 15" descr="txp_fig"/>
            <p:cNvPicPr>
              <a:picLocks noChangeAspect="1" noChangeArrowheads="1"/>
            </p:cNvPicPr>
            <p:nvPr>
              <p:custDataLst>
                <p:tags r:id="rId6"/>
              </p:custDataLst>
            </p:nvPr>
          </p:nvPicPr>
          <p:blipFill>
            <a:blip r:embed="rId16" cstate="print"/>
            <a:srcRect/>
            <a:stretch>
              <a:fillRect/>
            </a:stretch>
          </p:blipFill>
          <p:spPr bwMode="auto">
            <a:xfrm>
              <a:off x="10791825" y="3505201"/>
              <a:ext cx="333375" cy="350839"/>
            </a:xfrm>
            <a:prstGeom prst="rect">
              <a:avLst/>
            </a:prstGeom>
            <a:noFill/>
            <a:ln w="9525">
              <a:noFill/>
              <a:miter lim="800000"/>
              <a:headEnd/>
              <a:tailEnd/>
            </a:ln>
          </p:spPr>
        </p:pic>
        <p:pic>
          <p:nvPicPr>
            <p:cNvPr id="27658" name="Picture 19" descr="txp_fig"/>
            <p:cNvPicPr>
              <a:picLocks noChangeAspect="1" noChangeArrowheads="1"/>
            </p:cNvPicPr>
            <p:nvPr>
              <p:custDataLst>
                <p:tags r:id="rId7"/>
              </p:custDataLst>
            </p:nvPr>
          </p:nvPicPr>
          <p:blipFill>
            <a:blip r:embed="rId17" cstate="print"/>
            <a:srcRect/>
            <a:stretch>
              <a:fillRect/>
            </a:stretch>
          </p:blipFill>
          <p:spPr bwMode="auto">
            <a:xfrm>
              <a:off x="9344024" y="4349749"/>
              <a:ext cx="350839" cy="298451"/>
            </a:xfrm>
            <a:prstGeom prst="rect">
              <a:avLst/>
            </a:prstGeom>
            <a:noFill/>
            <a:ln w="9525">
              <a:noFill/>
              <a:miter lim="800000"/>
              <a:headEnd/>
              <a:tailEnd/>
            </a:ln>
          </p:spPr>
        </p:pic>
        <p:sp>
          <p:nvSpPr>
            <p:cNvPr id="27659" name="Line 23"/>
            <p:cNvSpPr>
              <a:spLocks noChangeShapeType="1"/>
            </p:cNvSpPr>
            <p:nvPr/>
          </p:nvSpPr>
          <p:spPr bwMode="auto">
            <a:xfrm flipH="1" flipV="1">
              <a:off x="9572623" y="4800600"/>
              <a:ext cx="457200" cy="304800"/>
            </a:xfrm>
            <a:prstGeom prst="line">
              <a:avLst/>
            </a:prstGeom>
            <a:noFill/>
            <a:ln w="38100">
              <a:solidFill>
                <a:srgbClr val="3333FF"/>
              </a:solidFill>
              <a:round/>
              <a:headEnd/>
              <a:tailEnd/>
            </a:ln>
          </p:spPr>
          <p:txBody>
            <a:bodyPr lIns="91438" tIns="45719" rIns="91438" bIns="45719"/>
            <a:lstStyle/>
            <a:p>
              <a:endParaRPr lang="en-US"/>
            </a:p>
          </p:txBody>
        </p:sp>
        <p:sp>
          <p:nvSpPr>
            <p:cNvPr id="27660" name="Line 24"/>
            <p:cNvSpPr>
              <a:spLocks noChangeShapeType="1"/>
            </p:cNvSpPr>
            <p:nvPr/>
          </p:nvSpPr>
          <p:spPr bwMode="auto">
            <a:xfrm flipV="1">
              <a:off x="10334623" y="3962400"/>
              <a:ext cx="533400" cy="1143000"/>
            </a:xfrm>
            <a:prstGeom prst="line">
              <a:avLst/>
            </a:prstGeom>
            <a:noFill/>
            <a:ln w="38100">
              <a:solidFill>
                <a:srgbClr val="3333FF"/>
              </a:solidFill>
              <a:round/>
              <a:headEnd/>
              <a:tailEnd/>
            </a:ln>
          </p:spPr>
          <p:txBody>
            <a:bodyPr lIns="91438" tIns="45719" rIns="91438" bIns="45719"/>
            <a:lstStyle/>
            <a:p>
              <a:endParaRPr lang="en-US"/>
            </a:p>
          </p:txBody>
        </p:sp>
        <p:sp>
          <p:nvSpPr>
            <p:cNvPr id="27661" name="Line 25"/>
            <p:cNvSpPr>
              <a:spLocks noChangeShapeType="1"/>
            </p:cNvSpPr>
            <p:nvPr/>
          </p:nvSpPr>
          <p:spPr bwMode="auto">
            <a:xfrm flipV="1">
              <a:off x="9496423" y="3962400"/>
              <a:ext cx="0" cy="304800"/>
            </a:xfrm>
            <a:prstGeom prst="line">
              <a:avLst/>
            </a:prstGeom>
            <a:noFill/>
            <a:ln w="38100">
              <a:solidFill>
                <a:srgbClr val="3333FF"/>
              </a:solidFill>
              <a:round/>
              <a:headEnd/>
              <a:tailEnd/>
            </a:ln>
          </p:spPr>
          <p:txBody>
            <a:bodyPr lIns="91438" tIns="45719" rIns="91438" bIns="45719"/>
            <a:lstStyle/>
            <a:p>
              <a:endParaRPr lang="en-US"/>
            </a:p>
          </p:txBody>
        </p:sp>
        <p:sp>
          <p:nvSpPr>
            <p:cNvPr id="27662" name="Line 26"/>
            <p:cNvSpPr>
              <a:spLocks noChangeShapeType="1"/>
            </p:cNvSpPr>
            <p:nvPr/>
          </p:nvSpPr>
          <p:spPr bwMode="auto">
            <a:xfrm flipV="1">
              <a:off x="9496423" y="3124200"/>
              <a:ext cx="685800" cy="228600"/>
            </a:xfrm>
            <a:prstGeom prst="line">
              <a:avLst/>
            </a:prstGeom>
            <a:noFill/>
            <a:ln w="38100">
              <a:solidFill>
                <a:srgbClr val="3333FF"/>
              </a:solidFill>
              <a:round/>
              <a:headEnd/>
              <a:tailEnd/>
            </a:ln>
          </p:spPr>
          <p:txBody>
            <a:bodyPr lIns="91438" tIns="45719" rIns="91438" bIns="45719"/>
            <a:lstStyle/>
            <a:p>
              <a:endParaRPr lang="en-US"/>
            </a:p>
          </p:txBody>
        </p:sp>
        <p:sp>
          <p:nvSpPr>
            <p:cNvPr id="27663" name="Line 27"/>
            <p:cNvSpPr>
              <a:spLocks noChangeShapeType="1"/>
            </p:cNvSpPr>
            <p:nvPr/>
          </p:nvSpPr>
          <p:spPr bwMode="auto">
            <a:xfrm flipH="1" flipV="1">
              <a:off x="10182223" y="3124200"/>
              <a:ext cx="762000" cy="228600"/>
            </a:xfrm>
            <a:prstGeom prst="line">
              <a:avLst/>
            </a:prstGeom>
            <a:noFill/>
            <a:ln w="38100">
              <a:solidFill>
                <a:srgbClr val="3333FF"/>
              </a:solidFill>
              <a:round/>
              <a:headEnd/>
              <a:tailEnd/>
            </a:ln>
          </p:spPr>
          <p:txBody>
            <a:bodyPr lIns="91438" tIns="45719" rIns="91438" bIns="45719"/>
            <a:lstStyle/>
            <a:p>
              <a:endParaRPr lang="en-US"/>
            </a:p>
          </p:txBody>
        </p:sp>
        <p:sp>
          <p:nvSpPr>
            <p:cNvPr id="27664" name="Line 28"/>
            <p:cNvSpPr>
              <a:spLocks noChangeShapeType="1"/>
            </p:cNvSpPr>
            <p:nvPr/>
          </p:nvSpPr>
          <p:spPr bwMode="auto">
            <a:xfrm flipV="1">
              <a:off x="10182223" y="2286000"/>
              <a:ext cx="0" cy="228600"/>
            </a:xfrm>
            <a:prstGeom prst="line">
              <a:avLst/>
            </a:prstGeom>
            <a:noFill/>
            <a:ln w="38100">
              <a:solidFill>
                <a:srgbClr val="3333FF"/>
              </a:solidFill>
              <a:round/>
              <a:headEnd/>
              <a:tailEnd/>
            </a:ln>
          </p:spPr>
          <p:txBody>
            <a:bodyPr lIns="91438" tIns="45719" rIns="91438" bIns="45719"/>
            <a:lstStyle/>
            <a:p>
              <a:endParaRPr lang="en-US"/>
            </a:p>
          </p:txBody>
        </p:sp>
        <p:pic>
          <p:nvPicPr>
            <p:cNvPr id="27665" name="Picture 29" descr="txp_fig"/>
            <p:cNvPicPr>
              <a:picLocks noChangeAspect="1" noChangeArrowheads="1"/>
            </p:cNvPicPr>
            <p:nvPr>
              <p:custDataLst>
                <p:tags r:id="rId8"/>
              </p:custDataLst>
            </p:nvPr>
          </p:nvPicPr>
          <p:blipFill>
            <a:blip r:embed="rId18" cstate="print"/>
            <a:srcRect/>
            <a:stretch>
              <a:fillRect/>
            </a:stretch>
          </p:blipFill>
          <p:spPr bwMode="auto">
            <a:xfrm>
              <a:off x="9420224" y="2732089"/>
              <a:ext cx="1560513" cy="295275"/>
            </a:xfrm>
            <a:prstGeom prst="rect">
              <a:avLst/>
            </a:prstGeom>
            <a:noFill/>
            <a:ln w="9525">
              <a:noFill/>
              <a:miter lim="800000"/>
              <a:headEnd/>
              <a:tailEnd/>
            </a:ln>
          </p:spPr>
        </p:pic>
      </p:gr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39F80-01B6-B0C3-27A1-31D6B908BD03}"/>
              </a:ext>
            </a:extLst>
          </p:cNvPr>
          <p:cNvSpPr>
            <a:spLocks noGrp="1"/>
          </p:cNvSpPr>
          <p:nvPr>
            <p:ph type="title"/>
          </p:nvPr>
        </p:nvSpPr>
        <p:spPr/>
        <p:txBody>
          <a:bodyPr/>
          <a:lstStyle/>
          <a:p>
            <a:endParaRPr lang="tr-TR"/>
          </a:p>
        </p:txBody>
      </p:sp>
      <p:sp>
        <p:nvSpPr>
          <p:cNvPr id="3" name="Content Placeholder 2">
            <a:extLst>
              <a:ext uri="{FF2B5EF4-FFF2-40B4-BE49-F238E27FC236}">
                <a16:creationId xmlns:a16="http://schemas.microsoft.com/office/drawing/2014/main" id="{CE2D8CEF-21F4-AF96-36AC-A35E27E470C0}"/>
              </a:ext>
            </a:extLst>
          </p:cNvPr>
          <p:cNvSpPr>
            <a:spLocks noGrp="1"/>
          </p:cNvSpPr>
          <p:nvPr>
            <p:ph idx="1"/>
          </p:nvPr>
        </p:nvSpPr>
        <p:spPr/>
        <p:txBody>
          <a:bodyPr/>
          <a:lstStyle/>
          <a:p>
            <a:endParaRPr lang="tr-TR"/>
          </a:p>
        </p:txBody>
      </p:sp>
    </p:spTree>
    <p:extLst>
      <p:ext uri="{BB962C8B-B14F-4D97-AF65-F5344CB8AC3E}">
        <p14:creationId xmlns:p14="http://schemas.microsoft.com/office/powerpoint/2010/main" val="42585220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D00A4-E221-4D16-81BA-3208B91F35F7}"/>
              </a:ext>
            </a:extLst>
          </p:cNvPr>
          <p:cNvSpPr>
            <a:spLocks noGrp="1"/>
          </p:cNvSpPr>
          <p:nvPr>
            <p:ph type="title"/>
          </p:nvPr>
        </p:nvSpPr>
        <p:spPr/>
        <p:txBody>
          <a:bodyPr/>
          <a:lstStyle/>
          <a:p>
            <a:r>
              <a:rPr lang="en-US" dirty="0"/>
              <a:t>Effectiveness of Heuristic Functions </a:t>
            </a:r>
          </a:p>
        </p:txBody>
      </p:sp>
      <p:pic>
        <p:nvPicPr>
          <p:cNvPr id="7" name="Picture 6">
            <a:extLst>
              <a:ext uri="{FF2B5EF4-FFF2-40B4-BE49-F238E27FC236}">
                <a16:creationId xmlns:a16="http://schemas.microsoft.com/office/drawing/2014/main" id="{1D70B232-2FBC-44EB-B001-88EBF6291D29}"/>
              </a:ext>
            </a:extLst>
          </p:cNvPr>
          <p:cNvPicPr>
            <a:picLocks noChangeAspect="1"/>
          </p:cNvPicPr>
          <p:nvPr/>
        </p:nvPicPr>
        <p:blipFill>
          <a:blip r:embed="rId2"/>
          <a:stretch>
            <a:fillRect/>
          </a:stretch>
        </p:blipFill>
        <p:spPr>
          <a:xfrm>
            <a:off x="685800" y="1105408"/>
            <a:ext cx="10439400" cy="4876800"/>
          </a:xfrm>
          <a:prstGeom prst="rect">
            <a:avLst/>
          </a:prstGeom>
        </p:spPr>
      </p:pic>
      <p:sp>
        <p:nvSpPr>
          <p:cNvPr id="9" name="TextBox 8">
            <a:extLst>
              <a:ext uri="{FF2B5EF4-FFF2-40B4-BE49-F238E27FC236}">
                <a16:creationId xmlns:a16="http://schemas.microsoft.com/office/drawing/2014/main" id="{079E6100-ADF4-42D1-9AD5-DA5D702542F7}"/>
              </a:ext>
            </a:extLst>
          </p:cNvPr>
          <p:cNvSpPr txBox="1"/>
          <p:nvPr/>
        </p:nvSpPr>
        <p:spPr bwMode="auto">
          <a:xfrm>
            <a:off x="2209800" y="6248400"/>
            <a:ext cx="8153400" cy="400110"/>
          </a:xfrm>
          <a:prstGeom prst="rect">
            <a:avLst/>
          </a:prstGeom>
          <a:noFill/>
          <a:ln w="9525">
            <a:noFill/>
            <a:miter lim="800000"/>
            <a:headEnd/>
            <a:tailEnd/>
          </a:ln>
        </p:spPr>
        <p:txBody>
          <a:bodyPr wrap="square">
            <a:spAutoFit/>
          </a:bodyPr>
          <a:lstStyle/>
          <a:p>
            <a:r>
              <a:rPr lang="en-US" sz="2000" dirty="0"/>
              <a:t>Note: If h</a:t>
            </a:r>
            <a:r>
              <a:rPr lang="tr-TR" sz="2000" baseline="-25000" dirty="0"/>
              <a:t>1</a:t>
            </a:r>
            <a:r>
              <a:rPr lang="en-US" sz="2000" dirty="0"/>
              <a:t> dominates h</a:t>
            </a:r>
            <a:r>
              <a:rPr lang="en-US" sz="2000" baseline="-25000" dirty="0"/>
              <a:t>2</a:t>
            </a:r>
            <a:r>
              <a:rPr lang="en-US" sz="2000" dirty="0"/>
              <a:t>, then EFB( h</a:t>
            </a:r>
            <a:r>
              <a:rPr lang="en-US" sz="2000" baseline="-25000" dirty="0"/>
              <a:t>2</a:t>
            </a:r>
            <a:r>
              <a:rPr lang="en-US" sz="2000" dirty="0"/>
              <a:t> ) ≤ EFB( h</a:t>
            </a:r>
            <a:r>
              <a:rPr lang="en-US" sz="2000" baseline="-25000" dirty="0"/>
              <a:t>1</a:t>
            </a:r>
            <a:r>
              <a:rPr lang="en-US" sz="2000" dirty="0"/>
              <a:t> )</a:t>
            </a:r>
          </a:p>
        </p:txBody>
      </p:sp>
      <p:sp>
        <p:nvSpPr>
          <p:cNvPr id="4" name="Callout: Bent Line 3">
            <a:extLst>
              <a:ext uri="{FF2B5EF4-FFF2-40B4-BE49-F238E27FC236}">
                <a16:creationId xmlns:a16="http://schemas.microsoft.com/office/drawing/2014/main" id="{A042A79B-E688-96D9-0A2B-37B7506E42E1}"/>
              </a:ext>
            </a:extLst>
          </p:cNvPr>
          <p:cNvSpPr/>
          <p:nvPr/>
        </p:nvSpPr>
        <p:spPr>
          <a:xfrm>
            <a:off x="7848600" y="3314446"/>
            <a:ext cx="2357628" cy="458724"/>
          </a:xfrm>
          <a:prstGeom prst="borderCallout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b* </a:t>
            </a:r>
            <a:r>
              <a:rPr lang="tr-TR" dirty="0" err="1">
                <a:solidFill>
                  <a:schemeClr val="tx1"/>
                </a:solidFill>
              </a:rPr>
              <a:t>value</a:t>
            </a:r>
            <a:r>
              <a:rPr lang="tr-TR" dirty="0">
                <a:solidFill>
                  <a:schemeClr val="tx1"/>
                </a:solidFill>
              </a:rPr>
              <a:t> = x</a:t>
            </a:r>
          </a:p>
        </p:txBody>
      </p:sp>
    </p:spTree>
    <p:extLst>
      <p:ext uri="{BB962C8B-B14F-4D97-AF65-F5344CB8AC3E}">
        <p14:creationId xmlns:p14="http://schemas.microsoft.com/office/powerpoint/2010/main" val="7114618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7725D-2E2D-4D6A-AF4B-7E92E625EAD6}"/>
              </a:ext>
            </a:extLst>
          </p:cNvPr>
          <p:cNvSpPr>
            <a:spLocks noGrp="1"/>
          </p:cNvSpPr>
          <p:nvPr>
            <p:ph type="title"/>
          </p:nvPr>
        </p:nvSpPr>
        <p:spPr/>
        <p:txBody>
          <a:bodyPr/>
          <a:lstStyle/>
          <a:p>
            <a:r>
              <a:rPr lang="en-US" dirty="0"/>
              <a:t>Dominance and EFB: The 8-puzzle</a:t>
            </a:r>
          </a:p>
        </p:txBody>
      </p:sp>
      <p:pic>
        <p:nvPicPr>
          <p:cNvPr id="9" name="Picture 8">
            <a:extLst>
              <a:ext uri="{FF2B5EF4-FFF2-40B4-BE49-F238E27FC236}">
                <a16:creationId xmlns:a16="http://schemas.microsoft.com/office/drawing/2014/main" id="{BAD0B559-316E-4150-8A55-35C01C506363}"/>
              </a:ext>
            </a:extLst>
          </p:cNvPr>
          <p:cNvPicPr>
            <a:picLocks noChangeAspect="1"/>
          </p:cNvPicPr>
          <p:nvPr/>
        </p:nvPicPr>
        <p:blipFill>
          <a:blip r:embed="rId2"/>
          <a:stretch>
            <a:fillRect/>
          </a:stretch>
        </p:blipFill>
        <p:spPr>
          <a:xfrm>
            <a:off x="838200" y="1295400"/>
            <a:ext cx="10744200" cy="5490099"/>
          </a:xfrm>
          <a:prstGeom prst="rect">
            <a:avLst/>
          </a:prstGeom>
        </p:spPr>
      </p:pic>
    </p:spTree>
    <p:extLst>
      <p:ext uri="{BB962C8B-B14F-4D97-AF65-F5344CB8AC3E}">
        <p14:creationId xmlns:p14="http://schemas.microsoft.com/office/powerpoint/2010/main" val="19762126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D963A-2D4F-4795-8C6D-EFCC58B5FC8B}"/>
              </a:ext>
            </a:extLst>
          </p:cNvPr>
          <p:cNvSpPr>
            <a:spLocks noGrp="1"/>
          </p:cNvSpPr>
          <p:nvPr>
            <p:ph type="title"/>
          </p:nvPr>
        </p:nvSpPr>
        <p:spPr/>
        <p:txBody>
          <a:bodyPr/>
          <a:lstStyle/>
          <a:p>
            <a:r>
              <a:rPr lang="en-US" dirty="0"/>
              <a:t>Devising Heuristic Functions Automatically</a:t>
            </a:r>
          </a:p>
        </p:txBody>
      </p:sp>
      <p:sp>
        <p:nvSpPr>
          <p:cNvPr id="3" name="Content Placeholder 2">
            <a:extLst>
              <a:ext uri="{FF2B5EF4-FFF2-40B4-BE49-F238E27FC236}">
                <a16:creationId xmlns:a16="http://schemas.microsoft.com/office/drawing/2014/main" id="{BDFF5AB0-04CF-4C49-8A44-F8A87D44C4A9}"/>
              </a:ext>
            </a:extLst>
          </p:cNvPr>
          <p:cNvSpPr>
            <a:spLocks noGrp="1"/>
          </p:cNvSpPr>
          <p:nvPr>
            <p:ph idx="1"/>
          </p:nvPr>
        </p:nvSpPr>
        <p:spPr/>
        <p:txBody>
          <a:bodyPr>
            <a:normAutofit fontScale="77500" lnSpcReduction="20000"/>
          </a:bodyPr>
          <a:lstStyle/>
          <a:p>
            <a:r>
              <a:rPr lang="en-US" dirty="0"/>
              <a:t>Relaxation of formally described problems</a:t>
            </a:r>
            <a:r>
              <a:rPr lang="tr-TR" dirty="0"/>
              <a:t>: </a:t>
            </a:r>
          </a:p>
          <a:p>
            <a:pPr lvl="1"/>
            <a:r>
              <a:rPr lang="en-US" dirty="0"/>
              <a:t> A problem with fewer restrictions on the actions is called a relaxed problem. </a:t>
            </a:r>
            <a:r>
              <a:rPr lang="tr-TR" dirty="0"/>
              <a:t>T</a:t>
            </a:r>
            <a:r>
              <a:rPr lang="en-US" dirty="0"/>
              <a:t>he cost of an optimal solution to a relaxed problem is an admissible heuristic for the original problem.</a:t>
            </a:r>
            <a:endParaRPr lang="tr-TR" dirty="0"/>
          </a:p>
          <a:p>
            <a:r>
              <a:rPr lang="en-US" dirty="0"/>
              <a:t>Pattern databases</a:t>
            </a:r>
            <a:r>
              <a:rPr lang="tr-TR" dirty="0"/>
              <a:t>:</a:t>
            </a:r>
            <a:r>
              <a:rPr lang="en-US" dirty="0"/>
              <a:t> </a:t>
            </a:r>
            <a:endParaRPr lang="tr-TR" dirty="0"/>
          </a:p>
          <a:p>
            <a:pPr lvl="1"/>
            <a:r>
              <a:rPr lang="en-US" dirty="0"/>
              <a:t>Admissible heuristics can also be derived from the solution cost of a subproblem of a given</a:t>
            </a:r>
            <a:r>
              <a:rPr lang="tr-TR" dirty="0"/>
              <a:t> problem. </a:t>
            </a:r>
            <a:r>
              <a:rPr lang="en-US" dirty="0"/>
              <a:t>The idea behind pattern databases is to store these exact solution costs for every possible Pattern database</a:t>
            </a:r>
            <a:r>
              <a:rPr lang="tr-TR" dirty="0"/>
              <a:t> </a:t>
            </a:r>
            <a:r>
              <a:rPr lang="en-US" dirty="0"/>
              <a:t>subproblem instance</a:t>
            </a:r>
            <a:r>
              <a:rPr lang="tr-TR" dirty="0"/>
              <a:t>. </a:t>
            </a:r>
            <a:r>
              <a:rPr lang="en-US" dirty="0"/>
              <a:t>Then we compute an</a:t>
            </a:r>
            <a:r>
              <a:rPr lang="tr-TR" dirty="0"/>
              <a:t> </a:t>
            </a:r>
            <a:r>
              <a:rPr lang="en-US" dirty="0"/>
              <a:t>admissible heuristic </a:t>
            </a:r>
            <a:r>
              <a:rPr lang="en-US" dirty="0" err="1"/>
              <a:t>h</a:t>
            </a:r>
            <a:r>
              <a:rPr lang="en-US" baseline="-25000" dirty="0" err="1"/>
              <a:t>DB</a:t>
            </a:r>
            <a:r>
              <a:rPr lang="en-US" dirty="0"/>
              <a:t> for each state encountered during a search simply by looking up the</a:t>
            </a:r>
            <a:r>
              <a:rPr lang="tr-TR" dirty="0"/>
              <a:t> </a:t>
            </a:r>
            <a:r>
              <a:rPr lang="en-US" dirty="0"/>
              <a:t>corresponding subproblem configuration in the database. </a:t>
            </a:r>
            <a:endParaRPr lang="tr-TR" dirty="0"/>
          </a:p>
          <a:p>
            <a:r>
              <a:rPr lang="en-US" dirty="0"/>
              <a:t>Learning</a:t>
            </a:r>
            <a:r>
              <a:rPr lang="tr-TR" dirty="0"/>
              <a:t> : </a:t>
            </a:r>
          </a:p>
          <a:p>
            <a:pPr lvl="1"/>
            <a:r>
              <a:rPr lang="en-US" dirty="0"/>
              <a:t>An alternative is to learn from experience. “Experience” here means solving lots of 8-puzzles, for instance. Each optimal solution to an 8-puzzle problem provides an example (goal, path) pair. From these examples, </a:t>
            </a:r>
            <a:r>
              <a:rPr lang="en-US" dirty="0">
                <a:solidFill>
                  <a:srgbClr val="FF0000"/>
                </a:solidFill>
              </a:rPr>
              <a:t>a learning algorithm can be used to construct a function h </a:t>
            </a:r>
            <a:r>
              <a:rPr lang="en-US" dirty="0"/>
              <a:t>that can (with luck) approximate the true path cost for other states that arise during search.</a:t>
            </a:r>
          </a:p>
        </p:txBody>
      </p:sp>
    </p:spTree>
    <p:extLst>
      <p:ext uri="{BB962C8B-B14F-4D97-AF65-F5344CB8AC3E}">
        <p14:creationId xmlns:p14="http://schemas.microsoft.com/office/powerpoint/2010/main" val="287414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 Search</a:t>
            </a:r>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29507" y="1716795"/>
            <a:ext cx="9932986" cy="4409370"/>
          </a:xfrm>
          <a:prstGeom prst="rect">
            <a:avLst/>
          </a:prstGeom>
          <a:noFill/>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28652-9CF4-B2E1-0DDD-09B0526ECC09}"/>
              </a:ext>
            </a:extLst>
          </p:cNvPr>
          <p:cNvSpPr>
            <a:spLocks noGrp="1"/>
          </p:cNvSpPr>
          <p:nvPr>
            <p:ph type="title"/>
          </p:nvPr>
        </p:nvSpPr>
        <p:spPr/>
        <p:txBody>
          <a:bodyPr/>
          <a:lstStyle/>
          <a:p>
            <a:r>
              <a:rPr lang="en-US" dirty="0"/>
              <a:t>Tree Search vs Graph Search</a:t>
            </a:r>
            <a:endParaRPr lang="tr-TR" dirty="0"/>
          </a:p>
        </p:txBody>
      </p:sp>
      <p:sp>
        <p:nvSpPr>
          <p:cNvPr id="3" name="Content Placeholder 2">
            <a:extLst>
              <a:ext uri="{FF2B5EF4-FFF2-40B4-BE49-F238E27FC236}">
                <a16:creationId xmlns:a16="http://schemas.microsoft.com/office/drawing/2014/main" id="{AEB708D5-7824-05C3-882F-C95FAE15B3DC}"/>
              </a:ext>
            </a:extLst>
          </p:cNvPr>
          <p:cNvSpPr>
            <a:spLocks noGrp="1"/>
          </p:cNvSpPr>
          <p:nvPr>
            <p:ph idx="1"/>
          </p:nvPr>
        </p:nvSpPr>
        <p:spPr/>
        <p:txBody>
          <a:bodyPr>
            <a:normAutofit fontScale="92500" lnSpcReduction="20000"/>
          </a:bodyPr>
          <a:lstStyle/>
          <a:p>
            <a:r>
              <a:rPr lang="en-US" b="1" dirty="0"/>
              <a:t>Tree Search</a:t>
            </a:r>
          </a:p>
          <a:p>
            <a:pPr lvl="1"/>
            <a:r>
              <a:rPr lang="en-US" b="1" dirty="0"/>
              <a:t>Does not check for repeated states</a:t>
            </a:r>
            <a:r>
              <a:rPr lang="en-US" dirty="0"/>
              <a:t>.</a:t>
            </a:r>
          </a:p>
          <a:p>
            <a:pPr lvl="1"/>
            <a:r>
              <a:rPr lang="en-US" dirty="0"/>
              <a:t>Explores all paths, even if they revisit the same state multiple times.</a:t>
            </a:r>
          </a:p>
          <a:p>
            <a:pPr lvl="1"/>
            <a:r>
              <a:rPr lang="en-US" dirty="0"/>
              <a:t>Can be inefficient and may enter infinite loops in cyclic graphs.</a:t>
            </a:r>
          </a:p>
          <a:p>
            <a:pPr lvl="1"/>
            <a:r>
              <a:rPr lang="en-US" dirty="0"/>
              <a:t>Suitable when the state space is acyclic or small.</a:t>
            </a:r>
          </a:p>
          <a:p>
            <a:r>
              <a:rPr lang="en-US" b="1" dirty="0"/>
              <a:t>Graph Search</a:t>
            </a:r>
          </a:p>
          <a:p>
            <a:pPr lvl="1"/>
            <a:r>
              <a:rPr lang="en-US" b="1" dirty="0"/>
              <a:t>Checks for redundant paths</a:t>
            </a:r>
            <a:r>
              <a:rPr lang="en-US" dirty="0"/>
              <a:t> by maintaining a record of visited states (usually in a "closed list").</a:t>
            </a:r>
          </a:p>
          <a:p>
            <a:pPr lvl="1"/>
            <a:r>
              <a:rPr lang="en-US" dirty="0"/>
              <a:t>Avoids revisiting the same state, improving efficiency.</a:t>
            </a:r>
          </a:p>
          <a:p>
            <a:pPr lvl="1"/>
            <a:r>
              <a:rPr lang="en-US" dirty="0"/>
              <a:t>Essential for problems with cycles or large state spaces.</a:t>
            </a:r>
          </a:p>
          <a:p>
            <a:pPr lvl="1"/>
            <a:r>
              <a:rPr lang="en-US" dirty="0"/>
              <a:t>Guarantees completeness and optimality (when using admissible heuristics in A*).</a:t>
            </a:r>
          </a:p>
          <a:p>
            <a:endParaRPr lang="tr-TR" dirty="0"/>
          </a:p>
        </p:txBody>
      </p:sp>
    </p:spTree>
    <p:extLst>
      <p:ext uri="{BB962C8B-B14F-4D97-AF65-F5344CB8AC3E}">
        <p14:creationId xmlns:p14="http://schemas.microsoft.com/office/powerpoint/2010/main" val="13541246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406400" y="1295400"/>
            <a:ext cx="11379200" cy="1317184"/>
          </a:xfrm>
        </p:spPr>
        <p:txBody>
          <a:bodyPr>
            <a:normAutofit fontScale="62500" lnSpcReduction="20000"/>
          </a:bodyPr>
          <a:lstStyle/>
          <a:p>
            <a:pPr eaLnBrk="1" hangingPunct="1"/>
            <a:r>
              <a:rPr lang="en-US" sz="2800" dirty="0">
                <a:highlight>
                  <a:srgbClr val="FFFF00"/>
                </a:highlight>
              </a:rPr>
              <a:t>Failure to detect repeated states </a:t>
            </a:r>
            <a:r>
              <a:rPr lang="en-US" sz="2800" dirty="0"/>
              <a:t>can cause exponentially more work.</a:t>
            </a:r>
            <a:endParaRPr lang="tr-TR" sz="2800" dirty="0"/>
          </a:p>
          <a:p>
            <a:pPr eaLnBrk="1" hangingPunct="1"/>
            <a:r>
              <a:rPr lang="en-US" sz="2800" dirty="0"/>
              <a:t>We call a search algorithm a </a:t>
            </a:r>
            <a:r>
              <a:rPr lang="en-US" sz="2800" dirty="0">
                <a:solidFill>
                  <a:srgbClr val="FF0000"/>
                </a:solidFill>
              </a:rPr>
              <a:t>graph search </a:t>
            </a:r>
            <a:r>
              <a:rPr lang="en-US" sz="2800" dirty="0"/>
              <a:t>if it </a:t>
            </a:r>
            <a:r>
              <a:rPr lang="en-US" sz="2800" dirty="0">
                <a:solidFill>
                  <a:srgbClr val="FF0000"/>
                </a:solidFill>
              </a:rPr>
              <a:t>checks for redundant</a:t>
            </a:r>
            <a:r>
              <a:rPr lang="tr-TR" sz="2800" dirty="0">
                <a:solidFill>
                  <a:srgbClr val="FF0000"/>
                </a:solidFill>
              </a:rPr>
              <a:t> </a:t>
            </a:r>
            <a:r>
              <a:rPr lang="en-US" sz="2800" dirty="0">
                <a:solidFill>
                  <a:srgbClr val="FF0000"/>
                </a:solidFill>
              </a:rPr>
              <a:t>paths </a:t>
            </a:r>
            <a:r>
              <a:rPr lang="en-US" sz="2800" dirty="0"/>
              <a:t>and a tree-like search if it does not check. </a:t>
            </a:r>
            <a:endParaRPr lang="tr-TR" sz="2800" dirty="0"/>
          </a:p>
          <a:p>
            <a:pPr eaLnBrk="1" hangingPunct="1"/>
            <a:r>
              <a:rPr lang="en-US" sz="2800" dirty="0"/>
              <a:t>The BEST-FIRST-SEARCH algorithm in</a:t>
            </a:r>
            <a:r>
              <a:rPr lang="tr-TR" sz="2800" dirty="0"/>
              <a:t> </a:t>
            </a:r>
            <a:r>
              <a:rPr lang="en-US" sz="2800" dirty="0"/>
              <a:t> Figure 3.7 is a graph search algorithm; if we remove all references to reached we get a treelike</a:t>
            </a:r>
            <a:r>
              <a:rPr lang="tr-TR" sz="2800" dirty="0"/>
              <a:t> </a:t>
            </a:r>
            <a:r>
              <a:rPr lang="en-US" sz="2800" dirty="0"/>
              <a:t>search that uses less memory but will examine redundant paths to the same state, and</a:t>
            </a:r>
            <a:r>
              <a:rPr lang="tr-TR" sz="2800" dirty="0"/>
              <a:t> </a:t>
            </a:r>
            <a:r>
              <a:rPr lang="en-US" sz="2800" dirty="0"/>
              <a:t>thus will run slower.</a:t>
            </a:r>
          </a:p>
        </p:txBody>
      </p:sp>
      <p:sp>
        <p:nvSpPr>
          <p:cNvPr id="6" name="Rounded Rectangle 5"/>
          <p:cNvSpPr/>
          <p:nvPr/>
        </p:nvSpPr>
        <p:spPr>
          <a:xfrm>
            <a:off x="6172200" y="2977897"/>
            <a:ext cx="4889500" cy="3880103"/>
          </a:xfrm>
          <a:prstGeom prst="roundRect">
            <a:avLst/>
          </a:prstGeom>
          <a:solidFill>
            <a:srgbClr val="D5D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sz="1600" dirty="0"/>
          </a:p>
        </p:txBody>
      </p:sp>
      <p:sp>
        <p:nvSpPr>
          <p:cNvPr id="7" name="Rounded Rectangle 6"/>
          <p:cNvSpPr/>
          <p:nvPr/>
        </p:nvSpPr>
        <p:spPr>
          <a:xfrm>
            <a:off x="936947" y="2971798"/>
            <a:ext cx="3886200" cy="3886200"/>
          </a:xfrm>
          <a:prstGeom prst="roundRect">
            <a:avLst/>
          </a:prstGeom>
          <a:solidFill>
            <a:srgbClr val="D5D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8" name="TextBox 7"/>
          <p:cNvSpPr txBox="1"/>
          <p:nvPr/>
        </p:nvSpPr>
        <p:spPr>
          <a:xfrm>
            <a:off x="6184898" y="3134378"/>
            <a:ext cx="4876800" cy="523220"/>
          </a:xfrm>
          <a:prstGeom prst="rect">
            <a:avLst/>
          </a:prstGeom>
          <a:noFill/>
        </p:spPr>
        <p:txBody>
          <a:bodyPr wrap="square" lIns="91436" tIns="45718" rIns="91436" bIns="45718" rtlCol="0">
            <a:spAutoFit/>
          </a:bodyPr>
          <a:lstStyle/>
          <a:p>
            <a:pPr algn="ctr"/>
            <a:r>
              <a:rPr lang="en-US" sz="2800" dirty="0">
                <a:latin typeface="Calibri" pitchFamily="34" charset="0"/>
              </a:rPr>
              <a:t>Search Tree</a:t>
            </a:r>
          </a:p>
        </p:txBody>
      </p:sp>
      <p:sp>
        <p:nvSpPr>
          <p:cNvPr id="9" name="TextBox 8"/>
          <p:cNvSpPr txBox="1"/>
          <p:nvPr/>
        </p:nvSpPr>
        <p:spPr>
          <a:xfrm>
            <a:off x="1165547" y="3058178"/>
            <a:ext cx="3429000" cy="523220"/>
          </a:xfrm>
          <a:prstGeom prst="rect">
            <a:avLst/>
          </a:prstGeom>
          <a:noFill/>
        </p:spPr>
        <p:txBody>
          <a:bodyPr wrap="square" lIns="91436" tIns="45718" rIns="91436" bIns="45718" rtlCol="0">
            <a:spAutoFit/>
          </a:bodyPr>
          <a:lstStyle/>
          <a:p>
            <a:pPr algn="ctr"/>
            <a:r>
              <a:rPr lang="en-US" sz="2800" dirty="0">
                <a:latin typeface="Calibri" pitchFamily="34" charset="0"/>
              </a:rPr>
              <a:t>State Graph</a:t>
            </a:r>
          </a:p>
        </p:txBody>
      </p:sp>
      <p:sp>
        <p:nvSpPr>
          <p:cNvPr id="29698" name="Rectangle 2"/>
          <p:cNvSpPr>
            <a:spLocks noGrp="1" noChangeArrowheads="1"/>
          </p:cNvSpPr>
          <p:nvPr>
            <p:ph type="title"/>
          </p:nvPr>
        </p:nvSpPr>
        <p:spPr/>
        <p:txBody>
          <a:bodyPr/>
          <a:lstStyle/>
          <a:p>
            <a:pPr eaLnBrk="1" hangingPunct="1"/>
            <a:r>
              <a:rPr lang="en-US"/>
              <a:t>Tree Search: Extra Work!</a:t>
            </a:r>
          </a:p>
        </p:txBody>
      </p:sp>
      <p:pic>
        <p:nvPicPr>
          <p:cNvPr id="29700" name="Picture 4"/>
          <p:cNvPicPr>
            <a:picLocks noChangeAspect="1" noChangeArrowheads="1"/>
          </p:cNvPicPr>
          <p:nvPr/>
        </p:nvPicPr>
        <p:blipFill>
          <a:blip r:embed="rId2" cstate="print">
            <a:clrChange>
              <a:clrFrom>
                <a:srgbClr val="FFFFFF"/>
              </a:clrFrom>
              <a:clrTo>
                <a:srgbClr val="FFFFFF">
                  <a:alpha val="0"/>
                </a:srgbClr>
              </a:clrTo>
            </a:clrChange>
          </a:blip>
          <a:srcRect l="610" t="2840" r="64740" b="2208"/>
          <a:stretch>
            <a:fillRect/>
          </a:stretch>
        </p:blipFill>
        <p:spPr bwMode="auto">
          <a:xfrm>
            <a:off x="1371600" y="3450786"/>
            <a:ext cx="3048000" cy="3276600"/>
          </a:xfrm>
          <a:prstGeom prst="rect">
            <a:avLst/>
          </a:prstGeom>
          <a:noFill/>
          <a:ln w="9525">
            <a:noFill/>
            <a:miter lim="800000"/>
            <a:headEnd/>
            <a:tailEnd/>
          </a:ln>
        </p:spPr>
      </p:pic>
      <p:pic>
        <p:nvPicPr>
          <p:cNvPr id="860165" name="Picture 5"/>
          <p:cNvPicPr>
            <a:picLocks noChangeAspect="1" noChangeArrowheads="1"/>
          </p:cNvPicPr>
          <p:nvPr/>
        </p:nvPicPr>
        <p:blipFill>
          <a:blip r:embed="rId2" cstate="print">
            <a:clrChange>
              <a:clrFrom>
                <a:srgbClr val="FFFFFF"/>
              </a:clrFrom>
              <a:clrTo>
                <a:srgbClr val="FFFFFF">
                  <a:alpha val="0"/>
                </a:srgbClr>
              </a:clrTo>
            </a:clrChange>
          </a:blip>
          <a:srcRect l="48026" t="5048" r="2599" b="15457"/>
          <a:stretch>
            <a:fillRect/>
          </a:stretch>
        </p:blipFill>
        <p:spPr bwMode="auto">
          <a:xfrm>
            <a:off x="6477000" y="3755586"/>
            <a:ext cx="4343400"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0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atin typeface="Calibri"/>
                <a:cs typeface="Calibri"/>
              </a:rPr>
              <a:t>Graph Search</a:t>
            </a:r>
          </a:p>
        </p:txBody>
      </p:sp>
      <p:sp>
        <p:nvSpPr>
          <p:cNvPr id="30723" name="Rectangle 3"/>
          <p:cNvSpPr>
            <a:spLocks noGrp="1" noChangeArrowheads="1"/>
          </p:cNvSpPr>
          <p:nvPr>
            <p:ph idx="1"/>
          </p:nvPr>
        </p:nvSpPr>
        <p:spPr/>
        <p:txBody>
          <a:bodyPr/>
          <a:lstStyle/>
          <a:p>
            <a:pPr eaLnBrk="1" hangingPunct="1"/>
            <a:r>
              <a:rPr lang="en-US" sz="2600" dirty="0">
                <a:latin typeface="Calibri"/>
                <a:cs typeface="Calibri"/>
              </a:rPr>
              <a:t>In BFS, for example, we shouldn’t bother expanding the circled nodes (why?)</a:t>
            </a:r>
          </a:p>
        </p:txBody>
      </p:sp>
      <p:grpSp>
        <p:nvGrpSpPr>
          <p:cNvPr id="30724" name="Group 4"/>
          <p:cNvGrpSpPr>
            <a:grpSpLocks/>
          </p:cNvGrpSpPr>
          <p:nvPr/>
        </p:nvGrpSpPr>
        <p:grpSpPr bwMode="auto">
          <a:xfrm>
            <a:off x="3352800" y="2435610"/>
            <a:ext cx="5486400" cy="3355590"/>
            <a:chOff x="48" y="2332"/>
            <a:chExt cx="3456" cy="2406"/>
          </a:xfrm>
        </p:grpSpPr>
        <p:sp>
          <p:nvSpPr>
            <p:cNvPr id="30729" name="Text Box 5"/>
            <p:cNvSpPr txBox="1">
              <a:spLocks noChangeArrowheads="1"/>
            </p:cNvSpPr>
            <p:nvPr/>
          </p:nvSpPr>
          <p:spPr bwMode="auto">
            <a:xfrm>
              <a:off x="1728" y="2332"/>
              <a:ext cx="624" cy="243"/>
            </a:xfrm>
            <a:prstGeom prst="rect">
              <a:avLst/>
            </a:prstGeom>
            <a:noFill/>
            <a:ln w="9525">
              <a:noFill/>
              <a:miter lim="800000"/>
              <a:headEnd/>
              <a:tailEnd/>
            </a:ln>
          </p:spPr>
          <p:txBody>
            <a:bodyPr>
              <a:spAutoFit/>
            </a:bodyPr>
            <a:lstStyle/>
            <a:p>
              <a:pPr algn="ctr">
                <a:spcBef>
                  <a:spcPct val="50000"/>
                </a:spcBef>
              </a:pPr>
              <a:r>
                <a:rPr lang="en-US" sz="1600" dirty="0">
                  <a:latin typeface="Calibri"/>
                  <a:cs typeface="Calibri"/>
                </a:rPr>
                <a:t>S</a:t>
              </a:r>
            </a:p>
          </p:txBody>
        </p:sp>
        <p:sp>
          <p:nvSpPr>
            <p:cNvPr id="30730" name="Text Box 6"/>
            <p:cNvSpPr txBox="1">
              <a:spLocks noChangeArrowheads="1"/>
            </p:cNvSpPr>
            <p:nvPr/>
          </p:nvSpPr>
          <p:spPr bwMode="auto">
            <a:xfrm>
              <a:off x="48" y="3417"/>
              <a:ext cx="240" cy="265"/>
            </a:xfrm>
            <a:prstGeom prst="rect">
              <a:avLst/>
            </a:prstGeom>
            <a:noFill/>
            <a:ln w="9525">
              <a:noFill/>
              <a:miter lim="800000"/>
              <a:headEnd/>
              <a:tailEnd/>
            </a:ln>
          </p:spPr>
          <p:txBody>
            <a:bodyPr>
              <a:spAutoFit/>
            </a:bodyPr>
            <a:lstStyle/>
            <a:p>
              <a:pPr algn="ctr">
                <a:spcBef>
                  <a:spcPct val="50000"/>
                </a:spcBef>
              </a:pPr>
              <a:r>
                <a:rPr lang="en-US" i="1">
                  <a:latin typeface="Calibri"/>
                  <a:cs typeface="Calibri"/>
                </a:rPr>
                <a:t>a</a:t>
              </a:r>
            </a:p>
          </p:txBody>
        </p:sp>
        <p:sp>
          <p:nvSpPr>
            <p:cNvPr id="30731" name="Text Box 7"/>
            <p:cNvSpPr txBox="1">
              <a:spLocks noChangeArrowheads="1"/>
            </p:cNvSpPr>
            <p:nvPr/>
          </p:nvSpPr>
          <p:spPr bwMode="auto">
            <a:xfrm>
              <a:off x="48" y="3033"/>
              <a:ext cx="240" cy="265"/>
            </a:xfrm>
            <a:prstGeom prst="rect">
              <a:avLst/>
            </a:prstGeom>
            <a:noFill/>
            <a:ln w="9525">
              <a:noFill/>
              <a:miter lim="800000"/>
              <a:headEnd/>
              <a:tailEnd/>
            </a:ln>
          </p:spPr>
          <p:txBody>
            <a:bodyPr>
              <a:spAutoFit/>
            </a:bodyPr>
            <a:lstStyle/>
            <a:p>
              <a:pPr algn="ctr">
                <a:spcBef>
                  <a:spcPct val="50000"/>
                </a:spcBef>
              </a:pPr>
              <a:r>
                <a:rPr lang="en-US" i="1">
                  <a:latin typeface="Calibri"/>
                  <a:cs typeface="Calibri"/>
                </a:rPr>
                <a:t>b</a:t>
              </a:r>
            </a:p>
          </p:txBody>
        </p:sp>
        <p:sp>
          <p:nvSpPr>
            <p:cNvPr id="30732" name="Text Box 8"/>
            <p:cNvSpPr txBox="1">
              <a:spLocks noChangeArrowheads="1"/>
            </p:cNvSpPr>
            <p:nvPr/>
          </p:nvSpPr>
          <p:spPr bwMode="auto">
            <a:xfrm>
              <a:off x="384" y="2688"/>
              <a:ext cx="240" cy="265"/>
            </a:xfrm>
            <a:prstGeom prst="rect">
              <a:avLst/>
            </a:prstGeom>
            <a:noFill/>
            <a:ln w="9525">
              <a:noFill/>
              <a:miter lim="800000"/>
              <a:headEnd/>
              <a:tailEnd/>
            </a:ln>
          </p:spPr>
          <p:txBody>
            <a:bodyPr>
              <a:spAutoFit/>
            </a:bodyPr>
            <a:lstStyle/>
            <a:p>
              <a:pPr algn="ctr">
                <a:spcBef>
                  <a:spcPct val="50000"/>
                </a:spcBef>
              </a:pPr>
              <a:r>
                <a:rPr lang="en-US" i="1">
                  <a:latin typeface="Calibri"/>
                  <a:cs typeface="Calibri"/>
                </a:rPr>
                <a:t>d</a:t>
              </a:r>
            </a:p>
          </p:txBody>
        </p:sp>
        <p:sp>
          <p:nvSpPr>
            <p:cNvPr id="30733" name="Text Box 9"/>
            <p:cNvSpPr txBox="1">
              <a:spLocks noChangeArrowheads="1"/>
            </p:cNvSpPr>
            <p:nvPr/>
          </p:nvSpPr>
          <p:spPr bwMode="auto">
            <a:xfrm>
              <a:off x="3264" y="2640"/>
              <a:ext cx="240" cy="265"/>
            </a:xfrm>
            <a:prstGeom prst="rect">
              <a:avLst/>
            </a:prstGeom>
            <a:noFill/>
            <a:ln w="9525">
              <a:noFill/>
              <a:miter lim="800000"/>
              <a:headEnd/>
              <a:tailEnd/>
            </a:ln>
          </p:spPr>
          <p:txBody>
            <a:bodyPr>
              <a:spAutoFit/>
            </a:bodyPr>
            <a:lstStyle/>
            <a:p>
              <a:pPr algn="ctr">
                <a:spcBef>
                  <a:spcPct val="50000"/>
                </a:spcBef>
              </a:pPr>
              <a:r>
                <a:rPr lang="en-US" i="1">
                  <a:latin typeface="Calibri"/>
                  <a:cs typeface="Calibri"/>
                </a:rPr>
                <a:t>p</a:t>
              </a:r>
            </a:p>
          </p:txBody>
        </p:sp>
        <p:sp>
          <p:nvSpPr>
            <p:cNvPr id="30734" name="Text Box 10"/>
            <p:cNvSpPr txBox="1">
              <a:spLocks noChangeArrowheads="1"/>
            </p:cNvSpPr>
            <p:nvPr/>
          </p:nvSpPr>
          <p:spPr bwMode="auto">
            <a:xfrm>
              <a:off x="480" y="3417"/>
              <a:ext cx="240" cy="265"/>
            </a:xfrm>
            <a:prstGeom prst="rect">
              <a:avLst/>
            </a:prstGeom>
            <a:noFill/>
            <a:ln w="9525">
              <a:noFill/>
              <a:miter lim="800000"/>
              <a:headEnd/>
              <a:tailEnd/>
            </a:ln>
          </p:spPr>
          <p:txBody>
            <a:bodyPr>
              <a:spAutoFit/>
            </a:bodyPr>
            <a:lstStyle/>
            <a:p>
              <a:pPr algn="ctr">
                <a:spcBef>
                  <a:spcPct val="50000"/>
                </a:spcBef>
              </a:pPr>
              <a:r>
                <a:rPr lang="en-US" i="1">
                  <a:latin typeface="Calibri"/>
                  <a:cs typeface="Calibri"/>
                </a:rPr>
                <a:t>a</a:t>
              </a:r>
            </a:p>
          </p:txBody>
        </p:sp>
        <p:sp>
          <p:nvSpPr>
            <p:cNvPr id="30735" name="Text Box 11"/>
            <p:cNvSpPr txBox="1">
              <a:spLocks noChangeArrowheads="1"/>
            </p:cNvSpPr>
            <p:nvPr/>
          </p:nvSpPr>
          <p:spPr bwMode="auto">
            <a:xfrm>
              <a:off x="480" y="3033"/>
              <a:ext cx="240" cy="265"/>
            </a:xfrm>
            <a:prstGeom prst="rect">
              <a:avLst/>
            </a:prstGeom>
            <a:noFill/>
            <a:ln w="9525">
              <a:noFill/>
              <a:miter lim="800000"/>
              <a:headEnd/>
              <a:tailEnd/>
            </a:ln>
          </p:spPr>
          <p:txBody>
            <a:bodyPr>
              <a:spAutoFit/>
            </a:bodyPr>
            <a:lstStyle/>
            <a:p>
              <a:pPr algn="ctr">
                <a:spcBef>
                  <a:spcPct val="50000"/>
                </a:spcBef>
              </a:pPr>
              <a:r>
                <a:rPr lang="en-US" i="1">
                  <a:latin typeface="Calibri"/>
                  <a:cs typeface="Calibri"/>
                </a:rPr>
                <a:t>c</a:t>
              </a:r>
            </a:p>
          </p:txBody>
        </p:sp>
        <p:cxnSp>
          <p:nvCxnSpPr>
            <p:cNvPr id="30736" name="AutoShape 12"/>
            <p:cNvCxnSpPr>
              <a:cxnSpLocks noChangeShapeType="1"/>
              <a:stCxn id="30732" idx="2"/>
              <a:endCxn id="30731" idx="0"/>
            </p:cNvCxnSpPr>
            <p:nvPr/>
          </p:nvCxnSpPr>
          <p:spPr bwMode="auto">
            <a:xfrm flipH="1">
              <a:off x="168" y="2953"/>
              <a:ext cx="336" cy="80"/>
            </a:xfrm>
            <a:prstGeom prst="straightConnector1">
              <a:avLst/>
            </a:prstGeom>
            <a:noFill/>
            <a:ln w="9525">
              <a:solidFill>
                <a:schemeClr val="tx1"/>
              </a:solidFill>
              <a:round/>
              <a:headEnd/>
              <a:tailEnd/>
            </a:ln>
          </p:spPr>
        </p:cxnSp>
        <p:cxnSp>
          <p:nvCxnSpPr>
            <p:cNvPr id="30737" name="AutoShape 13"/>
            <p:cNvCxnSpPr>
              <a:cxnSpLocks noChangeShapeType="1"/>
              <a:stCxn id="30732" idx="2"/>
              <a:endCxn id="30735" idx="0"/>
            </p:cNvCxnSpPr>
            <p:nvPr/>
          </p:nvCxnSpPr>
          <p:spPr bwMode="auto">
            <a:xfrm>
              <a:off x="504" y="2953"/>
              <a:ext cx="96" cy="80"/>
            </a:xfrm>
            <a:prstGeom prst="straightConnector1">
              <a:avLst/>
            </a:prstGeom>
            <a:noFill/>
            <a:ln w="9525">
              <a:solidFill>
                <a:schemeClr val="tx1"/>
              </a:solidFill>
              <a:round/>
              <a:headEnd/>
              <a:tailEnd/>
            </a:ln>
          </p:spPr>
        </p:cxnSp>
        <p:cxnSp>
          <p:nvCxnSpPr>
            <p:cNvPr id="30738" name="AutoShape 14"/>
            <p:cNvCxnSpPr>
              <a:cxnSpLocks noChangeShapeType="1"/>
              <a:stCxn id="30731" idx="2"/>
              <a:endCxn id="30730" idx="0"/>
            </p:cNvCxnSpPr>
            <p:nvPr/>
          </p:nvCxnSpPr>
          <p:spPr bwMode="auto">
            <a:xfrm>
              <a:off x="168" y="3298"/>
              <a:ext cx="0" cy="119"/>
            </a:xfrm>
            <a:prstGeom prst="straightConnector1">
              <a:avLst/>
            </a:prstGeom>
            <a:noFill/>
            <a:ln w="9525">
              <a:solidFill>
                <a:schemeClr val="tx1"/>
              </a:solidFill>
              <a:round/>
              <a:headEnd/>
              <a:tailEnd/>
            </a:ln>
          </p:spPr>
        </p:cxnSp>
        <p:cxnSp>
          <p:nvCxnSpPr>
            <p:cNvPr id="30739" name="AutoShape 15"/>
            <p:cNvCxnSpPr>
              <a:cxnSpLocks noChangeShapeType="1"/>
              <a:stCxn id="30735" idx="2"/>
              <a:endCxn id="30734" idx="0"/>
            </p:cNvCxnSpPr>
            <p:nvPr/>
          </p:nvCxnSpPr>
          <p:spPr bwMode="auto">
            <a:xfrm>
              <a:off x="600" y="3298"/>
              <a:ext cx="0" cy="119"/>
            </a:xfrm>
            <a:prstGeom prst="straightConnector1">
              <a:avLst/>
            </a:prstGeom>
            <a:noFill/>
            <a:ln w="9525">
              <a:solidFill>
                <a:schemeClr val="tx1"/>
              </a:solidFill>
              <a:round/>
              <a:headEnd/>
              <a:tailEnd/>
            </a:ln>
          </p:spPr>
        </p:cxnSp>
        <p:grpSp>
          <p:nvGrpSpPr>
            <p:cNvPr id="30740" name="Group 16"/>
            <p:cNvGrpSpPr>
              <a:grpSpLocks/>
            </p:cNvGrpSpPr>
            <p:nvPr/>
          </p:nvGrpSpPr>
          <p:grpSpPr bwMode="auto">
            <a:xfrm>
              <a:off x="1776" y="2640"/>
              <a:ext cx="1104" cy="1714"/>
              <a:chOff x="1152" y="2640"/>
              <a:chExt cx="1104" cy="1714"/>
            </a:xfrm>
          </p:grpSpPr>
          <p:sp>
            <p:nvSpPr>
              <p:cNvPr id="30767" name="Text Box 17"/>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latin typeface="Calibri"/>
                    <a:cs typeface="Calibri"/>
                  </a:rPr>
                  <a:t>e</a:t>
                </a:r>
              </a:p>
            </p:txBody>
          </p:sp>
          <p:sp>
            <p:nvSpPr>
              <p:cNvPr id="30768" name="Text Box 18"/>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latin typeface="Calibri"/>
                    <a:cs typeface="Calibri"/>
                  </a:rPr>
                  <a:t>p</a:t>
                </a:r>
              </a:p>
            </p:txBody>
          </p:sp>
          <p:sp>
            <p:nvSpPr>
              <p:cNvPr id="30769" name="Text Box 19"/>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latin typeface="Calibri"/>
                    <a:cs typeface="Calibri"/>
                  </a:rPr>
                  <a:t>h</a:t>
                </a:r>
              </a:p>
            </p:txBody>
          </p:sp>
          <p:sp>
            <p:nvSpPr>
              <p:cNvPr id="30770" name="Text Box 20"/>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latin typeface="Calibri"/>
                    <a:cs typeface="Calibri"/>
                  </a:rPr>
                  <a:t>f</a:t>
                </a:r>
              </a:p>
            </p:txBody>
          </p:sp>
          <p:sp>
            <p:nvSpPr>
              <p:cNvPr id="30771" name="Text Box 21"/>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latin typeface="Calibri"/>
                    <a:cs typeface="Calibri"/>
                  </a:rPr>
                  <a:t>r</a:t>
                </a:r>
              </a:p>
            </p:txBody>
          </p:sp>
          <p:sp>
            <p:nvSpPr>
              <p:cNvPr id="30772" name="Text Box 22"/>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latin typeface="Calibri"/>
                    <a:cs typeface="Calibri"/>
                  </a:rPr>
                  <a:t>q</a:t>
                </a:r>
              </a:p>
            </p:txBody>
          </p:sp>
          <p:sp>
            <p:nvSpPr>
              <p:cNvPr id="30773" name="Text Box 23"/>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latin typeface="Calibri"/>
                    <a:cs typeface="Calibri"/>
                  </a:rPr>
                  <a:t>q</a:t>
                </a:r>
              </a:p>
            </p:txBody>
          </p:sp>
          <p:sp>
            <p:nvSpPr>
              <p:cNvPr id="30774" name="Text Box 24"/>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latin typeface="Calibri"/>
                    <a:cs typeface="Calibri"/>
                  </a:rPr>
                  <a:t>c</a:t>
                </a:r>
              </a:p>
            </p:txBody>
          </p:sp>
          <p:sp>
            <p:nvSpPr>
              <p:cNvPr id="30775" name="Text Box 25"/>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dirty="0">
                    <a:latin typeface="Calibri"/>
                    <a:cs typeface="Calibri"/>
                  </a:rPr>
                  <a:t>G</a:t>
                </a:r>
              </a:p>
            </p:txBody>
          </p:sp>
          <p:sp>
            <p:nvSpPr>
              <p:cNvPr id="30776" name="Text Box 26"/>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latin typeface="Calibri"/>
                    <a:cs typeface="Calibri"/>
                  </a:rPr>
                  <a:t>a</a:t>
                </a:r>
              </a:p>
            </p:txBody>
          </p:sp>
          <p:cxnSp>
            <p:nvCxnSpPr>
              <p:cNvPr id="30777" name="AutoShape 27"/>
              <p:cNvCxnSpPr>
                <a:cxnSpLocks noChangeShapeType="1"/>
                <a:stCxn id="30767" idx="2"/>
                <a:endCxn id="30769"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30778" name="AutoShape 28"/>
              <p:cNvCxnSpPr>
                <a:cxnSpLocks noChangeShapeType="1"/>
                <a:stCxn id="30767" idx="2"/>
                <a:endCxn id="30771" idx="0"/>
              </p:cNvCxnSpPr>
              <p:nvPr/>
            </p:nvCxnSpPr>
            <p:spPr bwMode="auto">
              <a:xfrm>
                <a:off x="1656" y="2905"/>
                <a:ext cx="192" cy="119"/>
              </a:xfrm>
              <a:prstGeom prst="straightConnector1">
                <a:avLst/>
              </a:prstGeom>
              <a:noFill/>
              <a:ln w="9525">
                <a:solidFill>
                  <a:schemeClr val="tx1"/>
                </a:solidFill>
                <a:round/>
                <a:headEnd/>
                <a:tailEnd/>
              </a:ln>
            </p:spPr>
          </p:cxnSp>
          <p:cxnSp>
            <p:nvCxnSpPr>
              <p:cNvPr id="30779" name="AutoShape 29"/>
              <p:cNvCxnSpPr>
                <a:cxnSpLocks noChangeShapeType="1"/>
                <a:stCxn id="30769" idx="2"/>
                <a:endCxn id="30768"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30780" name="AutoShape 30"/>
              <p:cNvCxnSpPr>
                <a:cxnSpLocks noChangeShapeType="1"/>
                <a:stCxn id="30769" idx="2"/>
                <a:endCxn id="30772" idx="0"/>
              </p:cNvCxnSpPr>
              <p:nvPr/>
            </p:nvCxnSpPr>
            <p:spPr bwMode="auto">
              <a:xfrm>
                <a:off x="1416" y="3289"/>
                <a:ext cx="144" cy="119"/>
              </a:xfrm>
              <a:prstGeom prst="straightConnector1">
                <a:avLst/>
              </a:prstGeom>
              <a:noFill/>
              <a:ln w="9525">
                <a:solidFill>
                  <a:schemeClr val="tx1"/>
                </a:solidFill>
                <a:round/>
                <a:headEnd/>
                <a:tailEnd/>
              </a:ln>
            </p:spPr>
          </p:cxnSp>
          <p:cxnSp>
            <p:nvCxnSpPr>
              <p:cNvPr id="30781" name="AutoShape 31"/>
              <p:cNvCxnSpPr>
                <a:cxnSpLocks noChangeShapeType="1"/>
                <a:stCxn id="30771" idx="2"/>
                <a:endCxn id="30770" idx="0"/>
              </p:cNvCxnSpPr>
              <p:nvPr/>
            </p:nvCxnSpPr>
            <p:spPr bwMode="auto">
              <a:xfrm>
                <a:off x="1848" y="3289"/>
                <a:ext cx="0" cy="119"/>
              </a:xfrm>
              <a:prstGeom prst="straightConnector1">
                <a:avLst/>
              </a:prstGeom>
              <a:noFill/>
              <a:ln w="9525">
                <a:solidFill>
                  <a:schemeClr val="tx1"/>
                </a:solidFill>
                <a:round/>
                <a:headEnd/>
                <a:tailEnd/>
              </a:ln>
            </p:spPr>
          </p:cxnSp>
          <p:cxnSp>
            <p:nvCxnSpPr>
              <p:cNvPr id="30782" name="AutoShape 32"/>
              <p:cNvCxnSpPr>
                <a:cxnSpLocks noChangeShapeType="1"/>
                <a:stCxn id="30768" idx="2"/>
                <a:endCxn id="30773" idx="0"/>
              </p:cNvCxnSpPr>
              <p:nvPr/>
            </p:nvCxnSpPr>
            <p:spPr bwMode="auto">
              <a:xfrm>
                <a:off x="1272" y="3673"/>
                <a:ext cx="0" cy="80"/>
              </a:xfrm>
              <a:prstGeom prst="straightConnector1">
                <a:avLst/>
              </a:prstGeom>
              <a:noFill/>
              <a:ln w="9525">
                <a:solidFill>
                  <a:schemeClr val="tx1"/>
                </a:solidFill>
                <a:round/>
                <a:headEnd/>
                <a:tailEnd/>
              </a:ln>
            </p:spPr>
          </p:cxnSp>
          <p:cxnSp>
            <p:nvCxnSpPr>
              <p:cNvPr id="30783" name="AutoShape 33"/>
              <p:cNvCxnSpPr>
                <a:cxnSpLocks noChangeShapeType="1"/>
                <a:stCxn id="30770" idx="2"/>
                <a:endCxn id="30774"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30784" name="AutoShape 34"/>
              <p:cNvCxnSpPr>
                <a:cxnSpLocks noChangeShapeType="1"/>
                <a:stCxn id="30770" idx="2"/>
                <a:endCxn id="30775" idx="0"/>
              </p:cNvCxnSpPr>
              <p:nvPr/>
            </p:nvCxnSpPr>
            <p:spPr bwMode="auto">
              <a:xfrm>
                <a:off x="1848" y="3673"/>
                <a:ext cx="168" cy="119"/>
              </a:xfrm>
              <a:prstGeom prst="straightConnector1">
                <a:avLst/>
              </a:prstGeom>
              <a:noFill/>
              <a:ln w="9525">
                <a:solidFill>
                  <a:schemeClr val="tx1"/>
                </a:solidFill>
                <a:round/>
                <a:headEnd/>
                <a:tailEnd/>
              </a:ln>
            </p:spPr>
          </p:cxnSp>
          <p:cxnSp>
            <p:nvCxnSpPr>
              <p:cNvPr id="30785" name="AutoShape 35"/>
              <p:cNvCxnSpPr>
                <a:cxnSpLocks noChangeShapeType="1"/>
                <a:stCxn id="30774" idx="2"/>
                <a:endCxn id="30776" idx="0"/>
              </p:cNvCxnSpPr>
              <p:nvPr/>
            </p:nvCxnSpPr>
            <p:spPr bwMode="auto">
              <a:xfrm>
                <a:off x="1704" y="4018"/>
                <a:ext cx="0" cy="71"/>
              </a:xfrm>
              <a:prstGeom prst="straightConnector1">
                <a:avLst/>
              </a:prstGeom>
              <a:noFill/>
              <a:ln w="9525">
                <a:solidFill>
                  <a:schemeClr val="tx1"/>
                </a:solidFill>
                <a:round/>
                <a:headEnd/>
                <a:tailEnd/>
              </a:ln>
            </p:spPr>
          </p:cxnSp>
        </p:grpSp>
        <p:sp>
          <p:nvSpPr>
            <p:cNvPr id="30741" name="Text Box 36"/>
            <p:cNvSpPr txBox="1">
              <a:spLocks noChangeArrowheads="1"/>
            </p:cNvSpPr>
            <p:nvPr/>
          </p:nvSpPr>
          <p:spPr bwMode="auto">
            <a:xfrm>
              <a:off x="3264" y="2994"/>
              <a:ext cx="240" cy="265"/>
            </a:xfrm>
            <a:prstGeom prst="rect">
              <a:avLst/>
            </a:prstGeom>
            <a:noFill/>
            <a:ln w="9525">
              <a:noFill/>
              <a:miter lim="800000"/>
              <a:headEnd/>
              <a:tailEnd/>
            </a:ln>
          </p:spPr>
          <p:txBody>
            <a:bodyPr>
              <a:spAutoFit/>
            </a:bodyPr>
            <a:lstStyle/>
            <a:p>
              <a:pPr algn="ctr">
                <a:spcBef>
                  <a:spcPct val="50000"/>
                </a:spcBef>
              </a:pPr>
              <a:r>
                <a:rPr lang="en-US" i="1">
                  <a:latin typeface="Calibri"/>
                  <a:cs typeface="Calibri"/>
                </a:rPr>
                <a:t>q</a:t>
              </a:r>
            </a:p>
          </p:txBody>
        </p:sp>
        <p:cxnSp>
          <p:nvCxnSpPr>
            <p:cNvPr id="30742" name="AutoShape 37"/>
            <p:cNvCxnSpPr>
              <a:cxnSpLocks noChangeShapeType="1"/>
              <a:stCxn id="30733" idx="2"/>
              <a:endCxn id="30741" idx="0"/>
            </p:cNvCxnSpPr>
            <p:nvPr/>
          </p:nvCxnSpPr>
          <p:spPr bwMode="auto">
            <a:xfrm>
              <a:off x="3384" y="2905"/>
              <a:ext cx="0" cy="89"/>
            </a:xfrm>
            <a:prstGeom prst="straightConnector1">
              <a:avLst/>
            </a:prstGeom>
            <a:noFill/>
            <a:ln w="9525">
              <a:solidFill>
                <a:schemeClr val="tx1"/>
              </a:solidFill>
              <a:round/>
              <a:headEnd/>
              <a:tailEnd/>
            </a:ln>
          </p:spPr>
        </p:cxnSp>
        <p:grpSp>
          <p:nvGrpSpPr>
            <p:cNvPr id="30743" name="Group 38"/>
            <p:cNvGrpSpPr>
              <a:grpSpLocks/>
            </p:cNvGrpSpPr>
            <p:nvPr/>
          </p:nvGrpSpPr>
          <p:grpSpPr bwMode="auto">
            <a:xfrm>
              <a:off x="624" y="3024"/>
              <a:ext cx="1104" cy="1714"/>
              <a:chOff x="1152" y="2640"/>
              <a:chExt cx="1104" cy="1714"/>
            </a:xfrm>
          </p:grpSpPr>
          <p:sp>
            <p:nvSpPr>
              <p:cNvPr id="30748" name="Text Box 39"/>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latin typeface="Calibri"/>
                    <a:cs typeface="Calibri"/>
                  </a:rPr>
                  <a:t>e</a:t>
                </a:r>
              </a:p>
            </p:txBody>
          </p:sp>
          <p:sp>
            <p:nvSpPr>
              <p:cNvPr id="30749" name="Text Box 40"/>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latin typeface="Calibri"/>
                    <a:cs typeface="Calibri"/>
                  </a:rPr>
                  <a:t>p</a:t>
                </a:r>
              </a:p>
            </p:txBody>
          </p:sp>
          <p:sp>
            <p:nvSpPr>
              <p:cNvPr id="30750" name="Text Box 41"/>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latin typeface="Calibri"/>
                    <a:cs typeface="Calibri"/>
                  </a:rPr>
                  <a:t>h</a:t>
                </a:r>
              </a:p>
            </p:txBody>
          </p:sp>
          <p:sp>
            <p:nvSpPr>
              <p:cNvPr id="30751" name="Text Box 42"/>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latin typeface="Calibri"/>
                    <a:cs typeface="Calibri"/>
                  </a:rPr>
                  <a:t>f</a:t>
                </a:r>
              </a:p>
            </p:txBody>
          </p:sp>
          <p:sp>
            <p:nvSpPr>
              <p:cNvPr id="30752" name="Text Box 43"/>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latin typeface="Calibri"/>
                    <a:cs typeface="Calibri"/>
                  </a:rPr>
                  <a:t>r</a:t>
                </a:r>
              </a:p>
            </p:txBody>
          </p:sp>
          <p:sp>
            <p:nvSpPr>
              <p:cNvPr id="30753" name="Text Box 44"/>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latin typeface="Calibri"/>
                    <a:cs typeface="Calibri"/>
                  </a:rPr>
                  <a:t>q</a:t>
                </a:r>
              </a:p>
            </p:txBody>
          </p:sp>
          <p:sp>
            <p:nvSpPr>
              <p:cNvPr id="30754" name="Text Box 45"/>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latin typeface="Calibri"/>
                    <a:cs typeface="Calibri"/>
                  </a:rPr>
                  <a:t>q</a:t>
                </a:r>
              </a:p>
            </p:txBody>
          </p:sp>
          <p:sp>
            <p:nvSpPr>
              <p:cNvPr id="30755" name="Text Box 46"/>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latin typeface="Calibri"/>
                    <a:cs typeface="Calibri"/>
                  </a:rPr>
                  <a:t>c</a:t>
                </a:r>
              </a:p>
            </p:txBody>
          </p:sp>
          <p:sp>
            <p:nvSpPr>
              <p:cNvPr id="30756" name="Text Box 47"/>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i="1" dirty="0">
                    <a:latin typeface="Calibri"/>
                    <a:cs typeface="Calibri"/>
                  </a:rPr>
                  <a:t>G</a:t>
                </a:r>
              </a:p>
            </p:txBody>
          </p:sp>
          <p:sp>
            <p:nvSpPr>
              <p:cNvPr id="30757" name="Text Box 48"/>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latin typeface="Calibri"/>
                    <a:cs typeface="Calibri"/>
                  </a:rPr>
                  <a:t>a</a:t>
                </a:r>
              </a:p>
            </p:txBody>
          </p:sp>
          <p:cxnSp>
            <p:nvCxnSpPr>
              <p:cNvPr id="30758" name="AutoShape 49"/>
              <p:cNvCxnSpPr>
                <a:cxnSpLocks noChangeShapeType="1"/>
                <a:stCxn id="30748" idx="2"/>
                <a:endCxn id="30750"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30759" name="AutoShape 50"/>
              <p:cNvCxnSpPr>
                <a:cxnSpLocks noChangeShapeType="1"/>
                <a:stCxn id="30748" idx="2"/>
                <a:endCxn id="30752" idx="0"/>
              </p:cNvCxnSpPr>
              <p:nvPr/>
            </p:nvCxnSpPr>
            <p:spPr bwMode="auto">
              <a:xfrm>
                <a:off x="1656" y="2905"/>
                <a:ext cx="192" cy="119"/>
              </a:xfrm>
              <a:prstGeom prst="straightConnector1">
                <a:avLst/>
              </a:prstGeom>
              <a:noFill/>
              <a:ln w="9525">
                <a:solidFill>
                  <a:schemeClr val="tx1"/>
                </a:solidFill>
                <a:round/>
                <a:headEnd/>
                <a:tailEnd/>
              </a:ln>
            </p:spPr>
          </p:cxnSp>
          <p:cxnSp>
            <p:nvCxnSpPr>
              <p:cNvPr id="30760" name="AutoShape 51"/>
              <p:cNvCxnSpPr>
                <a:cxnSpLocks noChangeShapeType="1"/>
                <a:stCxn id="30750" idx="2"/>
                <a:endCxn id="30749"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30761" name="AutoShape 52"/>
              <p:cNvCxnSpPr>
                <a:cxnSpLocks noChangeShapeType="1"/>
                <a:stCxn id="30750" idx="2"/>
                <a:endCxn id="30753" idx="0"/>
              </p:cNvCxnSpPr>
              <p:nvPr/>
            </p:nvCxnSpPr>
            <p:spPr bwMode="auto">
              <a:xfrm>
                <a:off x="1416" y="3289"/>
                <a:ext cx="144" cy="119"/>
              </a:xfrm>
              <a:prstGeom prst="straightConnector1">
                <a:avLst/>
              </a:prstGeom>
              <a:noFill/>
              <a:ln w="9525">
                <a:solidFill>
                  <a:schemeClr val="tx1"/>
                </a:solidFill>
                <a:round/>
                <a:headEnd/>
                <a:tailEnd/>
              </a:ln>
            </p:spPr>
          </p:cxnSp>
          <p:cxnSp>
            <p:nvCxnSpPr>
              <p:cNvPr id="30762" name="AutoShape 53"/>
              <p:cNvCxnSpPr>
                <a:cxnSpLocks noChangeShapeType="1"/>
                <a:stCxn id="30752" idx="2"/>
                <a:endCxn id="30751" idx="0"/>
              </p:cNvCxnSpPr>
              <p:nvPr/>
            </p:nvCxnSpPr>
            <p:spPr bwMode="auto">
              <a:xfrm>
                <a:off x="1848" y="3289"/>
                <a:ext cx="0" cy="119"/>
              </a:xfrm>
              <a:prstGeom prst="straightConnector1">
                <a:avLst/>
              </a:prstGeom>
              <a:noFill/>
              <a:ln w="9525">
                <a:solidFill>
                  <a:schemeClr val="tx1"/>
                </a:solidFill>
                <a:round/>
                <a:headEnd/>
                <a:tailEnd/>
              </a:ln>
            </p:spPr>
          </p:cxnSp>
          <p:cxnSp>
            <p:nvCxnSpPr>
              <p:cNvPr id="30763" name="AutoShape 54"/>
              <p:cNvCxnSpPr>
                <a:cxnSpLocks noChangeShapeType="1"/>
                <a:stCxn id="30749" idx="2"/>
                <a:endCxn id="30754" idx="0"/>
              </p:cNvCxnSpPr>
              <p:nvPr/>
            </p:nvCxnSpPr>
            <p:spPr bwMode="auto">
              <a:xfrm>
                <a:off x="1272" y="3673"/>
                <a:ext cx="0" cy="80"/>
              </a:xfrm>
              <a:prstGeom prst="straightConnector1">
                <a:avLst/>
              </a:prstGeom>
              <a:noFill/>
              <a:ln w="9525">
                <a:solidFill>
                  <a:schemeClr val="tx1"/>
                </a:solidFill>
                <a:round/>
                <a:headEnd/>
                <a:tailEnd/>
              </a:ln>
            </p:spPr>
          </p:cxnSp>
          <p:cxnSp>
            <p:nvCxnSpPr>
              <p:cNvPr id="30764" name="AutoShape 55"/>
              <p:cNvCxnSpPr>
                <a:cxnSpLocks noChangeShapeType="1"/>
                <a:stCxn id="30751" idx="2"/>
                <a:endCxn id="30755"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30765" name="AutoShape 56"/>
              <p:cNvCxnSpPr>
                <a:cxnSpLocks noChangeShapeType="1"/>
                <a:stCxn id="30751" idx="2"/>
                <a:endCxn id="30756" idx="0"/>
              </p:cNvCxnSpPr>
              <p:nvPr/>
            </p:nvCxnSpPr>
            <p:spPr bwMode="auto">
              <a:xfrm>
                <a:off x="1848" y="3673"/>
                <a:ext cx="168" cy="119"/>
              </a:xfrm>
              <a:prstGeom prst="straightConnector1">
                <a:avLst/>
              </a:prstGeom>
              <a:noFill/>
              <a:ln w="9525">
                <a:solidFill>
                  <a:schemeClr val="tx1"/>
                </a:solidFill>
                <a:round/>
                <a:headEnd/>
                <a:tailEnd/>
              </a:ln>
            </p:spPr>
          </p:cxnSp>
          <p:cxnSp>
            <p:nvCxnSpPr>
              <p:cNvPr id="30766" name="AutoShape 57"/>
              <p:cNvCxnSpPr>
                <a:cxnSpLocks noChangeShapeType="1"/>
                <a:stCxn id="30755" idx="2"/>
                <a:endCxn id="30757" idx="0"/>
              </p:cNvCxnSpPr>
              <p:nvPr/>
            </p:nvCxnSpPr>
            <p:spPr bwMode="auto">
              <a:xfrm>
                <a:off x="1704" y="4018"/>
                <a:ext cx="0" cy="71"/>
              </a:xfrm>
              <a:prstGeom prst="straightConnector1">
                <a:avLst/>
              </a:prstGeom>
              <a:noFill/>
              <a:ln w="9525">
                <a:solidFill>
                  <a:schemeClr val="tx1"/>
                </a:solidFill>
                <a:round/>
                <a:headEnd/>
                <a:tailEnd/>
              </a:ln>
            </p:spPr>
          </p:cxnSp>
        </p:grpSp>
        <p:cxnSp>
          <p:nvCxnSpPr>
            <p:cNvPr id="30744" name="AutoShape 58"/>
            <p:cNvCxnSpPr>
              <a:cxnSpLocks noChangeShapeType="1"/>
              <a:stCxn id="30732" idx="2"/>
              <a:endCxn id="30748" idx="0"/>
            </p:cNvCxnSpPr>
            <p:nvPr/>
          </p:nvCxnSpPr>
          <p:spPr bwMode="auto">
            <a:xfrm>
              <a:off x="504" y="2953"/>
              <a:ext cx="624" cy="71"/>
            </a:xfrm>
            <a:prstGeom prst="straightConnector1">
              <a:avLst/>
            </a:prstGeom>
            <a:noFill/>
            <a:ln w="9525">
              <a:solidFill>
                <a:schemeClr val="tx1"/>
              </a:solidFill>
              <a:round/>
              <a:headEnd/>
              <a:tailEnd/>
            </a:ln>
          </p:spPr>
        </p:cxnSp>
        <p:cxnSp>
          <p:nvCxnSpPr>
            <p:cNvPr id="30745" name="AutoShape 59"/>
            <p:cNvCxnSpPr>
              <a:cxnSpLocks noChangeShapeType="1"/>
              <a:stCxn id="30729" idx="2"/>
              <a:endCxn id="30732" idx="0"/>
            </p:cNvCxnSpPr>
            <p:nvPr/>
          </p:nvCxnSpPr>
          <p:spPr bwMode="auto">
            <a:xfrm flipH="1">
              <a:off x="504" y="2575"/>
              <a:ext cx="1536" cy="113"/>
            </a:xfrm>
            <a:prstGeom prst="straightConnector1">
              <a:avLst/>
            </a:prstGeom>
            <a:noFill/>
            <a:ln w="9525">
              <a:solidFill>
                <a:schemeClr val="tx1"/>
              </a:solidFill>
              <a:round/>
              <a:headEnd/>
              <a:tailEnd/>
            </a:ln>
          </p:spPr>
        </p:cxnSp>
        <p:cxnSp>
          <p:nvCxnSpPr>
            <p:cNvPr id="30746" name="AutoShape 60"/>
            <p:cNvCxnSpPr>
              <a:cxnSpLocks noChangeShapeType="1"/>
              <a:stCxn id="30729" idx="2"/>
              <a:endCxn id="30767" idx="0"/>
            </p:cNvCxnSpPr>
            <p:nvPr/>
          </p:nvCxnSpPr>
          <p:spPr bwMode="auto">
            <a:xfrm>
              <a:off x="2040" y="2575"/>
              <a:ext cx="240" cy="65"/>
            </a:xfrm>
            <a:prstGeom prst="straightConnector1">
              <a:avLst/>
            </a:prstGeom>
            <a:noFill/>
            <a:ln w="9525">
              <a:solidFill>
                <a:schemeClr val="tx1"/>
              </a:solidFill>
              <a:round/>
              <a:headEnd/>
              <a:tailEnd/>
            </a:ln>
          </p:spPr>
        </p:cxnSp>
        <p:cxnSp>
          <p:nvCxnSpPr>
            <p:cNvPr id="30747" name="AutoShape 61"/>
            <p:cNvCxnSpPr>
              <a:cxnSpLocks noChangeShapeType="1"/>
              <a:stCxn id="30729" idx="2"/>
              <a:endCxn id="30733" idx="0"/>
            </p:cNvCxnSpPr>
            <p:nvPr/>
          </p:nvCxnSpPr>
          <p:spPr bwMode="auto">
            <a:xfrm>
              <a:off x="2040" y="2575"/>
              <a:ext cx="1344" cy="65"/>
            </a:xfrm>
            <a:prstGeom prst="straightConnector1">
              <a:avLst/>
            </a:prstGeom>
            <a:noFill/>
            <a:ln w="9525">
              <a:solidFill>
                <a:schemeClr val="tx1"/>
              </a:solidFill>
              <a:round/>
              <a:headEnd/>
              <a:tailEnd/>
            </a:ln>
          </p:spPr>
        </p:cxnSp>
      </p:grpSp>
      <p:sp>
        <p:nvSpPr>
          <p:cNvPr id="861246" name="Oval 62"/>
          <p:cNvSpPr>
            <a:spLocks noChangeArrowheads="1"/>
          </p:cNvSpPr>
          <p:nvPr/>
        </p:nvSpPr>
        <p:spPr bwMode="auto">
          <a:xfrm>
            <a:off x="4892676" y="3407161"/>
            <a:ext cx="393700" cy="358775"/>
          </a:xfrm>
          <a:prstGeom prst="ellipse">
            <a:avLst/>
          </a:prstGeom>
          <a:solidFill>
            <a:srgbClr val="FF3300">
              <a:alpha val="20000"/>
            </a:srgbClr>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861247" name="Oval 63"/>
          <p:cNvSpPr>
            <a:spLocks noChangeArrowheads="1"/>
          </p:cNvSpPr>
          <p:nvPr/>
        </p:nvSpPr>
        <p:spPr bwMode="auto">
          <a:xfrm>
            <a:off x="6122989" y="3959610"/>
            <a:ext cx="393700" cy="358775"/>
          </a:xfrm>
          <a:prstGeom prst="ellipse">
            <a:avLst/>
          </a:prstGeom>
          <a:solidFill>
            <a:srgbClr val="FF3300">
              <a:alpha val="20000"/>
            </a:srgbClr>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861248" name="Oval 64"/>
          <p:cNvSpPr>
            <a:spLocks noChangeArrowheads="1"/>
          </p:cNvSpPr>
          <p:nvPr/>
        </p:nvSpPr>
        <p:spPr bwMode="auto">
          <a:xfrm>
            <a:off x="4054476" y="3940561"/>
            <a:ext cx="393700" cy="358775"/>
          </a:xfrm>
          <a:prstGeom prst="ellipse">
            <a:avLst/>
          </a:prstGeom>
          <a:solidFill>
            <a:srgbClr val="FF3300">
              <a:alpha val="20000"/>
            </a:srgbClr>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861249" name="Oval 65"/>
          <p:cNvSpPr>
            <a:spLocks noChangeArrowheads="1"/>
          </p:cNvSpPr>
          <p:nvPr/>
        </p:nvSpPr>
        <p:spPr bwMode="auto">
          <a:xfrm>
            <a:off x="6564314" y="3956435"/>
            <a:ext cx="393700" cy="358775"/>
          </a:xfrm>
          <a:prstGeom prst="ellipse">
            <a:avLst/>
          </a:prstGeom>
          <a:solidFill>
            <a:srgbClr val="FF3300">
              <a:alpha val="20000"/>
            </a:srgbClr>
          </a:solidFill>
          <a:ln w="9525">
            <a:solidFill>
              <a:schemeClr val="tx1"/>
            </a:solidFill>
            <a:round/>
            <a:headEnd/>
            <a:tailEnd/>
          </a:ln>
        </p:spPr>
        <p:txBody>
          <a:bodyPr wrap="none" lIns="91438" tIns="45719" rIns="91438" bIns="45719" anchor="ctr"/>
          <a:lstStyle/>
          <a:p>
            <a:endParaRPr lang="en-US">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12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612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612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61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246" grpId="0" animBg="1"/>
      <p:bldP spid="861247" grpId="0" animBg="1"/>
      <p:bldP spid="861248" grpId="0" animBg="1"/>
      <p:bldP spid="861249"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t>Graph Search</a:t>
            </a:r>
          </a:p>
        </p:txBody>
      </p:sp>
      <p:sp>
        <p:nvSpPr>
          <p:cNvPr id="29699" name="Rectangle 3"/>
          <p:cNvSpPr>
            <a:spLocks noGrp="1" noChangeArrowheads="1"/>
          </p:cNvSpPr>
          <p:nvPr>
            <p:ph idx="1"/>
          </p:nvPr>
        </p:nvSpPr>
        <p:spPr>
          <a:xfrm>
            <a:off x="838200" y="1371600"/>
            <a:ext cx="10515600" cy="4722812"/>
          </a:xfrm>
        </p:spPr>
        <p:txBody>
          <a:bodyPr/>
          <a:lstStyle/>
          <a:p>
            <a:pPr eaLnBrk="1" hangingPunct="1">
              <a:lnSpc>
                <a:spcPct val="150000"/>
              </a:lnSpc>
            </a:pPr>
            <a:r>
              <a:rPr lang="en-US" sz="2400" dirty="0"/>
              <a:t>Idea: never </a:t>
            </a:r>
            <a:r>
              <a:rPr lang="en-US" sz="2400" dirty="0">
                <a:solidFill>
                  <a:srgbClr val="FF0000"/>
                </a:solidFill>
              </a:rPr>
              <a:t>expand</a:t>
            </a:r>
            <a:r>
              <a:rPr lang="en-US" sz="2400" dirty="0"/>
              <a:t> a state twice</a:t>
            </a:r>
          </a:p>
          <a:p>
            <a:pPr eaLnBrk="1" hangingPunct="1">
              <a:lnSpc>
                <a:spcPct val="150000"/>
              </a:lnSpc>
            </a:pPr>
            <a:r>
              <a:rPr lang="en-US" sz="2400" dirty="0"/>
              <a:t>How to implement: </a:t>
            </a:r>
          </a:p>
          <a:p>
            <a:pPr lvl="1" eaLnBrk="1" hangingPunct="1"/>
            <a:r>
              <a:rPr lang="en-US" sz="2000" dirty="0"/>
              <a:t>Tree search + set of expanded states (“closed set”)</a:t>
            </a:r>
          </a:p>
          <a:p>
            <a:pPr lvl="1" eaLnBrk="1" hangingPunct="1"/>
            <a:r>
              <a:rPr lang="en-US" sz="2000" dirty="0"/>
              <a:t>Expand the search tree node-by-node, but…</a:t>
            </a:r>
          </a:p>
          <a:p>
            <a:pPr lvl="1" eaLnBrk="1" hangingPunct="1"/>
            <a:r>
              <a:rPr lang="en-US" sz="2000" dirty="0"/>
              <a:t>Before expanding a node, check to make sure its state has never been expanded before</a:t>
            </a:r>
          </a:p>
          <a:p>
            <a:pPr lvl="1" eaLnBrk="1" hangingPunct="1"/>
            <a:r>
              <a:rPr lang="en-US" sz="2000" dirty="0"/>
              <a:t>If not new, skip it, if new add to closed set</a:t>
            </a:r>
            <a:endParaRPr lang="en-US" sz="2400" dirty="0"/>
          </a:p>
          <a:p>
            <a:pPr eaLnBrk="1" hangingPunct="1">
              <a:lnSpc>
                <a:spcPct val="150000"/>
              </a:lnSpc>
            </a:pPr>
            <a:r>
              <a:rPr lang="en-US" sz="2400" dirty="0"/>
              <a:t>Important: </a:t>
            </a:r>
            <a:r>
              <a:rPr lang="en-US" sz="2400" dirty="0">
                <a:solidFill>
                  <a:srgbClr val="FF0000"/>
                </a:solidFill>
              </a:rPr>
              <a:t>store the closed set as a set</a:t>
            </a:r>
            <a:r>
              <a:rPr lang="en-US" sz="2400" dirty="0"/>
              <a:t>, not a list</a:t>
            </a:r>
            <a:endParaRPr lang="en-US" sz="1900" dirty="0"/>
          </a:p>
          <a:p>
            <a:pPr eaLnBrk="1" hangingPunct="1">
              <a:lnSpc>
                <a:spcPct val="150000"/>
              </a:lnSpc>
            </a:pPr>
            <a:r>
              <a:rPr lang="en-US" sz="2400" dirty="0"/>
              <a:t>Can graph search wreck completeness?  Why/why not?</a:t>
            </a:r>
          </a:p>
          <a:p>
            <a:pPr eaLnBrk="1" hangingPunct="1">
              <a:lnSpc>
                <a:spcPct val="150000"/>
              </a:lnSpc>
            </a:pPr>
            <a:r>
              <a:rPr lang="en-US" sz="2400" dirty="0"/>
              <a:t>How about optimality?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69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69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69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69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6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title"/>
          </p:nvPr>
        </p:nvSpPr>
        <p:spPr/>
        <p:txBody>
          <a:bodyPr/>
          <a:lstStyle/>
          <a:p>
            <a:pPr eaLnBrk="1" hangingPunct="1"/>
            <a:r>
              <a:rPr lang="en-US" dirty="0"/>
              <a:t>The One Queue</a:t>
            </a:r>
          </a:p>
        </p:txBody>
      </p:sp>
      <p:sp>
        <p:nvSpPr>
          <p:cNvPr id="29711" name="Rectangle 15"/>
          <p:cNvSpPr>
            <a:spLocks noGrp="1" noChangeArrowheads="1"/>
          </p:cNvSpPr>
          <p:nvPr>
            <p:ph idx="1"/>
          </p:nvPr>
        </p:nvSpPr>
        <p:spPr>
          <a:xfrm>
            <a:off x="381000" y="1443036"/>
            <a:ext cx="5842000" cy="4729164"/>
          </a:xfrm>
        </p:spPr>
        <p:txBody>
          <a:bodyPr/>
          <a:lstStyle/>
          <a:p>
            <a:pPr eaLnBrk="1" hangingPunct="1"/>
            <a:r>
              <a:rPr lang="en-US" sz="2800" dirty="0"/>
              <a:t>All these search algorithms are the same except for fringe strategies</a:t>
            </a:r>
          </a:p>
          <a:p>
            <a:pPr lvl="1"/>
            <a:r>
              <a:rPr lang="en-US" sz="2400" dirty="0"/>
              <a:t>Conceptually, all fringes are priority queues (i.e. collections of nodes with attached priorities)</a:t>
            </a:r>
          </a:p>
          <a:p>
            <a:pPr lvl="1"/>
            <a:r>
              <a:rPr lang="en-US" sz="2400" dirty="0"/>
              <a:t>Practically, for DFS and BFS, you can avoid the log(n) overhead from an actual priority queue, by using </a:t>
            </a:r>
            <a:r>
              <a:rPr lang="en-US" sz="2400" dirty="0">
                <a:solidFill>
                  <a:srgbClr val="FF0000"/>
                </a:solidFill>
              </a:rPr>
              <a:t>stacks</a:t>
            </a:r>
            <a:r>
              <a:rPr lang="en-US" sz="2400" dirty="0"/>
              <a:t> and </a:t>
            </a:r>
            <a:r>
              <a:rPr lang="en-US" sz="2400" dirty="0">
                <a:solidFill>
                  <a:srgbClr val="FF0000"/>
                </a:solidFill>
              </a:rPr>
              <a:t>queues</a:t>
            </a:r>
          </a:p>
          <a:p>
            <a:pPr lvl="1"/>
            <a:r>
              <a:rPr lang="en-US" sz="2400" dirty="0"/>
              <a:t>Can even code one implementation that takes a variable queuing object</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57900" y="1296458"/>
            <a:ext cx="5753099" cy="4474632"/>
          </a:xfrm>
          <a:prstGeom prst="rect">
            <a:avLst/>
          </a:prstGeom>
          <a:noFill/>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09455-3A84-7AFB-564C-94109EBFD933}"/>
              </a:ext>
            </a:extLst>
          </p:cNvPr>
          <p:cNvSpPr>
            <a:spLocks noGrp="1"/>
          </p:cNvSpPr>
          <p:nvPr>
            <p:ph type="title"/>
          </p:nvPr>
        </p:nvSpPr>
        <p:spPr/>
        <p:txBody>
          <a:bodyPr/>
          <a:lstStyle/>
          <a:p>
            <a:r>
              <a:rPr lang="tr-TR" dirty="0" err="1"/>
              <a:t>Completeness</a:t>
            </a:r>
            <a:r>
              <a:rPr lang="tr-TR" dirty="0"/>
              <a:t> </a:t>
            </a:r>
            <a:r>
              <a:rPr lang="tr-TR" dirty="0" err="1"/>
              <a:t>and</a:t>
            </a:r>
            <a:r>
              <a:rPr lang="tr-TR" dirty="0"/>
              <a:t> </a:t>
            </a:r>
            <a:r>
              <a:rPr lang="tr-TR" dirty="0" err="1"/>
              <a:t>Optimality</a:t>
            </a:r>
            <a:endParaRPr lang="tr-TR" dirty="0"/>
          </a:p>
        </p:txBody>
      </p:sp>
      <p:sp>
        <p:nvSpPr>
          <p:cNvPr id="3" name="Content Placeholder 2">
            <a:extLst>
              <a:ext uri="{FF2B5EF4-FFF2-40B4-BE49-F238E27FC236}">
                <a16:creationId xmlns:a16="http://schemas.microsoft.com/office/drawing/2014/main" id="{E5C6CC62-DA2E-1D7A-1A26-B09E2E7CF7C2}"/>
              </a:ext>
            </a:extLst>
          </p:cNvPr>
          <p:cNvSpPr>
            <a:spLocks noGrp="1"/>
          </p:cNvSpPr>
          <p:nvPr>
            <p:ph idx="1"/>
          </p:nvPr>
        </p:nvSpPr>
        <p:spPr/>
        <p:txBody>
          <a:bodyPr>
            <a:normAutofit fontScale="92500" lnSpcReduction="10000"/>
          </a:bodyPr>
          <a:lstStyle/>
          <a:p>
            <a:pPr lvl="1"/>
            <a:r>
              <a:rPr lang="en-US" dirty="0"/>
              <a:t>Can Graph Search Wreck Completeness?</a:t>
            </a:r>
            <a:endParaRPr lang="tr-TR" b="1" dirty="0"/>
          </a:p>
          <a:p>
            <a:pPr lvl="2"/>
            <a:r>
              <a:rPr lang="en-US" b="1" dirty="0"/>
              <a:t>No</a:t>
            </a:r>
            <a:r>
              <a:rPr lang="en-US" dirty="0"/>
              <a:t>, graph search </a:t>
            </a:r>
            <a:r>
              <a:rPr lang="en-US" b="1" dirty="0"/>
              <a:t>does not wreck completeness</a:t>
            </a:r>
            <a:r>
              <a:rPr lang="en-US" dirty="0"/>
              <a:t> — </a:t>
            </a:r>
            <a:r>
              <a:rPr lang="en-US" b="1" dirty="0"/>
              <a:t>if implemented correctly</a:t>
            </a:r>
            <a:r>
              <a:rPr lang="en-US" dirty="0"/>
              <a:t>.</a:t>
            </a:r>
          </a:p>
          <a:p>
            <a:pPr lvl="2"/>
            <a:r>
              <a:rPr lang="en-US" b="1" dirty="0"/>
              <a:t>Completeness</a:t>
            </a:r>
            <a:r>
              <a:rPr lang="en-US" dirty="0"/>
              <a:t> means the algorithm will find a solution if one exists.</a:t>
            </a:r>
          </a:p>
          <a:p>
            <a:pPr lvl="2"/>
            <a:r>
              <a:rPr lang="en-US" dirty="0"/>
              <a:t>In </a:t>
            </a:r>
            <a:r>
              <a:rPr lang="en-US" b="1" dirty="0"/>
              <a:t>graph search</a:t>
            </a:r>
            <a:r>
              <a:rPr lang="en-US" dirty="0"/>
              <a:t>, we avoid revisiting states by keeping a </a:t>
            </a:r>
            <a:r>
              <a:rPr lang="en-US" i="1" dirty="0"/>
              <a:t>closed list</a:t>
            </a:r>
            <a:r>
              <a:rPr lang="en-US" dirty="0"/>
              <a:t> of explored nodes.</a:t>
            </a:r>
          </a:p>
          <a:p>
            <a:pPr lvl="2"/>
            <a:r>
              <a:rPr lang="en-US" dirty="0"/>
              <a:t>If the algorithm uses a </a:t>
            </a:r>
            <a:r>
              <a:rPr lang="en-US" b="1" dirty="0"/>
              <a:t>complete search strategy</a:t>
            </a:r>
            <a:r>
              <a:rPr lang="en-US" dirty="0"/>
              <a:t> (like BFS or A* with an admissible heuristic), and the closed list is managed properly, </a:t>
            </a:r>
            <a:r>
              <a:rPr lang="en-US" b="1" dirty="0"/>
              <a:t>completeness is preserved</a:t>
            </a:r>
            <a:r>
              <a:rPr lang="en-US" dirty="0"/>
              <a:t>.</a:t>
            </a:r>
            <a:endParaRPr lang="tr-TR" dirty="0"/>
          </a:p>
          <a:p>
            <a:pPr lvl="1"/>
            <a:r>
              <a:rPr lang="en-US" dirty="0"/>
              <a:t>Can Graph Search Wreck Optimality?</a:t>
            </a:r>
            <a:endParaRPr lang="tr-TR" dirty="0"/>
          </a:p>
          <a:p>
            <a:pPr lvl="2"/>
            <a:r>
              <a:rPr lang="en-US" b="1" dirty="0"/>
              <a:t>Yes</a:t>
            </a:r>
            <a:r>
              <a:rPr lang="en-US" dirty="0"/>
              <a:t>, graph search </a:t>
            </a:r>
            <a:r>
              <a:rPr lang="en-US" b="1" dirty="0"/>
              <a:t>can wreck optimality</a:t>
            </a:r>
            <a:r>
              <a:rPr lang="en-US" dirty="0"/>
              <a:t> — </a:t>
            </a:r>
            <a:r>
              <a:rPr lang="en-US" b="1" dirty="0"/>
              <a:t>if not carefully managed</a:t>
            </a:r>
            <a:r>
              <a:rPr lang="en-US" dirty="0"/>
              <a:t>.</a:t>
            </a:r>
          </a:p>
          <a:p>
            <a:pPr lvl="2"/>
            <a:r>
              <a:rPr lang="en-US" b="1" dirty="0"/>
              <a:t>Optimality</a:t>
            </a:r>
            <a:r>
              <a:rPr lang="en-US" dirty="0"/>
              <a:t> means the algorithm finds the least-cost solution.</a:t>
            </a:r>
          </a:p>
          <a:p>
            <a:pPr lvl="2"/>
            <a:r>
              <a:rPr lang="en-US" dirty="0"/>
              <a:t>In A*, optimality is guaranteed </a:t>
            </a:r>
            <a:r>
              <a:rPr lang="en-US" b="1" dirty="0"/>
              <a:t>only if</a:t>
            </a:r>
            <a:r>
              <a:rPr lang="en-US" dirty="0"/>
              <a:t>: </a:t>
            </a:r>
          </a:p>
          <a:p>
            <a:pPr lvl="3"/>
            <a:r>
              <a:rPr lang="en-US" dirty="0"/>
              <a:t>The heuristic is </a:t>
            </a:r>
            <a:r>
              <a:rPr lang="en-US" b="1" dirty="0"/>
              <a:t>admissible</a:t>
            </a:r>
            <a:r>
              <a:rPr lang="en-US" dirty="0"/>
              <a:t> (never overestimates).</a:t>
            </a:r>
          </a:p>
          <a:p>
            <a:pPr lvl="3"/>
            <a:r>
              <a:rPr lang="en-US" dirty="0"/>
              <a:t>The heuristic is </a:t>
            </a:r>
            <a:r>
              <a:rPr lang="en-US" b="1" dirty="0"/>
              <a:t>consistent</a:t>
            </a:r>
            <a:r>
              <a:rPr lang="en-US" dirty="0"/>
              <a:t> (monotonic).</a:t>
            </a:r>
          </a:p>
          <a:p>
            <a:pPr lvl="3"/>
            <a:r>
              <a:rPr lang="en-US" dirty="0"/>
              <a:t>The algorithm uses </a:t>
            </a:r>
            <a:r>
              <a:rPr lang="en-US" b="1" dirty="0"/>
              <a:t>graph search</a:t>
            </a:r>
            <a:r>
              <a:rPr lang="en-US" dirty="0"/>
              <a:t> with proper cost comparison.</a:t>
            </a:r>
          </a:p>
          <a:p>
            <a:endParaRPr lang="tr-TR" dirty="0"/>
          </a:p>
        </p:txBody>
      </p:sp>
    </p:spTree>
    <p:extLst>
      <p:ext uri="{BB962C8B-B14F-4D97-AF65-F5344CB8AC3E}">
        <p14:creationId xmlns:p14="http://schemas.microsoft.com/office/powerpoint/2010/main" val="13625556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atin typeface="Calibri"/>
                <a:cs typeface="Calibri"/>
              </a:rPr>
              <a:t>A* Graph Search Gone Wrong?</a:t>
            </a:r>
          </a:p>
        </p:txBody>
      </p:sp>
      <p:sp>
        <p:nvSpPr>
          <p:cNvPr id="18" name="Oval 17"/>
          <p:cNvSpPr/>
          <p:nvPr/>
        </p:nvSpPr>
        <p:spPr>
          <a:xfrm>
            <a:off x="1363498" y="2819400"/>
            <a:ext cx="762000" cy="762000"/>
          </a:xfrm>
          <a:prstGeom prst="ellipse">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lIns="91438" tIns="45719" rIns="91438" bIns="45719" anchor="ctr"/>
          <a:lstStyle/>
          <a:p>
            <a:pPr algn="ctr">
              <a:defRPr/>
            </a:pPr>
            <a:r>
              <a:rPr lang="en-US" sz="2400" b="1" dirty="0">
                <a:latin typeface="Calibri"/>
                <a:cs typeface="Calibri"/>
              </a:rPr>
              <a:t>S</a:t>
            </a:r>
          </a:p>
        </p:txBody>
      </p:sp>
      <p:sp>
        <p:nvSpPr>
          <p:cNvPr id="19" name="Oval 18"/>
          <p:cNvSpPr/>
          <p:nvPr/>
        </p:nvSpPr>
        <p:spPr>
          <a:xfrm>
            <a:off x="3116098" y="2133600"/>
            <a:ext cx="762000" cy="762000"/>
          </a:xfrm>
          <a:prstGeom prst="ellipse">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lIns="91438" tIns="45719" rIns="91438" bIns="45719" anchor="ctr"/>
          <a:lstStyle/>
          <a:p>
            <a:pPr algn="ctr">
              <a:defRPr/>
            </a:pPr>
            <a:r>
              <a:rPr lang="en-US" sz="2400" dirty="0">
                <a:latin typeface="Calibri"/>
                <a:cs typeface="Calibri"/>
              </a:rPr>
              <a:t>A</a:t>
            </a:r>
          </a:p>
        </p:txBody>
      </p:sp>
      <p:sp>
        <p:nvSpPr>
          <p:cNvPr id="20" name="Oval 19"/>
          <p:cNvSpPr/>
          <p:nvPr/>
        </p:nvSpPr>
        <p:spPr>
          <a:xfrm>
            <a:off x="2506498" y="4191000"/>
            <a:ext cx="762000" cy="762000"/>
          </a:xfrm>
          <a:prstGeom prst="ellipse">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lIns="91438" tIns="45719" rIns="91438" bIns="45719" anchor="ctr"/>
          <a:lstStyle/>
          <a:p>
            <a:pPr algn="ctr">
              <a:defRPr/>
            </a:pPr>
            <a:r>
              <a:rPr lang="en-US" sz="2400" dirty="0">
                <a:latin typeface="Calibri"/>
                <a:cs typeface="Calibri"/>
              </a:rPr>
              <a:t>B</a:t>
            </a:r>
          </a:p>
        </p:txBody>
      </p:sp>
      <p:sp>
        <p:nvSpPr>
          <p:cNvPr id="21" name="Oval 20"/>
          <p:cNvSpPr/>
          <p:nvPr/>
        </p:nvSpPr>
        <p:spPr>
          <a:xfrm>
            <a:off x="4792498" y="2895600"/>
            <a:ext cx="762000" cy="762000"/>
          </a:xfrm>
          <a:prstGeom prst="ellipse">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lIns="91438" tIns="45719" rIns="91438" bIns="45719" anchor="ctr"/>
          <a:lstStyle/>
          <a:p>
            <a:pPr algn="ctr">
              <a:defRPr/>
            </a:pPr>
            <a:r>
              <a:rPr lang="en-US" sz="2400" dirty="0">
                <a:latin typeface="Calibri"/>
                <a:cs typeface="Calibri"/>
              </a:rPr>
              <a:t>C</a:t>
            </a:r>
          </a:p>
        </p:txBody>
      </p:sp>
      <p:sp>
        <p:nvSpPr>
          <p:cNvPr id="22" name="Oval 21"/>
          <p:cNvSpPr/>
          <p:nvPr/>
        </p:nvSpPr>
        <p:spPr>
          <a:xfrm>
            <a:off x="4792498" y="5105400"/>
            <a:ext cx="762000" cy="762000"/>
          </a:xfrm>
          <a:prstGeom prst="ellipse">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lIns="91438" tIns="45719" rIns="91438" bIns="45719" anchor="ctr"/>
          <a:lstStyle/>
          <a:p>
            <a:pPr algn="ctr">
              <a:defRPr/>
            </a:pPr>
            <a:r>
              <a:rPr lang="en-US" sz="2400" b="1" dirty="0">
                <a:latin typeface="Calibri"/>
                <a:cs typeface="Calibri"/>
              </a:rPr>
              <a:t>G</a:t>
            </a:r>
          </a:p>
        </p:txBody>
      </p:sp>
      <p:cxnSp>
        <p:nvCxnSpPr>
          <p:cNvPr id="24" name="Straight Arrow Connector 23"/>
          <p:cNvCxnSpPr>
            <a:stCxn id="18" idx="7"/>
            <a:endCxn id="19" idx="2"/>
          </p:cNvCxnSpPr>
          <p:nvPr/>
        </p:nvCxnSpPr>
        <p:spPr>
          <a:xfrm flipV="1">
            <a:off x="2013906" y="2514600"/>
            <a:ext cx="1102192" cy="416392"/>
          </a:xfrm>
          <a:prstGeom prst="straightConnector1">
            <a:avLst/>
          </a:prstGeom>
          <a:ln w="28575">
            <a:solidFill>
              <a:schemeClr val="tx1"/>
            </a:solidFill>
            <a:headEnd type="none" w="med" len="med"/>
            <a:tailEnd type="triangle" w="lg" len="lg"/>
          </a:ln>
        </p:spPr>
        <p:style>
          <a:lnRef idx="1">
            <a:schemeClr val="accent2"/>
          </a:lnRef>
          <a:fillRef idx="0">
            <a:schemeClr val="accent2"/>
          </a:fillRef>
          <a:effectRef idx="0">
            <a:schemeClr val="accent2"/>
          </a:effectRef>
          <a:fontRef idx="minor">
            <a:schemeClr val="tx1"/>
          </a:fontRef>
        </p:style>
      </p:cxnSp>
      <p:cxnSp>
        <p:nvCxnSpPr>
          <p:cNvPr id="27" name="Straight Arrow Connector 26"/>
          <p:cNvCxnSpPr>
            <a:stCxn id="18" idx="5"/>
            <a:endCxn id="20" idx="1"/>
          </p:cNvCxnSpPr>
          <p:nvPr/>
        </p:nvCxnSpPr>
        <p:spPr>
          <a:xfrm>
            <a:off x="2013906" y="3469808"/>
            <a:ext cx="604184" cy="832784"/>
          </a:xfrm>
          <a:prstGeom prst="straightConnector1">
            <a:avLst/>
          </a:prstGeom>
          <a:ln w="28575">
            <a:solidFill>
              <a:schemeClr val="tx1"/>
            </a:solidFill>
            <a:headEnd type="none" w="med" len="med"/>
            <a:tailEnd type="triangle" w="lg" len="lg"/>
          </a:ln>
        </p:spPr>
        <p:style>
          <a:lnRef idx="1">
            <a:schemeClr val="accent2"/>
          </a:lnRef>
          <a:fillRef idx="0">
            <a:schemeClr val="accent2"/>
          </a:fillRef>
          <a:effectRef idx="0">
            <a:schemeClr val="accent2"/>
          </a:effectRef>
          <a:fontRef idx="minor">
            <a:schemeClr val="tx1"/>
          </a:fontRef>
        </p:style>
      </p:cxnSp>
      <p:cxnSp>
        <p:nvCxnSpPr>
          <p:cNvPr id="29" name="Straight Arrow Connector 28"/>
          <p:cNvCxnSpPr>
            <a:stCxn id="20" idx="7"/>
            <a:endCxn id="21" idx="3"/>
          </p:cNvCxnSpPr>
          <p:nvPr/>
        </p:nvCxnSpPr>
        <p:spPr>
          <a:xfrm flipV="1">
            <a:off x="3156906" y="3546008"/>
            <a:ext cx="1747184" cy="756584"/>
          </a:xfrm>
          <a:prstGeom prst="straightConnector1">
            <a:avLst/>
          </a:prstGeom>
          <a:ln w="28575">
            <a:solidFill>
              <a:schemeClr val="tx1"/>
            </a:solidFill>
            <a:headEnd type="none" w="med" len="med"/>
            <a:tailEnd type="triangle" w="lg" len="lg"/>
          </a:ln>
        </p:spPr>
        <p:style>
          <a:lnRef idx="1">
            <a:schemeClr val="accent2"/>
          </a:lnRef>
          <a:fillRef idx="0">
            <a:schemeClr val="accent2"/>
          </a:fillRef>
          <a:effectRef idx="0">
            <a:schemeClr val="accent2"/>
          </a:effectRef>
          <a:fontRef idx="minor">
            <a:schemeClr val="tx1"/>
          </a:fontRef>
        </p:style>
      </p:cxnSp>
      <p:cxnSp>
        <p:nvCxnSpPr>
          <p:cNvPr id="31" name="Straight Arrow Connector 30"/>
          <p:cNvCxnSpPr>
            <a:stCxn id="19" idx="6"/>
            <a:endCxn id="21" idx="1"/>
          </p:cNvCxnSpPr>
          <p:nvPr/>
        </p:nvCxnSpPr>
        <p:spPr>
          <a:xfrm>
            <a:off x="3878098" y="2514600"/>
            <a:ext cx="1025992" cy="492592"/>
          </a:xfrm>
          <a:prstGeom prst="straightConnector1">
            <a:avLst/>
          </a:prstGeom>
          <a:ln w="28575">
            <a:solidFill>
              <a:schemeClr val="tx1"/>
            </a:solidFill>
            <a:headEnd type="none" w="med" len="med"/>
            <a:tailEnd type="triangle" w="lg" len="lg"/>
          </a:ln>
        </p:spPr>
        <p:style>
          <a:lnRef idx="1">
            <a:schemeClr val="accent2"/>
          </a:lnRef>
          <a:fillRef idx="0">
            <a:schemeClr val="accent2"/>
          </a:fillRef>
          <a:effectRef idx="0">
            <a:schemeClr val="accent2"/>
          </a:effectRef>
          <a:fontRef idx="minor">
            <a:schemeClr val="tx1"/>
          </a:fontRef>
        </p:style>
      </p:cxnSp>
      <p:cxnSp>
        <p:nvCxnSpPr>
          <p:cNvPr id="33" name="Straight Arrow Connector 32"/>
          <p:cNvCxnSpPr>
            <a:stCxn id="21" idx="4"/>
            <a:endCxn id="22" idx="0"/>
          </p:cNvCxnSpPr>
          <p:nvPr/>
        </p:nvCxnSpPr>
        <p:spPr>
          <a:xfrm>
            <a:off x="5173498" y="3657600"/>
            <a:ext cx="0" cy="1447800"/>
          </a:xfrm>
          <a:prstGeom prst="straightConnector1">
            <a:avLst/>
          </a:prstGeom>
          <a:ln w="28575">
            <a:solidFill>
              <a:schemeClr val="tx1"/>
            </a:solidFill>
            <a:headEnd type="none" w="med" len="med"/>
            <a:tailEnd type="triangle" w="lg" len="lg"/>
          </a:ln>
        </p:spPr>
        <p:style>
          <a:lnRef idx="1">
            <a:schemeClr val="accent2"/>
          </a:lnRef>
          <a:fillRef idx="0">
            <a:schemeClr val="accent2"/>
          </a:fillRef>
          <a:effectRef idx="0">
            <a:schemeClr val="accent2"/>
          </a:effectRef>
          <a:fontRef idx="minor">
            <a:schemeClr val="tx1"/>
          </a:fontRef>
        </p:style>
      </p:cxnSp>
      <p:sp>
        <p:nvSpPr>
          <p:cNvPr id="33805" name="TextBox 34"/>
          <p:cNvSpPr txBox="1">
            <a:spLocks noChangeArrowheads="1"/>
          </p:cNvSpPr>
          <p:nvPr/>
        </p:nvSpPr>
        <p:spPr bwMode="auto">
          <a:xfrm>
            <a:off x="2531898" y="2678670"/>
            <a:ext cx="312902" cy="369330"/>
          </a:xfrm>
          <a:prstGeom prst="rect">
            <a:avLst/>
          </a:prstGeom>
          <a:noFill/>
          <a:ln w="9525">
            <a:noFill/>
            <a:miter lim="800000"/>
            <a:headEnd/>
            <a:tailEnd/>
          </a:ln>
        </p:spPr>
        <p:txBody>
          <a:bodyPr wrap="none" lIns="91438" tIns="45719" rIns="91438" bIns="45719">
            <a:spAutoFit/>
          </a:bodyPr>
          <a:lstStyle/>
          <a:p>
            <a:r>
              <a:rPr lang="en-US" dirty="0">
                <a:latin typeface="Calibri"/>
                <a:cs typeface="Calibri"/>
              </a:rPr>
              <a:t>1</a:t>
            </a:r>
          </a:p>
        </p:txBody>
      </p:sp>
      <p:sp>
        <p:nvSpPr>
          <p:cNvPr id="33806" name="TextBox 35"/>
          <p:cNvSpPr txBox="1">
            <a:spLocks noChangeArrowheads="1"/>
          </p:cNvSpPr>
          <p:nvPr/>
        </p:nvSpPr>
        <p:spPr bwMode="auto">
          <a:xfrm>
            <a:off x="2303298" y="3581398"/>
            <a:ext cx="312902" cy="369330"/>
          </a:xfrm>
          <a:prstGeom prst="rect">
            <a:avLst/>
          </a:prstGeom>
          <a:noFill/>
          <a:ln w="9525">
            <a:noFill/>
            <a:miter lim="800000"/>
            <a:headEnd/>
            <a:tailEnd/>
          </a:ln>
        </p:spPr>
        <p:txBody>
          <a:bodyPr wrap="none" lIns="91438" tIns="45719" rIns="91438" bIns="45719">
            <a:spAutoFit/>
          </a:bodyPr>
          <a:lstStyle/>
          <a:p>
            <a:r>
              <a:rPr lang="en-US" dirty="0">
                <a:latin typeface="Calibri"/>
                <a:cs typeface="Calibri"/>
              </a:rPr>
              <a:t>1</a:t>
            </a:r>
          </a:p>
        </p:txBody>
      </p:sp>
      <p:sp>
        <p:nvSpPr>
          <p:cNvPr id="33807" name="TextBox 36"/>
          <p:cNvSpPr txBox="1">
            <a:spLocks noChangeArrowheads="1"/>
          </p:cNvSpPr>
          <p:nvPr/>
        </p:nvSpPr>
        <p:spPr bwMode="auto">
          <a:xfrm>
            <a:off x="4259098" y="2819398"/>
            <a:ext cx="312902" cy="369330"/>
          </a:xfrm>
          <a:prstGeom prst="rect">
            <a:avLst/>
          </a:prstGeom>
          <a:noFill/>
          <a:ln w="9525">
            <a:noFill/>
            <a:miter lim="800000"/>
            <a:headEnd/>
            <a:tailEnd/>
          </a:ln>
        </p:spPr>
        <p:txBody>
          <a:bodyPr wrap="none" lIns="91438" tIns="45719" rIns="91438" bIns="45719">
            <a:spAutoFit/>
          </a:bodyPr>
          <a:lstStyle/>
          <a:p>
            <a:r>
              <a:rPr lang="en-US" dirty="0">
                <a:latin typeface="Calibri"/>
                <a:cs typeface="Calibri"/>
              </a:rPr>
              <a:t>1</a:t>
            </a:r>
          </a:p>
        </p:txBody>
      </p:sp>
      <p:sp>
        <p:nvSpPr>
          <p:cNvPr id="33808" name="TextBox 37"/>
          <p:cNvSpPr txBox="1">
            <a:spLocks noChangeArrowheads="1"/>
          </p:cNvSpPr>
          <p:nvPr/>
        </p:nvSpPr>
        <p:spPr bwMode="auto">
          <a:xfrm>
            <a:off x="3954298" y="3957637"/>
            <a:ext cx="312902" cy="369330"/>
          </a:xfrm>
          <a:prstGeom prst="rect">
            <a:avLst/>
          </a:prstGeom>
          <a:noFill/>
          <a:ln w="9525">
            <a:noFill/>
            <a:miter lim="800000"/>
            <a:headEnd/>
            <a:tailEnd/>
          </a:ln>
        </p:spPr>
        <p:txBody>
          <a:bodyPr wrap="none" lIns="91438" tIns="45719" rIns="91438" bIns="45719">
            <a:spAutoFit/>
          </a:bodyPr>
          <a:lstStyle/>
          <a:p>
            <a:r>
              <a:rPr lang="en-US" dirty="0">
                <a:latin typeface="Calibri"/>
                <a:cs typeface="Calibri"/>
              </a:rPr>
              <a:t>2</a:t>
            </a:r>
          </a:p>
        </p:txBody>
      </p:sp>
      <p:sp>
        <p:nvSpPr>
          <p:cNvPr id="33809" name="TextBox 38"/>
          <p:cNvSpPr txBox="1">
            <a:spLocks noChangeArrowheads="1"/>
          </p:cNvSpPr>
          <p:nvPr/>
        </p:nvSpPr>
        <p:spPr bwMode="auto">
          <a:xfrm>
            <a:off x="5249698" y="4186237"/>
            <a:ext cx="312902" cy="369330"/>
          </a:xfrm>
          <a:prstGeom prst="rect">
            <a:avLst/>
          </a:prstGeom>
          <a:noFill/>
          <a:ln w="9525">
            <a:noFill/>
            <a:miter lim="800000"/>
            <a:headEnd/>
            <a:tailEnd/>
          </a:ln>
        </p:spPr>
        <p:txBody>
          <a:bodyPr wrap="none" lIns="91438" tIns="45719" rIns="91438" bIns="45719">
            <a:spAutoFit/>
          </a:bodyPr>
          <a:lstStyle/>
          <a:p>
            <a:r>
              <a:rPr lang="en-US" dirty="0">
                <a:latin typeface="Calibri"/>
                <a:cs typeface="Calibri"/>
              </a:rPr>
              <a:t>3</a:t>
            </a:r>
          </a:p>
        </p:txBody>
      </p:sp>
      <p:grpSp>
        <p:nvGrpSpPr>
          <p:cNvPr id="2" name="Group 44"/>
          <p:cNvGrpSpPr>
            <a:grpSpLocks/>
          </p:cNvGrpSpPr>
          <p:nvPr/>
        </p:nvGrpSpPr>
        <p:grpSpPr bwMode="auto">
          <a:xfrm>
            <a:off x="1477798" y="2971799"/>
            <a:ext cx="3986139" cy="3341389"/>
            <a:chOff x="1638925" y="2743200"/>
            <a:chExt cx="3984928" cy="3341100"/>
          </a:xfrm>
        </p:grpSpPr>
        <p:sp>
          <p:nvSpPr>
            <p:cNvPr id="33831" name="TextBox 39"/>
            <p:cNvSpPr txBox="1">
              <a:spLocks noChangeArrowheads="1"/>
            </p:cNvSpPr>
            <p:nvPr/>
          </p:nvSpPr>
          <p:spPr bwMode="auto">
            <a:xfrm>
              <a:off x="1638925" y="3429001"/>
              <a:ext cx="594653" cy="369300"/>
            </a:xfrm>
            <a:prstGeom prst="rect">
              <a:avLst/>
            </a:prstGeom>
            <a:noFill/>
            <a:ln w="9525">
              <a:noFill/>
              <a:miter lim="800000"/>
              <a:headEnd/>
              <a:tailEnd/>
            </a:ln>
          </p:spPr>
          <p:txBody>
            <a:bodyPr wrap="none">
              <a:spAutoFit/>
            </a:bodyPr>
            <a:lstStyle/>
            <a:p>
              <a:r>
                <a:rPr lang="en-US" b="1" i="1" dirty="0">
                  <a:solidFill>
                    <a:srgbClr val="C00000"/>
                  </a:solidFill>
                  <a:latin typeface="Calibri"/>
                  <a:cs typeface="Calibri"/>
                </a:rPr>
                <a:t>h=2</a:t>
              </a:r>
            </a:p>
          </p:txBody>
        </p:sp>
        <p:sp>
          <p:nvSpPr>
            <p:cNvPr id="33832" name="TextBox 40"/>
            <p:cNvSpPr txBox="1">
              <a:spLocks noChangeArrowheads="1"/>
            </p:cNvSpPr>
            <p:nvPr/>
          </p:nvSpPr>
          <p:spPr bwMode="auto">
            <a:xfrm>
              <a:off x="2743200" y="4800600"/>
              <a:ext cx="594653" cy="369300"/>
            </a:xfrm>
            <a:prstGeom prst="rect">
              <a:avLst/>
            </a:prstGeom>
            <a:noFill/>
            <a:ln w="9525">
              <a:noFill/>
              <a:miter lim="800000"/>
              <a:headEnd/>
              <a:tailEnd/>
            </a:ln>
          </p:spPr>
          <p:txBody>
            <a:bodyPr wrap="none">
              <a:spAutoFit/>
            </a:bodyPr>
            <a:lstStyle/>
            <a:p>
              <a:r>
                <a:rPr lang="en-US" b="1" i="1" dirty="0">
                  <a:solidFill>
                    <a:srgbClr val="C00000"/>
                  </a:solidFill>
                  <a:latin typeface="Calibri"/>
                  <a:cs typeface="Calibri"/>
                </a:rPr>
                <a:t>h=1</a:t>
              </a:r>
            </a:p>
          </p:txBody>
        </p:sp>
        <p:sp>
          <p:nvSpPr>
            <p:cNvPr id="33833" name="TextBox 41"/>
            <p:cNvSpPr txBox="1">
              <a:spLocks noChangeArrowheads="1"/>
            </p:cNvSpPr>
            <p:nvPr/>
          </p:nvSpPr>
          <p:spPr bwMode="auto">
            <a:xfrm>
              <a:off x="3315325" y="2743200"/>
              <a:ext cx="594653" cy="369300"/>
            </a:xfrm>
            <a:prstGeom prst="rect">
              <a:avLst/>
            </a:prstGeom>
            <a:noFill/>
            <a:ln w="9525">
              <a:noFill/>
              <a:miter lim="800000"/>
              <a:headEnd/>
              <a:tailEnd/>
            </a:ln>
          </p:spPr>
          <p:txBody>
            <a:bodyPr wrap="none">
              <a:spAutoFit/>
            </a:bodyPr>
            <a:lstStyle/>
            <a:p>
              <a:r>
                <a:rPr lang="en-US" b="1" i="1" dirty="0">
                  <a:solidFill>
                    <a:srgbClr val="C00000"/>
                  </a:solidFill>
                  <a:latin typeface="Calibri"/>
                  <a:cs typeface="Calibri"/>
                </a:rPr>
                <a:t>h=4</a:t>
              </a:r>
            </a:p>
          </p:txBody>
        </p:sp>
        <p:sp>
          <p:nvSpPr>
            <p:cNvPr id="33834" name="TextBox 42"/>
            <p:cNvSpPr txBox="1">
              <a:spLocks noChangeArrowheads="1"/>
            </p:cNvSpPr>
            <p:nvPr/>
          </p:nvSpPr>
          <p:spPr bwMode="auto">
            <a:xfrm>
              <a:off x="4267200" y="3119735"/>
              <a:ext cx="594653" cy="369300"/>
            </a:xfrm>
            <a:prstGeom prst="rect">
              <a:avLst/>
            </a:prstGeom>
            <a:noFill/>
            <a:ln w="9525">
              <a:noFill/>
              <a:miter lim="800000"/>
              <a:headEnd/>
              <a:tailEnd/>
            </a:ln>
          </p:spPr>
          <p:txBody>
            <a:bodyPr wrap="none">
              <a:spAutoFit/>
            </a:bodyPr>
            <a:lstStyle/>
            <a:p>
              <a:r>
                <a:rPr lang="en-US" b="1" i="1" dirty="0">
                  <a:solidFill>
                    <a:srgbClr val="C00000"/>
                  </a:solidFill>
                  <a:latin typeface="Calibri"/>
                  <a:cs typeface="Calibri"/>
                </a:rPr>
                <a:t>h=1</a:t>
              </a:r>
            </a:p>
          </p:txBody>
        </p:sp>
        <p:sp>
          <p:nvSpPr>
            <p:cNvPr id="33835" name="TextBox 43"/>
            <p:cNvSpPr txBox="1">
              <a:spLocks noChangeArrowheads="1"/>
            </p:cNvSpPr>
            <p:nvPr/>
          </p:nvSpPr>
          <p:spPr bwMode="auto">
            <a:xfrm>
              <a:off x="5029200" y="5715000"/>
              <a:ext cx="594653" cy="369300"/>
            </a:xfrm>
            <a:prstGeom prst="rect">
              <a:avLst/>
            </a:prstGeom>
            <a:noFill/>
            <a:ln w="9525">
              <a:noFill/>
              <a:miter lim="800000"/>
              <a:headEnd/>
              <a:tailEnd/>
            </a:ln>
          </p:spPr>
          <p:txBody>
            <a:bodyPr wrap="none">
              <a:spAutoFit/>
            </a:bodyPr>
            <a:lstStyle/>
            <a:p>
              <a:r>
                <a:rPr lang="en-US" b="1" i="1" dirty="0">
                  <a:solidFill>
                    <a:srgbClr val="C00000"/>
                  </a:solidFill>
                  <a:latin typeface="Calibri"/>
                  <a:cs typeface="Calibri"/>
                </a:rPr>
                <a:t>h=0</a:t>
              </a:r>
            </a:p>
          </p:txBody>
        </p:sp>
      </p:grpSp>
      <p:sp>
        <p:nvSpPr>
          <p:cNvPr id="54" name="TextBox 53"/>
          <p:cNvSpPr txBox="1">
            <a:spLocks noChangeArrowheads="1"/>
          </p:cNvSpPr>
          <p:nvPr/>
        </p:nvSpPr>
        <p:spPr bwMode="auto">
          <a:xfrm>
            <a:off x="8229601" y="2362200"/>
            <a:ext cx="1047578" cy="461663"/>
          </a:xfrm>
          <a:prstGeom prst="rect">
            <a:avLst/>
          </a:prstGeom>
          <a:noFill/>
          <a:ln w="9525">
            <a:noFill/>
            <a:miter lim="800000"/>
            <a:headEnd/>
            <a:tailEnd/>
          </a:ln>
        </p:spPr>
        <p:txBody>
          <a:bodyPr wrap="none" lIns="91438" tIns="45719" rIns="91438" bIns="45719">
            <a:spAutoFit/>
          </a:bodyPr>
          <a:lstStyle/>
          <a:p>
            <a:r>
              <a:rPr lang="en-US" sz="2400" dirty="0">
                <a:latin typeface="Calibri"/>
                <a:cs typeface="Calibri"/>
              </a:rPr>
              <a:t>S (0+</a:t>
            </a:r>
            <a:r>
              <a:rPr lang="en-US" sz="2400" dirty="0">
                <a:solidFill>
                  <a:srgbClr val="C00000"/>
                </a:solidFill>
                <a:latin typeface="Calibri"/>
                <a:cs typeface="Calibri"/>
              </a:rPr>
              <a:t>2</a:t>
            </a:r>
            <a:r>
              <a:rPr lang="en-US" sz="2400" dirty="0">
                <a:latin typeface="Calibri"/>
                <a:cs typeface="Calibri"/>
              </a:rPr>
              <a:t>)</a:t>
            </a:r>
          </a:p>
        </p:txBody>
      </p:sp>
      <p:grpSp>
        <p:nvGrpSpPr>
          <p:cNvPr id="3" name="Group 80"/>
          <p:cNvGrpSpPr>
            <a:grpSpLocks/>
          </p:cNvGrpSpPr>
          <p:nvPr/>
        </p:nvGrpSpPr>
        <p:grpSpPr bwMode="auto">
          <a:xfrm>
            <a:off x="7239001" y="2823863"/>
            <a:ext cx="2995207" cy="919284"/>
            <a:chOff x="5638800" y="2133354"/>
            <a:chExt cx="2995208" cy="918925"/>
          </a:xfrm>
        </p:grpSpPr>
        <p:sp>
          <p:nvSpPr>
            <p:cNvPr id="33827" name="TextBox 54"/>
            <p:cNvSpPr txBox="1">
              <a:spLocks noChangeArrowheads="1"/>
            </p:cNvSpPr>
            <p:nvPr/>
          </p:nvSpPr>
          <p:spPr bwMode="auto">
            <a:xfrm>
              <a:off x="5638800" y="2590794"/>
              <a:ext cx="1084251" cy="461485"/>
            </a:xfrm>
            <a:prstGeom prst="rect">
              <a:avLst/>
            </a:prstGeom>
            <a:noFill/>
            <a:ln w="9525">
              <a:noFill/>
              <a:miter lim="800000"/>
              <a:headEnd/>
              <a:tailEnd/>
            </a:ln>
          </p:spPr>
          <p:txBody>
            <a:bodyPr wrap="none">
              <a:spAutoFit/>
            </a:bodyPr>
            <a:lstStyle/>
            <a:p>
              <a:r>
                <a:rPr lang="en-US" sz="2400" dirty="0">
                  <a:latin typeface="Calibri"/>
                  <a:cs typeface="Calibri"/>
                </a:rPr>
                <a:t>A (1+</a:t>
              </a:r>
              <a:r>
                <a:rPr lang="en-US" sz="2400" dirty="0">
                  <a:solidFill>
                    <a:srgbClr val="C00000"/>
                  </a:solidFill>
                  <a:latin typeface="Calibri"/>
                  <a:cs typeface="Calibri"/>
                </a:rPr>
                <a:t>4</a:t>
              </a:r>
              <a:r>
                <a:rPr lang="en-US" sz="2400" dirty="0">
                  <a:latin typeface="Calibri"/>
                  <a:cs typeface="Calibri"/>
                </a:rPr>
                <a:t>)</a:t>
              </a:r>
            </a:p>
          </p:txBody>
        </p:sp>
        <p:sp>
          <p:nvSpPr>
            <p:cNvPr id="33828" name="TextBox 55"/>
            <p:cNvSpPr txBox="1">
              <a:spLocks noChangeArrowheads="1"/>
            </p:cNvSpPr>
            <p:nvPr/>
          </p:nvSpPr>
          <p:spPr bwMode="auto">
            <a:xfrm>
              <a:off x="7560427" y="2590789"/>
              <a:ext cx="1073581" cy="461485"/>
            </a:xfrm>
            <a:prstGeom prst="rect">
              <a:avLst/>
            </a:prstGeom>
            <a:noFill/>
            <a:ln w="9525">
              <a:noFill/>
              <a:miter lim="800000"/>
              <a:headEnd/>
              <a:tailEnd/>
            </a:ln>
          </p:spPr>
          <p:txBody>
            <a:bodyPr wrap="none">
              <a:spAutoFit/>
            </a:bodyPr>
            <a:lstStyle/>
            <a:p>
              <a:r>
                <a:rPr lang="en-US" sz="2400" dirty="0">
                  <a:latin typeface="Calibri"/>
                  <a:cs typeface="Calibri"/>
                </a:rPr>
                <a:t>B (1+</a:t>
              </a:r>
              <a:r>
                <a:rPr lang="en-US" sz="2400" dirty="0">
                  <a:solidFill>
                    <a:srgbClr val="C00000"/>
                  </a:solidFill>
                  <a:latin typeface="Calibri"/>
                  <a:cs typeface="Calibri"/>
                </a:rPr>
                <a:t>1</a:t>
              </a:r>
              <a:r>
                <a:rPr lang="en-US" sz="2400" dirty="0">
                  <a:latin typeface="Calibri"/>
                  <a:cs typeface="Calibri"/>
                </a:rPr>
                <a:t>)</a:t>
              </a:r>
            </a:p>
          </p:txBody>
        </p:sp>
        <p:cxnSp>
          <p:nvCxnSpPr>
            <p:cNvPr id="62" name="Straight Arrow Connector 61"/>
            <p:cNvCxnSpPr>
              <a:stCxn id="54" idx="2"/>
              <a:endCxn id="33828" idx="0"/>
            </p:cNvCxnSpPr>
            <p:nvPr/>
          </p:nvCxnSpPr>
          <p:spPr>
            <a:xfrm>
              <a:off x="7153190" y="2133354"/>
              <a:ext cx="944028" cy="457435"/>
            </a:xfrm>
            <a:prstGeom prst="straightConnector1">
              <a:avLst/>
            </a:prstGeom>
            <a:ln w="28575">
              <a:solidFill>
                <a:schemeClr val="tx1"/>
              </a:solidFill>
              <a:headEnd type="none" w="med" len="med"/>
              <a:tailEnd type="triangle" w="lg" len="lg"/>
            </a:ln>
          </p:spPr>
          <p:style>
            <a:lnRef idx="1">
              <a:schemeClr val="accent2"/>
            </a:lnRef>
            <a:fillRef idx="0">
              <a:schemeClr val="accent2"/>
            </a:fillRef>
            <a:effectRef idx="0">
              <a:schemeClr val="accent2"/>
            </a:effectRef>
            <a:fontRef idx="minor">
              <a:schemeClr val="tx1"/>
            </a:fontRef>
          </p:style>
        </p:cxnSp>
        <p:cxnSp>
          <p:nvCxnSpPr>
            <p:cNvPr id="65" name="Straight Arrow Connector 64"/>
            <p:cNvCxnSpPr>
              <a:stCxn id="54" idx="2"/>
              <a:endCxn id="33827" idx="0"/>
            </p:cNvCxnSpPr>
            <p:nvPr/>
          </p:nvCxnSpPr>
          <p:spPr>
            <a:xfrm flipH="1">
              <a:off x="6180926" y="2133354"/>
              <a:ext cx="972263" cy="457440"/>
            </a:xfrm>
            <a:prstGeom prst="straightConnector1">
              <a:avLst/>
            </a:prstGeom>
            <a:ln w="28575">
              <a:solidFill>
                <a:schemeClr val="tx1"/>
              </a:solidFill>
              <a:headEnd type="none" w="med" len="med"/>
              <a:tailEnd type="triangle" w="lg" len="lg"/>
            </a:ln>
          </p:spPr>
          <p:style>
            <a:lnRef idx="1">
              <a:schemeClr val="accent2"/>
            </a:lnRef>
            <a:fillRef idx="0">
              <a:schemeClr val="accent2"/>
            </a:fillRef>
            <a:effectRef idx="0">
              <a:schemeClr val="accent2"/>
            </a:effectRef>
            <a:fontRef idx="minor">
              <a:schemeClr val="tx1"/>
            </a:fontRef>
          </p:style>
        </p:cxnSp>
      </p:grpSp>
      <p:grpSp>
        <p:nvGrpSpPr>
          <p:cNvPr id="4" name="Group 83"/>
          <p:cNvGrpSpPr>
            <a:grpSpLocks/>
          </p:cNvGrpSpPr>
          <p:nvPr/>
        </p:nvGrpSpPr>
        <p:grpSpPr bwMode="auto">
          <a:xfrm>
            <a:off x="7237991" y="3743147"/>
            <a:ext cx="1070275" cy="914580"/>
            <a:chOff x="5637791" y="3052286"/>
            <a:chExt cx="1069765" cy="914581"/>
          </a:xfrm>
        </p:grpSpPr>
        <p:sp>
          <p:nvSpPr>
            <p:cNvPr id="33825" name="TextBox 58"/>
            <p:cNvSpPr txBox="1">
              <a:spLocks noChangeArrowheads="1"/>
            </p:cNvSpPr>
            <p:nvPr/>
          </p:nvSpPr>
          <p:spPr bwMode="auto">
            <a:xfrm>
              <a:off x="5637791" y="3505201"/>
              <a:ext cx="1069765" cy="461666"/>
            </a:xfrm>
            <a:prstGeom prst="rect">
              <a:avLst/>
            </a:prstGeom>
            <a:noFill/>
            <a:ln w="28575">
              <a:noFill/>
              <a:miter lim="800000"/>
              <a:headEnd/>
              <a:tailEnd/>
            </a:ln>
          </p:spPr>
          <p:txBody>
            <a:bodyPr wrap="none">
              <a:spAutoFit/>
            </a:bodyPr>
            <a:lstStyle/>
            <a:p>
              <a:r>
                <a:rPr lang="en-US" sz="2400" dirty="0">
                  <a:latin typeface="Calibri"/>
                  <a:cs typeface="Calibri"/>
                </a:rPr>
                <a:t>C (2+</a:t>
              </a:r>
              <a:r>
                <a:rPr lang="en-US" sz="2400" dirty="0">
                  <a:solidFill>
                    <a:srgbClr val="C00000"/>
                  </a:solidFill>
                  <a:latin typeface="Calibri"/>
                  <a:cs typeface="Calibri"/>
                </a:rPr>
                <a:t>1</a:t>
              </a:r>
              <a:r>
                <a:rPr lang="en-US" sz="2400" dirty="0">
                  <a:latin typeface="Calibri"/>
                  <a:cs typeface="Calibri"/>
                </a:rPr>
                <a:t>)</a:t>
              </a:r>
            </a:p>
          </p:txBody>
        </p:sp>
        <p:cxnSp>
          <p:nvCxnSpPr>
            <p:cNvPr id="68" name="Straight Arrow Connector 67"/>
            <p:cNvCxnSpPr>
              <a:stCxn id="33827" idx="2"/>
              <a:endCxn id="33825" idx="0"/>
            </p:cNvCxnSpPr>
            <p:nvPr/>
          </p:nvCxnSpPr>
          <p:spPr>
            <a:xfrm flipH="1">
              <a:off x="6172674" y="3052286"/>
              <a:ext cx="7994" cy="452915"/>
            </a:xfrm>
            <a:prstGeom prst="straightConnector1">
              <a:avLst/>
            </a:prstGeom>
            <a:ln w="28575">
              <a:solidFill>
                <a:schemeClr val="tx1"/>
              </a:solidFill>
              <a:headEnd type="none" w="med" len="med"/>
              <a:tailEnd type="triangle" w="lg" len="lg"/>
            </a:ln>
          </p:spPr>
          <p:style>
            <a:lnRef idx="1">
              <a:schemeClr val="accent2"/>
            </a:lnRef>
            <a:fillRef idx="0">
              <a:schemeClr val="accent2"/>
            </a:fillRef>
            <a:effectRef idx="0">
              <a:schemeClr val="accent2"/>
            </a:effectRef>
            <a:fontRef idx="minor">
              <a:schemeClr val="tx1"/>
            </a:fontRef>
          </p:style>
        </p:cxnSp>
      </p:grpSp>
      <p:grpSp>
        <p:nvGrpSpPr>
          <p:cNvPr id="5" name="Group 84"/>
          <p:cNvGrpSpPr>
            <a:grpSpLocks/>
          </p:cNvGrpSpPr>
          <p:nvPr/>
        </p:nvGrpSpPr>
        <p:grpSpPr bwMode="auto">
          <a:xfrm>
            <a:off x="7239002" y="4657727"/>
            <a:ext cx="1100331" cy="909802"/>
            <a:chOff x="5638805" y="3966836"/>
            <a:chExt cx="1099952" cy="910124"/>
          </a:xfrm>
        </p:grpSpPr>
        <p:sp>
          <p:nvSpPr>
            <p:cNvPr id="33823" name="TextBox 59"/>
            <p:cNvSpPr txBox="1">
              <a:spLocks noChangeArrowheads="1"/>
            </p:cNvSpPr>
            <p:nvPr/>
          </p:nvSpPr>
          <p:spPr bwMode="auto">
            <a:xfrm>
              <a:off x="5638805" y="4415132"/>
              <a:ext cx="1099952" cy="461828"/>
            </a:xfrm>
            <a:prstGeom prst="rect">
              <a:avLst/>
            </a:prstGeom>
            <a:noFill/>
            <a:ln w="28575">
              <a:noFill/>
              <a:miter lim="800000"/>
              <a:headEnd type="none" w="med" len="med"/>
              <a:tailEnd type="triangle" w="lg" len="lg"/>
            </a:ln>
          </p:spPr>
          <p:txBody>
            <a:bodyPr wrap="none">
              <a:spAutoFit/>
            </a:bodyPr>
            <a:lstStyle/>
            <a:p>
              <a:r>
                <a:rPr lang="en-US" sz="2400" dirty="0">
                  <a:latin typeface="Calibri"/>
                  <a:cs typeface="Calibri"/>
                </a:rPr>
                <a:t>G (5+</a:t>
              </a:r>
              <a:r>
                <a:rPr lang="en-US" sz="2400" dirty="0">
                  <a:solidFill>
                    <a:srgbClr val="C00000"/>
                  </a:solidFill>
                  <a:latin typeface="Calibri"/>
                  <a:cs typeface="Calibri"/>
                </a:rPr>
                <a:t>0</a:t>
              </a:r>
              <a:r>
                <a:rPr lang="en-US" sz="2400" dirty="0">
                  <a:latin typeface="Calibri"/>
                  <a:cs typeface="Calibri"/>
                </a:rPr>
                <a:t>)</a:t>
              </a:r>
            </a:p>
          </p:txBody>
        </p:sp>
        <p:cxnSp>
          <p:nvCxnSpPr>
            <p:cNvPr id="70" name="Straight Arrow Connector 69"/>
            <p:cNvCxnSpPr>
              <a:stCxn id="33825" idx="2"/>
              <a:endCxn id="33823" idx="0"/>
            </p:cNvCxnSpPr>
            <p:nvPr/>
          </p:nvCxnSpPr>
          <p:spPr>
            <a:xfrm>
              <a:off x="6172748" y="3966836"/>
              <a:ext cx="16033" cy="448296"/>
            </a:xfrm>
            <a:prstGeom prst="straightConnector1">
              <a:avLst/>
            </a:prstGeom>
            <a:ln w="28575">
              <a:solidFill>
                <a:schemeClr val="tx1"/>
              </a:solidFill>
              <a:headEnd type="none" w="med" len="med"/>
              <a:tailEnd type="triangle" w="lg" len="lg"/>
            </a:ln>
          </p:spPr>
          <p:style>
            <a:lnRef idx="1">
              <a:schemeClr val="accent2"/>
            </a:lnRef>
            <a:fillRef idx="0">
              <a:schemeClr val="accent2"/>
            </a:fillRef>
            <a:effectRef idx="0">
              <a:schemeClr val="accent2"/>
            </a:effectRef>
            <a:fontRef idx="minor">
              <a:schemeClr val="tx1"/>
            </a:fontRef>
          </p:style>
        </p:cxnSp>
      </p:grpSp>
      <p:grpSp>
        <p:nvGrpSpPr>
          <p:cNvPr id="6" name="Group 81"/>
          <p:cNvGrpSpPr>
            <a:grpSpLocks/>
          </p:cNvGrpSpPr>
          <p:nvPr/>
        </p:nvGrpSpPr>
        <p:grpSpPr bwMode="auto">
          <a:xfrm>
            <a:off x="9142996" y="3743142"/>
            <a:ext cx="1070275" cy="909982"/>
            <a:chOff x="7543375" y="3052260"/>
            <a:chExt cx="1069766" cy="910305"/>
          </a:xfrm>
        </p:grpSpPr>
        <p:sp>
          <p:nvSpPr>
            <p:cNvPr id="33821" name="TextBox 56"/>
            <p:cNvSpPr txBox="1">
              <a:spLocks noChangeArrowheads="1"/>
            </p:cNvSpPr>
            <p:nvPr/>
          </p:nvSpPr>
          <p:spPr bwMode="auto">
            <a:xfrm>
              <a:off x="7543375" y="3500736"/>
              <a:ext cx="1069766" cy="461829"/>
            </a:xfrm>
            <a:prstGeom prst="rect">
              <a:avLst/>
            </a:prstGeom>
            <a:noFill/>
            <a:ln w="9525">
              <a:noFill/>
              <a:miter lim="800000"/>
              <a:headEnd/>
              <a:tailEnd/>
            </a:ln>
          </p:spPr>
          <p:txBody>
            <a:bodyPr wrap="none">
              <a:spAutoFit/>
            </a:bodyPr>
            <a:lstStyle/>
            <a:p>
              <a:r>
                <a:rPr lang="en-US" sz="2400" dirty="0">
                  <a:latin typeface="Calibri"/>
                  <a:cs typeface="Calibri"/>
                </a:rPr>
                <a:t>C (3+</a:t>
              </a:r>
              <a:r>
                <a:rPr lang="en-US" sz="2400" dirty="0">
                  <a:solidFill>
                    <a:srgbClr val="C00000"/>
                  </a:solidFill>
                  <a:latin typeface="Calibri"/>
                  <a:cs typeface="Calibri"/>
                </a:rPr>
                <a:t>1</a:t>
              </a:r>
              <a:r>
                <a:rPr lang="en-US" sz="2400" dirty="0">
                  <a:latin typeface="Calibri"/>
                  <a:cs typeface="Calibri"/>
                </a:rPr>
                <a:t>)</a:t>
              </a:r>
            </a:p>
          </p:txBody>
        </p:sp>
        <p:cxnSp>
          <p:nvCxnSpPr>
            <p:cNvPr id="72" name="Straight Arrow Connector 71"/>
            <p:cNvCxnSpPr>
              <a:stCxn id="33828" idx="2"/>
              <a:endCxn id="33821" idx="0"/>
            </p:cNvCxnSpPr>
            <p:nvPr/>
          </p:nvCxnSpPr>
          <p:spPr>
            <a:xfrm flipH="1">
              <a:off x="8078258" y="3052260"/>
              <a:ext cx="19275" cy="448476"/>
            </a:xfrm>
            <a:prstGeom prst="straightConnector1">
              <a:avLst/>
            </a:prstGeom>
            <a:ln w="28575">
              <a:solidFill>
                <a:schemeClr val="tx1"/>
              </a:solidFill>
              <a:headEnd type="none" w="med" len="med"/>
              <a:tailEnd type="triangle" w="lg" len="lg"/>
            </a:ln>
          </p:spPr>
          <p:style>
            <a:lnRef idx="1">
              <a:schemeClr val="accent2"/>
            </a:lnRef>
            <a:fillRef idx="0">
              <a:schemeClr val="accent2"/>
            </a:fillRef>
            <a:effectRef idx="0">
              <a:schemeClr val="accent2"/>
            </a:effectRef>
            <a:fontRef idx="minor">
              <a:schemeClr val="tx1"/>
            </a:fontRef>
          </p:style>
        </p:cxnSp>
      </p:grpSp>
      <p:grpSp>
        <p:nvGrpSpPr>
          <p:cNvPr id="7" name="Group 82"/>
          <p:cNvGrpSpPr>
            <a:grpSpLocks/>
          </p:cNvGrpSpPr>
          <p:nvPr/>
        </p:nvGrpSpPr>
        <p:grpSpPr bwMode="auto">
          <a:xfrm>
            <a:off x="9126745" y="4653124"/>
            <a:ext cx="1100331" cy="914237"/>
            <a:chOff x="7526555" y="3962569"/>
            <a:chExt cx="1099952" cy="914240"/>
          </a:xfrm>
        </p:grpSpPr>
        <p:sp>
          <p:nvSpPr>
            <p:cNvPr id="33819" name="TextBox 57"/>
            <p:cNvSpPr txBox="1">
              <a:spLocks noChangeArrowheads="1"/>
            </p:cNvSpPr>
            <p:nvPr/>
          </p:nvSpPr>
          <p:spPr bwMode="auto">
            <a:xfrm>
              <a:off x="7526555" y="4415142"/>
              <a:ext cx="1099952" cy="461667"/>
            </a:xfrm>
            <a:prstGeom prst="rect">
              <a:avLst/>
            </a:prstGeom>
            <a:noFill/>
            <a:ln w="28575">
              <a:noFill/>
              <a:miter lim="800000"/>
              <a:headEnd type="none" w="med" len="med"/>
              <a:tailEnd type="triangle" w="lg" len="lg"/>
            </a:ln>
          </p:spPr>
          <p:txBody>
            <a:bodyPr wrap="none">
              <a:spAutoFit/>
            </a:bodyPr>
            <a:lstStyle/>
            <a:p>
              <a:r>
                <a:rPr lang="en-US" sz="2400" dirty="0">
                  <a:latin typeface="Calibri"/>
                  <a:cs typeface="Calibri"/>
                </a:rPr>
                <a:t>G (6+</a:t>
              </a:r>
              <a:r>
                <a:rPr lang="en-US" sz="2400" dirty="0">
                  <a:solidFill>
                    <a:srgbClr val="C00000"/>
                  </a:solidFill>
                  <a:latin typeface="Calibri"/>
                  <a:cs typeface="Calibri"/>
                </a:rPr>
                <a:t>0</a:t>
              </a:r>
              <a:r>
                <a:rPr lang="en-US" sz="2400" dirty="0">
                  <a:latin typeface="Calibri"/>
                  <a:cs typeface="Calibri"/>
                </a:rPr>
                <a:t>)</a:t>
              </a:r>
            </a:p>
          </p:txBody>
        </p:sp>
        <p:cxnSp>
          <p:nvCxnSpPr>
            <p:cNvPr id="74" name="Straight Arrow Connector 73"/>
            <p:cNvCxnSpPr>
              <a:stCxn id="33821" idx="2"/>
              <a:endCxn id="33819" idx="0"/>
            </p:cNvCxnSpPr>
            <p:nvPr/>
          </p:nvCxnSpPr>
          <p:spPr>
            <a:xfrm flipH="1">
              <a:off x="8076531" y="3962569"/>
              <a:ext cx="1223" cy="452573"/>
            </a:xfrm>
            <a:prstGeom prst="straightConnector1">
              <a:avLst/>
            </a:prstGeom>
            <a:ln w="28575">
              <a:solidFill>
                <a:schemeClr val="tx1"/>
              </a:solidFill>
              <a:headEnd type="none" w="med" len="med"/>
              <a:tailEnd type="triangle" w="lg" len="lg"/>
            </a:ln>
          </p:spPr>
          <p:style>
            <a:lnRef idx="1">
              <a:schemeClr val="accent2"/>
            </a:lnRef>
            <a:fillRef idx="0">
              <a:schemeClr val="accent2"/>
            </a:fillRef>
            <a:effectRef idx="0">
              <a:schemeClr val="accent2"/>
            </a:effectRef>
            <a:fontRef idx="minor">
              <a:schemeClr val="tx1"/>
            </a:fontRef>
          </p:style>
        </p:cxnSp>
      </p:grpSp>
      <p:sp>
        <p:nvSpPr>
          <p:cNvPr id="33817" name="TextBox 85"/>
          <p:cNvSpPr txBox="1">
            <a:spLocks noChangeArrowheads="1"/>
          </p:cNvSpPr>
          <p:nvPr/>
        </p:nvSpPr>
        <p:spPr bwMode="auto">
          <a:xfrm>
            <a:off x="2125499" y="1295400"/>
            <a:ext cx="2759406" cy="523218"/>
          </a:xfrm>
          <a:prstGeom prst="rect">
            <a:avLst/>
          </a:prstGeom>
          <a:noFill/>
          <a:ln w="9525">
            <a:noFill/>
            <a:miter lim="800000"/>
            <a:headEnd/>
            <a:tailEnd/>
          </a:ln>
        </p:spPr>
        <p:txBody>
          <a:bodyPr wrap="none" lIns="91438" tIns="45719" rIns="91438" bIns="45719">
            <a:spAutoFit/>
          </a:bodyPr>
          <a:lstStyle/>
          <a:p>
            <a:r>
              <a:rPr lang="en-US" sz="2800" dirty="0">
                <a:latin typeface="Calibri"/>
                <a:cs typeface="Calibri"/>
              </a:rPr>
              <a:t>State space graph</a:t>
            </a:r>
          </a:p>
        </p:txBody>
      </p:sp>
      <p:sp>
        <p:nvSpPr>
          <p:cNvPr id="87" name="TextBox 86"/>
          <p:cNvSpPr txBox="1">
            <a:spLocks noChangeArrowheads="1"/>
          </p:cNvSpPr>
          <p:nvPr/>
        </p:nvSpPr>
        <p:spPr bwMode="auto">
          <a:xfrm>
            <a:off x="7745370" y="1311833"/>
            <a:ext cx="1838576" cy="523218"/>
          </a:xfrm>
          <a:prstGeom prst="rect">
            <a:avLst/>
          </a:prstGeom>
          <a:noFill/>
          <a:ln w="9525">
            <a:noFill/>
            <a:miter lim="800000"/>
            <a:headEnd/>
            <a:tailEnd/>
          </a:ln>
        </p:spPr>
        <p:txBody>
          <a:bodyPr wrap="none" lIns="91438" tIns="45719" rIns="91438" bIns="45719">
            <a:spAutoFit/>
          </a:bodyPr>
          <a:lstStyle/>
          <a:p>
            <a:r>
              <a:rPr lang="en-US" sz="2800" dirty="0">
                <a:latin typeface="Calibri"/>
                <a:cs typeface="Calibri"/>
              </a:rPr>
              <a:t>Search tree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87"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Tree Search Pseudo-Code</a:t>
            </a:r>
          </a:p>
        </p:txBody>
      </p:sp>
      <p:pic>
        <p:nvPicPr>
          <p:cNvPr id="4" name="Picture 3" descr="tree-searc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981200"/>
            <a:ext cx="11665629" cy="3276600"/>
          </a:xfrm>
          <a:prstGeom prst="rect">
            <a:avLst/>
          </a:prstGeom>
        </p:spPr>
      </p:pic>
    </p:spTree>
    <p:extLst>
      <p:ext uri="{BB962C8B-B14F-4D97-AF65-F5344CB8AC3E}">
        <p14:creationId xmlns:p14="http://schemas.microsoft.com/office/powerpoint/2010/main" val="1723201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 Search Pseudo-Code</a:t>
            </a:r>
          </a:p>
        </p:txBody>
      </p:sp>
      <p:pic>
        <p:nvPicPr>
          <p:cNvPr id="3" name="Picture 2" descr="graph-searc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752600"/>
            <a:ext cx="11406469" cy="4038600"/>
          </a:xfrm>
          <a:prstGeom prst="rect">
            <a:avLst/>
          </a:prstGeom>
        </p:spPr>
      </p:pic>
    </p:spTree>
    <p:extLst>
      <p:ext uri="{BB962C8B-B14F-4D97-AF65-F5344CB8AC3E}">
        <p14:creationId xmlns:p14="http://schemas.microsoft.com/office/powerpoint/2010/main" val="32039215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dirty="0"/>
              <a:t>Optimality of A* Graph Search</a:t>
            </a:r>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26501" y="1753559"/>
            <a:ext cx="5862797" cy="4222609"/>
          </a:xfrm>
          <a:prstGeom prst="rect">
            <a:avLst/>
          </a:prstGeom>
          <a:noFill/>
          <a:ln w="9525">
            <a:noFill/>
            <a:miter lim="800000"/>
            <a:headEnd/>
            <a:tailEnd/>
          </a:ln>
          <a:effectLst/>
        </p:spPr>
      </p:pic>
    </p:spTree>
    <p:extLst>
      <p:ext uri="{BB962C8B-B14F-4D97-AF65-F5344CB8AC3E}">
        <p14:creationId xmlns:p14="http://schemas.microsoft.com/office/powerpoint/2010/main" val="364754331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reeform 21"/>
          <p:cNvSpPr>
            <a:spLocks/>
          </p:cNvSpPr>
          <p:nvPr/>
        </p:nvSpPr>
        <p:spPr bwMode="auto">
          <a:xfrm>
            <a:off x="8518525" y="2362200"/>
            <a:ext cx="1616075" cy="2381251"/>
          </a:xfrm>
          <a:custGeom>
            <a:avLst/>
            <a:gdLst>
              <a:gd name="T0" fmla="*/ 2147483647 w 1018"/>
              <a:gd name="T1" fmla="*/ 2147483647 h 1500"/>
              <a:gd name="T2" fmla="*/ 2147483647 w 1018"/>
              <a:gd name="T3" fmla="*/ 2147483647 h 1500"/>
              <a:gd name="T4" fmla="*/ 2147483647 w 1018"/>
              <a:gd name="T5" fmla="*/ 2147483647 h 1500"/>
              <a:gd name="T6" fmla="*/ 2147483647 w 1018"/>
              <a:gd name="T7" fmla="*/ 2147483647 h 1500"/>
              <a:gd name="T8" fmla="*/ 2147483647 w 1018"/>
              <a:gd name="T9" fmla="*/ 2147483647 h 1500"/>
              <a:gd name="T10" fmla="*/ 2147483647 w 1018"/>
              <a:gd name="T11" fmla="*/ 2147483647 h 1500"/>
              <a:gd name="T12" fmla="*/ 2147483647 w 1018"/>
              <a:gd name="T13" fmla="*/ 2147483647 h 1500"/>
              <a:gd name="T14" fmla="*/ 2147483647 w 1018"/>
              <a:gd name="T15" fmla="*/ 2147483647 h 1500"/>
              <a:gd name="T16" fmla="*/ 2147483647 w 1018"/>
              <a:gd name="T17" fmla="*/ 2147483647 h 1500"/>
              <a:gd name="T18" fmla="*/ 0 w 1018"/>
              <a:gd name="T19" fmla="*/ 2147483647 h 1500"/>
              <a:gd name="T20" fmla="*/ 2147483647 w 1018"/>
              <a:gd name="T21" fmla="*/ 2147483647 h 1500"/>
              <a:gd name="T22" fmla="*/ 2147483647 w 1018"/>
              <a:gd name="T23" fmla="*/ 2147483647 h 15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8"/>
              <a:gd name="T37" fmla="*/ 0 h 1500"/>
              <a:gd name="T38" fmla="*/ 1018 w 1018"/>
              <a:gd name="T39" fmla="*/ 1500 h 15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8" h="1500">
                <a:moveTo>
                  <a:pt x="636" y="164"/>
                </a:moveTo>
                <a:cubicBezTo>
                  <a:pt x="714" y="273"/>
                  <a:pt x="995" y="706"/>
                  <a:pt x="1018" y="842"/>
                </a:cubicBezTo>
                <a:cubicBezTo>
                  <a:pt x="963" y="845"/>
                  <a:pt x="797" y="942"/>
                  <a:pt x="772" y="978"/>
                </a:cubicBezTo>
                <a:cubicBezTo>
                  <a:pt x="771" y="1024"/>
                  <a:pt x="817" y="1372"/>
                  <a:pt x="691" y="1446"/>
                </a:cubicBezTo>
                <a:cubicBezTo>
                  <a:pt x="662" y="1493"/>
                  <a:pt x="626" y="1495"/>
                  <a:pt x="573" y="1500"/>
                </a:cubicBezTo>
                <a:cubicBezTo>
                  <a:pt x="531" y="1490"/>
                  <a:pt x="524" y="1490"/>
                  <a:pt x="492" y="1468"/>
                </a:cubicBezTo>
                <a:cubicBezTo>
                  <a:pt x="474" y="1442"/>
                  <a:pt x="433" y="1401"/>
                  <a:pt x="406" y="1382"/>
                </a:cubicBezTo>
                <a:cubicBezTo>
                  <a:pt x="370" y="1332"/>
                  <a:pt x="390" y="1355"/>
                  <a:pt x="347" y="1312"/>
                </a:cubicBezTo>
                <a:cubicBezTo>
                  <a:pt x="276" y="1241"/>
                  <a:pt x="350" y="1294"/>
                  <a:pt x="304" y="1263"/>
                </a:cubicBezTo>
                <a:cubicBezTo>
                  <a:pt x="236" y="1164"/>
                  <a:pt x="115" y="1184"/>
                  <a:pt x="0" y="1181"/>
                </a:cubicBezTo>
                <a:cubicBezTo>
                  <a:pt x="46" y="1005"/>
                  <a:pt x="460" y="338"/>
                  <a:pt x="566" y="169"/>
                </a:cubicBezTo>
                <a:cubicBezTo>
                  <a:pt x="672" y="0"/>
                  <a:pt x="622" y="165"/>
                  <a:pt x="636" y="164"/>
                </a:cubicBezTo>
                <a:close/>
              </a:path>
            </a:pathLst>
          </a:custGeom>
          <a:solidFill>
            <a:srgbClr val="C0C0C0"/>
          </a:solidFill>
          <a:ln w="9525">
            <a:solidFill>
              <a:schemeClr val="tx1"/>
            </a:solidFill>
            <a:round/>
            <a:headEnd/>
            <a:tailEnd/>
          </a:ln>
        </p:spPr>
        <p:txBody>
          <a:bodyPr lIns="91438" tIns="45719" rIns="91438" bIns="45719"/>
          <a:lstStyle/>
          <a:p>
            <a:endParaRPr lang="en-US">
              <a:latin typeface="Calibri"/>
              <a:cs typeface="Calibri"/>
            </a:endParaRPr>
          </a:p>
        </p:txBody>
      </p:sp>
      <p:sp>
        <p:nvSpPr>
          <p:cNvPr id="41987" name="Rectangle 2"/>
          <p:cNvSpPr>
            <a:spLocks noGrp="1" noChangeArrowheads="1"/>
          </p:cNvSpPr>
          <p:nvPr>
            <p:ph type="title"/>
          </p:nvPr>
        </p:nvSpPr>
        <p:spPr/>
        <p:txBody>
          <a:bodyPr/>
          <a:lstStyle/>
          <a:p>
            <a:pPr eaLnBrk="1" hangingPunct="1"/>
            <a:r>
              <a:rPr lang="en-US">
                <a:latin typeface="Calibri"/>
                <a:cs typeface="Calibri"/>
              </a:rPr>
              <a:t>Optimality of A* Graph Search</a:t>
            </a:r>
          </a:p>
        </p:txBody>
      </p:sp>
      <p:sp>
        <p:nvSpPr>
          <p:cNvPr id="41988" name="Rectangle 3"/>
          <p:cNvSpPr>
            <a:spLocks noGrp="1" noChangeArrowheads="1"/>
          </p:cNvSpPr>
          <p:nvPr>
            <p:ph idx="1"/>
          </p:nvPr>
        </p:nvSpPr>
        <p:spPr>
          <a:xfrm>
            <a:off x="838200" y="1600200"/>
            <a:ext cx="6248400" cy="4419600"/>
          </a:xfrm>
        </p:spPr>
        <p:txBody>
          <a:bodyPr/>
          <a:lstStyle/>
          <a:p>
            <a:pPr eaLnBrk="1" hangingPunct="1"/>
            <a:r>
              <a:rPr lang="en-US" sz="2800" dirty="0">
                <a:latin typeface="Calibri"/>
                <a:cs typeface="Calibri"/>
              </a:rPr>
              <a:t>Sketch: consider what A* does with a consistent heuristic:</a:t>
            </a:r>
          </a:p>
          <a:p>
            <a:pPr lvl="1"/>
            <a:endParaRPr lang="en-US" sz="1400" dirty="0">
              <a:latin typeface="Calibri"/>
              <a:cs typeface="Calibri"/>
            </a:endParaRPr>
          </a:p>
          <a:p>
            <a:pPr lvl="1" eaLnBrk="1" hangingPunct="1"/>
            <a:r>
              <a:rPr lang="en-US" sz="2400" dirty="0">
                <a:latin typeface="Calibri"/>
                <a:cs typeface="Calibri"/>
              </a:rPr>
              <a:t>Fact 1: In tree search, A* expands nodes in increasing total f value (f-contours)</a:t>
            </a:r>
            <a:br>
              <a:rPr lang="en-US" sz="2400" dirty="0">
                <a:latin typeface="Calibri"/>
                <a:cs typeface="Calibri"/>
              </a:rPr>
            </a:br>
            <a:endParaRPr lang="en-US" sz="1400" dirty="0">
              <a:latin typeface="Calibri"/>
              <a:cs typeface="Calibri"/>
            </a:endParaRPr>
          </a:p>
          <a:p>
            <a:pPr lvl="1" eaLnBrk="1" hangingPunct="1"/>
            <a:r>
              <a:rPr lang="en-US" sz="2400" dirty="0">
                <a:latin typeface="Calibri"/>
                <a:cs typeface="Calibri"/>
              </a:rPr>
              <a:t>Fact 2: For every state s, nodes that reach s optimally are expanded before nodes that reach s </a:t>
            </a:r>
            <a:r>
              <a:rPr lang="en-US" sz="2400" dirty="0" err="1">
                <a:latin typeface="Calibri"/>
                <a:cs typeface="Calibri"/>
              </a:rPr>
              <a:t>suboptimally</a:t>
            </a:r>
            <a:endParaRPr lang="en-US" sz="2400" dirty="0">
              <a:latin typeface="Calibri"/>
              <a:cs typeface="Calibri"/>
            </a:endParaRPr>
          </a:p>
          <a:p>
            <a:pPr lvl="1"/>
            <a:endParaRPr lang="en-US" sz="1400" dirty="0">
              <a:latin typeface="Calibri"/>
              <a:cs typeface="Calibri"/>
            </a:endParaRPr>
          </a:p>
          <a:p>
            <a:pPr lvl="1" eaLnBrk="1" hangingPunct="1"/>
            <a:r>
              <a:rPr lang="en-US" sz="2400" dirty="0">
                <a:latin typeface="Calibri"/>
                <a:cs typeface="Calibri"/>
              </a:rPr>
              <a:t>Result: A* graph search is optimal</a:t>
            </a:r>
          </a:p>
        </p:txBody>
      </p:sp>
      <p:sp>
        <p:nvSpPr>
          <p:cNvPr id="41989" name="Freeform 9"/>
          <p:cNvSpPr>
            <a:spLocks/>
          </p:cNvSpPr>
          <p:nvPr/>
        </p:nvSpPr>
        <p:spPr bwMode="auto">
          <a:xfrm>
            <a:off x="8001000" y="2533651"/>
            <a:ext cx="2927351" cy="2554287"/>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38" tIns="45719" rIns="91438" bIns="45719"/>
          <a:lstStyle/>
          <a:p>
            <a:endParaRPr lang="en-US">
              <a:latin typeface="Calibri"/>
              <a:cs typeface="Calibri"/>
            </a:endParaRPr>
          </a:p>
        </p:txBody>
      </p:sp>
      <p:sp>
        <p:nvSpPr>
          <p:cNvPr id="41990" name="Oval 10"/>
          <p:cNvSpPr>
            <a:spLocks noChangeArrowheads="1"/>
          </p:cNvSpPr>
          <p:nvPr/>
        </p:nvSpPr>
        <p:spPr bwMode="auto">
          <a:xfrm>
            <a:off x="9123363" y="2889250"/>
            <a:ext cx="179387"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41991" name="Oval 11"/>
          <p:cNvSpPr>
            <a:spLocks noChangeArrowheads="1"/>
          </p:cNvSpPr>
          <p:nvPr/>
        </p:nvSpPr>
        <p:spPr bwMode="auto">
          <a:xfrm>
            <a:off x="9599613" y="2879726"/>
            <a:ext cx="179387"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41992" name="Text Box 12"/>
          <p:cNvSpPr txBox="1">
            <a:spLocks noChangeArrowheads="1"/>
          </p:cNvSpPr>
          <p:nvPr/>
        </p:nvSpPr>
        <p:spPr bwMode="auto">
          <a:xfrm>
            <a:off x="9253538" y="2740026"/>
            <a:ext cx="274637" cy="369330"/>
          </a:xfrm>
          <a:prstGeom prst="rect">
            <a:avLst/>
          </a:prstGeom>
          <a:noFill/>
          <a:ln w="9525">
            <a:noFill/>
            <a:miter lim="800000"/>
            <a:headEnd/>
            <a:tailEnd/>
          </a:ln>
        </p:spPr>
        <p:txBody>
          <a:bodyPr lIns="91438" tIns="45719" rIns="91438" bIns="45719">
            <a:spAutoFit/>
          </a:bodyPr>
          <a:lstStyle/>
          <a:p>
            <a:pPr>
              <a:spcBef>
                <a:spcPct val="50000"/>
              </a:spcBef>
            </a:pPr>
            <a:r>
              <a:rPr lang="en-US">
                <a:latin typeface="Calibri"/>
                <a:cs typeface="Calibri"/>
              </a:rPr>
              <a:t>…</a:t>
            </a:r>
          </a:p>
        </p:txBody>
      </p:sp>
      <p:sp>
        <p:nvSpPr>
          <p:cNvPr id="41993" name="Oval 16"/>
          <p:cNvSpPr>
            <a:spLocks noChangeArrowheads="1"/>
          </p:cNvSpPr>
          <p:nvPr/>
        </p:nvSpPr>
        <p:spPr bwMode="auto">
          <a:xfrm>
            <a:off x="9847263" y="3929063"/>
            <a:ext cx="179387" cy="179388"/>
          </a:xfrm>
          <a:prstGeom prst="ellipse">
            <a:avLst/>
          </a:prstGeom>
          <a:solidFill>
            <a:srgbClr val="FF9999"/>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41994" name="Oval 17"/>
          <p:cNvSpPr>
            <a:spLocks noChangeArrowheads="1"/>
          </p:cNvSpPr>
          <p:nvPr/>
        </p:nvSpPr>
        <p:spPr bwMode="auto">
          <a:xfrm>
            <a:off x="9367838" y="4484688"/>
            <a:ext cx="179387" cy="179388"/>
          </a:xfrm>
          <a:prstGeom prst="ellipse">
            <a:avLst/>
          </a:prstGeom>
          <a:solidFill>
            <a:srgbClr val="FF9999"/>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41995" name="Freeform 19"/>
          <p:cNvSpPr>
            <a:spLocks/>
          </p:cNvSpPr>
          <p:nvPr/>
        </p:nvSpPr>
        <p:spPr bwMode="auto">
          <a:xfrm>
            <a:off x="9321800" y="3275014"/>
            <a:ext cx="179388" cy="1196975"/>
          </a:xfrm>
          <a:custGeom>
            <a:avLst/>
            <a:gdLst>
              <a:gd name="T0" fmla="*/ 2147483647 w 113"/>
              <a:gd name="T1" fmla="*/ 0 h 754"/>
              <a:gd name="T2" fmla="*/ 2147483647 w 113"/>
              <a:gd name="T3" fmla="*/ 2147483647 h 754"/>
              <a:gd name="T4" fmla="*/ 2147483647 w 113"/>
              <a:gd name="T5" fmla="*/ 2147483647 h 754"/>
              <a:gd name="T6" fmla="*/ 2147483647 w 113"/>
              <a:gd name="T7" fmla="*/ 2147483647 h 754"/>
              <a:gd name="T8" fmla="*/ 2147483647 w 113"/>
              <a:gd name="T9" fmla="*/ 2147483647 h 754"/>
              <a:gd name="T10" fmla="*/ 0 w 113"/>
              <a:gd name="T11" fmla="*/ 2147483647 h 754"/>
              <a:gd name="T12" fmla="*/ 2147483647 w 113"/>
              <a:gd name="T13" fmla="*/ 2147483647 h 754"/>
              <a:gd name="T14" fmla="*/ 2147483647 w 113"/>
              <a:gd name="T15" fmla="*/ 2147483647 h 754"/>
              <a:gd name="T16" fmla="*/ 2147483647 w 113"/>
              <a:gd name="T17" fmla="*/ 2147483647 h 754"/>
              <a:gd name="T18" fmla="*/ 2147483647 w 113"/>
              <a:gd name="T19" fmla="*/ 2147483647 h 7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754"/>
              <a:gd name="T32" fmla="*/ 113 w 113"/>
              <a:gd name="T33" fmla="*/ 754 h 7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754">
                <a:moveTo>
                  <a:pt x="80" y="0"/>
                </a:moveTo>
                <a:cubicBezTo>
                  <a:pt x="85" y="21"/>
                  <a:pt x="90" y="40"/>
                  <a:pt x="97" y="60"/>
                </a:cubicBezTo>
                <a:cubicBezTo>
                  <a:pt x="113" y="160"/>
                  <a:pt x="99" y="191"/>
                  <a:pt x="54" y="264"/>
                </a:cubicBezTo>
                <a:cubicBezTo>
                  <a:pt x="47" y="289"/>
                  <a:pt x="35" y="313"/>
                  <a:pt x="21" y="334"/>
                </a:cubicBezTo>
                <a:cubicBezTo>
                  <a:pt x="12" y="374"/>
                  <a:pt x="21" y="340"/>
                  <a:pt x="10" y="372"/>
                </a:cubicBezTo>
                <a:cubicBezTo>
                  <a:pt x="6" y="383"/>
                  <a:pt x="0" y="404"/>
                  <a:pt x="0" y="404"/>
                </a:cubicBezTo>
                <a:cubicBezTo>
                  <a:pt x="4" y="446"/>
                  <a:pt x="13" y="491"/>
                  <a:pt x="43" y="523"/>
                </a:cubicBezTo>
                <a:cubicBezTo>
                  <a:pt x="45" y="530"/>
                  <a:pt x="45" y="537"/>
                  <a:pt x="48" y="544"/>
                </a:cubicBezTo>
                <a:cubicBezTo>
                  <a:pt x="51" y="550"/>
                  <a:pt x="57" y="554"/>
                  <a:pt x="59" y="560"/>
                </a:cubicBezTo>
                <a:cubicBezTo>
                  <a:pt x="78" y="626"/>
                  <a:pt x="70" y="684"/>
                  <a:pt x="70" y="754"/>
                </a:cubicBezTo>
              </a:path>
            </a:pathLst>
          </a:custGeom>
          <a:noFill/>
          <a:ln w="9525">
            <a:solidFill>
              <a:schemeClr val="tx1"/>
            </a:solidFill>
            <a:round/>
            <a:headEnd/>
            <a:tailEnd/>
          </a:ln>
        </p:spPr>
        <p:txBody>
          <a:bodyPr lIns="91438" tIns="45719" rIns="91438" bIns="45719"/>
          <a:lstStyle/>
          <a:p>
            <a:endParaRPr lang="en-US">
              <a:latin typeface="Calibri"/>
              <a:cs typeface="Calibri"/>
            </a:endParaRPr>
          </a:p>
        </p:txBody>
      </p:sp>
      <p:sp>
        <p:nvSpPr>
          <p:cNvPr id="41996" name="Freeform 20"/>
          <p:cNvSpPr>
            <a:spLocks/>
          </p:cNvSpPr>
          <p:nvPr/>
        </p:nvSpPr>
        <p:spPr bwMode="auto">
          <a:xfrm>
            <a:off x="9739311" y="3471862"/>
            <a:ext cx="222251" cy="436563"/>
          </a:xfrm>
          <a:custGeom>
            <a:avLst/>
            <a:gdLst>
              <a:gd name="T0" fmla="*/ 0 w 140"/>
              <a:gd name="T1" fmla="*/ 0 h 275"/>
              <a:gd name="T2" fmla="*/ 2147483647 w 140"/>
              <a:gd name="T3" fmla="*/ 2147483647 h 275"/>
              <a:gd name="T4" fmla="*/ 2147483647 w 140"/>
              <a:gd name="T5" fmla="*/ 2147483647 h 275"/>
              <a:gd name="T6" fmla="*/ 2147483647 w 140"/>
              <a:gd name="T7" fmla="*/ 2147483647 h 275"/>
              <a:gd name="T8" fmla="*/ 2147483647 w 140"/>
              <a:gd name="T9" fmla="*/ 2147483647 h 275"/>
              <a:gd name="T10" fmla="*/ 2147483647 w 140"/>
              <a:gd name="T11" fmla="*/ 2147483647 h 275"/>
              <a:gd name="T12" fmla="*/ 0 60000 65536"/>
              <a:gd name="T13" fmla="*/ 0 60000 65536"/>
              <a:gd name="T14" fmla="*/ 0 60000 65536"/>
              <a:gd name="T15" fmla="*/ 0 60000 65536"/>
              <a:gd name="T16" fmla="*/ 0 60000 65536"/>
              <a:gd name="T17" fmla="*/ 0 60000 65536"/>
              <a:gd name="T18" fmla="*/ 0 w 140"/>
              <a:gd name="T19" fmla="*/ 0 h 275"/>
              <a:gd name="T20" fmla="*/ 140 w 140"/>
              <a:gd name="T21" fmla="*/ 275 h 275"/>
            </a:gdLst>
            <a:ahLst/>
            <a:cxnLst>
              <a:cxn ang="T12">
                <a:pos x="T0" y="T1"/>
              </a:cxn>
              <a:cxn ang="T13">
                <a:pos x="T2" y="T3"/>
              </a:cxn>
              <a:cxn ang="T14">
                <a:pos x="T4" y="T5"/>
              </a:cxn>
              <a:cxn ang="T15">
                <a:pos x="T6" y="T7"/>
              </a:cxn>
              <a:cxn ang="T16">
                <a:pos x="T8" y="T9"/>
              </a:cxn>
              <a:cxn ang="T17">
                <a:pos x="T10" y="T11"/>
              </a:cxn>
            </a:cxnLst>
            <a:rect l="T18" t="T19" r="T20" b="T21"/>
            <a:pathLst>
              <a:path w="140" h="275">
                <a:moveTo>
                  <a:pt x="0" y="0"/>
                </a:moveTo>
                <a:cubicBezTo>
                  <a:pt x="11" y="11"/>
                  <a:pt x="20" y="24"/>
                  <a:pt x="33" y="33"/>
                </a:cubicBezTo>
                <a:cubicBezTo>
                  <a:pt x="59" y="52"/>
                  <a:pt x="92" y="58"/>
                  <a:pt x="119" y="76"/>
                </a:cubicBezTo>
                <a:cubicBezTo>
                  <a:pt x="140" y="106"/>
                  <a:pt x="138" y="138"/>
                  <a:pt x="124" y="172"/>
                </a:cubicBezTo>
                <a:cubicBezTo>
                  <a:pt x="116" y="190"/>
                  <a:pt x="92" y="221"/>
                  <a:pt x="92" y="221"/>
                </a:cubicBezTo>
                <a:cubicBezTo>
                  <a:pt x="98" y="240"/>
                  <a:pt x="114" y="255"/>
                  <a:pt x="114" y="275"/>
                </a:cubicBezTo>
              </a:path>
            </a:pathLst>
          </a:custGeom>
          <a:noFill/>
          <a:ln w="9525">
            <a:solidFill>
              <a:schemeClr val="tx1"/>
            </a:solidFill>
            <a:round/>
            <a:headEnd/>
            <a:tailEnd/>
          </a:ln>
        </p:spPr>
        <p:txBody>
          <a:bodyPr lIns="91438" tIns="45719" rIns="91438" bIns="45719"/>
          <a:lstStyle/>
          <a:p>
            <a:endParaRPr lang="en-US">
              <a:latin typeface="Calibri"/>
              <a:cs typeface="Calibri"/>
            </a:endParaRPr>
          </a:p>
        </p:txBody>
      </p:sp>
      <p:sp>
        <p:nvSpPr>
          <p:cNvPr id="41997" name="Oval 22"/>
          <p:cNvSpPr>
            <a:spLocks noChangeArrowheads="1"/>
          </p:cNvSpPr>
          <p:nvPr/>
        </p:nvSpPr>
        <p:spPr bwMode="auto">
          <a:xfrm>
            <a:off x="9355138" y="2463801"/>
            <a:ext cx="179387" cy="179387"/>
          </a:xfrm>
          <a:prstGeom prst="ellipse">
            <a:avLst/>
          </a:prstGeom>
          <a:solidFill>
            <a:schemeClr val="accent1"/>
          </a:solidFill>
          <a:ln w="9525">
            <a:solidFill>
              <a:schemeClr val="tx1"/>
            </a:solidFill>
            <a:round/>
            <a:headEnd/>
            <a:tailEnd/>
          </a:ln>
        </p:spPr>
        <p:txBody>
          <a:bodyPr wrap="none" lIns="91438" tIns="45719" rIns="91438" bIns="45719" anchor="ctr"/>
          <a:lstStyle/>
          <a:p>
            <a:endParaRPr lang="en-US">
              <a:latin typeface="Calibri"/>
              <a:cs typeface="Calibri"/>
            </a:endParaRPr>
          </a:p>
        </p:txBody>
      </p:sp>
      <p:sp>
        <p:nvSpPr>
          <p:cNvPr id="41998" name="Freeform 23"/>
          <p:cNvSpPr>
            <a:spLocks/>
          </p:cNvSpPr>
          <p:nvPr/>
        </p:nvSpPr>
        <p:spPr bwMode="auto">
          <a:xfrm>
            <a:off x="8783637" y="3368676"/>
            <a:ext cx="1181100" cy="557212"/>
          </a:xfrm>
          <a:custGeom>
            <a:avLst/>
            <a:gdLst>
              <a:gd name="T0" fmla="*/ 2147483647 w 744"/>
              <a:gd name="T1" fmla="*/ 0 h 351"/>
              <a:gd name="T2" fmla="*/ 2147483647 w 744"/>
              <a:gd name="T3" fmla="*/ 2147483647 h 351"/>
              <a:gd name="T4" fmla="*/ 2147483647 w 744"/>
              <a:gd name="T5" fmla="*/ 2147483647 h 351"/>
              <a:gd name="T6" fmla="*/ 2147483647 w 744"/>
              <a:gd name="T7" fmla="*/ 2147483647 h 351"/>
              <a:gd name="T8" fmla="*/ 0 w 744"/>
              <a:gd name="T9" fmla="*/ 2147483647 h 351"/>
              <a:gd name="T10" fmla="*/ 0 60000 65536"/>
              <a:gd name="T11" fmla="*/ 0 60000 65536"/>
              <a:gd name="T12" fmla="*/ 0 60000 65536"/>
              <a:gd name="T13" fmla="*/ 0 60000 65536"/>
              <a:gd name="T14" fmla="*/ 0 60000 65536"/>
              <a:gd name="T15" fmla="*/ 0 w 744"/>
              <a:gd name="T16" fmla="*/ 0 h 351"/>
              <a:gd name="T17" fmla="*/ 744 w 744"/>
              <a:gd name="T18" fmla="*/ 351 h 351"/>
            </a:gdLst>
            <a:ahLst/>
            <a:cxnLst>
              <a:cxn ang="T10">
                <a:pos x="T0" y="T1"/>
              </a:cxn>
              <a:cxn ang="T11">
                <a:pos x="T2" y="T3"/>
              </a:cxn>
              <a:cxn ang="T12">
                <a:pos x="T4" y="T5"/>
              </a:cxn>
              <a:cxn ang="T13">
                <a:pos x="T6" y="T7"/>
              </a:cxn>
              <a:cxn ang="T14">
                <a:pos x="T8" y="T9"/>
              </a:cxn>
            </a:cxnLst>
            <a:rect l="T15" t="T16" r="T17" b="T18"/>
            <a:pathLst>
              <a:path w="744" h="351">
                <a:moveTo>
                  <a:pt x="744" y="0"/>
                </a:moveTo>
                <a:cubicBezTo>
                  <a:pt x="672" y="25"/>
                  <a:pt x="600" y="51"/>
                  <a:pt x="547" y="105"/>
                </a:cubicBezTo>
                <a:cubicBezTo>
                  <a:pt x="494" y="159"/>
                  <a:pt x="485" y="295"/>
                  <a:pt x="428" y="323"/>
                </a:cubicBezTo>
                <a:cubicBezTo>
                  <a:pt x="371" y="351"/>
                  <a:pt x="274" y="293"/>
                  <a:pt x="203" y="274"/>
                </a:cubicBezTo>
                <a:cubicBezTo>
                  <a:pt x="132" y="255"/>
                  <a:pt x="66" y="233"/>
                  <a:pt x="0" y="211"/>
                </a:cubicBezTo>
              </a:path>
            </a:pathLst>
          </a:custGeom>
          <a:noFill/>
          <a:ln w="9525">
            <a:solidFill>
              <a:schemeClr val="tx1"/>
            </a:solidFill>
            <a:round/>
            <a:headEnd/>
            <a:tailEnd/>
          </a:ln>
        </p:spPr>
        <p:txBody>
          <a:bodyPr lIns="91438" tIns="45719" rIns="91438" bIns="45719"/>
          <a:lstStyle/>
          <a:p>
            <a:endParaRPr lang="en-US">
              <a:latin typeface="Calibri"/>
              <a:cs typeface="Calibri"/>
            </a:endParaRPr>
          </a:p>
        </p:txBody>
      </p:sp>
      <p:sp>
        <p:nvSpPr>
          <p:cNvPr id="41999" name="Freeform 24"/>
          <p:cNvSpPr>
            <a:spLocks/>
          </p:cNvSpPr>
          <p:nvPr/>
        </p:nvSpPr>
        <p:spPr bwMode="auto">
          <a:xfrm>
            <a:off x="9039226" y="3100388"/>
            <a:ext cx="747713" cy="293688"/>
          </a:xfrm>
          <a:custGeom>
            <a:avLst/>
            <a:gdLst>
              <a:gd name="T0" fmla="*/ 2147483647 w 471"/>
              <a:gd name="T1" fmla="*/ 0 h 185"/>
              <a:gd name="T2" fmla="*/ 2147483647 w 471"/>
              <a:gd name="T3" fmla="*/ 2147483647 h 185"/>
              <a:gd name="T4" fmla="*/ 0 w 471"/>
              <a:gd name="T5" fmla="*/ 2147483647 h 185"/>
              <a:gd name="T6" fmla="*/ 0 60000 65536"/>
              <a:gd name="T7" fmla="*/ 0 60000 65536"/>
              <a:gd name="T8" fmla="*/ 0 60000 65536"/>
              <a:gd name="T9" fmla="*/ 0 w 471"/>
              <a:gd name="T10" fmla="*/ 0 h 185"/>
              <a:gd name="T11" fmla="*/ 471 w 471"/>
              <a:gd name="T12" fmla="*/ 185 h 185"/>
            </a:gdLst>
            <a:ahLst/>
            <a:cxnLst>
              <a:cxn ang="T6">
                <a:pos x="T0" y="T1"/>
              </a:cxn>
              <a:cxn ang="T7">
                <a:pos x="T2" y="T3"/>
              </a:cxn>
              <a:cxn ang="T8">
                <a:pos x="T4" y="T5"/>
              </a:cxn>
            </a:cxnLst>
            <a:rect l="T9" t="T10" r="T11" b="T12"/>
            <a:pathLst>
              <a:path w="471" h="185">
                <a:moveTo>
                  <a:pt x="471" y="0"/>
                </a:moveTo>
                <a:cubicBezTo>
                  <a:pt x="394" y="76"/>
                  <a:pt x="317" y="153"/>
                  <a:pt x="239" y="169"/>
                </a:cubicBezTo>
                <a:cubicBezTo>
                  <a:pt x="161" y="185"/>
                  <a:pt x="80" y="142"/>
                  <a:pt x="0" y="99"/>
                </a:cubicBezTo>
              </a:path>
            </a:pathLst>
          </a:custGeom>
          <a:noFill/>
          <a:ln w="9525">
            <a:solidFill>
              <a:schemeClr val="tx1"/>
            </a:solidFill>
            <a:round/>
            <a:headEnd/>
            <a:tailEnd/>
          </a:ln>
        </p:spPr>
        <p:txBody>
          <a:bodyPr lIns="91438" tIns="45719" rIns="91438" bIns="45719"/>
          <a:lstStyle/>
          <a:p>
            <a:endParaRPr lang="en-US">
              <a:latin typeface="Calibri"/>
              <a:cs typeface="Calibri"/>
            </a:endParaRPr>
          </a:p>
        </p:txBody>
      </p:sp>
      <p:sp>
        <p:nvSpPr>
          <p:cNvPr id="42000" name="Text Box 26"/>
          <p:cNvSpPr txBox="1">
            <a:spLocks noChangeArrowheads="1"/>
          </p:cNvSpPr>
          <p:nvPr/>
        </p:nvSpPr>
        <p:spPr bwMode="auto">
          <a:xfrm>
            <a:off x="10277475" y="3468689"/>
            <a:ext cx="825500" cy="369330"/>
          </a:xfrm>
          <a:prstGeom prst="rect">
            <a:avLst/>
          </a:prstGeom>
          <a:noFill/>
          <a:ln w="9525">
            <a:noFill/>
            <a:miter lim="800000"/>
            <a:headEnd/>
            <a:tailEnd/>
          </a:ln>
        </p:spPr>
        <p:txBody>
          <a:bodyPr lIns="91438" tIns="45719" rIns="91438" bIns="45719">
            <a:spAutoFit/>
          </a:bodyPr>
          <a:lstStyle/>
          <a:p>
            <a:pPr>
              <a:spcBef>
                <a:spcPct val="50000"/>
              </a:spcBef>
            </a:pPr>
            <a:r>
              <a:rPr lang="en-US">
                <a:latin typeface="Calibri"/>
                <a:cs typeface="Calibri"/>
              </a:rPr>
              <a:t>f </a:t>
            </a:r>
            <a:r>
              <a:rPr lang="en-US">
                <a:latin typeface="Calibri"/>
                <a:cs typeface="Calibri"/>
                <a:sym typeface="Symbol" pitchFamily="18" charset="2"/>
              </a:rPr>
              <a:t> 3</a:t>
            </a:r>
          </a:p>
        </p:txBody>
      </p:sp>
      <p:sp>
        <p:nvSpPr>
          <p:cNvPr id="42001" name="Text Box 27"/>
          <p:cNvSpPr txBox="1">
            <a:spLocks noChangeArrowheads="1"/>
          </p:cNvSpPr>
          <p:nvPr/>
        </p:nvSpPr>
        <p:spPr bwMode="auto">
          <a:xfrm>
            <a:off x="10150475" y="3073401"/>
            <a:ext cx="825500" cy="369330"/>
          </a:xfrm>
          <a:prstGeom prst="rect">
            <a:avLst/>
          </a:prstGeom>
          <a:noFill/>
          <a:ln w="9525">
            <a:noFill/>
            <a:miter lim="800000"/>
            <a:headEnd/>
            <a:tailEnd/>
          </a:ln>
        </p:spPr>
        <p:txBody>
          <a:bodyPr lIns="91438" tIns="45719" rIns="91438" bIns="45719">
            <a:spAutoFit/>
          </a:bodyPr>
          <a:lstStyle/>
          <a:p>
            <a:pPr>
              <a:spcBef>
                <a:spcPct val="50000"/>
              </a:spcBef>
            </a:pPr>
            <a:r>
              <a:rPr lang="en-US">
                <a:latin typeface="Calibri"/>
                <a:cs typeface="Calibri"/>
              </a:rPr>
              <a:t>f </a:t>
            </a:r>
            <a:r>
              <a:rPr lang="en-US">
                <a:latin typeface="Calibri"/>
                <a:cs typeface="Calibri"/>
                <a:sym typeface="Symbol" pitchFamily="18" charset="2"/>
              </a:rPr>
              <a:t> 2</a:t>
            </a:r>
          </a:p>
        </p:txBody>
      </p:sp>
      <p:sp>
        <p:nvSpPr>
          <p:cNvPr id="42002" name="Text Box 28"/>
          <p:cNvSpPr txBox="1">
            <a:spLocks noChangeArrowheads="1"/>
          </p:cNvSpPr>
          <p:nvPr/>
        </p:nvSpPr>
        <p:spPr bwMode="auto">
          <a:xfrm>
            <a:off x="9950449" y="2695577"/>
            <a:ext cx="825500" cy="369330"/>
          </a:xfrm>
          <a:prstGeom prst="rect">
            <a:avLst/>
          </a:prstGeom>
          <a:noFill/>
          <a:ln w="9525">
            <a:noFill/>
            <a:miter lim="800000"/>
            <a:headEnd/>
            <a:tailEnd/>
          </a:ln>
        </p:spPr>
        <p:txBody>
          <a:bodyPr lIns="91438" tIns="45719" rIns="91438" bIns="45719">
            <a:spAutoFit/>
          </a:bodyPr>
          <a:lstStyle/>
          <a:p>
            <a:pPr>
              <a:spcBef>
                <a:spcPct val="50000"/>
              </a:spcBef>
            </a:pPr>
            <a:r>
              <a:rPr lang="en-US">
                <a:latin typeface="Calibri"/>
                <a:cs typeface="Calibri"/>
              </a:rPr>
              <a:t>f </a:t>
            </a:r>
            <a:r>
              <a:rPr lang="en-US">
                <a:latin typeface="Calibri"/>
                <a:cs typeface="Calibri"/>
                <a:sym typeface="Symbol" pitchFamily="18" charset="2"/>
              </a:rPr>
              <a:t> 1</a:t>
            </a:r>
          </a:p>
        </p:txBody>
      </p:sp>
    </p:spTree>
    <p:extLst>
      <p:ext uri="{BB962C8B-B14F-4D97-AF65-F5344CB8AC3E}">
        <p14:creationId xmlns:p14="http://schemas.microsoft.com/office/powerpoint/2010/main" val="3464164265"/>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ED37F-7F35-41DF-BF16-F0F4115A77AA}"/>
              </a:ext>
            </a:extLst>
          </p:cNvPr>
          <p:cNvSpPr>
            <a:spLocks noGrp="1"/>
          </p:cNvSpPr>
          <p:nvPr>
            <p:ph type="title"/>
          </p:nvPr>
        </p:nvSpPr>
        <p:spPr/>
        <p:txBody>
          <a:bodyPr/>
          <a:lstStyle/>
          <a:p>
            <a:r>
              <a:rPr lang="en-US" dirty="0"/>
              <a:t>Consistent </a:t>
            </a:r>
            <a:r>
              <a:rPr lang="tr-TR" dirty="0"/>
              <a:t>(</a:t>
            </a:r>
            <a:r>
              <a:rPr lang="tr-TR" dirty="0" err="1"/>
              <a:t>or</a:t>
            </a:r>
            <a:r>
              <a:rPr lang="tr-TR" dirty="0"/>
              <a:t> </a:t>
            </a:r>
            <a:r>
              <a:rPr lang="en-US" dirty="0"/>
              <a:t>Monotonicity</a:t>
            </a:r>
            <a:r>
              <a:rPr lang="tr-TR" dirty="0"/>
              <a:t>)</a:t>
            </a:r>
            <a:r>
              <a:rPr lang="en-US" dirty="0"/>
              <a:t> Heuristics</a:t>
            </a:r>
          </a:p>
        </p:txBody>
      </p:sp>
      <p:pic>
        <p:nvPicPr>
          <p:cNvPr id="5" name="Picture 4">
            <a:extLst>
              <a:ext uri="{FF2B5EF4-FFF2-40B4-BE49-F238E27FC236}">
                <a16:creationId xmlns:a16="http://schemas.microsoft.com/office/drawing/2014/main" id="{7FBB7926-745D-485B-9D87-BAE4F84C02CD}"/>
              </a:ext>
            </a:extLst>
          </p:cNvPr>
          <p:cNvPicPr>
            <a:picLocks noChangeAspect="1"/>
          </p:cNvPicPr>
          <p:nvPr/>
        </p:nvPicPr>
        <p:blipFill>
          <a:blip r:embed="rId2"/>
          <a:stretch>
            <a:fillRect/>
          </a:stretch>
        </p:blipFill>
        <p:spPr>
          <a:xfrm>
            <a:off x="685800" y="1219200"/>
            <a:ext cx="10439399" cy="4729162"/>
          </a:xfrm>
          <a:prstGeom prst="rect">
            <a:avLst/>
          </a:prstGeom>
        </p:spPr>
      </p:pic>
      <p:sp>
        <p:nvSpPr>
          <p:cNvPr id="7" name="TextBox 6">
            <a:extLst>
              <a:ext uri="{FF2B5EF4-FFF2-40B4-BE49-F238E27FC236}">
                <a16:creationId xmlns:a16="http://schemas.microsoft.com/office/drawing/2014/main" id="{7BED70E1-370F-4535-8FF3-E96B22B5202E}"/>
              </a:ext>
            </a:extLst>
          </p:cNvPr>
          <p:cNvSpPr txBox="1"/>
          <p:nvPr/>
        </p:nvSpPr>
        <p:spPr bwMode="auto">
          <a:xfrm>
            <a:off x="1447800" y="6329362"/>
            <a:ext cx="9220200" cy="369332"/>
          </a:xfrm>
          <a:prstGeom prst="rect">
            <a:avLst/>
          </a:prstGeom>
          <a:noFill/>
          <a:ln w="9525">
            <a:noFill/>
            <a:miter lim="800000"/>
            <a:headEnd/>
            <a:tailEnd/>
          </a:ln>
        </p:spPr>
        <p:txBody>
          <a:bodyPr wrap="square">
            <a:spAutoFit/>
          </a:bodyPr>
          <a:lstStyle/>
          <a:p>
            <a:r>
              <a:rPr lang="en-US" i="1" dirty="0">
                <a:highlight>
                  <a:srgbClr val="FFFF00"/>
                </a:highlight>
              </a:rPr>
              <a:t>c(</a:t>
            </a:r>
            <a:r>
              <a:rPr lang="tr-TR" i="1" dirty="0">
                <a:highlight>
                  <a:srgbClr val="FFFF00"/>
                </a:highlight>
              </a:rPr>
              <a:t>n</a:t>
            </a:r>
            <a:r>
              <a:rPr lang="en-US" i="1" dirty="0">
                <a:highlight>
                  <a:srgbClr val="FFFF00"/>
                </a:highlight>
              </a:rPr>
              <a:t>,a,</a:t>
            </a:r>
            <a:r>
              <a:rPr lang="tr-TR" i="1" dirty="0">
                <a:highlight>
                  <a:srgbClr val="FFFF00"/>
                </a:highlight>
              </a:rPr>
              <a:t>n’</a:t>
            </a:r>
            <a:r>
              <a:rPr lang="en-US" i="1" dirty="0">
                <a:highlight>
                  <a:srgbClr val="FFFF00"/>
                </a:highlight>
              </a:rPr>
              <a:t>)</a:t>
            </a:r>
            <a:r>
              <a:rPr lang="tr-TR" dirty="0"/>
              <a:t>:</a:t>
            </a:r>
            <a:r>
              <a:rPr lang="en-US" dirty="0"/>
              <a:t> the cost of applying action </a:t>
            </a:r>
            <a:r>
              <a:rPr lang="en-US" i="1" dirty="0"/>
              <a:t>a</a:t>
            </a:r>
            <a:r>
              <a:rPr lang="en-US" dirty="0"/>
              <a:t> in state </a:t>
            </a:r>
            <a:r>
              <a:rPr lang="tr-TR" i="1" dirty="0"/>
              <a:t>n</a:t>
            </a:r>
            <a:r>
              <a:rPr lang="en-US" dirty="0"/>
              <a:t> to arrive at state </a:t>
            </a:r>
            <a:r>
              <a:rPr lang="tr-TR" i="1" dirty="0"/>
              <a:t>n’</a:t>
            </a:r>
            <a:r>
              <a:rPr lang="en-US" dirty="0"/>
              <a:t>.</a:t>
            </a:r>
          </a:p>
        </p:txBody>
      </p:sp>
    </p:spTree>
    <p:extLst>
      <p:ext uri="{BB962C8B-B14F-4D97-AF65-F5344CB8AC3E}">
        <p14:creationId xmlns:p14="http://schemas.microsoft.com/office/powerpoint/2010/main" val="106107960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atin typeface="Calibri"/>
                <a:cs typeface="Calibri"/>
              </a:rPr>
              <a:t>Consistency of Heuristics</a:t>
            </a:r>
          </a:p>
        </p:txBody>
      </p:sp>
      <p:sp>
        <p:nvSpPr>
          <p:cNvPr id="8195" name="Content Placeholder 14"/>
          <p:cNvSpPr>
            <a:spLocks noGrp="1"/>
          </p:cNvSpPr>
          <p:nvPr>
            <p:ph idx="1"/>
          </p:nvPr>
        </p:nvSpPr>
        <p:spPr>
          <a:xfrm>
            <a:off x="4876800" y="1295400"/>
            <a:ext cx="6934200" cy="3048000"/>
          </a:xfrm>
        </p:spPr>
        <p:txBody>
          <a:bodyPr/>
          <a:lstStyle/>
          <a:p>
            <a:pPr>
              <a:lnSpc>
                <a:spcPct val="150000"/>
              </a:lnSpc>
            </a:pPr>
            <a:r>
              <a:rPr lang="en-US" sz="2400" dirty="0">
                <a:latin typeface="Calibri"/>
                <a:cs typeface="Calibri"/>
              </a:rPr>
              <a:t>Main idea: estimated heuristic costs ≤ actual costs</a:t>
            </a:r>
          </a:p>
          <a:p>
            <a:pPr lvl="1">
              <a:lnSpc>
                <a:spcPct val="150000"/>
              </a:lnSpc>
            </a:pPr>
            <a:r>
              <a:rPr lang="en-US" sz="2000" dirty="0">
                <a:latin typeface="Calibri"/>
                <a:cs typeface="Calibri"/>
              </a:rPr>
              <a:t>Admissibility: heuristic cost ≤ actual cost to goal</a:t>
            </a:r>
          </a:p>
          <a:p>
            <a:pPr lvl="1">
              <a:lnSpc>
                <a:spcPct val="150000"/>
              </a:lnSpc>
              <a:buNone/>
            </a:pPr>
            <a:r>
              <a:rPr lang="en-US" sz="2000" dirty="0">
                <a:latin typeface="Calibri"/>
                <a:cs typeface="Calibri"/>
              </a:rPr>
              <a:t>		</a:t>
            </a:r>
            <a:r>
              <a:rPr lang="en-US" sz="2000" dirty="0">
                <a:solidFill>
                  <a:srgbClr val="C00000"/>
                </a:solidFill>
                <a:latin typeface="Calibri"/>
                <a:cs typeface="Calibri"/>
              </a:rPr>
              <a:t>h(A) </a:t>
            </a:r>
            <a:r>
              <a:rPr lang="en-US" sz="2000" dirty="0">
                <a:latin typeface="Calibri"/>
                <a:cs typeface="Calibri"/>
              </a:rPr>
              <a:t>≤</a:t>
            </a:r>
            <a:r>
              <a:rPr lang="en-US" sz="2000" dirty="0">
                <a:solidFill>
                  <a:srgbClr val="C00000"/>
                </a:solidFill>
                <a:latin typeface="Calibri"/>
                <a:cs typeface="Calibri"/>
              </a:rPr>
              <a:t> </a:t>
            </a:r>
            <a:r>
              <a:rPr lang="en-US" sz="2000" dirty="0">
                <a:solidFill>
                  <a:srgbClr val="008000"/>
                </a:solidFill>
                <a:latin typeface="Calibri"/>
                <a:cs typeface="Calibri"/>
              </a:rPr>
              <a:t>actual cost from A to G</a:t>
            </a:r>
          </a:p>
          <a:p>
            <a:pPr lvl="1">
              <a:lnSpc>
                <a:spcPct val="150000"/>
              </a:lnSpc>
            </a:pPr>
            <a:r>
              <a:rPr lang="en-US" sz="2000" dirty="0">
                <a:latin typeface="Calibri"/>
                <a:cs typeface="Calibri"/>
              </a:rPr>
              <a:t>Consistency: heuristic “arc” cost ≤ actual cost for each arc</a:t>
            </a:r>
          </a:p>
          <a:p>
            <a:pPr lvl="1">
              <a:lnSpc>
                <a:spcPct val="150000"/>
              </a:lnSpc>
              <a:buNone/>
            </a:pPr>
            <a:r>
              <a:rPr lang="en-US" sz="2000" dirty="0">
                <a:solidFill>
                  <a:srgbClr val="C00000"/>
                </a:solidFill>
                <a:latin typeface="Calibri"/>
                <a:cs typeface="Calibri"/>
              </a:rPr>
              <a:t>		h(A) – h(C)</a:t>
            </a:r>
            <a:r>
              <a:rPr lang="en-US" sz="2000" dirty="0">
                <a:solidFill>
                  <a:srgbClr val="008000"/>
                </a:solidFill>
                <a:latin typeface="Calibri"/>
                <a:cs typeface="Calibri"/>
              </a:rPr>
              <a:t> </a:t>
            </a:r>
            <a:r>
              <a:rPr lang="en-US" sz="2000" dirty="0">
                <a:latin typeface="Calibri"/>
                <a:cs typeface="Calibri"/>
              </a:rPr>
              <a:t>≤ </a:t>
            </a:r>
            <a:r>
              <a:rPr lang="en-US" sz="2000" dirty="0">
                <a:solidFill>
                  <a:srgbClr val="008000"/>
                </a:solidFill>
                <a:latin typeface="Calibri"/>
                <a:cs typeface="Calibri"/>
              </a:rPr>
              <a:t>cost(A to C)</a:t>
            </a:r>
            <a:endParaRPr lang="en-US" sz="1050" dirty="0">
              <a:solidFill>
                <a:srgbClr val="C00000"/>
              </a:solidFill>
              <a:latin typeface="Calibri"/>
              <a:cs typeface="Calibri"/>
            </a:endParaRPr>
          </a:p>
          <a:p>
            <a:pPr>
              <a:lnSpc>
                <a:spcPct val="150000"/>
              </a:lnSpc>
              <a:buClr>
                <a:srgbClr val="333399"/>
              </a:buClr>
            </a:pPr>
            <a:endParaRPr lang="en-US" sz="1000" dirty="0">
              <a:solidFill>
                <a:srgbClr val="333399"/>
              </a:solidFill>
              <a:latin typeface="Calibri"/>
              <a:cs typeface="Calibri"/>
            </a:endParaRPr>
          </a:p>
          <a:p>
            <a:pPr>
              <a:lnSpc>
                <a:spcPct val="150000"/>
              </a:lnSpc>
              <a:buClr>
                <a:srgbClr val="333399"/>
              </a:buClr>
            </a:pPr>
            <a:r>
              <a:rPr lang="en-US" sz="2400" dirty="0">
                <a:solidFill>
                  <a:srgbClr val="333399"/>
                </a:solidFill>
                <a:latin typeface="Calibri"/>
                <a:cs typeface="Calibri"/>
              </a:rPr>
              <a:t>Consequences of consistency:</a:t>
            </a:r>
          </a:p>
          <a:p>
            <a:pPr lvl="1">
              <a:lnSpc>
                <a:spcPct val="150000"/>
              </a:lnSpc>
              <a:buClr>
                <a:srgbClr val="333399"/>
              </a:buClr>
            </a:pPr>
            <a:r>
              <a:rPr lang="en-US" sz="2000" dirty="0">
                <a:latin typeface="Calibri"/>
                <a:cs typeface="Calibri"/>
              </a:rPr>
              <a:t>The f value along a path never decreases</a:t>
            </a:r>
          </a:p>
          <a:p>
            <a:pPr lvl="1">
              <a:lnSpc>
                <a:spcPct val="150000"/>
              </a:lnSpc>
              <a:buClr>
                <a:srgbClr val="333399"/>
              </a:buClr>
              <a:buNone/>
            </a:pPr>
            <a:r>
              <a:rPr lang="en-US" sz="2000" dirty="0">
                <a:latin typeface="Calibri"/>
                <a:cs typeface="Calibri"/>
              </a:rPr>
              <a:t>		</a:t>
            </a:r>
            <a:r>
              <a:rPr lang="en-US" sz="2000" dirty="0">
                <a:solidFill>
                  <a:srgbClr val="C00000"/>
                </a:solidFill>
                <a:latin typeface="Calibri"/>
                <a:cs typeface="Calibri"/>
              </a:rPr>
              <a:t> h(A) </a:t>
            </a:r>
            <a:r>
              <a:rPr lang="en-US" sz="2000" dirty="0">
                <a:latin typeface="Calibri"/>
                <a:cs typeface="Calibri"/>
              </a:rPr>
              <a:t>≤ </a:t>
            </a:r>
            <a:r>
              <a:rPr lang="en-US" sz="2000" dirty="0">
                <a:solidFill>
                  <a:srgbClr val="008000"/>
                </a:solidFill>
                <a:latin typeface="Calibri"/>
                <a:cs typeface="Calibri"/>
              </a:rPr>
              <a:t>cost(A to C) </a:t>
            </a:r>
            <a:r>
              <a:rPr lang="en-US" sz="2000" dirty="0">
                <a:latin typeface="Calibri"/>
                <a:cs typeface="Calibri"/>
              </a:rPr>
              <a:t>+</a:t>
            </a:r>
            <a:r>
              <a:rPr lang="en-US" sz="2000" dirty="0">
                <a:solidFill>
                  <a:srgbClr val="008000"/>
                </a:solidFill>
                <a:latin typeface="Calibri"/>
                <a:cs typeface="Calibri"/>
              </a:rPr>
              <a:t> </a:t>
            </a:r>
            <a:r>
              <a:rPr lang="en-US" sz="2000" dirty="0">
                <a:solidFill>
                  <a:srgbClr val="C00000"/>
                </a:solidFill>
                <a:latin typeface="Calibri"/>
                <a:cs typeface="Calibri"/>
              </a:rPr>
              <a:t>h(C)</a:t>
            </a:r>
            <a:endParaRPr lang="en-US" sz="2000" dirty="0">
              <a:latin typeface="Calibri"/>
              <a:cs typeface="Calibri"/>
            </a:endParaRPr>
          </a:p>
          <a:p>
            <a:pPr lvl="1">
              <a:lnSpc>
                <a:spcPct val="150000"/>
              </a:lnSpc>
              <a:buClr>
                <a:srgbClr val="333399"/>
              </a:buClr>
            </a:pPr>
            <a:r>
              <a:rPr lang="en-US" sz="2000" dirty="0">
                <a:latin typeface="Calibri"/>
                <a:cs typeface="Calibri"/>
              </a:rPr>
              <a:t>A* graph search is optimal</a:t>
            </a:r>
          </a:p>
          <a:p>
            <a:endParaRPr lang="en-US" sz="2000" dirty="0">
              <a:latin typeface="Calibri"/>
              <a:cs typeface="Calibri"/>
            </a:endParaRPr>
          </a:p>
        </p:txBody>
      </p:sp>
      <p:cxnSp>
        <p:nvCxnSpPr>
          <p:cNvPr id="4" name="Straight Arrow Connector 3"/>
          <p:cNvCxnSpPr>
            <a:endCxn id="8" idx="1"/>
          </p:cNvCxnSpPr>
          <p:nvPr/>
        </p:nvCxnSpPr>
        <p:spPr>
          <a:xfrm>
            <a:off x="1676401" y="2281240"/>
            <a:ext cx="1124510" cy="438710"/>
          </a:xfrm>
          <a:prstGeom prst="straightConnector1">
            <a:avLst/>
          </a:prstGeom>
          <a:ln w="57150">
            <a:solidFill>
              <a:schemeClr val="tx1"/>
            </a:solidFill>
            <a:headEnd type="none" w="med" len="med"/>
            <a:tailEnd type="triangle" w="lg" len="lg"/>
          </a:ln>
        </p:spPr>
        <p:style>
          <a:lnRef idx="1">
            <a:schemeClr val="accent2"/>
          </a:lnRef>
          <a:fillRef idx="0">
            <a:schemeClr val="accent2"/>
          </a:fillRef>
          <a:effectRef idx="0">
            <a:schemeClr val="accent2"/>
          </a:effectRef>
          <a:fontRef idx="minor">
            <a:schemeClr val="tx1"/>
          </a:fontRef>
        </p:style>
      </p:cxnSp>
      <p:cxnSp>
        <p:nvCxnSpPr>
          <p:cNvPr id="5" name="Straight Arrow Connector 4"/>
          <p:cNvCxnSpPr>
            <a:stCxn id="8" idx="4"/>
            <a:endCxn id="9" idx="0"/>
          </p:cNvCxnSpPr>
          <p:nvPr/>
        </p:nvCxnSpPr>
        <p:spPr>
          <a:xfrm>
            <a:off x="3124200" y="3500439"/>
            <a:ext cx="0" cy="1528761"/>
          </a:xfrm>
          <a:prstGeom prst="straightConnector1">
            <a:avLst/>
          </a:prstGeom>
          <a:ln w="57150">
            <a:solidFill>
              <a:schemeClr val="tx1"/>
            </a:solidFill>
            <a:headEnd type="none" w="med" len="med"/>
            <a:tailEnd type="triangle" w="lg" len="lg"/>
          </a:ln>
        </p:spPr>
        <p:style>
          <a:lnRef idx="1">
            <a:schemeClr val="accent2"/>
          </a:lnRef>
          <a:fillRef idx="0">
            <a:schemeClr val="accent2"/>
          </a:fillRef>
          <a:effectRef idx="0">
            <a:schemeClr val="accent2"/>
          </a:effectRef>
          <a:fontRef idx="minor">
            <a:schemeClr val="tx1"/>
          </a:fontRef>
        </p:style>
      </p:cxnSp>
      <p:sp>
        <p:nvSpPr>
          <p:cNvPr id="34822" name="TextBox 5"/>
          <p:cNvSpPr txBox="1">
            <a:spLocks noChangeArrowheads="1"/>
          </p:cNvSpPr>
          <p:nvPr/>
        </p:nvSpPr>
        <p:spPr bwMode="auto">
          <a:xfrm>
            <a:off x="3276600" y="3886200"/>
            <a:ext cx="340654" cy="461663"/>
          </a:xfrm>
          <a:prstGeom prst="rect">
            <a:avLst/>
          </a:prstGeom>
          <a:noFill/>
          <a:ln w="9525">
            <a:noFill/>
            <a:miter lim="800000"/>
            <a:headEnd/>
            <a:tailEnd/>
          </a:ln>
        </p:spPr>
        <p:txBody>
          <a:bodyPr wrap="none" lIns="91438" tIns="45719" rIns="91438" bIns="45719">
            <a:spAutoFit/>
          </a:bodyPr>
          <a:lstStyle/>
          <a:p>
            <a:r>
              <a:rPr lang="en-US" sz="2400" dirty="0">
                <a:latin typeface="Calibri"/>
                <a:cs typeface="Calibri"/>
              </a:rPr>
              <a:t>3</a:t>
            </a:r>
          </a:p>
        </p:txBody>
      </p:sp>
      <p:sp>
        <p:nvSpPr>
          <p:cNvPr id="7" name="Oval 6"/>
          <p:cNvSpPr/>
          <p:nvPr/>
        </p:nvSpPr>
        <p:spPr>
          <a:xfrm>
            <a:off x="762000" y="1824039"/>
            <a:ext cx="914400" cy="914400"/>
          </a:xfrm>
          <a:prstGeom prst="ellipse">
            <a:avLst/>
          </a:prstGeom>
          <a:ln w="57150">
            <a:solidFill>
              <a:schemeClr val="tx1"/>
            </a:solidFill>
          </a:ln>
        </p:spPr>
        <p:style>
          <a:lnRef idx="2">
            <a:schemeClr val="accent2"/>
          </a:lnRef>
          <a:fillRef idx="1">
            <a:schemeClr val="lt1"/>
          </a:fillRef>
          <a:effectRef idx="0">
            <a:schemeClr val="accent2"/>
          </a:effectRef>
          <a:fontRef idx="minor">
            <a:schemeClr val="dk1"/>
          </a:fontRef>
        </p:style>
        <p:txBody>
          <a:bodyPr lIns="91438" tIns="45719" rIns="91438" bIns="45719" anchor="ctr"/>
          <a:lstStyle/>
          <a:p>
            <a:pPr algn="ctr">
              <a:defRPr/>
            </a:pPr>
            <a:r>
              <a:rPr lang="en-US" sz="2800" b="1" dirty="0">
                <a:latin typeface="Calibri"/>
                <a:cs typeface="Calibri"/>
              </a:rPr>
              <a:t>A</a:t>
            </a:r>
          </a:p>
        </p:txBody>
      </p:sp>
      <p:sp>
        <p:nvSpPr>
          <p:cNvPr id="8" name="Oval 7"/>
          <p:cNvSpPr/>
          <p:nvPr/>
        </p:nvSpPr>
        <p:spPr>
          <a:xfrm>
            <a:off x="2667000" y="2586039"/>
            <a:ext cx="914400" cy="914400"/>
          </a:xfrm>
          <a:prstGeom prst="ellipse">
            <a:avLst/>
          </a:prstGeom>
          <a:ln w="57150">
            <a:solidFill>
              <a:schemeClr val="tx1"/>
            </a:solidFill>
          </a:ln>
        </p:spPr>
        <p:style>
          <a:lnRef idx="2">
            <a:schemeClr val="accent2"/>
          </a:lnRef>
          <a:fillRef idx="1">
            <a:schemeClr val="lt1"/>
          </a:fillRef>
          <a:effectRef idx="0">
            <a:schemeClr val="accent2"/>
          </a:effectRef>
          <a:fontRef idx="minor">
            <a:schemeClr val="dk1"/>
          </a:fontRef>
        </p:style>
        <p:txBody>
          <a:bodyPr lIns="91438" tIns="45719" rIns="91438" bIns="45719" anchor="ctr"/>
          <a:lstStyle/>
          <a:p>
            <a:pPr algn="ctr">
              <a:defRPr/>
            </a:pPr>
            <a:r>
              <a:rPr lang="en-US" sz="2800" b="1" dirty="0">
                <a:latin typeface="Calibri"/>
                <a:cs typeface="Calibri"/>
              </a:rPr>
              <a:t>C</a:t>
            </a:r>
          </a:p>
        </p:txBody>
      </p:sp>
      <p:sp>
        <p:nvSpPr>
          <p:cNvPr id="9" name="Oval 8"/>
          <p:cNvSpPr/>
          <p:nvPr/>
        </p:nvSpPr>
        <p:spPr>
          <a:xfrm>
            <a:off x="2667000" y="5029200"/>
            <a:ext cx="914400" cy="914400"/>
          </a:xfrm>
          <a:prstGeom prst="ellipse">
            <a:avLst/>
          </a:prstGeom>
          <a:ln w="57150">
            <a:solidFill>
              <a:schemeClr val="tx1"/>
            </a:solidFill>
          </a:ln>
        </p:spPr>
        <p:style>
          <a:lnRef idx="2">
            <a:schemeClr val="accent2"/>
          </a:lnRef>
          <a:fillRef idx="1">
            <a:schemeClr val="lt1"/>
          </a:fillRef>
          <a:effectRef idx="0">
            <a:schemeClr val="accent2"/>
          </a:effectRef>
          <a:fontRef idx="minor">
            <a:schemeClr val="dk1"/>
          </a:fontRef>
        </p:style>
        <p:txBody>
          <a:bodyPr lIns="91438" tIns="45719" rIns="91438" bIns="45719" anchor="ctr"/>
          <a:lstStyle/>
          <a:p>
            <a:pPr algn="ctr">
              <a:defRPr/>
            </a:pPr>
            <a:r>
              <a:rPr lang="en-US" sz="2800" b="1" dirty="0">
                <a:latin typeface="Calibri"/>
                <a:cs typeface="Calibri"/>
              </a:rPr>
              <a:t>G</a:t>
            </a:r>
          </a:p>
        </p:txBody>
      </p:sp>
      <p:sp>
        <p:nvSpPr>
          <p:cNvPr id="34826" name="TextBox 9"/>
          <p:cNvSpPr txBox="1">
            <a:spLocks noChangeArrowheads="1"/>
          </p:cNvSpPr>
          <p:nvPr/>
        </p:nvSpPr>
        <p:spPr bwMode="auto">
          <a:xfrm>
            <a:off x="609600" y="2819400"/>
            <a:ext cx="730697" cy="461663"/>
          </a:xfrm>
          <a:prstGeom prst="rect">
            <a:avLst/>
          </a:prstGeom>
          <a:noFill/>
          <a:ln w="9525">
            <a:noFill/>
            <a:miter lim="800000"/>
            <a:headEnd/>
            <a:tailEnd/>
          </a:ln>
        </p:spPr>
        <p:txBody>
          <a:bodyPr wrap="none" lIns="91438" tIns="45719" rIns="91438" bIns="45719">
            <a:spAutoFit/>
          </a:bodyPr>
          <a:lstStyle/>
          <a:p>
            <a:r>
              <a:rPr lang="en-US" sz="2400" b="1" i="1" dirty="0">
                <a:solidFill>
                  <a:srgbClr val="C00000"/>
                </a:solidFill>
                <a:latin typeface="Calibri"/>
                <a:cs typeface="Calibri"/>
              </a:rPr>
              <a:t>h=4</a:t>
            </a:r>
          </a:p>
        </p:txBody>
      </p:sp>
      <p:sp>
        <p:nvSpPr>
          <p:cNvPr id="34827" name="TextBox 10"/>
          <p:cNvSpPr txBox="1">
            <a:spLocks noChangeArrowheads="1"/>
          </p:cNvSpPr>
          <p:nvPr/>
        </p:nvSpPr>
        <p:spPr bwMode="auto">
          <a:xfrm>
            <a:off x="3657600" y="2819400"/>
            <a:ext cx="730697" cy="461663"/>
          </a:xfrm>
          <a:prstGeom prst="rect">
            <a:avLst/>
          </a:prstGeom>
          <a:noFill/>
          <a:ln w="9525">
            <a:noFill/>
            <a:miter lim="800000"/>
            <a:headEnd/>
            <a:tailEnd/>
          </a:ln>
        </p:spPr>
        <p:txBody>
          <a:bodyPr wrap="none" lIns="91438" tIns="45719" rIns="91438" bIns="45719">
            <a:spAutoFit/>
          </a:bodyPr>
          <a:lstStyle/>
          <a:p>
            <a:r>
              <a:rPr lang="en-US" sz="2400" b="1" i="1" dirty="0">
                <a:solidFill>
                  <a:srgbClr val="C00000"/>
                </a:solidFill>
                <a:latin typeface="Calibri"/>
                <a:cs typeface="Calibri"/>
              </a:rPr>
              <a:t>h=1</a:t>
            </a:r>
          </a:p>
        </p:txBody>
      </p:sp>
      <p:sp>
        <p:nvSpPr>
          <p:cNvPr id="34828" name="TextBox 11"/>
          <p:cNvSpPr txBox="1">
            <a:spLocks noChangeArrowheads="1"/>
          </p:cNvSpPr>
          <p:nvPr/>
        </p:nvSpPr>
        <p:spPr bwMode="auto">
          <a:xfrm>
            <a:off x="1905000" y="2509837"/>
            <a:ext cx="340654" cy="461663"/>
          </a:xfrm>
          <a:prstGeom prst="rect">
            <a:avLst/>
          </a:prstGeom>
          <a:noFill/>
          <a:ln w="9525">
            <a:noFill/>
            <a:miter lim="800000"/>
            <a:headEnd/>
            <a:tailEnd/>
          </a:ln>
        </p:spPr>
        <p:txBody>
          <a:bodyPr wrap="none" lIns="91438" tIns="45719" rIns="91438" bIns="45719">
            <a:spAutoFit/>
          </a:bodyPr>
          <a:lstStyle/>
          <a:p>
            <a:r>
              <a:rPr lang="en-US" sz="2400" dirty="0">
                <a:latin typeface="Calibri"/>
                <a:cs typeface="Calibri"/>
              </a:rPr>
              <a:t>1</a:t>
            </a:r>
          </a:p>
        </p:txBody>
      </p:sp>
      <p:cxnSp>
        <p:nvCxnSpPr>
          <p:cNvPr id="17" name="Straight Arrow Connector 16"/>
          <p:cNvCxnSpPr>
            <a:stCxn id="7" idx="5"/>
            <a:endCxn id="9" idx="1"/>
          </p:cNvCxnSpPr>
          <p:nvPr/>
        </p:nvCxnSpPr>
        <p:spPr>
          <a:xfrm>
            <a:off x="1542489" y="2604528"/>
            <a:ext cx="1258422" cy="2558583"/>
          </a:xfrm>
          <a:prstGeom prst="straightConnector1">
            <a:avLst/>
          </a:prstGeom>
          <a:ln w="57150">
            <a:solidFill>
              <a:srgbClr val="C00000"/>
            </a:solidFill>
            <a:prstDash val="sysDot"/>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21" name="Straight Arrow Connector 20"/>
          <p:cNvCxnSpPr>
            <a:stCxn id="7" idx="6"/>
            <a:endCxn id="8" idx="1"/>
          </p:cNvCxnSpPr>
          <p:nvPr/>
        </p:nvCxnSpPr>
        <p:spPr>
          <a:xfrm>
            <a:off x="1676400" y="2281239"/>
            <a:ext cx="1124511" cy="438711"/>
          </a:xfrm>
          <a:prstGeom prst="straightConnector1">
            <a:avLst/>
          </a:prstGeom>
          <a:ln w="57150">
            <a:solidFill>
              <a:srgbClr val="008000"/>
            </a:solidFill>
            <a:headEnd type="none" w="med" len="med"/>
            <a:tailEnd type="triangle" w="lg" len="lg"/>
          </a:ln>
        </p:spPr>
        <p:style>
          <a:lnRef idx="1">
            <a:schemeClr val="accent2"/>
          </a:lnRef>
          <a:fillRef idx="0">
            <a:schemeClr val="accent2"/>
          </a:fillRef>
          <a:effectRef idx="0">
            <a:schemeClr val="accent2"/>
          </a:effectRef>
          <a:fontRef idx="minor">
            <a:schemeClr val="tx1"/>
          </a:fontRef>
        </p:style>
      </p:cxnSp>
      <p:sp>
        <p:nvSpPr>
          <p:cNvPr id="26" name="TextBox 9"/>
          <p:cNvSpPr txBox="1">
            <a:spLocks noChangeArrowheads="1"/>
          </p:cNvSpPr>
          <p:nvPr/>
        </p:nvSpPr>
        <p:spPr bwMode="auto">
          <a:xfrm>
            <a:off x="609600" y="3200400"/>
            <a:ext cx="730697" cy="461663"/>
          </a:xfrm>
          <a:prstGeom prst="rect">
            <a:avLst/>
          </a:prstGeom>
          <a:noFill/>
          <a:ln w="9525">
            <a:noFill/>
            <a:miter lim="800000"/>
            <a:headEnd/>
            <a:tailEnd/>
          </a:ln>
        </p:spPr>
        <p:txBody>
          <a:bodyPr wrap="none" lIns="91438" tIns="45719" rIns="91438" bIns="45719">
            <a:spAutoFit/>
          </a:bodyPr>
          <a:lstStyle/>
          <a:p>
            <a:r>
              <a:rPr lang="en-US" sz="2400" b="1" i="1" dirty="0">
                <a:solidFill>
                  <a:srgbClr val="C00000"/>
                </a:solidFill>
                <a:latin typeface="Calibri"/>
                <a:cs typeface="Calibri"/>
              </a:rPr>
              <a:t>h=2</a:t>
            </a:r>
          </a:p>
        </p:txBody>
      </p:sp>
      <p:cxnSp>
        <p:nvCxnSpPr>
          <p:cNvPr id="19" name="Straight Connector 18"/>
          <p:cNvCxnSpPr/>
          <p:nvPr/>
        </p:nvCxnSpPr>
        <p:spPr>
          <a:xfrm>
            <a:off x="609600" y="3019425"/>
            <a:ext cx="838200" cy="6380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02839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8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8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8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5"/>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34822"/>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7"/>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482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81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p:bldP spid="34822" grpId="1"/>
      <p:bldP spid="7" grpId="0" animBg="1"/>
      <p:bldP spid="8" grpId="0" animBg="1"/>
      <p:bldP spid="9" grpId="0" animBg="1"/>
      <p:bldP spid="9" grpId="1" animBg="1"/>
      <p:bldP spid="34826" grpId="0"/>
      <p:bldP spid="34827" grpId="0"/>
      <p:bldP spid="34828" grpId="0"/>
      <p:bldP spid="26"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9755F-D0A0-BC6C-54A7-DC99A2B7DC5B}"/>
              </a:ext>
            </a:extLst>
          </p:cNvPr>
          <p:cNvSpPr>
            <a:spLocks noGrp="1"/>
          </p:cNvSpPr>
          <p:nvPr>
            <p:ph type="title"/>
          </p:nvPr>
        </p:nvSpPr>
        <p:spPr/>
        <p:txBody>
          <a:bodyPr/>
          <a:lstStyle/>
          <a:p>
            <a:r>
              <a:rPr lang="tr-TR" dirty="0" err="1"/>
              <a:t>Effectiveness</a:t>
            </a:r>
            <a:r>
              <a:rPr lang="tr-TR" dirty="0"/>
              <a:t> of </a:t>
            </a:r>
            <a:r>
              <a:rPr lang="tr-TR" dirty="0" err="1"/>
              <a:t>Heuristic</a:t>
            </a:r>
            <a:r>
              <a:rPr lang="tr-TR" dirty="0"/>
              <a:t> </a:t>
            </a:r>
            <a:r>
              <a:rPr lang="tr-TR" dirty="0" err="1"/>
              <a:t>Functions</a:t>
            </a:r>
            <a:endParaRPr lang="tr-TR"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9B38369-D669-39AB-4858-17376A115269}"/>
                  </a:ext>
                </a:extLst>
              </p:cNvPr>
              <p:cNvSpPr>
                <a:spLocks noGrp="1"/>
              </p:cNvSpPr>
              <p:nvPr>
                <p:ph idx="1"/>
              </p:nvPr>
            </p:nvSpPr>
            <p:spPr/>
            <p:txBody>
              <a:bodyPr>
                <a:normAutofit/>
              </a:bodyPr>
              <a:lstStyle/>
              <a:p>
                <a:r>
                  <a:rPr lang="en-US" dirty="0"/>
                  <a:t>Effectiveness is typically measured by </a:t>
                </a:r>
                <a:endParaRPr lang="tr-TR" dirty="0"/>
              </a:p>
              <a:p>
                <a:pPr lvl="1"/>
                <a:r>
                  <a:rPr lang="en-US" dirty="0"/>
                  <a:t>how well a </a:t>
                </a:r>
                <a:r>
                  <a:rPr lang="en-US" dirty="0">
                    <a:highlight>
                      <a:srgbClr val="FFFF00"/>
                    </a:highlight>
                  </a:rPr>
                  <a:t>heuristic guides the search process </a:t>
                </a:r>
                <a:r>
                  <a:rPr lang="en-US" dirty="0"/>
                  <a:t>toward the goal with minimal computational effort. </a:t>
                </a:r>
                <a:endParaRPr lang="tr-TR" dirty="0"/>
              </a:p>
              <a:p>
                <a:pPr lvl="1"/>
                <a:r>
                  <a:rPr lang="en-US" dirty="0"/>
                  <a:t>The image highlights several important aspects:</a:t>
                </a:r>
                <a:endParaRPr lang="tr-TR" dirty="0"/>
              </a:p>
              <a:p>
                <a:pPr marL="1257238" lvl="4" indent="-342882">
                  <a:lnSpc>
                    <a:spcPct val="90000"/>
                  </a:lnSpc>
                </a:pPr>
                <a:r>
                  <a:rPr lang="tr-TR" sz="1800" b="1" dirty="0">
                    <a:solidFill>
                      <a:schemeClr val="accent2"/>
                    </a:solidFill>
                    <a:ea typeface="+mn-ea"/>
                    <a:cs typeface="+mn-cs"/>
                  </a:rPr>
                  <a:t>1. </a:t>
                </a:r>
                <a:r>
                  <a:rPr lang="tr-TR" sz="1800" b="1" dirty="0" err="1">
                    <a:solidFill>
                      <a:schemeClr val="accent2"/>
                    </a:solidFill>
                    <a:ea typeface="+mn-ea"/>
                    <a:cs typeface="+mn-cs"/>
                  </a:rPr>
                  <a:t>Admissibility</a:t>
                </a:r>
                <a:endParaRPr lang="tr-TR" sz="1800" b="1" dirty="0">
                  <a:solidFill>
                    <a:schemeClr val="accent2"/>
                  </a:solidFill>
                  <a:ea typeface="+mn-ea"/>
                  <a:cs typeface="+mn-cs"/>
                </a:endParaRPr>
              </a:p>
              <a:p>
                <a:pPr lvl="3"/>
                <a:r>
                  <a:rPr lang="tr-TR" dirty="0"/>
                  <a:t>A </a:t>
                </a:r>
                <a:r>
                  <a:rPr lang="tr-TR" dirty="0" err="1"/>
                  <a:t>heuristic</a:t>
                </a:r>
                <a:r>
                  <a:rPr lang="tr-TR" dirty="0"/>
                  <a:t> is </a:t>
                </a:r>
                <a:r>
                  <a:rPr lang="tr-TR" b="1" dirty="0" err="1"/>
                  <a:t>admissible</a:t>
                </a:r>
                <a:r>
                  <a:rPr lang="tr-TR" dirty="0"/>
                  <a:t> </a:t>
                </a:r>
                <a:r>
                  <a:rPr lang="tr-TR" dirty="0" err="1"/>
                  <a:t>if</a:t>
                </a:r>
                <a:r>
                  <a:rPr lang="tr-TR" dirty="0"/>
                  <a:t> it </a:t>
                </a:r>
                <a:r>
                  <a:rPr lang="tr-TR" dirty="0" err="1"/>
                  <a:t>never</a:t>
                </a:r>
                <a:r>
                  <a:rPr lang="tr-TR" dirty="0"/>
                  <a:t> </a:t>
                </a:r>
                <a:r>
                  <a:rPr lang="tr-TR" dirty="0" err="1"/>
                  <a:t>overestimates</a:t>
                </a:r>
                <a:r>
                  <a:rPr lang="tr-TR" dirty="0"/>
                  <a:t> </a:t>
                </a:r>
                <a:r>
                  <a:rPr lang="tr-TR" dirty="0" err="1"/>
                  <a:t>the</a:t>
                </a:r>
                <a:r>
                  <a:rPr lang="tr-TR" dirty="0"/>
                  <a:t> </a:t>
                </a:r>
                <a:r>
                  <a:rPr lang="tr-TR" dirty="0" err="1"/>
                  <a:t>true</a:t>
                </a:r>
                <a:r>
                  <a:rPr lang="tr-TR" dirty="0"/>
                  <a:t> </a:t>
                </a:r>
                <a:r>
                  <a:rPr lang="tr-TR" dirty="0" err="1"/>
                  <a:t>cost</a:t>
                </a:r>
                <a:r>
                  <a:rPr lang="tr-TR" dirty="0"/>
                  <a:t> </a:t>
                </a:r>
                <a:r>
                  <a:rPr lang="tr-TR" dirty="0" err="1"/>
                  <a:t>to</a:t>
                </a:r>
                <a:r>
                  <a:rPr lang="tr-TR" dirty="0"/>
                  <a:t> </a:t>
                </a:r>
                <a:r>
                  <a:rPr lang="tr-TR" dirty="0" err="1"/>
                  <a:t>reach</a:t>
                </a:r>
                <a:r>
                  <a:rPr lang="tr-TR" dirty="0"/>
                  <a:t> </a:t>
                </a:r>
                <a:r>
                  <a:rPr lang="tr-TR" dirty="0" err="1"/>
                  <a:t>the</a:t>
                </a:r>
                <a:r>
                  <a:rPr lang="tr-TR" dirty="0"/>
                  <a:t> </a:t>
                </a:r>
                <a:r>
                  <a:rPr lang="tr-TR" dirty="0" err="1"/>
                  <a:t>goal</a:t>
                </a:r>
                <a:r>
                  <a:rPr lang="tr-TR" dirty="0"/>
                  <a:t>.</a:t>
                </a:r>
              </a:p>
              <a:p>
                <a:pPr lvl="3"/>
                <a:r>
                  <a:rPr lang="tr-TR" dirty="0" err="1"/>
                  <a:t>Admissibility</a:t>
                </a:r>
                <a:r>
                  <a:rPr lang="tr-TR" dirty="0"/>
                  <a:t> </a:t>
                </a:r>
                <a:r>
                  <a:rPr lang="tr-TR" dirty="0" err="1"/>
                  <a:t>ensures</a:t>
                </a:r>
                <a:r>
                  <a:rPr lang="tr-TR" dirty="0"/>
                  <a:t> </a:t>
                </a:r>
                <a:r>
                  <a:rPr lang="tr-TR" b="1" dirty="0" err="1"/>
                  <a:t>optimality</a:t>
                </a:r>
                <a:r>
                  <a:rPr lang="tr-TR" dirty="0"/>
                  <a:t> in </a:t>
                </a:r>
                <a:r>
                  <a:rPr lang="tr-TR" dirty="0" err="1"/>
                  <a:t>algorithms</a:t>
                </a:r>
                <a:r>
                  <a:rPr lang="tr-TR" dirty="0"/>
                  <a:t> </a:t>
                </a:r>
                <a:r>
                  <a:rPr lang="tr-TR" dirty="0" err="1"/>
                  <a:t>like</a:t>
                </a:r>
                <a:r>
                  <a:rPr lang="tr-TR" dirty="0"/>
                  <a:t> A*.</a:t>
                </a:r>
              </a:p>
              <a:p>
                <a:pPr marL="1257238" lvl="4" indent="-342882">
                  <a:lnSpc>
                    <a:spcPct val="90000"/>
                  </a:lnSpc>
                </a:pPr>
                <a:r>
                  <a:rPr lang="tr-TR" sz="1800" b="1" dirty="0">
                    <a:solidFill>
                      <a:schemeClr val="accent2"/>
                    </a:solidFill>
                    <a:ea typeface="+mn-ea"/>
                    <a:cs typeface="+mn-cs"/>
                  </a:rPr>
                  <a:t>2. </a:t>
                </a:r>
                <a:r>
                  <a:rPr lang="tr-TR" sz="1800" b="1" dirty="0" err="1">
                    <a:solidFill>
                      <a:schemeClr val="accent2"/>
                    </a:solidFill>
                    <a:ea typeface="+mn-ea"/>
                    <a:cs typeface="+mn-cs"/>
                  </a:rPr>
                  <a:t>Consistency</a:t>
                </a:r>
                <a:r>
                  <a:rPr lang="tr-TR" sz="1800" b="1" dirty="0">
                    <a:solidFill>
                      <a:schemeClr val="accent2"/>
                    </a:solidFill>
                    <a:ea typeface="+mn-ea"/>
                    <a:cs typeface="+mn-cs"/>
                  </a:rPr>
                  <a:t> (</a:t>
                </a:r>
                <a:r>
                  <a:rPr lang="tr-TR" sz="1800" b="1" dirty="0" err="1">
                    <a:solidFill>
                      <a:schemeClr val="accent2"/>
                    </a:solidFill>
                    <a:ea typeface="+mn-ea"/>
                    <a:cs typeface="+mn-cs"/>
                  </a:rPr>
                  <a:t>Monotonicity</a:t>
                </a:r>
                <a:r>
                  <a:rPr lang="tr-TR" sz="1800" b="1" dirty="0">
                    <a:solidFill>
                      <a:schemeClr val="accent2"/>
                    </a:solidFill>
                    <a:ea typeface="+mn-ea"/>
                    <a:cs typeface="+mn-cs"/>
                  </a:rPr>
                  <a:t>)</a:t>
                </a:r>
              </a:p>
              <a:p>
                <a:pPr lvl="3"/>
                <a:r>
                  <a:rPr lang="tr-TR" dirty="0"/>
                  <a:t>A </a:t>
                </a:r>
                <a:r>
                  <a:rPr lang="tr-TR" dirty="0" err="1"/>
                  <a:t>heuristic</a:t>
                </a:r>
                <a:r>
                  <a:rPr lang="tr-TR" dirty="0"/>
                  <a:t> is </a:t>
                </a:r>
                <a:r>
                  <a:rPr lang="tr-TR" b="1" dirty="0" err="1"/>
                  <a:t>consistent</a:t>
                </a:r>
                <a:r>
                  <a:rPr lang="tr-TR" dirty="0"/>
                  <a:t> </a:t>
                </a:r>
                <a:r>
                  <a:rPr lang="tr-TR" dirty="0" err="1"/>
                  <a:t>if</a:t>
                </a:r>
                <a:r>
                  <a:rPr lang="tr-TR" dirty="0"/>
                  <a:t> </a:t>
                </a:r>
                <a:r>
                  <a:rPr lang="tr-TR" dirty="0" err="1"/>
                  <a:t>for</a:t>
                </a:r>
                <a:r>
                  <a:rPr lang="tr-TR" dirty="0"/>
                  <a:t> </a:t>
                </a:r>
                <a:r>
                  <a:rPr lang="tr-TR" dirty="0" err="1"/>
                  <a:t>every</a:t>
                </a:r>
                <a:r>
                  <a:rPr lang="tr-TR" dirty="0"/>
                  <a:t> </a:t>
                </a:r>
                <a:r>
                  <a:rPr lang="tr-TR" dirty="0" err="1"/>
                  <a:t>node</a:t>
                </a:r>
                <a:r>
                  <a:rPr lang="tr-TR" dirty="0"/>
                  <a:t> </a:t>
                </a:r>
                <a14:m>
                  <m:oMath xmlns:m="http://schemas.openxmlformats.org/officeDocument/2006/math">
                    <m:r>
                      <a:rPr lang="tr-TR" i="1"/>
                      <m:t>𝑛</m:t>
                    </m:r>
                  </m:oMath>
                </a14:m>
                <a:r>
                  <a:rPr lang="tr-TR" dirty="0" err="1"/>
                  <a:t>and</a:t>
                </a:r>
                <a:r>
                  <a:rPr lang="tr-TR" dirty="0"/>
                  <a:t> </a:t>
                </a:r>
                <a:r>
                  <a:rPr lang="tr-TR" dirty="0" err="1"/>
                  <a:t>successor</a:t>
                </a:r>
                <a:r>
                  <a:rPr lang="tr-TR" dirty="0"/>
                  <a:t> </a:t>
                </a:r>
                <a14:m>
                  <m:oMath xmlns:m="http://schemas.openxmlformats.org/officeDocument/2006/math">
                    <m:sSup>
                      <m:sSupPr>
                        <m:ctrlPr>
                          <a:rPr lang="ar-AE"/>
                        </m:ctrlPr>
                      </m:sSupPr>
                      <m:e>
                        <m:r>
                          <a:rPr lang="ar-AE" i="1"/>
                          <m:t>𝑛</m:t>
                        </m:r>
                      </m:e>
                      <m:sup>
                        <m:r>
                          <a:rPr lang="ar-AE"/>
                          <m:t>′</m:t>
                        </m:r>
                      </m:sup>
                    </m:sSup>
                  </m:oMath>
                </a14:m>
                <a:r>
                  <a:rPr lang="ar-AE" dirty="0"/>
                  <a:t>: </a:t>
                </a:r>
              </a:p>
              <a:p>
                <a:pPr marL="1828709" lvl="4" indent="0">
                  <a:buNone/>
                </a:pPr>
                <a14:m>
                  <m:oMathPara xmlns:m="http://schemas.openxmlformats.org/officeDocument/2006/math">
                    <m:oMathParaPr>
                      <m:jc m:val="centerGroup"/>
                    </m:oMathParaPr>
                    <m:oMath xmlns:m="http://schemas.openxmlformats.org/officeDocument/2006/math">
                      <m:r>
                        <a:rPr lang="ar-AE" i="1"/>
                        <m:t>h</m:t>
                      </m:r>
                      <m:d>
                        <m:dPr>
                          <m:ctrlPr>
                            <a:rPr lang="ar-AE" i="1"/>
                          </m:ctrlPr>
                        </m:dPr>
                        <m:e>
                          <m:r>
                            <a:rPr lang="ar-AE" i="1"/>
                            <m:t>𝑛</m:t>
                          </m:r>
                        </m:e>
                      </m:d>
                      <m:r>
                        <a:rPr lang="ar-AE"/>
                        <m:t>≤</m:t>
                      </m:r>
                      <m:r>
                        <a:rPr lang="ar-AE" i="1"/>
                        <m:t>𝑐</m:t>
                      </m:r>
                      <m:d>
                        <m:dPr>
                          <m:sepChr m:val=","/>
                          <m:ctrlPr>
                            <a:rPr lang="ar-AE" i="1"/>
                          </m:ctrlPr>
                        </m:dPr>
                        <m:e>
                          <m:r>
                            <a:rPr lang="ar-AE" i="1"/>
                            <m:t>𝑛</m:t>
                          </m:r>
                        </m:e>
                        <m:e>
                          <m:sSup>
                            <m:sSupPr>
                              <m:ctrlPr>
                                <a:rPr lang="ar-AE" i="1"/>
                              </m:ctrlPr>
                            </m:sSupPr>
                            <m:e>
                              <m:r>
                                <a:rPr lang="ar-AE" i="1"/>
                                <m:t>𝑛</m:t>
                              </m:r>
                            </m:e>
                            <m:sup>
                              <m:r>
                                <a:rPr lang="ar-AE"/>
                                <m:t>′</m:t>
                              </m:r>
                            </m:sup>
                          </m:sSup>
                        </m:e>
                      </m:d>
                      <m:r>
                        <a:rPr lang="ar-AE"/>
                        <m:t>+</m:t>
                      </m:r>
                      <m:r>
                        <a:rPr lang="ar-AE" i="1"/>
                        <m:t>h</m:t>
                      </m:r>
                      <m:d>
                        <m:dPr>
                          <m:ctrlPr>
                            <a:rPr lang="ar-AE" i="1"/>
                          </m:ctrlPr>
                        </m:dPr>
                        <m:e>
                          <m:sSup>
                            <m:sSupPr>
                              <m:ctrlPr>
                                <a:rPr lang="ar-AE" i="1"/>
                              </m:ctrlPr>
                            </m:sSupPr>
                            <m:e>
                              <m:r>
                                <a:rPr lang="ar-AE" i="1"/>
                                <m:t>𝑛</m:t>
                              </m:r>
                            </m:e>
                            <m:sup>
                              <m:r>
                                <a:rPr lang="ar-AE"/>
                                <m:t>′</m:t>
                              </m:r>
                            </m:sup>
                          </m:sSup>
                        </m:e>
                      </m:d>
                    </m:oMath>
                  </m:oMathPara>
                </a14:m>
                <a:endParaRPr lang="ar-AE" dirty="0"/>
              </a:p>
              <a:p>
                <a:pPr lvl="3"/>
                <a:r>
                  <a:rPr lang="tr-TR" dirty="0" err="1"/>
                  <a:t>Consistency</a:t>
                </a:r>
                <a:r>
                  <a:rPr lang="tr-TR" dirty="0"/>
                  <a:t> </a:t>
                </a:r>
                <a:r>
                  <a:rPr lang="tr-TR" dirty="0" err="1"/>
                  <a:t>implies</a:t>
                </a:r>
                <a:r>
                  <a:rPr lang="tr-TR" dirty="0"/>
                  <a:t> </a:t>
                </a:r>
                <a:r>
                  <a:rPr lang="tr-TR" dirty="0" err="1"/>
                  <a:t>admissibility</a:t>
                </a:r>
                <a:r>
                  <a:rPr lang="tr-TR" dirty="0"/>
                  <a:t> </a:t>
                </a:r>
                <a:r>
                  <a:rPr lang="tr-TR" dirty="0" err="1"/>
                  <a:t>and</a:t>
                </a:r>
                <a:r>
                  <a:rPr lang="tr-TR" dirty="0"/>
                  <a:t> </a:t>
                </a:r>
                <a:r>
                  <a:rPr lang="tr-TR" dirty="0" err="1"/>
                  <a:t>helps</a:t>
                </a:r>
                <a:r>
                  <a:rPr lang="tr-TR" dirty="0"/>
                  <a:t> </a:t>
                </a:r>
                <a:r>
                  <a:rPr lang="tr-TR" dirty="0" err="1"/>
                  <a:t>avoid</a:t>
                </a:r>
                <a:r>
                  <a:rPr lang="tr-TR" dirty="0"/>
                  <a:t> re-</a:t>
                </a:r>
                <a:r>
                  <a:rPr lang="tr-TR" dirty="0" err="1"/>
                  <a:t>expanding</a:t>
                </a:r>
                <a:r>
                  <a:rPr lang="tr-TR" dirty="0"/>
                  <a:t> </a:t>
                </a:r>
                <a:r>
                  <a:rPr lang="tr-TR" dirty="0" err="1"/>
                  <a:t>nodes</a:t>
                </a:r>
                <a:r>
                  <a:rPr lang="tr-TR" dirty="0"/>
                  <a:t>.</a:t>
                </a:r>
              </a:p>
              <a:p>
                <a:endParaRPr lang="tr-TR" dirty="0"/>
              </a:p>
            </p:txBody>
          </p:sp>
        </mc:Choice>
        <mc:Fallback>
          <p:sp>
            <p:nvSpPr>
              <p:cNvPr id="3" name="Content Placeholder 2">
                <a:extLst>
                  <a:ext uri="{FF2B5EF4-FFF2-40B4-BE49-F238E27FC236}">
                    <a16:creationId xmlns:a16="http://schemas.microsoft.com/office/drawing/2014/main" id="{39B38369-D669-39AB-4858-17376A115269}"/>
                  </a:ext>
                </a:extLst>
              </p:cNvPr>
              <p:cNvSpPr>
                <a:spLocks noGrp="1" noRot="1" noChangeAspect="1" noMove="1" noResize="1" noEditPoints="1" noAdjustHandles="1" noChangeArrowheads="1" noChangeShapeType="1" noTextEdit="1"/>
              </p:cNvSpPr>
              <p:nvPr>
                <p:ph idx="1"/>
              </p:nvPr>
            </p:nvSpPr>
            <p:spPr>
              <a:blipFill>
                <a:blip r:embed="rId2"/>
                <a:stretch>
                  <a:fillRect l="-1233" t="-1675"/>
                </a:stretch>
              </a:blipFill>
            </p:spPr>
            <p:txBody>
              <a:bodyPr/>
              <a:lstStyle/>
              <a:p>
                <a:r>
                  <a:rPr lang="tr-TR">
                    <a:noFill/>
                  </a:rPr>
                  <a:t> </a:t>
                </a:r>
              </a:p>
            </p:txBody>
          </p:sp>
        </mc:Fallback>
      </mc:AlternateContent>
    </p:spTree>
    <p:extLst>
      <p:ext uri="{BB962C8B-B14F-4D97-AF65-F5344CB8AC3E}">
        <p14:creationId xmlns:p14="http://schemas.microsoft.com/office/powerpoint/2010/main" val="308102970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C03A5-5494-556F-D944-AC4C437B6BAF}"/>
              </a:ext>
            </a:extLst>
          </p:cNvPr>
          <p:cNvSpPr>
            <a:spLocks noGrp="1"/>
          </p:cNvSpPr>
          <p:nvPr>
            <p:ph type="title"/>
          </p:nvPr>
        </p:nvSpPr>
        <p:spPr/>
        <p:txBody>
          <a:bodyPr/>
          <a:lstStyle/>
          <a:p>
            <a:r>
              <a:rPr lang="tr-TR" dirty="0" err="1"/>
              <a:t>Effectiveness</a:t>
            </a:r>
            <a:r>
              <a:rPr lang="tr-TR" dirty="0"/>
              <a:t> of </a:t>
            </a:r>
            <a:r>
              <a:rPr lang="tr-TR" dirty="0" err="1"/>
              <a:t>Heuristic</a:t>
            </a:r>
            <a:r>
              <a:rPr lang="tr-TR" dirty="0"/>
              <a:t> </a:t>
            </a:r>
            <a:r>
              <a:rPr lang="tr-TR" dirty="0" err="1"/>
              <a:t>Functions</a:t>
            </a:r>
            <a:endParaRPr lang="tr-TR"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3A25F7C-A210-B9B4-4F14-F83850F8E9F6}"/>
                  </a:ext>
                </a:extLst>
              </p:cNvPr>
              <p:cNvSpPr>
                <a:spLocks noGrp="1"/>
              </p:cNvSpPr>
              <p:nvPr>
                <p:ph idx="1"/>
              </p:nvPr>
            </p:nvSpPr>
            <p:spPr/>
            <p:txBody>
              <a:bodyPr>
                <a:normAutofit fontScale="70000" lnSpcReduction="20000"/>
              </a:bodyPr>
              <a:lstStyle/>
              <a:p>
                <a:r>
                  <a:rPr lang="tr-TR" b="1" dirty="0"/>
                  <a:t>3. </a:t>
                </a:r>
                <a:r>
                  <a:rPr lang="tr-TR" b="1" dirty="0" err="1"/>
                  <a:t>Dominance</a:t>
                </a:r>
                <a:endParaRPr lang="tr-TR" b="1" dirty="0"/>
              </a:p>
              <a:p>
                <a:pPr lvl="1"/>
                <a:r>
                  <a:rPr lang="tr-TR" dirty="0"/>
                  <a:t>A </a:t>
                </a:r>
                <a:r>
                  <a:rPr lang="tr-TR" dirty="0" err="1"/>
                  <a:t>heuristic</a:t>
                </a:r>
                <a:r>
                  <a:rPr lang="tr-TR" dirty="0"/>
                  <a:t> </a:t>
                </a:r>
                <a14:m>
                  <m:oMath xmlns:m="http://schemas.openxmlformats.org/officeDocument/2006/math">
                    <m:sSub>
                      <m:sSubPr>
                        <m:ctrlPr>
                          <a:rPr lang="ar-AE"/>
                        </m:ctrlPr>
                      </m:sSubPr>
                      <m:e>
                        <m:r>
                          <a:rPr lang="ar-AE" i="1"/>
                          <m:t>h</m:t>
                        </m:r>
                      </m:e>
                      <m:sub>
                        <m:r>
                          <a:rPr lang="ar-AE"/>
                          <m:t>1</m:t>
                        </m:r>
                      </m:sub>
                    </m:sSub>
                  </m:oMath>
                </a14:m>
                <a:r>
                  <a:rPr lang="tr-TR" b="1" dirty="0" err="1"/>
                  <a:t>dominates</a:t>
                </a:r>
                <a:r>
                  <a:rPr lang="tr-TR" dirty="0"/>
                  <a:t> </a:t>
                </a:r>
                <a14:m>
                  <m:oMath xmlns:m="http://schemas.openxmlformats.org/officeDocument/2006/math">
                    <m:sSub>
                      <m:sSubPr>
                        <m:ctrlPr>
                          <a:rPr lang="ar-AE"/>
                        </m:ctrlPr>
                      </m:sSubPr>
                      <m:e>
                        <m:r>
                          <a:rPr lang="ar-AE" i="1"/>
                          <m:t>h</m:t>
                        </m:r>
                      </m:e>
                      <m:sub>
                        <m:r>
                          <a:rPr lang="ar-AE"/>
                          <m:t>2</m:t>
                        </m:r>
                      </m:sub>
                    </m:sSub>
                  </m:oMath>
                </a14:m>
                <a:r>
                  <a:rPr lang="tr-TR" dirty="0" err="1"/>
                  <a:t>if</a:t>
                </a:r>
                <a:r>
                  <a:rPr lang="tr-TR" dirty="0"/>
                  <a:t>: </a:t>
                </a:r>
              </a:p>
              <a:p>
                <a:pPr marL="457176" lvl="1" indent="0">
                  <a:buNone/>
                </a:pPr>
                <a:r>
                  <a:rPr lang="tr-TR" dirty="0"/>
                  <a:t>	</a:t>
                </a:r>
                <a14:m>
                  <m:oMath xmlns:m="http://schemas.openxmlformats.org/officeDocument/2006/math">
                    <m:sSub>
                      <m:sSubPr>
                        <m:ctrlPr>
                          <a:rPr lang="ar-AE"/>
                        </m:ctrlPr>
                      </m:sSubPr>
                      <m:e>
                        <m:r>
                          <a:rPr lang="ar-AE" i="1"/>
                          <m:t>h</m:t>
                        </m:r>
                      </m:e>
                      <m:sub>
                        <m:r>
                          <a:rPr lang="ar-AE"/>
                          <m:t>1</m:t>
                        </m:r>
                      </m:sub>
                    </m:sSub>
                    <m:d>
                      <m:dPr>
                        <m:ctrlPr>
                          <a:rPr lang="ar-AE" i="1"/>
                        </m:ctrlPr>
                      </m:dPr>
                      <m:e>
                        <m:r>
                          <a:rPr lang="ar-AE" i="1"/>
                          <m:t>𝑛</m:t>
                        </m:r>
                      </m:e>
                    </m:d>
                    <m:r>
                      <a:rPr lang="ar-AE"/>
                      <m:t>≥</m:t>
                    </m:r>
                    <m:sSub>
                      <m:sSubPr>
                        <m:ctrlPr>
                          <a:rPr lang="ar-AE" i="1"/>
                        </m:ctrlPr>
                      </m:sSubPr>
                      <m:e>
                        <m:r>
                          <a:rPr lang="ar-AE" i="1"/>
                          <m:t>h</m:t>
                        </m:r>
                      </m:e>
                      <m:sub>
                        <m:r>
                          <a:rPr lang="ar-AE"/>
                          <m:t>2</m:t>
                        </m:r>
                      </m:sub>
                    </m:sSub>
                    <m:d>
                      <m:dPr>
                        <m:ctrlPr>
                          <a:rPr lang="ar-AE" i="1"/>
                        </m:ctrlPr>
                      </m:dPr>
                      <m:e>
                        <m:r>
                          <a:rPr lang="ar-AE" i="1"/>
                          <m:t>𝑛</m:t>
                        </m:r>
                      </m:e>
                    </m:d>
                    <m:r>
                      <a:rPr lang="ar-AE"/>
                      <m:t> </m:t>
                    </m:r>
                    <m:r>
                      <m:rPr>
                        <m:nor/>
                      </m:rPr>
                      <a:rPr lang="tr-TR" i="1"/>
                      <m:t>for</m:t>
                    </m:r>
                    <m:r>
                      <m:rPr>
                        <m:nor/>
                      </m:rPr>
                      <a:rPr lang="tr-TR" i="1"/>
                      <m:t> </m:t>
                    </m:r>
                    <m:r>
                      <m:rPr>
                        <m:nor/>
                      </m:rPr>
                      <a:rPr lang="tr-TR" i="1"/>
                      <m:t>all</m:t>
                    </m:r>
                    <m:r>
                      <m:rPr>
                        <m:nor/>
                      </m:rPr>
                      <a:rPr lang="tr-TR" i="1"/>
                      <m:t> </m:t>
                    </m:r>
                    <m:r>
                      <a:rPr lang="tr-TR" i="1"/>
                      <m:t>𝑛</m:t>
                    </m:r>
                  </m:oMath>
                </a14:m>
                <a:endParaRPr lang="tr-TR" b="0" dirty="0"/>
              </a:p>
              <a:p>
                <a:pPr lvl="1"/>
                <a:r>
                  <a:rPr lang="tr-TR" dirty="0"/>
                  <a:t>Dominant </a:t>
                </a:r>
                <a:r>
                  <a:rPr lang="tr-TR" dirty="0" err="1"/>
                  <a:t>heuristics</a:t>
                </a:r>
                <a:r>
                  <a:rPr lang="tr-TR" dirty="0"/>
                  <a:t> </a:t>
                </a:r>
                <a:r>
                  <a:rPr lang="tr-TR" dirty="0" err="1"/>
                  <a:t>are</a:t>
                </a:r>
                <a:r>
                  <a:rPr lang="tr-TR" dirty="0"/>
                  <a:t> </a:t>
                </a:r>
                <a:r>
                  <a:rPr lang="tr-TR" dirty="0" err="1"/>
                  <a:t>more</a:t>
                </a:r>
                <a:r>
                  <a:rPr lang="tr-TR" dirty="0"/>
                  <a:t> </a:t>
                </a:r>
                <a:r>
                  <a:rPr lang="tr-TR" dirty="0" err="1"/>
                  <a:t>informed</a:t>
                </a:r>
                <a:r>
                  <a:rPr lang="tr-TR" dirty="0"/>
                  <a:t> </a:t>
                </a:r>
                <a:r>
                  <a:rPr lang="tr-TR" dirty="0" err="1"/>
                  <a:t>and</a:t>
                </a:r>
                <a:r>
                  <a:rPr lang="tr-TR" dirty="0"/>
                  <a:t> </a:t>
                </a:r>
                <a:r>
                  <a:rPr lang="tr-TR" dirty="0" err="1"/>
                  <a:t>typically</a:t>
                </a:r>
                <a:r>
                  <a:rPr lang="tr-TR" dirty="0"/>
                  <a:t> </a:t>
                </a:r>
                <a:r>
                  <a:rPr lang="tr-TR" dirty="0" err="1"/>
                  <a:t>lead</a:t>
                </a:r>
                <a:r>
                  <a:rPr lang="tr-TR" dirty="0"/>
                  <a:t> </a:t>
                </a:r>
                <a:r>
                  <a:rPr lang="tr-TR" dirty="0" err="1"/>
                  <a:t>to</a:t>
                </a:r>
                <a:r>
                  <a:rPr lang="tr-TR" dirty="0"/>
                  <a:t> </a:t>
                </a:r>
                <a:r>
                  <a:rPr lang="tr-TR" dirty="0" err="1"/>
                  <a:t>fewer</a:t>
                </a:r>
                <a:r>
                  <a:rPr lang="tr-TR" dirty="0"/>
                  <a:t> </a:t>
                </a:r>
                <a:r>
                  <a:rPr lang="tr-TR" dirty="0" err="1"/>
                  <a:t>node</a:t>
                </a:r>
                <a:r>
                  <a:rPr lang="tr-TR" dirty="0"/>
                  <a:t> </a:t>
                </a:r>
                <a:r>
                  <a:rPr lang="tr-TR" dirty="0" err="1"/>
                  <a:t>expansions</a:t>
                </a:r>
                <a:r>
                  <a:rPr lang="tr-TR" dirty="0"/>
                  <a:t>.</a:t>
                </a:r>
              </a:p>
              <a:p>
                <a:pPr marL="0" indent="0">
                  <a:buNone/>
                </a:pPr>
                <a:endParaRPr lang="tr-TR" dirty="0"/>
              </a:p>
              <a:p>
                <a:r>
                  <a:rPr lang="tr-TR" b="1" dirty="0"/>
                  <a:t>4. </a:t>
                </a:r>
                <a:r>
                  <a:rPr lang="tr-TR" b="1" dirty="0" err="1"/>
                  <a:t>Search</a:t>
                </a:r>
                <a:r>
                  <a:rPr lang="tr-TR" b="1" dirty="0"/>
                  <a:t> </a:t>
                </a:r>
                <a:r>
                  <a:rPr lang="tr-TR" b="1" dirty="0" err="1"/>
                  <a:t>Efficiency</a:t>
                </a:r>
                <a:endParaRPr lang="tr-TR" b="1" dirty="0"/>
              </a:p>
              <a:p>
                <a:pPr lvl="1"/>
                <a:r>
                  <a:rPr lang="tr-TR" dirty="0" err="1"/>
                  <a:t>More</a:t>
                </a:r>
                <a:r>
                  <a:rPr lang="tr-TR" dirty="0"/>
                  <a:t> </a:t>
                </a:r>
                <a:r>
                  <a:rPr lang="tr-TR" dirty="0" err="1"/>
                  <a:t>effective</a:t>
                </a:r>
                <a:r>
                  <a:rPr lang="tr-TR" dirty="0"/>
                  <a:t> </a:t>
                </a:r>
                <a:r>
                  <a:rPr lang="tr-TR" dirty="0" err="1"/>
                  <a:t>heuristics</a:t>
                </a:r>
                <a:r>
                  <a:rPr lang="tr-TR" dirty="0"/>
                  <a:t> </a:t>
                </a:r>
                <a:r>
                  <a:rPr lang="tr-TR" dirty="0" err="1"/>
                  <a:t>reduce</a:t>
                </a:r>
                <a:r>
                  <a:rPr lang="tr-TR" dirty="0"/>
                  <a:t> </a:t>
                </a:r>
                <a:r>
                  <a:rPr lang="tr-TR" dirty="0" err="1"/>
                  <a:t>the</a:t>
                </a:r>
                <a:r>
                  <a:rPr lang="tr-TR" dirty="0"/>
                  <a:t> </a:t>
                </a:r>
                <a:r>
                  <a:rPr lang="tr-TR" dirty="0" err="1"/>
                  <a:t>number</a:t>
                </a:r>
                <a:r>
                  <a:rPr lang="tr-TR" dirty="0"/>
                  <a:t> of </a:t>
                </a:r>
                <a:r>
                  <a:rPr lang="tr-TR" dirty="0" err="1"/>
                  <a:t>nodes</a:t>
                </a:r>
                <a:r>
                  <a:rPr lang="tr-TR" dirty="0"/>
                  <a:t> </a:t>
                </a:r>
                <a:r>
                  <a:rPr lang="tr-TR" dirty="0" err="1"/>
                  <a:t>expanded</a:t>
                </a:r>
                <a:r>
                  <a:rPr lang="tr-TR" dirty="0"/>
                  <a:t>.</a:t>
                </a:r>
              </a:p>
              <a:p>
                <a:pPr lvl="1"/>
                <a:r>
                  <a:rPr lang="tr-TR" dirty="0" err="1"/>
                  <a:t>The</a:t>
                </a:r>
                <a:r>
                  <a:rPr lang="tr-TR" dirty="0"/>
                  <a:t> </a:t>
                </a:r>
                <a:r>
                  <a:rPr lang="tr-TR" dirty="0" err="1"/>
                  <a:t>image</a:t>
                </a:r>
                <a:r>
                  <a:rPr lang="tr-TR" dirty="0"/>
                  <a:t> </a:t>
                </a:r>
                <a:r>
                  <a:rPr lang="tr-TR" dirty="0" err="1"/>
                  <a:t>likely</a:t>
                </a:r>
                <a:r>
                  <a:rPr lang="tr-TR" dirty="0"/>
                  <a:t> </a:t>
                </a:r>
                <a:r>
                  <a:rPr lang="tr-TR" dirty="0" err="1"/>
                  <a:t>shows</a:t>
                </a:r>
                <a:r>
                  <a:rPr lang="tr-TR" dirty="0"/>
                  <a:t> a </a:t>
                </a:r>
                <a:r>
                  <a:rPr lang="tr-TR" dirty="0" err="1"/>
                  <a:t>graph</a:t>
                </a:r>
                <a:r>
                  <a:rPr lang="tr-TR" dirty="0"/>
                  <a:t> </a:t>
                </a:r>
                <a:r>
                  <a:rPr lang="tr-TR" dirty="0" err="1"/>
                  <a:t>or</a:t>
                </a:r>
                <a:r>
                  <a:rPr lang="tr-TR" dirty="0"/>
                  <a:t> </a:t>
                </a:r>
                <a:r>
                  <a:rPr lang="tr-TR" dirty="0" err="1"/>
                  <a:t>table</a:t>
                </a:r>
                <a:r>
                  <a:rPr lang="tr-TR" dirty="0"/>
                  <a:t> </a:t>
                </a:r>
                <a:r>
                  <a:rPr lang="tr-TR" dirty="0" err="1"/>
                  <a:t>comparing</a:t>
                </a:r>
                <a:r>
                  <a:rPr lang="tr-TR" dirty="0"/>
                  <a:t> </a:t>
                </a:r>
                <a:r>
                  <a:rPr lang="tr-TR" dirty="0" err="1"/>
                  <a:t>heuristics</a:t>
                </a:r>
                <a:r>
                  <a:rPr lang="tr-TR" dirty="0"/>
                  <a:t> </a:t>
                </a:r>
                <a:r>
                  <a:rPr lang="tr-TR" dirty="0" err="1"/>
                  <a:t>by</a:t>
                </a:r>
                <a:r>
                  <a:rPr lang="tr-TR" dirty="0"/>
                  <a:t>: </a:t>
                </a:r>
              </a:p>
              <a:p>
                <a:pPr lvl="2"/>
                <a:r>
                  <a:rPr lang="tr-TR" b="1" dirty="0" err="1"/>
                  <a:t>Number</a:t>
                </a:r>
                <a:r>
                  <a:rPr lang="tr-TR" b="1" dirty="0"/>
                  <a:t> of </a:t>
                </a:r>
                <a:r>
                  <a:rPr lang="tr-TR" b="1" dirty="0" err="1"/>
                  <a:t>nodes</a:t>
                </a:r>
                <a:r>
                  <a:rPr lang="tr-TR" b="1" dirty="0"/>
                  <a:t> </a:t>
                </a:r>
                <a:r>
                  <a:rPr lang="tr-TR" b="1" dirty="0" err="1"/>
                  <a:t>expanded</a:t>
                </a:r>
                <a:endParaRPr lang="tr-TR" dirty="0"/>
              </a:p>
              <a:p>
                <a:pPr lvl="2"/>
                <a:r>
                  <a:rPr lang="tr-TR" b="1" dirty="0"/>
                  <a:t>Time </a:t>
                </a:r>
                <a:r>
                  <a:rPr lang="tr-TR" b="1" dirty="0" err="1"/>
                  <a:t>taken</a:t>
                </a:r>
                <a:endParaRPr lang="tr-TR" dirty="0"/>
              </a:p>
              <a:p>
                <a:pPr lvl="2"/>
                <a:r>
                  <a:rPr lang="tr-TR" b="1" dirty="0"/>
                  <a:t>Memory </a:t>
                </a:r>
                <a:r>
                  <a:rPr lang="tr-TR" b="1" dirty="0" err="1"/>
                  <a:t>usage</a:t>
                </a:r>
                <a:br>
                  <a:rPr lang="tr-TR" dirty="0"/>
                </a:br>
                <a:endParaRPr lang="tr-TR" dirty="0"/>
              </a:p>
              <a:p>
                <a:r>
                  <a:rPr lang="tr-TR" b="1" dirty="0"/>
                  <a:t>5. </a:t>
                </a:r>
                <a:r>
                  <a:rPr lang="tr-TR" b="1" dirty="0" err="1"/>
                  <a:t>Trade-offs</a:t>
                </a:r>
                <a:endParaRPr lang="tr-TR" b="1" dirty="0"/>
              </a:p>
              <a:p>
                <a:pPr lvl="1"/>
                <a:r>
                  <a:rPr lang="tr-TR" dirty="0" err="1"/>
                  <a:t>More</a:t>
                </a:r>
                <a:r>
                  <a:rPr lang="tr-TR" dirty="0"/>
                  <a:t> </a:t>
                </a:r>
                <a:r>
                  <a:rPr lang="tr-TR" dirty="0" err="1"/>
                  <a:t>informed</a:t>
                </a:r>
                <a:r>
                  <a:rPr lang="tr-TR" dirty="0"/>
                  <a:t> </a:t>
                </a:r>
                <a:r>
                  <a:rPr lang="tr-TR" dirty="0" err="1"/>
                  <a:t>heuristics</a:t>
                </a:r>
                <a:r>
                  <a:rPr lang="tr-TR" dirty="0"/>
                  <a:t> </a:t>
                </a:r>
                <a:r>
                  <a:rPr lang="tr-TR" dirty="0" err="1"/>
                  <a:t>may</a:t>
                </a:r>
                <a:r>
                  <a:rPr lang="tr-TR" dirty="0"/>
                  <a:t> be </a:t>
                </a:r>
                <a:r>
                  <a:rPr lang="tr-TR" b="1" dirty="0" err="1"/>
                  <a:t>computationally</a:t>
                </a:r>
                <a:r>
                  <a:rPr lang="tr-TR" b="1" dirty="0"/>
                  <a:t> </a:t>
                </a:r>
                <a:r>
                  <a:rPr lang="tr-TR" b="1" dirty="0" err="1"/>
                  <a:t>expensive</a:t>
                </a:r>
                <a:r>
                  <a:rPr lang="tr-TR" dirty="0"/>
                  <a:t> </a:t>
                </a:r>
                <a:r>
                  <a:rPr lang="tr-TR" dirty="0" err="1"/>
                  <a:t>to</a:t>
                </a:r>
                <a:r>
                  <a:rPr lang="tr-TR" dirty="0"/>
                  <a:t> </a:t>
                </a:r>
                <a:r>
                  <a:rPr lang="tr-TR" dirty="0" err="1"/>
                  <a:t>compute</a:t>
                </a:r>
                <a:r>
                  <a:rPr lang="tr-TR" dirty="0"/>
                  <a:t>.</a:t>
                </a:r>
              </a:p>
              <a:p>
                <a:pPr lvl="1"/>
                <a:r>
                  <a:rPr lang="tr-TR" dirty="0" err="1"/>
                  <a:t>There's</a:t>
                </a:r>
                <a:r>
                  <a:rPr lang="tr-TR" dirty="0"/>
                  <a:t> a </a:t>
                </a:r>
                <a:r>
                  <a:rPr lang="tr-TR" dirty="0" err="1"/>
                  <a:t>balance</a:t>
                </a:r>
                <a:r>
                  <a:rPr lang="tr-TR" dirty="0"/>
                  <a:t> </a:t>
                </a:r>
                <a:r>
                  <a:rPr lang="tr-TR" dirty="0" err="1"/>
                  <a:t>between</a:t>
                </a:r>
                <a:r>
                  <a:rPr lang="tr-TR" dirty="0"/>
                  <a:t> </a:t>
                </a:r>
                <a:r>
                  <a:rPr lang="tr-TR" b="1" dirty="0" err="1"/>
                  <a:t>heuristic</a:t>
                </a:r>
                <a:r>
                  <a:rPr lang="tr-TR" b="1" dirty="0"/>
                  <a:t> </a:t>
                </a:r>
                <a:r>
                  <a:rPr lang="tr-TR" b="1" dirty="0" err="1"/>
                  <a:t>quality</a:t>
                </a:r>
                <a:r>
                  <a:rPr lang="tr-TR" dirty="0"/>
                  <a:t> </a:t>
                </a:r>
                <a:r>
                  <a:rPr lang="tr-TR" dirty="0" err="1"/>
                  <a:t>and</a:t>
                </a:r>
                <a:r>
                  <a:rPr lang="tr-TR" dirty="0"/>
                  <a:t> </a:t>
                </a:r>
                <a:r>
                  <a:rPr lang="tr-TR" b="1" dirty="0" err="1"/>
                  <a:t>computational</a:t>
                </a:r>
                <a:r>
                  <a:rPr lang="tr-TR" b="1" dirty="0"/>
                  <a:t> </a:t>
                </a:r>
                <a:r>
                  <a:rPr lang="tr-TR" b="1" dirty="0" err="1"/>
                  <a:t>cost</a:t>
                </a:r>
                <a:r>
                  <a:rPr lang="tr-TR" dirty="0"/>
                  <a:t>.</a:t>
                </a:r>
              </a:p>
              <a:p>
                <a:endParaRPr lang="tr-TR" dirty="0"/>
              </a:p>
            </p:txBody>
          </p:sp>
        </mc:Choice>
        <mc:Fallback>
          <p:sp>
            <p:nvSpPr>
              <p:cNvPr id="3" name="Content Placeholder 2">
                <a:extLst>
                  <a:ext uri="{FF2B5EF4-FFF2-40B4-BE49-F238E27FC236}">
                    <a16:creationId xmlns:a16="http://schemas.microsoft.com/office/drawing/2014/main" id="{63A25F7C-A210-B9B4-4F14-F83850F8E9F6}"/>
                  </a:ext>
                </a:extLst>
              </p:cNvPr>
              <p:cNvSpPr>
                <a:spLocks noGrp="1" noRot="1" noChangeAspect="1" noMove="1" noResize="1" noEditPoints="1" noAdjustHandles="1" noChangeArrowheads="1" noChangeShapeType="1" noTextEdit="1"/>
              </p:cNvSpPr>
              <p:nvPr>
                <p:ph idx="1"/>
              </p:nvPr>
            </p:nvSpPr>
            <p:spPr>
              <a:blipFill>
                <a:blip r:embed="rId2"/>
                <a:stretch>
                  <a:fillRect l="-589" t="-2191" b="-515"/>
                </a:stretch>
              </a:blipFill>
            </p:spPr>
            <p:txBody>
              <a:bodyPr/>
              <a:lstStyle/>
              <a:p>
                <a:r>
                  <a:rPr lang="tr-TR">
                    <a:noFill/>
                  </a:rPr>
                  <a:t> </a:t>
                </a:r>
              </a:p>
            </p:txBody>
          </p:sp>
        </mc:Fallback>
      </mc:AlternateContent>
    </p:spTree>
    <p:extLst>
      <p:ext uri="{BB962C8B-B14F-4D97-AF65-F5344CB8AC3E}">
        <p14:creationId xmlns:p14="http://schemas.microsoft.com/office/powerpoint/2010/main" val="28914012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85"/>
  <p:tag name="DEFAULTHEIGHT" val="283"/>
  <p:tag name="FIRSTDAN@SGFAKZNFUVWXY5M7" val="3532"/>
  <p:tag name="DEFAULTDISPLAYSOURCE" val="\documentclass{article}\pagestyle{empty}&#10;\begin{document}&#10;&#10;\end{document}&#10;"/>
  <p:tag name="EMBEDFONTS" val="1"/>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g(A) = f(A)&#10;\]&#10;\end{document}&#10;"/>
  <p:tag name="FILENAME" val="txp_fig"/>
  <p:tag name="FORMAT" val="pngmono"/>
  <p:tag name="RES" val="1200"/>
  <p:tag name="BLEND" val="0"/>
  <p:tag name="TRANSPARENT" val="0"/>
  <p:tag name="TBUG" val="0"/>
  <p:tag name="ALLOWFS" val="0"/>
  <p:tag name="ORIGWIDTH" val="122"/>
  <p:tag name="PICTUREFILESIZE" val="6275"/>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A&#10;\]&#10;\end{document}&#10;"/>
  <p:tag name="FILENAME" val="txp_fig"/>
  <p:tag name="FORMAT" val="pngmono"/>
  <p:tag name="RES" val="1200"/>
  <p:tag name="BLEND" val="0"/>
  <p:tag name="TRANSPARENT" val="0"/>
  <p:tag name="TBUG" val="0"/>
  <p:tag name="ALLOWFS" val="0"/>
  <p:tag name="ORIGWIDTH" val="16"/>
  <p:tag name="PICTUREFILESIZE" val="871"/>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f(A) &lt; f(B)&#10;\]&#10;\end{document}&#10;"/>
  <p:tag name="FILENAME" val="txp_fig"/>
  <p:tag name="FORMAT" val="pngmono"/>
  <p:tag name="RES" val="1200"/>
  <p:tag name="BLEND" val="0"/>
  <p:tag name="TRANSPARENT" val="0"/>
  <p:tag name="TBUG" val="0"/>
  <p:tag name="ALLOWFS" val="0"/>
  <p:tag name="ORIGWIDTH" val="121"/>
  <p:tag name="PICTUREFILESIZE" val="6779"/>
</p:tagLst>
</file>

<file path=ppt/tags/tag1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g(A) &lt; g(B)&#10;\]&#10;\end{document}&#10;"/>
  <p:tag name="FILENAME" val="txp_fig"/>
  <p:tag name="FORMAT" val="pngmono"/>
  <p:tag name="RES" val="1200"/>
  <p:tag name="BLEND" val="0"/>
  <p:tag name="TRANSPARENT" val="0"/>
  <p:tag name="TBUG" val="0"/>
  <p:tag name="ALLOWFS" val="0"/>
  <p:tag name="ORIGWIDTH" val="120"/>
  <p:tag name="PICTUREFILESIZE" val="6456"/>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n&#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2"/>
  <p:tag name="PICTUREFILESIZE" val="824"/>
</p:tagLst>
</file>

<file path=ppt/tags/tag1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B&#10;\]&#10;\end{document}&#10;"/>
  <p:tag name="FILENAME" val="txp_fig"/>
  <p:tag name="FORMAT" val="pngmono"/>
  <p:tag name="RES" val="1200"/>
  <p:tag name="BLEND" val="0"/>
  <p:tag name="TRANSPARENT" val="0"/>
  <p:tag name="TBUG" val="0"/>
  <p:tag name="ALLOWFS" val="0"/>
  <p:tag name="ORIGWIDTH" val="16"/>
  <p:tag name="PICTUREFILESIZE" val="1013"/>
</p:tagLst>
</file>

<file path=ppt/tags/tag1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A&#10;\]&#10;\end{document}&#10;"/>
  <p:tag name="FILENAME" val="txp_fig"/>
  <p:tag name="FORMAT" val="pngmono"/>
  <p:tag name="RES" val="1200"/>
  <p:tag name="BLEND" val="0"/>
  <p:tag name="TRANSPARENT" val="0"/>
  <p:tag name="TBUG" val="0"/>
  <p:tag name="ALLOWFS" val="0"/>
  <p:tag name="ORIGWIDTH" val="16"/>
  <p:tag name="PICTUREFILESIZE" val="871"/>
</p:tagLst>
</file>

<file path=ppt/tags/tag1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begin{document}&#10;\[&#10;\textcolor{BrickRed}{f(n) \le f(A) &lt; f(B)}&#10;\]&#10;\end{document}&#10;"/>
  <p:tag name="FILENAME" val="txp_fig"/>
  <p:tag name="FORMAT" val="png16m"/>
  <p:tag name="RES" val="1200"/>
  <p:tag name="BLEND" val="0"/>
  <p:tag name="TRANSPARENT" val="0"/>
  <p:tag name="TBUG" val="0"/>
  <p:tag name="ALLOWFS" val="0"/>
  <p:tag name="ORIGWIDTH" val="195"/>
  <p:tag name="PICTUREFILESIZE" val="14669"/>
</p:tagLst>
</file>

<file path=ppt/tags/tag1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n&#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2"/>
  <p:tag name="PICTUREFILESIZE" val="824"/>
</p:tagLst>
</file>

<file path=ppt/tags/tag1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B&#10;\]&#10;\end{document}&#10;"/>
  <p:tag name="FILENAME" val="txp_fig"/>
  <p:tag name="FORMAT" val="pngmono"/>
  <p:tag name="RES" val="1200"/>
  <p:tag name="BLEND" val="0"/>
  <p:tag name="TRANSPARENT" val="0"/>
  <p:tag name="TBUG" val="0"/>
  <p:tag name="ALLOWFS" val="0"/>
  <p:tag name="ORIGWIDTH" val="16"/>
  <p:tag name="PICTUREFILESIZE" val="1013"/>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begin{document}&#10;\[&#10;\textcolor{BrickRed}{0 \le h(n) \le h^*(n)}&#10;\]&#10;\end{document}&#10;"/>
  <p:tag name="FILENAME" val="txp_fig"/>
  <p:tag name="FORMAT" val="png16m"/>
  <p:tag name="RES" val="1200"/>
  <p:tag name="BLEND" val="0"/>
  <p:tag name="TRANSPARENT" val="0"/>
  <p:tag name="TBUG" val="0"/>
  <p:tag name="ALLOWFS" val="0"/>
  <p:tag name="ORIGWIDTH" val="163"/>
  <p:tag name="PICTUREFILESIZE" val="13184"/>
</p:tagLst>
</file>

<file path=ppt/tags/tag2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A&#10;\]&#10;\end{document}&#10;"/>
  <p:tag name="FILENAME" val="txp_fig"/>
  <p:tag name="FORMAT" val="pngmono"/>
  <p:tag name="RES" val="1200"/>
  <p:tag name="BLEND" val="0"/>
  <p:tag name="TRANSPARENT" val="0"/>
  <p:tag name="TBUG" val="0"/>
  <p:tag name="ALLOWFS" val="0"/>
  <p:tag name="ORIGWIDTH" val="16"/>
  <p:tag name="PICTUREFILESIZE" val="871"/>
</p:tagLst>
</file>

<file path=ppt/tags/tag21.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10;\textcolor{red}{h(n) = max(h_a(n), h_b(n))}&#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16m"/>
  <p:tag name="ORIGWIDTH" val="249"/>
  <p:tag name="PICTUREFILESIZE" val="20110"/>
</p:tagLst>
</file>

<file path=ppt/tags/tag22.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10;\textcolor{red}{\forall n : h_a(n) \ge h_c(n)}&#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16m"/>
  <p:tag name="ORIGWIDTH" val="176"/>
  <p:tag name="PICTUREFILESIZE" val="14071"/>
</p:tagLst>
</file>

<file path=ppt/tags/tag23.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10;\textcolor{blue}{exact}&#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16m"/>
  <p:tag name="ORIGWIDTH" val="49"/>
  <p:tag name="PICTUREFILESIZE" val="4981"/>
</p:tagLst>
</file>

<file path=ppt/tags/tag24.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10;\textcolor{blue}{zero}&#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16m"/>
  <p:tag name="ORIGWIDTH" val="41"/>
  <p:tag name="PICTUREFILESIZE" val="3895"/>
</p:tagLst>
</file>

<file path=ppt/tags/tag25.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10;\textcolor{blue}{h_a}&#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16m"/>
  <p:tag name="ORIGWIDTH" val="20"/>
  <p:tag name="PICTUREFILESIZE" val="2890"/>
</p:tagLst>
</file>

<file path=ppt/tags/tag26.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10;\textcolor{blue}{h_b}&#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16m"/>
  <p:tag name="ORIGWIDTH" val="19"/>
  <p:tag name="PICTUREFILESIZE" val="2976"/>
</p:tagLst>
</file>

<file path=ppt/tags/tag27.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10;\textcolor{blue}{h_c}&#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16m"/>
  <p:tag name="ORIGWIDTH" val="20"/>
  <p:tag name="PICTUREFILESIZE" val="2725"/>
</p:tagLst>
</file>

<file path=ppt/tags/tag28.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10;\textcolor{blue}{max(h_a, h_b)}&#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16m"/>
  <p:tag name="ORIGWIDTH" val="111"/>
  <p:tag name="PICTUREFILESIZE" val="11046"/>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10;\textcolor{BrickRed}{h^*(n)}&#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16m"/>
  <p:tag name="ORIGWIDTH" val="51"/>
  <p:tag name="PICTUREFILESIZE" val="5988"/>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B&#10;\]&#10;\end{document}&#10;"/>
  <p:tag name="FILENAME" val="txp_fig"/>
  <p:tag name="FORMAT" val="pngmono"/>
  <p:tag name="RES" val="1200"/>
  <p:tag name="BLEND" val="0"/>
  <p:tag name="TRANSPARENT" val="0"/>
  <p:tag name="TBUG" val="0"/>
  <p:tag name="ALLOWFS" val="0"/>
  <p:tag name="ORIGWIDTH" val="16"/>
  <p:tag name="PICTUREFILESIZE" val="1013"/>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A&#10;\]&#10;\end{document}&#10;"/>
  <p:tag name="FILENAME" val="txp_fig"/>
  <p:tag name="FORMAT" val="pngmono"/>
  <p:tag name="RES" val="1200"/>
  <p:tag name="BLEND" val="0"/>
  <p:tag name="TRANSPARENT" val="0"/>
  <p:tag name="TBUG" val="0"/>
  <p:tag name="ALLOWFS" val="0"/>
  <p:tag name="ORIGWIDTH" val="16"/>
  <p:tag name="PICTUREFILESIZE" val="871"/>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f(n) = g(n) + h(n)&#10;\]&#10;\end{document}&#10;"/>
  <p:tag name="FILENAME" val="txp_fig"/>
  <p:tag name="FORMAT" val="pngmono"/>
  <p:tag name="RES" val="1200"/>
  <p:tag name="BLEND" val="0"/>
  <p:tag name="TRANSPARENT" val="0"/>
  <p:tag name="TBUG" val="0"/>
  <p:tag name="ALLOWFS" val="0"/>
  <p:tag name="ORIGWIDTH" val="189"/>
  <p:tag name="PICTUREFILESIZE" val="9428"/>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f(n) \le g(A)&#10;\]&#10;\end{document}&#10;"/>
  <p:tag name="FILENAME" val="txp_fig"/>
  <p:tag name="FORMAT" val="pngmono"/>
  <p:tag name="RES" val="1200"/>
  <p:tag name="BLEND" val="0"/>
  <p:tag name="TRANSPARENT" val="0"/>
  <p:tag name="TBUG" val="0"/>
  <p:tag name="ALLOWFS" val="0"/>
  <p:tag name="ORIGWIDTH" val="117"/>
  <p:tag name="PICTUREFILESIZE" val="6742"/>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n&#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2"/>
  <p:tag name="PICTUREFILESIZE" val="824"/>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B&#10;\]&#10;\end{document}&#10;"/>
  <p:tag name="FILENAME" val="txp_fig"/>
  <p:tag name="FORMAT" val="pngmono"/>
  <p:tag name="RES" val="1200"/>
  <p:tag name="BLEND" val="0"/>
  <p:tag name="TRANSPARENT" val="0"/>
  <p:tag name="TBUG" val="0"/>
  <p:tag name="ALLOWFS" val="0"/>
  <p:tag name="ORIGWIDTH" val="16"/>
  <p:tag name="PICTUREFILESIZE" val="1013"/>
</p:tagLst>
</file>

<file path=ppt/theme/theme1.xml><?xml version="1.0" encoding="utf-8"?>
<a:theme xmlns:a="http://schemas.openxmlformats.org/drawingml/2006/main" name="dan-berkeley-nlp-v1">
  <a:themeElements>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lIns="91438" tIns="45719" rIns="91438" bIns="45719">
        <a:spAutoFit/>
      </a:bodyPr>
      <a:lstStyle>
        <a:defPPr>
          <a:defRPr>
            <a:solidFill>
              <a:schemeClr val="bg2"/>
            </a:solidFill>
            <a:latin typeface="Calibri"/>
            <a:cs typeface="Calibri"/>
          </a:defRPr>
        </a:defPPr>
      </a:lstStyle>
    </a:txDef>
  </a:objectDefaults>
  <a:extraClrSchemeLst>
    <a:extraClrScheme>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n-berkeley-nlp-v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n-berkeley-nlp-v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n-berkeley-nlp-v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n-berkeley-nlp-v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n-berkeley-nlp-v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n-berkeley-nlp-v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n-berkeley-nlp-v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n-berkeley-nlp-v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n-berkeley-nlp-v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n-berkeley-nlp-v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n-berkeley-nlp-v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FA12 cs188 lecture 1 -- introduction</Template>
  <TotalTime>40228</TotalTime>
  <Words>4998</Words>
  <Application>Microsoft Office PowerPoint</Application>
  <PresentationFormat>Widescreen</PresentationFormat>
  <Paragraphs>919</Paragraphs>
  <Slides>103</Slides>
  <Notes>15</Notes>
  <HiddenSlides>0</HiddenSlides>
  <MMClips>10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103</vt:i4>
      </vt:variant>
    </vt:vector>
  </HeadingPairs>
  <TitlesOfParts>
    <vt:vector size="114" baseType="lpstr">
      <vt:lpstr>Arial</vt:lpstr>
      <vt:lpstr>Calibri</vt:lpstr>
      <vt:lpstr>CMR10</vt:lpstr>
      <vt:lpstr>CMSY10</vt:lpstr>
      <vt:lpstr>NimbusRomNo9L-Medi</vt:lpstr>
      <vt:lpstr>NimbusRomNo9L-Regu</vt:lpstr>
      <vt:lpstr>NimbusRomNo9L-ReguItal</vt:lpstr>
      <vt:lpstr>Symbol</vt:lpstr>
      <vt:lpstr>Times New Roman</vt:lpstr>
      <vt:lpstr>Wingdings</vt:lpstr>
      <vt:lpstr>dan-berkeley-nlp-v1</vt:lpstr>
      <vt:lpstr>COE 4213564 Introduction to Artificial Intelligence </vt:lpstr>
      <vt:lpstr>Outline</vt:lpstr>
      <vt:lpstr>Recap: Search</vt:lpstr>
      <vt:lpstr>Recap: Search</vt:lpstr>
      <vt:lpstr>Example: Pancake Problem</vt:lpstr>
      <vt:lpstr>Example: Pancake Problem</vt:lpstr>
      <vt:lpstr>Example: Pancake Problem</vt:lpstr>
      <vt:lpstr>General Tree Search</vt:lpstr>
      <vt:lpstr>The One Queue</vt:lpstr>
      <vt:lpstr>Uninformed Search</vt:lpstr>
      <vt:lpstr>Uniform Cost Search</vt:lpstr>
      <vt:lpstr>Uniform Cost Search</vt:lpstr>
      <vt:lpstr>Video of Demo Contours UCS Empty</vt:lpstr>
      <vt:lpstr>Video of Demo Contours UCS Pacman Small Maze</vt:lpstr>
      <vt:lpstr>Informed Search</vt:lpstr>
      <vt:lpstr>Informed Search Strategies</vt:lpstr>
      <vt:lpstr>UNINFORMED VS. INFORMED</vt:lpstr>
      <vt:lpstr>Informed Search Strategies</vt:lpstr>
      <vt:lpstr>Heuristic</vt:lpstr>
      <vt:lpstr>Search Heuristics</vt:lpstr>
      <vt:lpstr>Example: Heuristic Function</vt:lpstr>
      <vt:lpstr>Example: Heuristic Function</vt:lpstr>
      <vt:lpstr>Heuristics for 8-puzzle </vt:lpstr>
      <vt:lpstr>Heuristics for 8-puzzle </vt:lpstr>
      <vt:lpstr>Best-First Search</vt:lpstr>
      <vt:lpstr>Best-first Search Strategies</vt:lpstr>
      <vt:lpstr>Greedy Search</vt:lpstr>
      <vt:lpstr>Greedy best-first search</vt:lpstr>
      <vt:lpstr>Example: Heuristic Function</vt:lpstr>
      <vt:lpstr>Route-finding in Romania</vt:lpstr>
      <vt:lpstr>Greedy Search</vt:lpstr>
      <vt:lpstr>Greedy Search</vt:lpstr>
      <vt:lpstr>Video of Demo Contours Greedy (Empty)</vt:lpstr>
      <vt:lpstr>Video of Demo Contours Greedy (Pacman Small Maze)</vt:lpstr>
      <vt:lpstr>Properties of Greedy Best-First Search</vt:lpstr>
      <vt:lpstr>A* Search</vt:lpstr>
      <vt:lpstr>A* search</vt:lpstr>
      <vt:lpstr>Combining UCS and Greedy</vt:lpstr>
      <vt:lpstr>A* Search (turtle &amp; rabbit analogy)</vt:lpstr>
      <vt:lpstr>Combining UCS and Greedy</vt:lpstr>
      <vt:lpstr>When should A* terminate?</vt:lpstr>
      <vt:lpstr>Is A* Optimal?</vt:lpstr>
      <vt:lpstr>Admissible Heuristics</vt:lpstr>
      <vt:lpstr>Idea: Admissibility</vt:lpstr>
      <vt:lpstr>A* Search</vt:lpstr>
      <vt:lpstr>Admissible Heuristics</vt:lpstr>
      <vt:lpstr>A* Search: Why an Admissible Heuristic</vt:lpstr>
      <vt:lpstr>Admissible Heuristics</vt:lpstr>
      <vt:lpstr>Optimality of A* Tree Search</vt:lpstr>
      <vt:lpstr>Proof : Optimality of A* Tree Search</vt:lpstr>
      <vt:lpstr>Optimality of A* Tree Search: Blocking</vt:lpstr>
      <vt:lpstr>Optimality of A* Tree Search: Blocking</vt:lpstr>
      <vt:lpstr>Optimality of A* Tree Search: Blocking</vt:lpstr>
      <vt:lpstr>Properties of A*</vt:lpstr>
      <vt:lpstr>Properties of A*</vt:lpstr>
      <vt:lpstr>UCS vs A* Contours</vt:lpstr>
      <vt:lpstr>Video of Demo Contours (Empty) -- UCS</vt:lpstr>
      <vt:lpstr>Video of Demo Contours (Empty) -- Greedy</vt:lpstr>
      <vt:lpstr>Video of Demo Contours (Empty) – A*</vt:lpstr>
      <vt:lpstr>Video of Demo Contours (Pacman Small Maze) – A*</vt:lpstr>
      <vt:lpstr>Comparison</vt:lpstr>
      <vt:lpstr>Properties of A*</vt:lpstr>
      <vt:lpstr>A* Applications</vt:lpstr>
      <vt:lpstr>A* Applications</vt:lpstr>
      <vt:lpstr>Video of Demo Pacman (Tiny Maze) – UCS / A*</vt:lpstr>
      <vt:lpstr>Video of Demo Empty Water Shallow/Deep – Guess Algorithm</vt:lpstr>
      <vt:lpstr>Beyond A*</vt:lpstr>
      <vt:lpstr>Creating Heuristics</vt:lpstr>
      <vt:lpstr>Creating Admissible Heuristics</vt:lpstr>
      <vt:lpstr>Devising Heuristic Functions</vt:lpstr>
      <vt:lpstr>Relaxed Problems: Example</vt:lpstr>
      <vt:lpstr>Example: 8 Puzzle</vt:lpstr>
      <vt:lpstr>8 Puzzle I</vt:lpstr>
      <vt:lpstr>8 Puzzle II</vt:lpstr>
      <vt:lpstr>8 Puzzle III</vt:lpstr>
      <vt:lpstr>Semi-Lattice of Heuristics</vt:lpstr>
      <vt:lpstr>What Is a Semi-Lattice of Heuristics?</vt:lpstr>
      <vt:lpstr>Trivial Heuristics, Dominance</vt:lpstr>
      <vt:lpstr>Trivial Heuristics</vt:lpstr>
      <vt:lpstr>Trivial Heuristics, Dominance</vt:lpstr>
      <vt:lpstr>PowerPoint Presentation</vt:lpstr>
      <vt:lpstr>Effectiveness of Heuristic Functions </vt:lpstr>
      <vt:lpstr>Dominance and EFB: The 8-puzzle</vt:lpstr>
      <vt:lpstr>Devising Heuristic Functions Automatically</vt:lpstr>
      <vt:lpstr>Graph Search</vt:lpstr>
      <vt:lpstr>Tree Search vs Graph Search</vt:lpstr>
      <vt:lpstr>Tree Search: Extra Work!</vt:lpstr>
      <vt:lpstr>Graph Search</vt:lpstr>
      <vt:lpstr>Graph Search</vt:lpstr>
      <vt:lpstr>Completeness and Optimality</vt:lpstr>
      <vt:lpstr>A* Graph Search Gone Wrong?</vt:lpstr>
      <vt:lpstr>Tree Search Pseudo-Code</vt:lpstr>
      <vt:lpstr>Graph Search Pseudo-Code</vt:lpstr>
      <vt:lpstr>Optimality of A* Graph Search</vt:lpstr>
      <vt:lpstr>Optimality of A* Graph Search</vt:lpstr>
      <vt:lpstr>Consistent (or Monotonicity) Heuristics</vt:lpstr>
      <vt:lpstr>Consistency of Heuristics</vt:lpstr>
      <vt:lpstr>Effectiveness of Heuristic Functions</vt:lpstr>
      <vt:lpstr>Effectiveness of Heuristic Functions</vt:lpstr>
      <vt:lpstr>Optimality</vt:lpstr>
      <vt:lpstr>A*: Summary</vt:lpstr>
      <vt:lpstr>A*: Summary</vt:lpstr>
      <vt:lpstr>Example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294-5: Statistical Natural Language Processing</dc:title>
  <dc:creator>Preferred Customer</dc:creator>
  <cp:lastModifiedBy>Selim AKYOKUŞ</cp:lastModifiedBy>
  <cp:revision>2287</cp:revision>
  <cp:lastPrinted>2014-01-28T19:38:34Z</cp:lastPrinted>
  <dcterms:created xsi:type="dcterms:W3CDTF">2004-08-27T04:16:05Z</dcterms:created>
  <dcterms:modified xsi:type="dcterms:W3CDTF">2025-10-23T08:08:59Z</dcterms:modified>
</cp:coreProperties>
</file>