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10"/>
  </p:notesMasterIdLst>
  <p:handoutMasterIdLst>
    <p:handoutMasterId r:id="rId111"/>
  </p:handoutMasterIdLst>
  <p:sldIdLst>
    <p:sldId id="893" r:id="rId2"/>
    <p:sldId id="981" r:id="rId3"/>
    <p:sldId id="982" r:id="rId4"/>
    <p:sldId id="983" r:id="rId5"/>
    <p:sldId id="984" r:id="rId6"/>
    <p:sldId id="860" r:id="rId7"/>
    <p:sldId id="820" r:id="rId8"/>
    <p:sldId id="979" r:id="rId9"/>
    <p:sldId id="980" r:id="rId10"/>
    <p:sldId id="929" r:id="rId11"/>
    <p:sldId id="859" r:id="rId12"/>
    <p:sldId id="945" r:id="rId13"/>
    <p:sldId id="823" r:id="rId14"/>
    <p:sldId id="825" r:id="rId15"/>
    <p:sldId id="826" r:id="rId16"/>
    <p:sldId id="931" r:id="rId17"/>
    <p:sldId id="894" r:id="rId18"/>
    <p:sldId id="896" r:id="rId19"/>
    <p:sldId id="830" r:id="rId20"/>
    <p:sldId id="897" r:id="rId21"/>
    <p:sldId id="898" r:id="rId22"/>
    <p:sldId id="899" r:id="rId23"/>
    <p:sldId id="864" r:id="rId24"/>
    <p:sldId id="862" r:id="rId25"/>
    <p:sldId id="932" r:id="rId26"/>
    <p:sldId id="863" r:id="rId27"/>
    <p:sldId id="834" r:id="rId28"/>
    <p:sldId id="900" r:id="rId29"/>
    <p:sldId id="917" r:id="rId30"/>
    <p:sldId id="946" r:id="rId31"/>
    <p:sldId id="947" r:id="rId32"/>
    <p:sldId id="948" r:id="rId33"/>
    <p:sldId id="949" r:id="rId34"/>
    <p:sldId id="950" r:id="rId35"/>
    <p:sldId id="951" r:id="rId36"/>
    <p:sldId id="952" r:id="rId37"/>
    <p:sldId id="953" r:id="rId38"/>
    <p:sldId id="901" r:id="rId39"/>
    <p:sldId id="944" r:id="rId40"/>
    <p:sldId id="919" r:id="rId41"/>
    <p:sldId id="921" r:id="rId42"/>
    <p:sldId id="904" r:id="rId43"/>
    <p:sldId id="954" r:id="rId44"/>
    <p:sldId id="955" r:id="rId45"/>
    <p:sldId id="956" r:id="rId46"/>
    <p:sldId id="957" r:id="rId47"/>
    <p:sldId id="958" r:id="rId48"/>
    <p:sldId id="959" r:id="rId49"/>
    <p:sldId id="960" r:id="rId50"/>
    <p:sldId id="961" r:id="rId51"/>
    <p:sldId id="962" r:id="rId52"/>
    <p:sldId id="963" r:id="rId53"/>
    <p:sldId id="964" r:id="rId54"/>
    <p:sldId id="965" r:id="rId55"/>
    <p:sldId id="966" r:id="rId56"/>
    <p:sldId id="967" r:id="rId57"/>
    <p:sldId id="905" r:id="rId58"/>
    <p:sldId id="906" r:id="rId59"/>
    <p:sldId id="923" r:id="rId60"/>
    <p:sldId id="926" r:id="rId61"/>
    <p:sldId id="968" r:id="rId62"/>
    <p:sldId id="969" r:id="rId63"/>
    <p:sldId id="970" r:id="rId64"/>
    <p:sldId id="971" r:id="rId65"/>
    <p:sldId id="798" r:id="rId66"/>
    <p:sldId id="799" r:id="rId67"/>
    <p:sldId id="804" r:id="rId68"/>
    <p:sldId id="928" r:id="rId69"/>
    <p:sldId id="977" r:id="rId70"/>
    <p:sldId id="856" r:id="rId71"/>
    <p:sldId id="800" r:id="rId72"/>
    <p:sldId id="845" r:id="rId73"/>
    <p:sldId id="754" r:id="rId74"/>
    <p:sldId id="861" r:id="rId75"/>
    <p:sldId id="973" r:id="rId76"/>
    <p:sldId id="753" r:id="rId77"/>
    <p:sldId id="801" r:id="rId78"/>
    <p:sldId id="847" r:id="rId79"/>
    <p:sldId id="742" r:id="rId80"/>
    <p:sldId id="802" r:id="rId81"/>
    <p:sldId id="849" r:id="rId82"/>
    <p:sldId id="873" r:id="rId83"/>
    <p:sldId id="874" r:id="rId84"/>
    <p:sldId id="875" r:id="rId85"/>
    <p:sldId id="876" r:id="rId86"/>
    <p:sldId id="877" r:id="rId87"/>
    <p:sldId id="878" r:id="rId88"/>
    <p:sldId id="879" r:id="rId89"/>
    <p:sldId id="880" r:id="rId90"/>
    <p:sldId id="881" r:id="rId91"/>
    <p:sldId id="882" r:id="rId92"/>
    <p:sldId id="883" r:id="rId93"/>
    <p:sldId id="884" r:id="rId94"/>
    <p:sldId id="885" r:id="rId95"/>
    <p:sldId id="886" r:id="rId96"/>
    <p:sldId id="749" r:id="rId97"/>
    <p:sldId id="750" r:id="rId98"/>
    <p:sldId id="978" r:id="rId99"/>
    <p:sldId id="770" r:id="rId100"/>
    <p:sldId id="848" r:id="rId101"/>
    <p:sldId id="854" r:id="rId102"/>
    <p:sldId id="855" r:id="rId103"/>
    <p:sldId id="858" r:id="rId104"/>
    <p:sldId id="867" r:id="rId105"/>
    <p:sldId id="974" r:id="rId106"/>
    <p:sldId id="975" r:id="rId107"/>
    <p:sldId id="976" r:id="rId108"/>
    <p:sldId id="865" r:id="rId109"/>
  </p:sldIdLst>
  <p:sldSz cx="12192000" cy="6858000"/>
  <p:notesSz cx="7099300" cy="10234613"/>
  <p:custDataLst>
    <p:tags r:id="rId1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C5E76-7E79-435B-A5BE-8601A03A13D8}" v="12" dt="2025-11-26T08:48:54.889"/>
    <p1510:client id="{D0E7CA72-B310-4351-988C-CDCC4B62D213}" v="6" dt="2025-11-26T18:21:09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55" autoAdjust="0"/>
  </p:normalViewPr>
  <p:slideViewPr>
    <p:cSldViewPr>
      <p:cViewPr varScale="1">
        <p:scale>
          <a:sx n="112" d="100"/>
          <a:sy n="112" d="100"/>
        </p:scale>
        <p:origin x="835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6/11/relationships/changesInfo" Target="changesInfos/changesInfo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gs" Target="tags/tag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im AKYOKUŞ" userId="1e2f6e5b-3316-48fe-baa1-6c328727641a" providerId="ADAL" clId="{153B97A4-0D4A-47E5-89B0-DDCEBCC6B055}"/>
    <pc:docChg chg="modSld">
      <pc:chgData name="Selim AKYOKUŞ" userId="1e2f6e5b-3316-48fe-baa1-6c328727641a" providerId="ADAL" clId="{153B97A4-0D4A-47E5-89B0-DDCEBCC6B055}" dt="2025-11-26T18:21:09.038" v="5" actId="207"/>
      <pc:docMkLst>
        <pc:docMk/>
      </pc:docMkLst>
      <pc:sldChg chg="modSp">
        <pc:chgData name="Selim AKYOKUŞ" userId="1e2f6e5b-3316-48fe-baa1-6c328727641a" providerId="ADAL" clId="{153B97A4-0D4A-47E5-89B0-DDCEBCC6B055}" dt="2025-11-26T18:21:09.038" v="5" actId="207"/>
        <pc:sldMkLst>
          <pc:docMk/>
          <pc:sldMk cId="0" sldId="894"/>
        </pc:sldMkLst>
        <pc:spChg chg="mod">
          <ac:chgData name="Selim AKYOKUŞ" userId="1e2f6e5b-3316-48fe-baa1-6c328727641a" providerId="ADAL" clId="{153B97A4-0D4A-47E5-89B0-DDCEBCC6B055}" dt="2025-11-26T18:21:09.038" v="5" actId="207"/>
          <ac:spMkLst>
            <pc:docMk/>
            <pc:sldMk cId="0" sldId="894"/>
            <ac:spMk id="3" creationId="{00000000-0000-0000-0000-000000000000}"/>
          </ac:spMkLst>
        </pc:spChg>
      </pc:sldChg>
      <pc:sldChg chg="modSp modAnim">
        <pc:chgData name="Selim AKYOKUŞ" userId="1e2f6e5b-3316-48fe-baa1-6c328727641a" providerId="ADAL" clId="{153B97A4-0D4A-47E5-89B0-DDCEBCC6B055}" dt="2025-11-26T18:15:35.450" v="4" actId="20577"/>
        <pc:sldMkLst>
          <pc:docMk/>
          <pc:sldMk cId="1424468594" sldId="979"/>
        </pc:sldMkLst>
        <pc:spChg chg="mod">
          <ac:chgData name="Selim AKYOKUŞ" userId="1e2f6e5b-3316-48fe-baa1-6c328727641a" providerId="ADAL" clId="{153B97A4-0D4A-47E5-89B0-DDCEBCC6B055}" dt="2025-11-26T18:15:35.450" v="4" actId="20577"/>
          <ac:spMkLst>
            <pc:docMk/>
            <pc:sldMk cId="1424468594" sldId="979"/>
            <ac:spMk id="18436" creationId="{00000000-0000-0000-0000-000000000000}"/>
          </ac:spMkLst>
        </pc:spChg>
      </pc:sldChg>
    </pc:docChg>
  </pc:docChgLst>
  <pc:docChgLst>
    <pc:chgData name="Selim AKYOKUŞ" userId="1e2f6e5b-3316-48fe-baa1-6c328727641a" providerId="ADAL" clId="{33CCEF5B-C5EE-48FF-BF88-3CBC08C507EB}"/>
    <pc:docChg chg="undo custSel addSld modSld">
      <pc:chgData name="Selim AKYOKUŞ" userId="1e2f6e5b-3316-48fe-baa1-6c328727641a" providerId="ADAL" clId="{33CCEF5B-C5EE-48FF-BF88-3CBC08C507EB}" dt="2025-11-26T16:10:00.810" v="225" actId="13926"/>
      <pc:docMkLst>
        <pc:docMk/>
      </pc:docMkLst>
      <pc:sldChg chg="modSp mod">
        <pc:chgData name="Selim AKYOKUŞ" userId="1e2f6e5b-3316-48fe-baa1-6c328727641a" providerId="ADAL" clId="{33CCEF5B-C5EE-48FF-BF88-3CBC08C507EB}" dt="2025-11-26T07:58:47.927" v="162" actId="255"/>
        <pc:sldMkLst>
          <pc:docMk/>
          <pc:sldMk cId="0" sldId="820"/>
        </pc:sldMkLst>
        <pc:spChg chg="mod">
          <ac:chgData name="Selim AKYOKUŞ" userId="1e2f6e5b-3316-48fe-baa1-6c328727641a" providerId="ADAL" clId="{33CCEF5B-C5EE-48FF-BF88-3CBC08C507EB}" dt="2025-11-26T07:58:25.374" v="160" actId="14100"/>
          <ac:spMkLst>
            <pc:docMk/>
            <pc:sldMk cId="0" sldId="820"/>
            <ac:spMk id="18433" creationId="{00000000-0000-0000-0000-000000000000}"/>
          </ac:spMkLst>
        </pc:spChg>
        <pc:spChg chg="mod">
          <ac:chgData name="Selim AKYOKUŞ" userId="1e2f6e5b-3316-48fe-baa1-6c328727641a" providerId="ADAL" clId="{33CCEF5B-C5EE-48FF-BF88-3CBC08C507EB}" dt="2025-11-26T07:58:47.927" v="162" actId="255"/>
          <ac:spMkLst>
            <pc:docMk/>
            <pc:sldMk cId="0" sldId="820"/>
            <ac:spMk id="18436" creationId="{00000000-0000-0000-0000-000000000000}"/>
          </ac:spMkLst>
        </pc:sp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3" creationId="{6942A791-1D2F-CE55-27E1-3BF5672E3ECA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11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12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13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1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307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7:57:29.784" v="156" actId="1038"/>
          <ac:picMkLst>
            <pc:docMk/>
            <pc:sldMk cId="0" sldId="820"/>
            <ac:picMk id="18434" creationId="{00000000-0000-0000-0000-000000000000}"/>
          </ac:picMkLst>
        </pc:picChg>
      </pc:sldChg>
      <pc:sldChg chg="modSp mod">
        <pc:chgData name="Selim AKYOKUŞ" userId="1e2f6e5b-3316-48fe-baa1-6c328727641a" providerId="ADAL" clId="{33CCEF5B-C5EE-48FF-BF88-3CBC08C507EB}" dt="2025-11-26T08:12:34.194" v="198" actId="207"/>
        <pc:sldMkLst>
          <pc:docMk/>
          <pc:sldMk cId="0" sldId="823"/>
        </pc:sldMkLst>
        <pc:spChg chg="mod">
          <ac:chgData name="Selim AKYOKUŞ" userId="1e2f6e5b-3316-48fe-baa1-6c328727641a" providerId="ADAL" clId="{33CCEF5B-C5EE-48FF-BF88-3CBC08C507EB}" dt="2025-11-26T08:12:34.194" v="198" actId="207"/>
          <ac:spMkLst>
            <pc:docMk/>
            <pc:sldMk cId="0" sldId="823"/>
            <ac:spMk id="24578" creationId="{00000000-0000-0000-0000-000000000000}"/>
          </ac:spMkLst>
        </pc:spChg>
      </pc:sldChg>
      <pc:sldChg chg="modSp mod">
        <pc:chgData name="Selim AKYOKUŞ" userId="1e2f6e5b-3316-48fe-baa1-6c328727641a" providerId="ADAL" clId="{33CCEF5B-C5EE-48FF-BF88-3CBC08C507EB}" dt="2025-11-26T08:06:33.833" v="197" actId="27636"/>
        <pc:sldMkLst>
          <pc:docMk/>
          <pc:sldMk cId="0" sldId="825"/>
        </pc:sldMkLst>
        <pc:spChg chg="mod">
          <ac:chgData name="Selim AKYOKUŞ" userId="1e2f6e5b-3316-48fe-baa1-6c328727641a" providerId="ADAL" clId="{33CCEF5B-C5EE-48FF-BF88-3CBC08C507EB}" dt="2025-11-26T08:06:33.833" v="197" actId="27636"/>
          <ac:spMkLst>
            <pc:docMk/>
            <pc:sldMk cId="0" sldId="825"/>
            <ac:spMk id="26626" creationId="{00000000-0000-0000-0000-000000000000}"/>
          </ac:spMkLst>
        </pc:spChg>
      </pc:sldChg>
      <pc:sldChg chg="modNotesTx">
        <pc:chgData name="Selim AKYOKUŞ" userId="1e2f6e5b-3316-48fe-baa1-6c328727641a" providerId="ADAL" clId="{33CCEF5B-C5EE-48FF-BF88-3CBC08C507EB}" dt="2025-11-26T08:44:20.753" v="200" actId="20577"/>
        <pc:sldMkLst>
          <pc:docMk/>
          <pc:sldMk cId="0" sldId="830"/>
        </pc:sldMkLst>
      </pc:sldChg>
      <pc:sldChg chg="modSp mod">
        <pc:chgData name="Selim AKYOKUŞ" userId="1e2f6e5b-3316-48fe-baa1-6c328727641a" providerId="ADAL" clId="{33CCEF5B-C5EE-48FF-BF88-3CBC08C507EB}" dt="2025-11-26T08:05:46.917" v="195" actId="14100"/>
        <pc:sldMkLst>
          <pc:docMk/>
          <pc:sldMk cId="0" sldId="859"/>
        </pc:sldMkLst>
        <pc:spChg chg="mod">
          <ac:chgData name="Selim AKYOKUŞ" userId="1e2f6e5b-3316-48fe-baa1-6c328727641a" providerId="ADAL" clId="{33CCEF5B-C5EE-48FF-BF88-3CBC08C507EB}" dt="2025-11-26T08:05:46.917" v="195" actId="14100"/>
          <ac:spMkLst>
            <pc:docMk/>
            <pc:sldMk cId="0" sldId="859"/>
            <ac:spMk id="22530" creationId="{00000000-0000-0000-0000-000000000000}"/>
          </ac:spMkLst>
        </pc:sp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7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9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11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12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13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5:40.444" v="192" actId="1038"/>
          <ac:picMkLst>
            <pc:docMk/>
            <pc:sldMk cId="0" sldId="859"/>
            <ac:picMk id="16386" creationId="{00000000-0000-0000-0000-000000000000}"/>
          </ac:picMkLst>
        </pc:picChg>
      </pc:sldChg>
      <pc:sldChg chg="modSp mod">
        <pc:chgData name="Selim AKYOKUŞ" userId="1e2f6e5b-3316-48fe-baa1-6c328727641a" providerId="ADAL" clId="{33CCEF5B-C5EE-48FF-BF88-3CBC08C507EB}" dt="2025-11-26T07:56:38.484" v="143" actId="20577"/>
        <pc:sldMkLst>
          <pc:docMk/>
          <pc:sldMk cId="0" sldId="860"/>
        </pc:sldMkLst>
        <pc:spChg chg="mod">
          <ac:chgData name="Selim AKYOKUŞ" userId="1e2f6e5b-3316-48fe-baa1-6c328727641a" providerId="ADAL" clId="{33CCEF5B-C5EE-48FF-BF88-3CBC08C507EB}" dt="2025-11-26T07:56:38.484" v="143" actId="20577"/>
          <ac:spMkLst>
            <pc:docMk/>
            <pc:sldMk cId="0" sldId="860"/>
            <ac:spMk id="3" creationId="{A273CAC1-62FC-98BF-A671-73A4C9E1D732}"/>
          </ac:spMkLst>
        </pc:spChg>
        <pc:spChg chg="mod">
          <ac:chgData name="Selim AKYOKUŞ" userId="1e2f6e5b-3316-48fe-baa1-6c328727641a" providerId="ADAL" clId="{33CCEF5B-C5EE-48FF-BF88-3CBC08C507EB}" dt="2025-11-26T07:38:00.804" v="84"/>
          <ac:spMkLst>
            <pc:docMk/>
            <pc:sldMk cId="0" sldId="860"/>
            <ac:spMk id="17409" creationId="{00000000-0000-0000-0000-000000000000}"/>
          </ac:spMkLst>
        </pc:spChg>
        <pc:picChg chg="mod">
          <ac:chgData name="Selim AKYOKUŞ" userId="1e2f6e5b-3316-48fe-baa1-6c328727641a" providerId="ADAL" clId="{33CCEF5B-C5EE-48FF-BF88-3CBC08C507EB}" dt="2025-11-26T07:39:02.313" v="97" actId="14100"/>
          <ac:picMkLst>
            <pc:docMk/>
            <pc:sldMk cId="0" sldId="860"/>
            <ac:picMk id="2050" creationId="{00000000-0000-0000-0000-000000000000}"/>
          </ac:picMkLst>
        </pc:picChg>
      </pc:sldChg>
      <pc:sldChg chg="modSp">
        <pc:chgData name="Selim AKYOKUŞ" userId="1e2f6e5b-3316-48fe-baa1-6c328727641a" providerId="ADAL" clId="{33CCEF5B-C5EE-48FF-BF88-3CBC08C507EB}" dt="2025-11-26T08:48:54.889" v="205" actId="6549"/>
        <pc:sldMkLst>
          <pc:docMk/>
          <pc:sldMk cId="0" sldId="862"/>
        </pc:sldMkLst>
        <pc:spChg chg="mod">
          <ac:chgData name="Selim AKYOKUŞ" userId="1e2f6e5b-3316-48fe-baa1-6c328727641a" providerId="ADAL" clId="{33CCEF5B-C5EE-48FF-BF88-3CBC08C507EB}" dt="2025-11-26T08:48:54.889" v="205" actId="6549"/>
          <ac:spMkLst>
            <pc:docMk/>
            <pc:sldMk cId="0" sldId="862"/>
            <ac:spMk id="1724419" creationId="{00000000-0000-0000-0000-000000000000}"/>
          </ac:spMkLst>
        </pc:spChg>
      </pc:sldChg>
      <pc:sldChg chg="modSp">
        <pc:chgData name="Selim AKYOKUŞ" userId="1e2f6e5b-3316-48fe-baa1-6c328727641a" providerId="ADAL" clId="{33CCEF5B-C5EE-48FF-BF88-3CBC08C507EB}" dt="2025-11-26T08:40:49.069" v="199" actId="403"/>
        <pc:sldMkLst>
          <pc:docMk/>
          <pc:sldMk cId="0" sldId="894"/>
        </pc:sldMkLst>
        <pc:spChg chg="mod">
          <ac:chgData name="Selim AKYOKUŞ" userId="1e2f6e5b-3316-48fe-baa1-6c328727641a" providerId="ADAL" clId="{33CCEF5B-C5EE-48FF-BF88-3CBC08C507EB}" dt="2025-11-26T08:40:49.069" v="199" actId="403"/>
          <ac:spMkLst>
            <pc:docMk/>
            <pc:sldMk cId="0" sldId="894"/>
            <ac:spMk id="3" creationId="{00000000-0000-0000-0000-000000000000}"/>
          </ac:spMkLst>
        </pc:spChg>
      </pc:sldChg>
      <pc:sldChg chg="modSp mod">
        <pc:chgData name="Selim AKYOKUŞ" userId="1e2f6e5b-3316-48fe-baa1-6c328727641a" providerId="ADAL" clId="{33CCEF5B-C5EE-48FF-BF88-3CBC08C507EB}" dt="2025-11-26T09:00:54.556" v="221" actId="404"/>
        <pc:sldMkLst>
          <pc:docMk/>
          <pc:sldMk cId="0" sldId="919"/>
        </pc:sldMkLst>
        <pc:spChg chg="mod">
          <ac:chgData name="Selim AKYOKUŞ" userId="1e2f6e5b-3316-48fe-baa1-6c328727641a" providerId="ADAL" clId="{33CCEF5B-C5EE-48FF-BF88-3CBC08C507EB}" dt="2025-11-26T09:00:54.556" v="221" actId="404"/>
          <ac:spMkLst>
            <pc:docMk/>
            <pc:sldMk cId="0" sldId="919"/>
            <ac:spMk id="12" creationId="{D23DB6C8-921C-7457-0008-67B52D2952B4}"/>
          </ac:spMkLst>
        </pc:spChg>
      </pc:sldChg>
      <pc:sldChg chg="modSp mod">
        <pc:chgData name="Selim AKYOKUŞ" userId="1e2f6e5b-3316-48fe-baa1-6c328727641a" providerId="ADAL" clId="{33CCEF5B-C5EE-48FF-BF88-3CBC08C507EB}" dt="2025-11-26T16:10:00.810" v="225" actId="13926"/>
        <pc:sldMkLst>
          <pc:docMk/>
          <pc:sldMk cId="1726731979" sldId="932"/>
        </pc:sldMkLst>
        <pc:spChg chg="mod">
          <ac:chgData name="Selim AKYOKUŞ" userId="1e2f6e5b-3316-48fe-baa1-6c328727641a" providerId="ADAL" clId="{33CCEF5B-C5EE-48FF-BF88-3CBC08C507EB}" dt="2025-11-26T16:10:00.810" v="225" actId="13926"/>
          <ac:spMkLst>
            <pc:docMk/>
            <pc:sldMk cId="1726731979" sldId="932"/>
            <ac:spMk id="3" creationId="{00000000-0000-0000-0000-000000000000}"/>
          </ac:spMkLst>
        </pc:spChg>
        <pc:spChg chg="mod">
          <ac:chgData name="Selim AKYOKUŞ" userId="1e2f6e5b-3316-48fe-baa1-6c328727641a" providerId="ADAL" clId="{33CCEF5B-C5EE-48FF-BF88-3CBC08C507EB}" dt="2025-11-26T16:09:52.550" v="224" actId="13926"/>
          <ac:spMkLst>
            <pc:docMk/>
            <pc:sldMk cId="1726731979" sldId="932"/>
            <ac:spMk id="7" creationId="{C8C693D1-A72E-313F-8634-DC6756C7EA56}"/>
          </ac:spMkLst>
        </pc:spChg>
      </pc:sldChg>
      <pc:sldChg chg="modSp mod">
        <pc:chgData name="Selim AKYOKUŞ" userId="1e2f6e5b-3316-48fe-baa1-6c328727641a" providerId="ADAL" clId="{33CCEF5B-C5EE-48FF-BF88-3CBC08C507EB}" dt="2025-11-26T08:01:15.613" v="175" actId="14100"/>
        <pc:sldMkLst>
          <pc:docMk/>
          <pc:sldMk cId="1424468594" sldId="979"/>
        </pc:sldMkLst>
        <pc:spChg chg="mod">
          <ac:chgData name="Selim AKYOKUŞ" userId="1e2f6e5b-3316-48fe-baa1-6c328727641a" providerId="ADAL" clId="{33CCEF5B-C5EE-48FF-BF88-3CBC08C507EB}" dt="2025-11-26T08:01:15.613" v="175" actId="14100"/>
          <ac:spMkLst>
            <pc:docMk/>
            <pc:sldMk cId="1424468594" sldId="979"/>
            <ac:spMk id="18436" creationId="{00000000-0000-0000-0000-000000000000}"/>
          </ac:spMkLst>
        </pc:sp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3" creationId="{6942A791-1D2F-CE55-27E1-3BF5672E3ECA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11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12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13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1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307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0:58.377" v="173" actId="1038"/>
          <ac:picMkLst>
            <pc:docMk/>
            <pc:sldMk cId="1424468594" sldId="979"/>
            <ac:picMk id="18434" creationId="{00000000-0000-0000-0000-000000000000}"/>
          </ac:picMkLst>
        </pc:picChg>
      </pc:sldChg>
      <pc:sldChg chg="modSp mod">
        <pc:chgData name="Selim AKYOKUŞ" userId="1e2f6e5b-3316-48fe-baa1-6c328727641a" providerId="ADAL" clId="{33CCEF5B-C5EE-48FF-BF88-3CBC08C507EB}" dt="2025-11-26T08:04:58.993" v="185" actId="403"/>
        <pc:sldMkLst>
          <pc:docMk/>
          <pc:sldMk cId="4275439451" sldId="980"/>
        </pc:sldMkLst>
        <pc:spChg chg="mod">
          <ac:chgData name="Selim AKYOKUŞ" userId="1e2f6e5b-3316-48fe-baa1-6c328727641a" providerId="ADAL" clId="{33CCEF5B-C5EE-48FF-BF88-3CBC08C507EB}" dt="2025-11-26T08:04:58.993" v="185" actId="403"/>
          <ac:spMkLst>
            <pc:docMk/>
            <pc:sldMk cId="4275439451" sldId="980"/>
            <ac:spMk id="18436" creationId="{00000000-0000-0000-0000-000000000000}"/>
          </ac:spMkLst>
        </pc:sp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3" creationId="{6942A791-1D2F-CE55-27E1-3BF5672E3ECA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11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12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13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1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3074" creationId="{00000000-0000-0000-0000-000000000000}"/>
          </ac:picMkLst>
        </pc:picChg>
        <pc:picChg chg="mod">
          <ac:chgData name="Selim AKYOKUŞ" userId="1e2f6e5b-3316-48fe-baa1-6c328727641a" providerId="ADAL" clId="{33CCEF5B-C5EE-48FF-BF88-3CBC08C507EB}" dt="2025-11-26T08:02:04.643" v="180" actId="1038"/>
          <ac:picMkLst>
            <pc:docMk/>
            <pc:sldMk cId="4275439451" sldId="980"/>
            <ac:picMk id="18434" creationId="{00000000-0000-0000-0000-000000000000}"/>
          </ac:picMkLst>
        </pc:picChg>
      </pc:sldChg>
      <pc:sldChg chg="modSp new mod">
        <pc:chgData name="Selim AKYOKUŞ" userId="1e2f6e5b-3316-48fe-baa1-6c328727641a" providerId="ADAL" clId="{33CCEF5B-C5EE-48FF-BF88-3CBC08C507EB}" dt="2025-11-26T07:48:50.009" v="104" actId="14100"/>
        <pc:sldMkLst>
          <pc:docMk/>
          <pc:sldMk cId="4294400404" sldId="981"/>
        </pc:sldMkLst>
        <pc:spChg chg="mod">
          <ac:chgData name="Selim AKYOKUŞ" userId="1e2f6e5b-3316-48fe-baa1-6c328727641a" providerId="ADAL" clId="{33CCEF5B-C5EE-48FF-BF88-3CBC08C507EB}" dt="2025-11-26T07:18:30.488" v="10"/>
          <ac:spMkLst>
            <pc:docMk/>
            <pc:sldMk cId="4294400404" sldId="981"/>
            <ac:spMk id="2" creationId="{0C10F8C9-D34E-1A4F-70BD-54707C8FE08E}"/>
          </ac:spMkLst>
        </pc:spChg>
        <pc:spChg chg="mod">
          <ac:chgData name="Selim AKYOKUŞ" userId="1e2f6e5b-3316-48fe-baa1-6c328727641a" providerId="ADAL" clId="{33CCEF5B-C5EE-48FF-BF88-3CBC08C507EB}" dt="2025-11-26T07:48:50.009" v="104" actId="14100"/>
          <ac:spMkLst>
            <pc:docMk/>
            <pc:sldMk cId="4294400404" sldId="981"/>
            <ac:spMk id="3" creationId="{72BA49E6-9629-AF90-732A-99F68E340B71}"/>
          </ac:spMkLst>
        </pc:spChg>
      </pc:sldChg>
      <pc:sldChg chg="modSp new mod">
        <pc:chgData name="Selim AKYOKUŞ" userId="1e2f6e5b-3316-48fe-baa1-6c328727641a" providerId="ADAL" clId="{33CCEF5B-C5EE-48FF-BF88-3CBC08C507EB}" dt="2025-11-26T07:50:54.463" v="110" actId="207"/>
        <pc:sldMkLst>
          <pc:docMk/>
          <pc:sldMk cId="1257341486" sldId="982"/>
        </pc:sldMkLst>
        <pc:spChg chg="mod">
          <ac:chgData name="Selim AKYOKUŞ" userId="1e2f6e5b-3316-48fe-baa1-6c328727641a" providerId="ADAL" clId="{33CCEF5B-C5EE-48FF-BF88-3CBC08C507EB}" dt="2025-11-26T07:19:58.184" v="12"/>
          <ac:spMkLst>
            <pc:docMk/>
            <pc:sldMk cId="1257341486" sldId="982"/>
            <ac:spMk id="2" creationId="{6040BFE8-4ABF-0C52-4C9C-E3DBEE50D045}"/>
          </ac:spMkLst>
        </pc:spChg>
        <pc:spChg chg="mod">
          <ac:chgData name="Selim AKYOKUŞ" userId="1e2f6e5b-3316-48fe-baa1-6c328727641a" providerId="ADAL" clId="{33CCEF5B-C5EE-48FF-BF88-3CBC08C507EB}" dt="2025-11-26T07:50:54.463" v="110" actId="207"/>
          <ac:spMkLst>
            <pc:docMk/>
            <pc:sldMk cId="1257341486" sldId="982"/>
            <ac:spMk id="3" creationId="{75425F5C-5C36-13A8-E5B3-ACA8A0F63043}"/>
          </ac:spMkLst>
        </pc:spChg>
      </pc:sldChg>
      <pc:sldChg chg="modSp new mod">
        <pc:chgData name="Selim AKYOKUŞ" userId="1e2f6e5b-3316-48fe-baa1-6c328727641a" providerId="ADAL" clId="{33CCEF5B-C5EE-48FF-BF88-3CBC08C507EB}" dt="2025-11-26T07:54:25.975" v="124" actId="14100"/>
        <pc:sldMkLst>
          <pc:docMk/>
          <pc:sldMk cId="1555782025" sldId="983"/>
        </pc:sldMkLst>
        <pc:spChg chg="mod">
          <ac:chgData name="Selim AKYOKUŞ" userId="1e2f6e5b-3316-48fe-baa1-6c328727641a" providerId="ADAL" clId="{33CCEF5B-C5EE-48FF-BF88-3CBC08C507EB}" dt="2025-11-26T07:24:46.473" v="24"/>
          <ac:spMkLst>
            <pc:docMk/>
            <pc:sldMk cId="1555782025" sldId="983"/>
            <ac:spMk id="2" creationId="{C1F82C6E-8EB7-C07A-436B-1A61513F7FE9}"/>
          </ac:spMkLst>
        </pc:spChg>
        <pc:spChg chg="mod">
          <ac:chgData name="Selim AKYOKUŞ" userId="1e2f6e5b-3316-48fe-baa1-6c328727641a" providerId="ADAL" clId="{33CCEF5B-C5EE-48FF-BF88-3CBC08C507EB}" dt="2025-11-26T07:54:25.975" v="124" actId="14100"/>
          <ac:spMkLst>
            <pc:docMk/>
            <pc:sldMk cId="1555782025" sldId="983"/>
            <ac:spMk id="3" creationId="{873DA211-E649-F06F-3FD8-ECAF87B359F1}"/>
          </ac:spMkLst>
        </pc:spChg>
      </pc:sldChg>
      <pc:sldChg chg="modSp new mod">
        <pc:chgData name="Selim AKYOKUŞ" userId="1e2f6e5b-3316-48fe-baa1-6c328727641a" providerId="ADAL" clId="{33CCEF5B-C5EE-48FF-BF88-3CBC08C507EB}" dt="2025-11-26T16:08:58.329" v="222" actId="207"/>
        <pc:sldMkLst>
          <pc:docMk/>
          <pc:sldMk cId="3431194062" sldId="984"/>
        </pc:sldMkLst>
        <pc:spChg chg="mod">
          <ac:chgData name="Selim AKYOKUŞ" userId="1e2f6e5b-3316-48fe-baa1-6c328727641a" providerId="ADAL" clId="{33CCEF5B-C5EE-48FF-BF88-3CBC08C507EB}" dt="2025-11-26T07:29:56.835" v="61"/>
          <ac:spMkLst>
            <pc:docMk/>
            <pc:sldMk cId="3431194062" sldId="984"/>
            <ac:spMk id="2" creationId="{26D3B9F3-7F4D-EEC3-723D-37258DD180F4}"/>
          </ac:spMkLst>
        </pc:spChg>
        <pc:spChg chg="mod">
          <ac:chgData name="Selim AKYOKUŞ" userId="1e2f6e5b-3316-48fe-baa1-6c328727641a" providerId="ADAL" clId="{33CCEF5B-C5EE-48FF-BF88-3CBC08C507EB}" dt="2025-11-26T16:08:58.329" v="222" actId="207"/>
          <ac:spMkLst>
            <pc:docMk/>
            <pc:sldMk cId="3431194062" sldId="984"/>
            <ac:spMk id="3" creationId="{999A5F49-8D7D-79FC-22EF-600EDBF1D36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6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5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5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82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steps through value iteration; snapshots of values shown on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97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MDP</a:t>
            </a:r>
            <a:r>
              <a:rPr lang="tr-TR" dirty="0">
                <a:ea typeface="ＭＳ Ｐゴシック" pitchFamily="34" charset="-128"/>
              </a:rPr>
              <a:t>,</a:t>
            </a:r>
            <a:r>
              <a:rPr lang="en-US" dirty="0">
                <a:ea typeface="ＭＳ Ｐゴシック" pitchFamily="34" charset="-128"/>
              </a:rPr>
              <a:t> chance node represents uncertainty about what might happen based on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 [as opposed to being a random adversary]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Q-state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8.xm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1.xml"/><Relationship Id="rId7" Type="http://schemas.openxmlformats.org/officeDocument/2006/relationships/image" Target="../media/image3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4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16.xml"/><Relationship Id="rId10" Type="http://schemas.openxmlformats.org/officeDocument/2006/relationships/image" Target="../media/image43.png"/><Relationship Id="rId4" Type="http://schemas.openxmlformats.org/officeDocument/2006/relationships/tags" Target="../tags/tag15.xm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60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tags" Target="../tags/tag24.xml"/><Relationship Id="rId21" Type="http://schemas.openxmlformats.org/officeDocument/2006/relationships/image" Target="../media/image84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61.png"/><Relationship Id="rId25" Type="http://schemas.openxmlformats.org/officeDocument/2006/relationships/image" Target="../media/image85.png"/><Relationship Id="rId2" Type="http://schemas.openxmlformats.org/officeDocument/2006/relationships/tags" Target="../tags/tag2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4.png"/><Relationship Id="rId29" Type="http://schemas.openxmlformats.org/officeDocument/2006/relationships/image" Target="../media/image88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67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68.png"/><Relationship Id="rId28" Type="http://schemas.openxmlformats.org/officeDocument/2006/relationships/image" Target="../media/image87.png"/><Relationship Id="rId10" Type="http://schemas.openxmlformats.org/officeDocument/2006/relationships/tags" Target="../tags/tag31.xml"/><Relationship Id="rId19" Type="http://schemas.openxmlformats.org/officeDocument/2006/relationships/image" Target="../media/image63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66.png"/><Relationship Id="rId27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tags" Target="../tags/tag40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41.xml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reinforcejs/gridworld_dp.html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4.xml"/><Relationship Id="rId7" Type="http://schemas.openxmlformats.org/officeDocument/2006/relationships/image" Target="../media/image10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3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04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20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080409"/>
          </a:xfrm>
        </p:spPr>
        <p:txBody>
          <a:bodyPr/>
          <a:lstStyle/>
          <a:p>
            <a:pPr eaLnBrk="1" hangingPunct="1"/>
            <a:r>
              <a:rPr lang="en-US" sz="4000" dirty="0"/>
              <a:t>COE 4213564</a:t>
            </a:r>
            <a:br>
              <a:rPr lang="en-US" sz="4000" dirty="0"/>
            </a:br>
            <a:r>
              <a:rPr lang="en-US" sz="4000" dirty="0"/>
              <a:t>Introduction to Artificial Intelligence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CE102-2E70-23AF-89B6-8F5F53C6A93F}"/>
              </a:ext>
            </a:extLst>
          </p:cNvPr>
          <p:cNvSpPr txBox="1"/>
          <p:nvPr/>
        </p:nvSpPr>
        <p:spPr bwMode="auto">
          <a:xfrm>
            <a:off x="952500" y="5909845"/>
            <a:ext cx="1043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tr-T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Many slides are adapted from  CS 188 (http://ai.berkeley.edu),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CS 322,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CIS 521, CS 221, CS182</a:t>
            </a:r>
            <a:r>
              <a:rPr lang="tr-T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CS4420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400" dirty="0"/>
              <a:t>Compute optimal values: use value iteration or policy iteration</a:t>
            </a:r>
          </a:p>
          <a:p>
            <a:pPr lvl="1"/>
            <a:r>
              <a:rPr lang="en-US" sz="2400" dirty="0"/>
              <a:t>Compute values for a particular policy: use policy evaluation</a:t>
            </a:r>
          </a:p>
          <a:p>
            <a:pPr lvl="1"/>
            <a:r>
              <a:rPr lang="en-US" sz="2400" dirty="0"/>
              <a:t>Turn your values into a policy: use policy extraction (one-step </a:t>
            </a:r>
            <a:r>
              <a:rPr lang="en-US" sz="2400" dirty="0" err="1"/>
              <a:t>lookahead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r>
              <a:rPr lang="en-US" sz="2800" dirty="0"/>
              <a:t>These all look the same!</a:t>
            </a:r>
          </a:p>
          <a:p>
            <a:pPr lvl="1"/>
            <a:r>
              <a:rPr lang="en-US" sz="2400" dirty="0"/>
              <a:t>They basically are – they are all variations of Bellman updates</a:t>
            </a:r>
          </a:p>
          <a:p>
            <a:pPr lvl="1"/>
            <a:r>
              <a:rPr lang="en-US" sz="2400" dirty="0"/>
              <a:t>They all use one-step </a:t>
            </a:r>
            <a:r>
              <a:rPr lang="en-US" sz="2400" dirty="0" err="1"/>
              <a:t>lookahead</a:t>
            </a:r>
            <a:r>
              <a:rPr lang="en-US" sz="2400" dirty="0"/>
              <a:t> </a:t>
            </a:r>
            <a:r>
              <a:rPr lang="en-US" sz="2400" dirty="0" err="1"/>
              <a:t>expectimax</a:t>
            </a:r>
            <a:r>
              <a:rPr lang="en-US" sz="2400" dirty="0"/>
              <a:t> fragments</a:t>
            </a:r>
          </a:p>
          <a:p>
            <a:pPr lvl="1"/>
            <a:r>
              <a:rPr lang="en-US" sz="2400" dirty="0"/>
              <a:t>They differ only in whether we plug in a fixed policy or max over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29EB4-86A1-5528-9203-CB3B1D6F57E2}"/>
              </a:ext>
            </a:extLst>
          </p:cNvPr>
          <p:cNvSpPr txBox="1"/>
          <p:nvPr/>
        </p:nvSpPr>
        <p:spPr>
          <a:xfrm>
            <a:off x="1096610" y="5087034"/>
            <a:ext cx="305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Blue slot machine gives you $1</a:t>
            </a:r>
          </a:p>
          <a:p>
            <a:r>
              <a:rPr lang="en-US" dirty="0">
                <a:latin typeface="Calibri"/>
                <a:cs typeface="Calibri"/>
              </a:rPr>
              <a:t>when you pull the lever </a:t>
            </a:r>
            <a:endParaRPr lang="tr-TR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9E3C-49FB-6F62-1828-DF887AF9A609}"/>
              </a:ext>
            </a:extLst>
          </p:cNvPr>
          <p:cNvSpPr txBox="1"/>
          <p:nvPr/>
        </p:nvSpPr>
        <p:spPr>
          <a:xfrm>
            <a:off x="8229600" y="5105400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Red slot machine gives you $0 or $2</a:t>
            </a:r>
          </a:p>
          <a:p>
            <a:r>
              <a:rPr lang="en-US" dirty="0">
                <a:latin typeface="Calibri"/>
                <a:cs typeface="Calibri"/>
              </a:rPr>
              <a:t>when you pull the lever </a:t>
            </a:r>
            <a:endParaRPr lang="tr-TR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Both states have the same value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0" y="1371600"/>
            <a:ext cx="2362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Reinforcement Learning!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192505" y="1537273"/>
            <a:ext cx="7179230" cy="5135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4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20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Sometimes just R(s) or R(s</a:t>
            </a:r>
            <a:r>
              <a:rPr lang="en-US" altLang="ja-JP" sz="20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Maybe 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One way to solve them is with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We’</a:t>
            </a:r>
            <a:r>
              <a:rPr lang="en-US" altLang="ja-JP" sz="2400" dirty="0">
                <a:ea typeface="ＭＳ Ｐゴシック" pitchFamily="34" charset="-128"/>
              </a:rPr>
              <a:t>ll have a new tool soon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1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91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48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8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52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</a:t>
            </a:r>
            <a:r>
              <a:rPr lang="en-US" altLang="ja-JP" sz="2400" dirty="0">
                <a:solidFill>
                  <a:srgbClr val="C00000"/>
                </a:solidFill>
                <a:ea typeface="ＭＳ Ｐゴシック" pitchFamily="34" charset="-128"/>
              </a:rPr>
              <a:t>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</a:t>
            </a:r>
            <a:r>
              <a:rPr lang="en-US" altLang="ja-JP" sz="2400" dirty="0">
                <a:solidFill>
                  <a:srgbClr val="FF0000"/>
                </a:solidFill>
                <a:ea typeface="ＭＳ Ｐゴシック" pitchFamily="34" charset="-128"/>
              </a:rPr>
              <a:t>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742"/>
            <a:ext cx="6400800" cy="556225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an optimal 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 as a solution.</a:t>
            </a:r>
          </a:p>
          <a:p>
            <a:r>
              <a:rPr lang="en-US" sz="2400" dirty="0">
                <a:ea typeface="ＭＳ Ｐゴシック" pitchFamily="34" charset="-128"/>
              </a:rPr>
              <a:t>In MDPs, a solution is called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 policy </a:t>
            </a:r>
            <a:r>
              <a:rPr lang="en-US" sz="2400" dirty="0">
                <a:ea typeface="ＭＳ Ｐゴシック" pitchFamily="34" charset="-128"/>
              </a:rPr>
              <a:t>that will take the agent from start state to goal state. </a:t>
            </a:r>
          </a:p>
          <a:p>
            <a:r>
              <a:rPr lang="en-US" sz="2400" dirty="0">
                <a:ea typeface="ＭＳ Ｐゴシック" pitchFamily="34" charset="-128"/>
              </a:rPr>
              <a:t>It is traditional to denote a policy by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</a:t>
            </a:r>
            <a:r>
              <a:rPr lang="en-US" sz="2400" dirty="0">
                <a:ea typeface="ＭＳ Ｐゴシック" pitchFamily="34" charset="-128"/>
              </a:rPr>
              <a:t>,</a:t>
            </a:r>
          </a:p>
          <a:p>
            <a:r>
              <a:rPr lang="en-US" sz="2400" dirty="0">
                <a:ea typeface="ＭＳ Ｐゴシック" pitchFamily="34" charset="-128"/>
              </a:rPr>
              <a:t>and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 (</a:t>
            </a:r>
            <a:r>
              <a:rPr lang="en-US" sz="2400" dirty="0">
                <a:ea typeface="ＭＳ Ｐゴシック" pitchFamily="34" charset="-128"/>
              </a:rPr>
              <a:t>s) is the action recommended by the 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</a:t>
            </a:r>
            <a:r>
              <a:rPr lang="en-US" sz="2400" dirty="0">
                <a:ea typeface="ＭＳ Ｐゴシック" pitchFamily="34" charset="-128"/>
              </a:rPr>
              <a:t> for state s.</a:t>
            </a:r>
          </a:p>
          <a:p>
            <a:r>
              <a:rPr lang="en-US" sz="2400" dirty="0">
                <a:ea typeface="ＭＳ Ｐゴシック" pitchFamily="34" charset="-128"/>
              </a:rPr>
              <a:t>For MDPs, we want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expected utility if followed.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4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4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400" i="1" dirty="0">
                <a:latin typeface="Calibri"/>
                <a:cs typeface="Calibri"/>
              </a:rPr>
              <a:t>Slow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4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Going faster gets double </a:t>
            </a:r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389DCC8B-BF3C-66BB-6104-6E1E43268F1D}"/>
              </a:ext>
            </a:extLst>
          </p:cNvPr>
          <p:cNvSpPr/>
          <p:nvPr/>
        </p:nvSpPr>
        <p:spPr>
          <a:xfrm>
            <a:off x="8892376" y="5791200"/>
            <a:ext cx="2613824" cy="874986"/>
          </a:xfrm>
          <a:prstGeom prst="borderCallout1">
            <a:avLst>
              <a:gd name="adj1" fmla="val -3053"/>
              <a:gd name="adj2" fmla="val 476"/>
              <a:gd name="adj3" fmla="val -68967"/>
              <a:gd name="adj4" fmla="val -171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400" dirty="0"/>
              <a:t>We have rewards associated with transitions.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 You sum the rewards as you go along the path</a:t>
            </a:r>
            <a:endParaRPr lang="tr-T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94CA6-4E1C-7178-9BAF-ADC5FC70F8FA}"/>
              </a:ext>
            </a:extLst>
          </p:cNvPr>
          <p:cNvSpPr txBox="1"/>
          <p:nvPr/>
        </p:nvSpPr>
        <p:spPr>
          <a:xfrm>
            <a:off x="2373130" y="2998299"/>
            <a:ext cx="1000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008000"/>
                </a:solidFill>
                <a:latin typeface="Calibri"/>
                <a:cs typeface="Calibri"/>
              </a:rPr>
              <a:t>s,a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) is </a:t>
            </a:r>
          </a:p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a q-state</a:t>
            </a:r>
            <a:endParaRPr lang="tr-TR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F8C9-D34E-1A4F-70BD-54707C8F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Sequential</a:t>
            </a:r>
            <a:r>
              <a:rPr lang="tr-TR" dirty="0"/>
              <a:t> </a:t>
            </a:r>
            <a:r>
              <a:rPr lang="tr-TR" dirty="0" err="1"/>
              <a:t>Decision</a:t>
            </a:r>
            <a:r>
              <a:rPr lang="tr-TR" dirty="0"/>
              <a:t> </a:t>
            </a:r>
            <a:r>
              <a:rPr lang="tr-TR" dirty="0" err="1"/>
              <a:t>Problems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49E6-9629-AF90-732A-99F68E34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0"/>
            <a:ext cx="11379200" cy="5079999"/>
          </a:xfrm>
        </p:spPr>
        <p:txBody>
          <a:bodyPr/>
          <a:lstStyle/>
          <a:p>
            <a:r>
              <a:rPr lang="en-US" dirty="0"/>
              <a:t>Sequential decision problems are a fundamental concept in computer science, operations research, and AI. They deal with making </a:t>
            </a:r>
            <a:r>
              <a:rPr lang="en-US" dirty="0">
                <a:solidFill>
                  <a:srgbClr val="FF0000"/>
                </a:solidFill>
              </a:rPr>
              <a:t>a series of decisions over time</a:t>
            </a:r>
            <a:r>
              <a:rPr lang="en-US" dirty="0"/>
              <a:t>, where each choice affects future options and outcomes</a:t>
            </a:r>
            <a:r>
              <a:rPr lang="tr-TR" dirty="0"/>
              <a:t>.</a:t>
            </a:r>
          </a:p>
          <a:p>
            <a:r>
              <a:rPr lang="en-US" dirty="0"/>
              <a:t>Core Idea</a:t>
            </a:r>
          </a:p>
          <a:p>
            <a:pPr lvl="1"/>
            <a:r>
              <a:rPr lang="en-US" dirty="0"/>
              <a:t> 	A sequential decision problem </a:t>
            </a:r>
            <a:r>
              <a:rPr lang="en-US" dirty="0">
                <a:solidFill>
                  <a:srgbClr val="FF0000"/>
                </a:solidFill>
              </a:rPr>
              <a:t>involves multiple stages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 	At each stage, an agent </a:t>
            </a:r>
            <a:r>
              <a:rPr lang="en-US" dirty="0">
                <a:solidFill>
                  <a:srgbClr val="FF0000"/>
                </a:solidFill>
              </a:rPr>
              <a:t>chooses an action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 	The state of the system </a:t>
            </a:r>
            <a:r>
              <a:rPr lang="en-US" dirty="0">
                <a:solidFill>
                  <a:srgbClr val="FF0000"/>
                </a:solidFill>
              </a:rPr>
              <a:t>evolves based on the action taken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 	The goal is to </a:t>
            </a:r>
            <a:r>
              <a:rPr lang="en-US" dirty="0">
                <a:solidFill>
                  <a:srgbClr val="FF0000"/>
                </a:solidFill>
              </a:rPr>
              <a:t>maximize rewards </a:t>
            </a:r>
            <a:r>
              <a:rPr lang="en-US" dirty="0"/>
              <a:t>(or minimize costs) over the entire sequence.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440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Sooner is better</a:t>
            </a:r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later. We use a discount factor      which is a number between 0 and 1.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881735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3427278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653135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6015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60153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60153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5357811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5458851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5253335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4" name="Picture 3" descr="txp_fig">
            <a:extLst>
              <a:ext uri="{FF2B5EF4-FFF2-40B4-BE49-F238E27FC236}">
                <a16:creationId xmlns:a16="http://schemas.microsoft.com/office/drawing/2014/main" id="{B6939505-CE65-3BEF-A952-1B7B05A75A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124200" y="2351925"/>
            <a:ext cx="280688" cy="3270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Reward 1 at 1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st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 step, 2 at  the 2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nd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, 3 at the 3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rd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 steps 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65649" y="1080310"/>
            <a:ext cx="9296400" cy="57776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policy that depends on the time is called </a:t>
            </a:r>
            <a:r>
              <a:rPr lang="en-US" dirty="0">
                <a:solidFill>
                  <a:srgbClr val="FF0000"/>
                </a:solidFill>
              </a:rPr>
              <a:t>nonstationary</a:t>
            </a:r>
            <a:r>
              <a:rPr lang="en-US" dirty="0"/>
              <a:t>. </a:t>
            </a:r>
          </a:p>
          <a:p>
            <a:r>
              <a:rPr lang="en-US" dirty="0"/>
              <a:t>An optimal action depends only on the current state, and then the optimal policy is stationary.</a:t>
            </a: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 over a</a:t>
            </a:r>
            <a:b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sequence of rewards</a:t>
            </a:r>
            <a:r>
              <a:rPr lang="en-US" sz="2800" dirty="0">
                <a:ea typeface="ＭＳ Ｐゴシック" pitchFamily="34" charset="-128"/>
              </a:rPr>
              <a:t>: 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Where r is the additional reward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2515932" y="382326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1206" y="5786489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6341485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3267" y="1998816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86563" y="342043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762000" y="4166088"/>
            <a:ext cx="4398499" cy="405912"/>
          </a:xfrm>
          <a:prstGeom prst="rect">
            <a:avLst/>
          </a:prstGeom>
          <a:noFill/>
          <a:ln/>
          <a:effectLst/>
        </p:spPr>
      </p:pic>
      <p:sp>
        <p:nvSpPr>
          <p:cNvPr id="2" name="Callout: Double Bent Line 1">
            <a:extLst>
              <a:ext uri="{FF2B5EF4-FFF2-40B4-BE49-F238E27FC236}">
                <a16:creationId xmlns:a16="http://schemas.microsoft.com/office/drawing/2014/main" id="{B0A92BB4-BD4B-C8AB-1720-61859FE3770C}"/>
              </a:ext>
            </a:extLst>
          </p:cNvPr>
          <p:cNvSpPr/>
          <p:nvPr/>
        </p:nvSpPr>
        <p:spPr>
          <a:xfrm>
            <a:off x="6101961" y="3330792"/>
            <a:ext cx="2316431" cy="146980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41399"/>
              <a:gd name="adj6" fmla="val -18013"/>
              <a:gd name="adj7" fmla="val 47403"/>
              <a:gd name="adj8" fmla="val -469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Reward sequences of a’s are better sequences of b’s.</a:t>
            </a:r>
          </a:p>
          <a:p>
            <a:pPr algn="ctr"/>
            <a:r>
              <a:rPr lang="en-US" dirty="0"/>
              <a:t>Add a new reward r to sequences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0"/>
            <a:ext cx="11480800" cy="5460999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Given:</a:t>
            </a:r>
          </a:p>
          <a:p>
            <a:pPr lvl="1"/>
            <a:endParaRPr lang="en-US" sz="1900" dirty="0"/>
          </a:p>
          <a:p>
            <a:pPr lvl="1"/>
            <a:r>
              <a:rPr lang="en-US" sz="1900" dirty="0"/>
              <a:t>Actions: East, West, and Exit (only available in </a:t>
            </a:r>
            <a:r>
              <a:rPr lang="en-US" sz="1900" dirty="0">
                <a:highlight>
                  <a:srgbClr val="FFFF00"/>
                </a:highlight>
              </a:rPr>
              <a:t>exit states a, e</a:t>
            </a:r>
            <a:r>
              <a:rPr lang="en-US" sz="1900" dirty="0"/>
              <a:t>)</a:t>
            </a:r>
          </a:p>
          <a:p>
            <a:pPr lvl="1"/>
            <a:r>
              <a:rPr lang="en-US" sz="1900" dirty="0"/>
              <a:t>There is a reward of 10 at state a and 1 at state.</a:t>
            </a:r>
          </a:p>
          <a:p>
            <a:pPr lvl="1"/>
            <a:r>
              <a:rPr lang="en-US" sz="1900" dirty="0"/>
              <a:t>Transitions: deterministic</a:t>
            </a:r>
          </a:p>
          <a:p>
            <a:pPr marL="457176" lvl="1" indent="0">
              <a:buNone/>
            </a:pPr>
            <a:endParaRPr lang="en-US" sz="1900" dirty="0"/>
          </a:p>
          <a:p>
            <a:endParaRPr lang="en-US" sz="1600" dirty="0"/>
          </a:p>
          <a:p>
            <a:r>
              <a:rPr lang="en-US" sz="1900" dirty="0"/>
              <a:t>Quiz 1: For </a:t>
            </a:r>
            <a:r>
              <a:rPr lang="en-US" sz="1900" dirty="0">
                <a:sym typeface="Symbol" charset="0"/>
              </a:rPr>
              <a:t></a:t>
            </a:r>
            <a:r>
              <a:rPr lang="en-US" sz="1900" dirty="0"/>
              <a:t> = 1, what is the optimal policy?</a:t>
            </a:r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r>
              <a:rPr lang="en-US" sz="1900" dirty="0"/>
              <a:t>Quiz 2: For </a:t>
            </a:r>
            <a:r>
              <a:rPr lang="en-US" sz="1900" dirty="0">
                <a:sym typeface="Symbol" charset="0"/>
              </a:rPr>
              <a:t></a:t>
            </a:r>
            <a:r>
              <a:rPr lang="en-US" sz="1900" dirty="0"/>
              <a:t> = 0.1, what is the optimal policy?</a:t>
            </a:r>
          </a:p>
          <a:p>
            <a:pPr lvl="2"/>
            <a:endParaRPr lang="en-US" sz="15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marL="914353" lvl="2" indent="0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r>
              <a:rPr lang="en-US" sz="1900" dirty="0"/>
              <a:t>Quiz 3: For which </a:t>
            </a:r>
            <a:r>
              <a:rPr lang="en-US" sz="1900" dirty="0">
                <a:sym typeface="Symbol" charset="0"/>
              </a:rPr>
              <a:t></a:t>
            </a:r>
            <a:r>
              <a:rPr lang="en-US" sz="1900" dirty="0">
                <a:latin typeface="cmmi10"/>
                <a:ea typeface="cmmi10"/>
                <a:cs typeface="cmmi10"/>
              </a:rPr>
              <a:t> </a:t>
            </a:r>
            <a:r>
              <a:rPr lang="en-US" sz="1900" dirty="0"/>
              <a:t>are West and East equally good when in state d? </a:t>
            </a:r>
            <a:br>
              <a:rPr lang="en-US" sz="1900" dirty="0"/>
            </a:br>
            <a:r>
              <a:rPr lang="en-US" sz="1900" dirty="0"/>
              <a:t>                                               </a:t>
            </a:r>
            <a:r>
              <a:rPr lang="en-US" sz="1900" dirty="0">
                <a:highlight>
                  <a:srgbClr val="FFFF00"/>
                </a:highlight>
                <a:sym typeface="Symbol" charset="0"/>
              </a:rPr>
              <a:t> = 1 / sqrt(10)</a:t>
            </a:r>
            <a:endParaRPr lang="en-US" sz="1900" dirty="0">
              <a:highlight>
                <a:srgbClr val="FFFF00"/>
              </a:highligh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24800" y="1250961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77200" y="2523787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77200" y="33828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8C693D1-A72E-313F-8634-DC6756C7EA56}"/>
              </a:ext>
            </a:extLst>
          </p:cNvPr>
          <p:cNvSpPr/>
          <p:nvPr/>
        </p:nvSpPr>
        <p:spPr>
          <a:xfrm>
            <a:off x="6451600" y="4277080"/>
            <a:ext cx="5334000" cy="17584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Quiz 2 on state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d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 rewards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east : 0 +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 * 1 = 0.1 from d.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west : 0 +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 * 0 + 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2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*  0 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+ 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3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* 10 = 0.01 from d.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So it is better to go to east in you are in state 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In other states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sym typeface="Symbol" charset="0"/>
              </a:rPr>
              <a:t>b and 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, go to west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22AA5C-994A-0F6F-F3A3-56DC3FAF3E1F}"/>
              </a:ext>
            </a:extLst>
          </p:cNvPr>
          <p:cNvSpPr/>
          <p:nvPr/>
        </p:nvSpPr>
        <p:spPr>
          <a:xfrm>
            <a:off x="8955967" y="2829968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534BC868-A8C6-125C-445C-32EC4F0FFC16}"/>
              </a:ext>
            </a:extLst>
          </p:cNvPr>
          <p:cNvSpPr/>
          <p:nvPr/>
        </p:nvSpPr>
        <p:spPr>
          <a:xfrm>
            <a:off x="9541659" y="2840329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B1E9D57-38C6-BB24-C87C-F5BBF3A8BBEF}"/>
              </a:ext>
            </a:extLst>
          </p:cNvPr>
          <p:cNvSpPr/>
          <p:nvPr/>
        </p:nvSpPr>
        <p:spPr>
          <a:xfrm>
            <a:off x="10149614" y="2837637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5626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if the environment does not contain a terminal state, or if the agent never reaches one, then all environment histories will be infinitely long, and utilities with additive undiscounted rewards will generally be </a:t>
            </a:r>
            <a:r>
              <a:rPr lang="en-US" sz="2800" dirty="0" err="1"/>
              <a:t>infifinite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3 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Sum of rewards are bounded (</a:t>
            </a:r>
            <a:r>
              <a:rPr lang="en-US" sz="2000" dirty="0" err="1">
                <a:sym typeface="Symbol" charset="0"/>
              </a:rPr>
              <a:t>R</a:t>
            </a:r>
            <a:r>
              <a:rPr lang="en-US" sz="2000" baseline="-25000" dirty="0" err="1">
                <a:sym typeface="Symbol" charset="0"/>
              </a:rPr>
              <a:t>max</a:t>
            </a:r>
            <a:r>
              <a:rPr lang="en-US" sz="2000" dirty="0">
                <a:sym typeface="Symbol" charset="0"/>
              </a:rPr>
              <a:t> : Maximum reward)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09800" y="4571626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5215" y="32005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644" y="1371600"/>
            <a:ext cx="6171407" cy="360802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04DB7-1403-3278-3719-AB308411D2A6}"/>
              </a:ext>
            </a:extLst>
          </p:cNvPr>
          <p:cNvSpPr txBox="1"/>
          <p:nvPr/>
        </p:nvSpPr>
        <p:spPr>
          <a:xfrm>
            <a:off x="1600200" y="5334000"/>
            <a:ext cx="1028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this section, we present two different algorithms for solving MDPs: </a:t>
            </a:r>
          </a:p>
          <a:p>
            <a:r>
              <a:rPr lang="en-US" dirty="0"/>
              <a:t>-  value iteration, and </a:t>
            </a:r>
          </a:p>
          <a:p>
            <a:r>
              <a:rPr lang="en-US" dirty="0"/>
              <a:t>-  policy iteration.</a:t>
            </a: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0BFE8-4ABF-0C52-4C9C-E3DBEE50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Non-Deterministic Search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25F5C-5C36-13A8-E5B3-ACA8A0F6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non-deterministic search problem is one where actions or </a:t>
            </a:r>
            <a:r>
              <a:rPr lang="en-US" dirty="0">
                <a:solidFill>
                  <a:srgbClr val="FF0000"/>
                </a:solidFill>
              </a:rPr>
              <a:t>algorithmic steps can lead to multiple possible outcomes</a:t>
            </a:r>
            <a:r>
              <a:rPr lang="en-US" dirty="0"/>
              <a:t>, rather than a single predictable result</a:t>
            </a:r>
            <a:r>
              <a:rPr lang="tr-TR" dirty="0"/>
              <a:t>.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computer science</a:t>
            </a:r>
            <a:r>
              <a:rPr lang="en-US" dirty="0"/>
              <a:t>, a </a:t>
            </a:r>
            <a:r>
              <a:rPr lang="en-US" dirty="0">
                <a:solidFill>
                  <a:srgbClr val="FF0000"/>
                </a:solidFill>
              </a:rPr>
              <a:t>non-deterministic algorithm may produce different outputs </a:t>
            </a:r>
            <a:r>
              <a:rPr lang="en-US" dirty="0"/>
              <a:t>for the same input on different runs.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non-deterministic search </a:t>
            </a:r>
            <a:r>
              <a:rPr lang="en-US" dirty="0"/>
              <a:t>problem is a search task where the algorithm </a:t>
            </a:r>
            <a:r>
              <a:rPr lang="en-US" dirty="0">
                <a:solidFill>
                  <a:srgbClr val="FF0000"/>
                </a:solidFill>
              </a:rPr>
              <a:t>explores possible solutions by guessing </a:t>
            </a:r>
            <a:r>
              <a:rPr lang="en-US" dirty="0"/>
              <a:t>and then </a:t>
            </a:r>
            <a:r>
              <a:rPr lang="en-US" dirty="0">
                <a:solidFill>
                  <a:srgbClr val="FF0000"/>
                </a:solidFill>
              </a:rPr>
              <a:t>verifying</a:t>
            </a:r>
            <a:r>
              <a:rPr lang="en-US" dirty="0"/>
              <a:t> rather than deterministically following a fixed path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341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3BF7D-41CA-7291-C5F2-023C6120C804}"/>
              </a:ext>
            </a:extLst>
          </p:cNvPr>
          <p:cNvSpPr txBox="1"/>
          <p:nvPr/>
        </p:nvSpPr>
        <p:spPr>
          <a:xfrm>
            <a:off x="381000" y="3048000"/>
            <a:ext cx="2268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The values in triangles</a:t>
            </a:r>
          </a:p>
          <a:p>
            <a:r>
              <a:rPr lang="en-US" dirty="0">
                <a:latin typeface="Calibri"/>
                <a:cs typeface="Calibri"/>
              </a:rPr>
              <a:t>Show Q-values for</a:t>
            </a:r>
          </a:p>
          <a:p>
            <a:r>
              <a:rPr lang="en-US" dirty="0">
                <a:latin typeface="Calibri"/>
                <a:cs typeface="Calibri"/>
              </a:rPr>
              <a:t>going Up, Down, </a:t>
            </a:r>
          </a:p>
          <a:p>
            <a:r>
              <a:rPr lang="en-US" dirty="0">
                <a:latin typeface="Calibri"/>
                <a:cs typeface="Calibri"/>
              </a:rPr>
              <a:t>Left and Right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F67FE7-65ED-34A7-BD01-B60A2255BFF0}"/>
              </a:ext>
            </a:extLst>
          </p:cNvPr>
          <p:cNvSpPr txBox="1"/>
          <p:nvPr/>
        </p:nvSpPr>
        <p:spPr>
          <a:xfrm>
            <a:off x="9045042" y="1600200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- Search Tree with 2 iterations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2C6E-8EB7-C07A-436B-1A61513F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Stochastic</a:t>
            </a:r>
            <a:r>
              <a:rPr lang="tr-TR" dirty="0"/>
              <a:t> </a:t>
            </a:r>
            <a:r>
              <a:rPr lang="tr-TR" dirty="0" err="1"/>
              <a:t>Decision-Making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DA211-E649-F06F-3FD8-ECAF87B35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11963400" cy="5638800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S</a:t>
            </a:r>
            <a:r>
              <a:rPr lang="en-US" dirty="0" err="1"/>
              <a:t>tochastic</a:t>
            </a:r>
            <a:r>
              <a:rPr lang="en-US" dirty="0"/>
              <a:t> environment</a:t>
            </a:r>
            <a:endParaRPr lang="tr-TR" dirty="0"/>
          </a:p>
          <a:p>
            <a:pPr lvl="1"/>
            <a:r>
              <a:rPr lang="en-US" dirty="0"/>
              <a:t>A stochastic environment is one where </a:t>
            </a:r>
            <a:r>
              <a:rPr lang="en-US" dirty="0">
                <a:solidFill>
                  <a:srgbClr val="FF0000"/>
                </a:solidFill>
              </a:rPr>
              <a:t>the outcome of actions is uncertain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governed by probability distributions </a:t>
            </a:r>
            <a:r>
              <a:rPr lang="en-US" dirty="0"/>
              <a:t>rather than deterministic rules. In other words, the same action taken in the same state can lead to different results at different times.</a:t>
            </a:r>
            <a:endParaRPr lang="tr-TR" dirty="0"/>
          </a:p>
          <a:p>
            <a:r>
              <a:rPr lang="tr-TR" dirty="0" err="1"/>
              <a:t>Stochastic</a:t>
            </a:r>
            <a:r>
              <a:rPr lang="tr-TR" dirty="0"/>
              <a:t> </a:t>
            </a:r>
            <a:r>
              <a:rPr lang="tr-TR" dirty="0" err="1"/>
              <a:t>Decision-Making</a:t>
            </a:r>
            <a:endParaRPr lang="tr-TR" dirty="0"/>
          </a:p>
          <a:p>
            <a:pPr lvl="1"/>
            <a:r>
              <a:rPr lang="en-US" dirty="0"/>
              <a:t>Stochastic decision-making refers to </a:t>
            </a:r>
            <a:r>
              <a:rPr lang="en-US" dirty="0">
                <a:solidFill>
                  <a:srgbClr val="FF0000"/>
                </a:solidFill>
              </a:rPr>
              <a:t>making choices in environments where outcomes are uncertain and governed by probability distributions</a:t>
            </a:r>
            <a:r>
              <a:rPr lang="en-US" dirty="0"/>
              <a:t>. Unlike deterministic settings, where actions lead to predictable results, stochastic environments require strategies that account for randomness and risk</a:t>
            </a:r>
            <a:r>
              <a:rPr lang="tr-TR" dirty="0"/>
              <a:t>.</a:t>
            </a:r>
          </a:p>
          <a:p>
            <a:pPr lvl="1"/>
            <a:r>
              <a:rPr lang="en-US" dirty="0"/>
              <a:t>Core Characteristics</a:t>
            </a:r>
            <a:r>
              <a:rPr lang="tr-TR" dirty="0"/>
              <a:t>:</a:t>
            </a:r>
            <a:endParaRPr lang="en-US" dirty="0"/>
          </a:p>
          <a:p>
            <a:pPr lvl="2"/>
            <a:r>
              <a:rPr lang="en-US" dirty="0">
                <a:solidFill>
                  <a:srgbClr val="FF0000"/>
                </a:solidFill>
              </a:rPr>
              <a:t>Uncertainty:</a:t>
            </a:r>
            <a:r>
              <a:rPr lang="en-US" dirty="0"/>
              <a:t> Actions don’t guarantee a single outcome; instead, they produce a range of possible results.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Probabilistic Transitions</a:t>
            </a:r>
            <a:r>
              <a:rPr lang="en-US" dirty="0"/>
              <a:t>: Future states depend on probabilities, not certainties.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Sequential Nature</a:t>
            </a:r>
            <a:r>
              <a:rPr lang="en-US" dirty="0"/>
              <a:t>: Decisions are often made step by step, with each choice influencing future options.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Optimization Goal</a:t>
            </a:r>
            <a:r>
              <a:rPr lang="en-US" dirty="0"/>
              <a:t>: </a:t>
            </a:r>
            <a:r>
              <a:rPr lang="en-US" b="1" dirty="0"/>
              <a:t>Maximize expected reward</a:t>
            </a:r>
            <a:r>
              <a:rPr lang="en-US" dirty="0"/>
              <a:t> (or minimize expected cost) over time.</a:t>
            </a:r>
            <a:endParaRPr lang="tr-TR" dirty="0"/>
          </a:p>
          <a:p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782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EEBA7FF-2205-1E57-914D-DB0D465EFBEF}"/>
              </a:ext>
            </a:extLst>
          </p:cNvPr>
          <p:cNvSpPr txBox="1"/>
          <p:nvPr/>
        </p:nvSpPr>
        <p:spPr>
          <a:xfrm>
            <a:off x="3049097" y="3232821"/>
            <a:ext cx="609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Symbol" charset="0"/>
              </a:rPr>
              <a:t></a:t>
            </a:r>
            <a:endParaRPr lang="tr-T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DB6C8-921C-7457-0008-67B52D2952B4}"/>
              </a:ext>
            </a:extLst>
          </p:cNvPr>
          <p:cNvSpPr txBox="1"/>
          <p:nvPr/>
        </p:nvSpPr>
        <p:spPr>
          <a:xfrm>
            <a:off x="9230023" y="1298845"/>
            <a:ext cx="26571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We play the game long time, not stop after 2 iterations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Some branches are the same (repetitions)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Use caching or bottom-up dynamic programming</a:t>
            </a:r>
            <a:endParaRPr lang="tr-TR"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B9F3-7F4D-EEC3-723D-37258DD1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Markov </a:t>
            </a:r>
            <a:r>
              <a:rPr lang="tr-TR" dirty="0" err="1"/>
              <a:t>Decision</a:t>
            </a:r>
            <a:r>
              <a:rPr lang="tr-TR" dirty="0"/>
              <a:t> </a:t>
            </a:r>
            <a:r>
              <a:rPr lang="tr-TR" dirty="0" err="1"/>
              <a:t>Processes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A5F49-8D7D-79FC-22EF-600EDBF1D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Markov Decision Processes (MDPs) are indeed </a:t>
            </a:r>
            <a:r>
              <a:rPr lang="en-US" dirty="0">
                <a:solidFill>
                  <a:srgbClr val="FF0000"/>
                </a:solidFill>
              </a:rPr>
              <a:t>a type of non-deterministic search problem</a:t>
            </a:r>
            <a:r>
              <a:rPr lang="en-US" dirty="0"/>
              <a:t>, because actions don’t always lead to a single predictable outcome. </a:t>
            </a:r>
            <a:endParaRPr lang="tr-TR" dirty="0"/>
          </a:p>
          <a:p>
            <a:r>
              <a:rPr lang="en-US" dirty="0"/>
              <a:t>A Markov Decision Process (MDP) is a mathematical framework for modeling sequential decision problems where:</a:t>
            </a:r>
          </a:p>
          <a:p>
            <a:pPr lvl="1"/>
            <a:r>
              <a:rPr lang="en-US" dirty="0"/>
              <a:t>The environment is </a:t>
            </a:r>
            <a:r>
              <a:rPr lang="en-US" dirty="0">
                <a:solidFill>
                  <a:srgbClr val="FF0000"/>
                </a:solidFill>
              </a:rPr>
              <a:t>fully observable </a:t>
            </a:r>
            <a:r>
              <a:rPr lang="en-US" dirty="0"/>
              <a:t>(the agent knows the current state).</a:t>
            </a:r>
          </a:p>
          <a:p>
            <a:pPr lvl="1"/>
            <a:r>
              <a:rPr lang="en-US" dirty="0"/>
              <a:t>The environment is </a:t>
            </a:r>
            <a:r>
              <a:rPr lang="en-US" dirty="0">
                <a:solidFill>
                  <a:srgbClr val="FF0000"/>
                </a:solidFill>
              </a:rPr>
              <a:t>stochastic</a:t>
            </a:r>
            <a:r>
              <a:rPr lang="en-US" dirty="0"/>
              <a:t> (actions lead to probabilistic outcomes).</a:t>
            </a:r>
          </a:p>
          <a:p>
            <a:pPr lvl="1"/>
            <a:r>
              <a:rPr lang="en-US" dirty="0"/>
              <a:t>The dynamics follow the </a:t>
            </a:r>
            <a:r>
              <a:rPr lang="en-US" dirty="0">
                <a:solidFill>
                  <a:srgbClr val="FF0000"/>
                </a:solidFill>
              </a:rPr>
              <a:t>Markov property </a:t>
            </a:r>
            <a:r>
              <a:rPr lang="en-US" dirty="0"/>
              <a:t>(future depends only on the current state and action, not the full history).</a:t>
            </a:r>
          </a:p>
          <a:p>
            <a:pPr lvl="1"/>
            <a:r>
              <a:rPr lang="en-US" dirty="0"/>
              <a:t>Rewards are </a:t>
            </a:r>
            <a:r>
              <a:rPr lang="en-US" dirty="0">
                <a:solidFill>
                  <a:srgbClr val="FF0000"/>
                </a:solidFill>
              </a:rPr>
              <a:t>additive over time </a:t>
            </a:r>
            <a:r>
              <a:rPr lang="en-US" dirty="0"/>
              <a:t>(the agent seeks to maximize cumulative reward).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1194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17BD4-867E-B7DC-D5B9-C7BE46F52D09}"/>
              </a:ext>
            </a:extLst>
          </p:cNvPr>
          <p:cNvSpPr txBox="1"/>
          <p:nvPr/>
        </p:nvSpPr>
        <p:spPr>
          <a:xfrm>
            <a:off x="9906001" y="1828800"/>
            <a:ext cx="2057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Values converge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don’t change much after certain number of iterations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Time-Limited Values (Compute v</a:t>
            </a:r>
            <a:r>
              <a:rPr lang="en-US" baseline="-25000" dirty="0"/>
              <a:t>0</a:t>
            </a:r>
            <a:r>
              <a:rPr lang="en-US" dirty="0"/>
              <a:t>,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 </a:t>
            </a:r>
            <a:r>
              <a:rPr lang="en-US" dirty="0"/>
              <a:t>, …)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Markov </a:t>
            </a:r>
            <a:r>
              <a:rPr lang="tr-TR" dirty="0" err="1"/>
              <a:t>Decision</a:t>
            </a:r>
            <a:r>
              <a:rPr lang="tr-TR" dirty="0"/>
              <a:t> </a:t>
            </a:r>
            <a:r>
              <a:rPr lang="tr-TR" dirty="0" err="1"/>
              <a:t>Processes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173705"/>
            <a:ext cx="3560221" cy="308409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3CAC1-62FC-98BF-A671-73A4C9E1D732}"/>
              </a:ext>
            </a:extLst>
          </p:cNvPr>
          <p:cNvSpPr txBox="1"/>
          <p:nvPr/>
        </p:nvSpPr>
        <p:spPr>
          <a:xfrm>
            <a:off x="3865021" y="1149684"/>
            <a:ext cx="797185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NimbusRomNo9L-Regu"/>
              </a:rPr>
              <a:t>MDPs are </a:t>
            </a:r>
            <a:r>
              <a:rPr lang="en-US" sz="3200" dirty="0">
                <a:solidFill>
                  <a:srgbClr val="FF0000"/>
                </a:solidFill>
                <a:latin typeface="NimbusRomNo9L-Regu"/>
              </a:rPr>
              <a:t>non-deterministic search problems.</a:t>
            </a:r>
            <a:endParaRPr lang="tr-TR" sz="3200" b="0" i="0" u="none" strike="noStrike" baseline="0" dirty="0">
              <a:solidFill>
                <a:srgbClr val="FF0000"/>
              </a:solidFill>
              <a:latin typeface="NimbusRomNo9L-Regu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solidFill>
                  <a:srgbClr val="FF0000"/>
                </a:solidFill>
                <a:latin typeface="NimbusRomNo9L-Regu"/>
              </a:rPr>
              <a:t>Markov decision Process (MDP)</a:t>
            </a:r>
            <a:r>
              <a:rPr lang="en-US" sz="3200" b="0" i="0" u="none" strike="noStrike" baseline="0" dirty="0">
                <a:latin typeface="NimbusRomNo9L-Regu"/>
              </a:rPr>
              <a:t> consists of</a:t>
            </a:r>
            <a:endParaRPr lang="tr-TR" sz="3200" b="0" i="0" u="none" strike="noStrike" baseline="0" dirty="0">
              <a:latin typeface="NimbusRomNo9L-Regu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NimbusRomNo9L-Regu"/>
              </a:rPr>
              <a:t> a set of states (with an initial state s</a:t>
            </a:r>
            <a:r>
              <a:rPr lang="en-US" sz="3200" b="0" i="0" u="none" strike="noStrike" baseline="-25000" dirty="0">
                <a:latin typeface="NimbusRomNo9L-Regu"/>
              </a:rPr>
              <a:t>0</a:t>
            </a:r>
            <a:r>
              <a:rPr lang="en-US" sz="3200" b="0" i="0" u="none" strike="noStrike" baseline="0" dirty="0">
                <a:latin typeface="NimbusRomNo9L-Regu"/>
              </a:rPr>
              <a:t>);</a:t>
            </a:r>
            <a:endParaRPr lang="tr-TR" sz="3200" b="0" i="0" u="none" strike="noStrike" baseline="0" dirty="0">
              <a:latin typeface="NimbusRomNo9L-Regu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NimbusRomNo9L-Regu"/>
              </a:rPr>
              <a:t> a set ACTIONS(s) of actions in each state; </a:t>
            </a:r>
            <a:endParaRPr lang="tr-TR" sz="3200" b="0" i="0" u="none" strike="noStrike" baseline="0" dirty="0">
              <a:latin typeface="NimbusRomNo9L-Regu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NimbusRomNo9L-Regu"/>
              </a:rPr>
              <a:t>a transition model P(s’ | </a:t>
            </a:r>
            <a:r>
              <a:rPr lang="en-US" sz="3200" b="0" i="0" u="none" strike="noStrike" baseline="0" dirty="0" err="1">
                <a:latin typeface="NimbusRomNo9L-Regu"/>
              </a:rPr>
              <a:t>s;a</a:t>
            </a:r>
            <a:r>
              <a:rPr lang="en-US" sz="3200" b="0" i="0" u="none" strike="noStrike" baseline="0" dirty="0">
                <a:latin typeface="NimbusRomNo9L-Regu"/>
              </a:rPr>
              <a:t>); and</a:t>
            </a:r>
            <a:endParaRPr lang="tr-TR" sz="3200" b="0" i="0" u="none" strike="noStrike" baseline="0" dirty="0">
              <a:latin typeface="NimbusRomNo9L-Regu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latin typeface="NimbusRomNo9L-Regu"/>
              </a:rPr>
              <a:t> a reward function R(</a:t>
            </a:r>
            <a:r>
              <a:rPr lang="en-US" sz="3200" b="0" i="0" u="none" strike="noStrike" baseline="0" dirty="0" err="1">
                <a:latin typeface="NimbusRomNo9L-Regu"/>
              </a:rPr>
              <a:t>s,a</a:t>
            </a:r>
            <a:r>
              <a:rPr lang="en-US" sz="3200" dirty="0">
                <a:latin typeface="NimbusRomNo9L-Regu"/>
              </a:rPr>
              <a:t>,</a:t>
            </a:r>
            <a:r>
              <a:rPr lang="en-US" sz="3200" b="0" i="0" u="none" strike="noStrike" baseline="0" dirty="0">
                <a:latin typeface="NimbusRomNo9L-Regu"/>
              </a:rPr>
              <a:t> s’).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NimbusRomNo9L-Regu"/>
              </a:rPr>
              <a:t>T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NimbusRomNo9L-Regu"/>
              </a:rPr>
              <a:t>ransitions are Markovian </a:t>
            </a:r>
            <a:r>
              <a:rPr lang="en-US" sz="3200" b="0" i="0" u="none" strike="noStrike" baseline="0" dirty="0">
                <a:latin typeface="NimbusRomNo9L-Regu"/>
              </a:rPr>
              <a:t>that means the probability of reaching state s’ from s depends only on s and </a:t>
            </a:r>
            <a:r>
              <a:rPr lang="en-US" sz="3200" b="0" i="0" u="none" strike="noStrike" baseline="0" dirty="0">
                <a:solidFill>
                  <a:srgbClr val="FF0000"/>
                </a:solidFill>
                <a:latin typeface="NimbusRomNo9L-Regu"/>
              </a:rPr>
              <a:t>not on the history of earlier</a:t>
            </a:r>
            <a:r>
              <a:rPr lang="en-US" sz="3200" b="0" i="0" u="none" strike="noStrike" baseline="0" dirty="0">
                <a:latin typeface="NimbusRomNo9L-Regu"/>
              </a:rPr>
              <a:t> states.</a:t>
            </a:r>
          </a:p>
          <a:p>
            <a:pPr algn="l"/>
            <a:endParaRPr lang="tr-TR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3" name="Callout: Line with Accent Bar 2">
            <a:extLst>
              <a:ext uri="{FF2B5EF4-FFF2-40B4-BE49-F238E27FC236}">
                <a16:creationId xmlns:a16="http://schemas.microsoft.com/office/drawing/2014/main" id="{041B0B27-3471-BD7C-F80E-62A60B1CC21F}"/>
              </a:ext>
            </a:extLst>
          </p:cNvPr>
          <p:cNvSpPr/>
          <p:nvPr/>
        </p:nvSpPr>
        <p:spPr>
          <a:xfrm>
            <a:off x="708762" y="6002374"/>
            <a:ext cx="3276600" cy="612648"/>
          </a:xfrm>
          <a:prstGeom prst="accentCallout1">
            <a:avLst>
              <a:gd name="adj1" fmla="val 19824"/>
              <a:gd name="adj2" fmla="val -101"/>
              <a:gd name="adj3" fmla="val -242917"/>
              <a:gd name="adj4" fmla="val 184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(Q1(cool, slow) = 1, Q1(</a:t>
            </a:r>
            <a:r>
              <a:rPr lang="en-US" dirty="0" err="1"/>
              <a:t>cool,fast</a:t>
            </a:r>
            <a:r>
              <a:rPr lang="en-US" dirty="0"/>
              <a:t>) = 2))</a:t>
            </a:r>
            <a:endParaRPr lang="tr-TR" dirty="0"/>
          </a:p>
        </p:txBody>
      </p:sp>
      <p:sp>
        <p:nvSpPr>
          <p:cNvPr id="19" name="Callout: Line with Accent Bar 18">
            <a:extLst>
              <a:ext uri="{FF2B5EF4-FFF2-40B4-BE49-F238E27FC236}">
                <a16:creationId xmlns:a16="http://schemas.microsoft.com/office/drawing/2014/main" id="{683C15A2-37CD-F181-AFCD-4D1BC44A6089}"/>
              </a:ext>
            </a:extLst>
          </p:cNvPr>
          <p:cNvSpPr/>
          <p:nvPr/>
        </p:nvSpPr>
        <p:spPr>
          <a:xfrm>
            <a:off x="4332043" y="6055503"/>
            <a:ext cx="3276600" cy="612648"/>
          </a:xfrm>
          <a:prstGeom prst="accentCallout1">
            <a:avLst>
              <a:gd name="adj1" fmla="val 19824"/>
              <a:gd name="adj2" fmla="val -101"/>
              <a:gd name="adj3" fmla="val -259023"/>
              <a:gd name="adj4" fmla="val -405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(Q1(warm, slow) = 1, Q1(</a:t>
            </a:r>
            <a:r>
              <a:rPr lang="en-US" dirty="0" err="1"/>
              <a:t>warm,fast</a:t>
            </a:r>
            <a:r>
              <a:rPr lang="en-US" dirty="0"/>
              <a:t>) = -10))</a:t>
            </a:r>
            <a:endParaRPr lang="tr-TR" dirty="0"/>
          </a:p>
        </p:txBody>
      </p:sp>
      <p:sp>
        <p:nvSpPr>
          <p:cNvPr id="20" name="Callout: Line with Accent Bar 19">
            <a:extLst>
              <a:ext uri="{FF2B5EF4-FFF2-40B4-BE49-F238E27FC236}">
                <a16:creationId xmlns:a16="http://schemas.microsoft.com/office/drawing/2014/main" id="{773E1EBB-2186-7EC1-A3F8-01C38FC630A2}"/>
              </a:ext>
            </a:extLst>
          </p:cNvPr>
          <p:cNvSpPr/>
          <p:nvPr/>
        </p:nvSpPr>
        <p:spPr>
          <a:xfrm>
            <a:off x="26314" y="135209"/>
            <a:ext cx="3210268" cy="770803"/>
          </a:xfrm>
          <a:prstGeom prst="accentCallout1">
            <a:avLst>
              <a:gd name="adj1" fmla="val 19824"/>
              <a:gd name="adj2" fmla="val -101"/>
              <a:gd name="adj3" fmla="val 292894"/>
              <a:gd name="adj4" fmla="val 371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Max (Q2(cool, slow) = 1+2, Q2(</a:t>
            </a:r>
            <a:r>
              <a:rPr lang="en-US" sz="1400" dirty="0" err="1"/>
              <a:t>cool,fast</a:t>
            </a:r>
            <a:r>
              <a:rPr lang="en-US" sz="1400" dirty="0"/>
              <a:t>) = ((2+2)+(2+1))/2=3.5)</a:t>
            </a:r>
            <a:endParaRPr lang="tr-T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B46B-39BB-5174-16A7-3097B65A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6A609-8930-FE2D-8D11-51B2FCCC2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576" y="1397000"/>
            <a:ext cx="9122847" cy="4729163"/>
          </a:xfrm>
        </p:spPr>
      </p:pic>
    </p:spTree>
    <p:extLst>
      <p:ext uri="{BB962C8B-B14F-4D97-AF65-F5344CB8AC3E}">
        <p14:creationId xmlns:p14="http://schemas.microsoft.com/office/powerpoint/2010/main" val="2994684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0C7B-7488-957E-763F-B5A37AF3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2446E-73FC-D3CE-98C0-BA361D8C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447800"/>
            <a:ext cx="10210800" cy="5029200"/>
          </a:xfrm>
        </p:spPr>
      </p:pic>
    </p:spTree>
    <p:extLst>
      <p:ext uri="{BB962C8B-B14F-4D97-AF65-F5344CB8AC3E}">
        <p14:creationId xmlns:p14="http://schemas.microsoft.com/office/powerpoint/2010/main" val="2137051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94EB-48BE-32DD-5E9C-74C048F5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D0309-A84E-FF16-BB6E-2BAC742D0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91" y="1397000"/>
            <a:ext cx="8924217" cy="4729163"/>
          </a:xfrm>
        </p:spPr>
      </p:pic>
    </p:spTree>
    <p:extLst>
      <p:ext uri="{BB962C8B-B14F-4D97-AF65-F5344CB8AC3E}">
        <p14:creationId xmlns:p14="http://schemas.microsoft.com/office/powerpoint/2010/main" val="324476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DD313-8B04-3B6E-FEA1-75F0B3B9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GridWorld</a:t>
            </a:r>
            <a:r>
              <a:rPr lang="tr-T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tr-TR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Dynamic</a:t>
            </a:r>
            <a:r>
              <a:rPr lang="tr-T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Programming Demo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31-D4EB-104D-2B8D-974691B25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https://cs.stanford.edu/people/karpathy/reinforcejs/gridworld_dp.html</a:t>
            </a:r>
            <a:r>
              <a:rPr lang="en-US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5289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How to be optimal: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1: Take correct first action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2: Keep being optimal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over.</a:t>
            </a: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The Bellman equation is the basis of the value iteration algorithm for solving MDPs.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971800"/>
            <a:ext cx="3076881" cy="40520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6147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610600" y="1371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1600" y="43434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220200" y="1524000"/>
            <a:ext cx="2209800" cy="2427288"/>
            <a:chOff x="2400" y="1209"/>
            <a:chExt cx="1392" cy="1529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0386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3" y="2286000"/>
            <a:ext cx="6950388" cy="6908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discounted by </a:t>
            </a:r>
            <a:r>
              <a:rPr lang="el-GR" sz="1800" dirty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lang="en-US" sz="1800" baseline="300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(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*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|) different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2284-FA06-28D0-38B9-FA374A6B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</a:t>
            </a:r>
            <a:r>
              <a:rPr lang="en-US" dirty="0" err="1"/>
              <a:t>alue</a:t>
            </a:r>
            <a:r>
              <a:rPr lang="en-US" dirty="0"/>
              <a:t> iteration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1FEF5-D9B2-0655-D3CA-47384F34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1173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73025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3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-64371" y="1176227"/>
            <a:ext cx="781710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200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200" dirty="0">
                <a:latin typeface="Calibri" pitchFamily="34" charset="0"/>
              </a:rPr>
              <a:t>Walls block the agent’</a:t>
            </a:r>
            <a:r>
              <a:rPr lang="en-US" altLang="ja-JP" sz="2200" dirty="0">
                <a:latin typeface="Calibri" pitchFamily="34" charset="0"/>
              </a:rPr>
              <a:t>s path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200" dirty="0">
                <a:latin typeface="Calibri" pitchFamily="34" charset="0"/>
              </a:rPr>
              <a:t>The interaction with the environment terminates when the agent reaches one of the </a:t>
            </a:r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goal states, marked +1 or –1</a:t>
            </a:r>
            <a:r>
              <a:rPr lang="en-US" altLang="ja-JP" sz="2200" dirty="0">
                <a:latin typeface="Calibri" pitchFamily="34" charset="0"/>
              </a:rPr>
              <a:t>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The actions available to </a:t>
            </a:r>
            <a:r>
              <a:rPr lang="en-US" altLang="ja-JP" sz="2200" dirty="0">
                <a:latin typeface="Calibri" pitchFamily="34" charset="0"/>
              </a:rPr>
              <a:t>the agent in each state are given by ACTIONS(s), sometimes abbreviated to A(s).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200" dirty="0">
                <a:latin typeface="Calibri" pitchFamily="34" charset="0"/>
              </a:rPr>
              <a:t>In the 4x3 environment, the actions in every state are </a:t>
            </a:r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Up (North), Down (South), Left (West), and Right (East)</a:t>
            </a:r>
            <a:r>
              <a:rPr lang="en-US" altLang="ja-JP" sz="2200" dirty="0">
                <a:latin typeface="Calibri" pitchFamily="34" charset="0"/>
              </a:rPr>
              <a:t>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200" dirty="0">
                <a:latin typeface="Calibri" pitchFamily="34" charset="0"/>
              </a:rPr>
              <a:t>If the environment were deterministic, a solution would be easy: 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ja-JP" sz="2200" dirty="0">
                <a:latin typeface="Calibri" pitchFamily="34" charset="0"/>
              </a:rPr>
              <a:t>                   [Up, Up, Right, Right, Right]. </a:t>
            </a:r>
          </a:p>
          <a:p>
            <a:pPr marL="2857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ja-JP" sz="2200" dirty="0">
                <a:latin typeface="Calibri" pitchFamily="34" charset="0"/>
              </a:rPr>
              <a:t>Unfortunately, the environment won’t always go along with this solution, because </a:t>
            </a:r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the actions are unreliable (non-deterministic)</a:t>
            </a:r>
          </a:p>
          <a:p>
            <a:pPr eaLnBrk="0" hangingPunct="0">
              <a:spcBef>
                <a:spcPct val="20000"/>
              </a:spcBef>
            </a:pPr>
            <a:endParaRPr lang="en-US" altLang="ja-JP" sz="5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7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204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810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5884" y="5007864"/>
            <a:ext cx="1650380" cy="1460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Methods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219756"/>
            <a:ext cx="7608888" cy="533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588" y="1476848"/>
            <a:ext cx="5764212" cy="4851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Fixed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75235"/>
            <a:ext cx="11379200" cy="1782765"/>
          </a:xfrm>
        </p:spPr>
        <p:txBody>
          <a:bodyPr/>
          <a:lstStyle/>
          <a:p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trees max over all actions to compute the optimal values</a:t>
            </a:r>
          </a:p>
          <a:p>
            <a:pPr lvl="5"/>
            <a:endParaRPr lang="en-US" sz="8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we fixed some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(s</a:t>
            </a:r>
            <a:r>
              <a:rPr lang="en-US" sz="2400" dirty="0">
                <a:latin typeface="Calibri"/>
                <a:cs typeface="Calibri"/>
              </a:rPr>
              <a:t>), then the tree would be simpler – only one action per state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… though the tree’s value would depend on which policy we fixed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57400" y="1893614"/>
            <a:ext cx="3048000" cy="2754586"/>
            <a:chOff x="2400" y="1401"/>
            <a:chExt cx="1392" cy="125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239438" y="1893614"/>
            <a:ext cx="2590362" cy="2754586"/>
            <a:chOff x="2400" y="1401"/>
            <a:chExt cx="1183" cy="1258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526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the optimal 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294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what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 says to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Utilities for a Fixed Policy</a:t>
            </a:r>
          </a:p>
        </p:txBody>
      </p:sp>
      <p:sp>
        <p:nvSpPr>
          <p:cNvPr id="1727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Another basic operation: compute the utility of a state s under a fixed (generally non-optimal) policy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Define the utility of a state s, under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V</a:t>
            </a:r>
            <a:r>
              <a:rPr lang="en-US" sz="2000" baseline="300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000" dirty="0">
                <a:latin typeface="Calibri"/>
                <a:cs typeface="Calibri"/>
              </a:rPr>
              <a:t>(s) = expected total discounted rewards starting in s and following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</a:t>
            </a:r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Recursive relation (one-step look-ahead / Bellman equation):</a:t>
            </a:r>
          </a:p>
        </p:txBody>
      </p:sp>
      <p:pic>
        <p:nvPicPr>
          <p:cNvPr id="61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58868" y="4800600"/>
            <a:ext cx="7070738" cy="64582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9068238" y="1600200"/>
            <a:ext cx="2590362" cy="2754586"/>
            <a:chOff x="2400" y="1401"/>
            <a:chExt cx="1183" cy="1258"/>
          </a:xfrm>
        </p:grpSpPr>
        <p:sp>
          <p:nvSpPr>
            <p:cNvPr id="4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5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427" y="1219200"/>
            <a:ext cx="4592932" cy="4562475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23" y="1219200"/>
            <a:ext cx="4647754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880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275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8813" r="71526" b="32430"/>
          <a:stretch/>
        </p:blipFill>
        <p:spPr bwMode="auto">
          <a:xfrm>
            <a:off x="7262750" y="1828800"/>
            <a:ext cx="3068664" cy="40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271" r="67839" b="25876"/>
          <a:stretch/>
        </p:blipFill>
        <p:spPr bwMode="auto">
          <a:xfrm>
            <a:off x="1858254" y="1852550"/>
            <a:ext cx="3006671" cy="39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D1D29-6318-66C6-2E02-E5E91602972E}"/>
              </a:ext>
            </a:extLst>
          </p:cNvPr>
          <p:cNvSpPr txBox="1"/>
          <p:nvPr/>
        </p:nvSpPr>
        <p:spPr>
          <a:xfrm>
            <a:off x="2651140" y="6125183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Bad Policy</a:t>
            </a:r>
            <a:endParaRPr lang="tr-TR" b="1" dirty="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1E20-A6A5-3E23-4E45-CC2A1640B6E3}"/>
              </a:ext>
            </a:extLst>
          </p:cNvPr>
          <p:cNvSpPr txBox="1"/>
          <p:nvPr/>
        </p:nvSpPr>
        <p:spPr>
          <a:xfrm>
            <a:off x="8246064" y="6096000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Good Policy</a:t>
            </a:r>
            <a:endParaRPr lang="tr-TR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How do we calculate the V’s for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Efficiency: O(S</a:t>
            </a:r>
            <a:r>
              <a:rPr lang="en-US" sz="2400" baseline="30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Solve with </a:t>
            </a:r>
            <a:r>
              <a:rPr lang="en-US" sz="2000" dirty="0" err="1">
                <a:latin typeface="Calibri"/>
                <a:cs typeface="Calibri"/>
              </a:rPr>
              <a:t>Matlab</a:t>
            </a:r>
            <a:r>
              <a:rPr lang="en-US" sz="2000" dirty="0">
                <a:latin typeface="Calibri"/>
                <a:cs typeface="Calibri"/>
              </a:rPr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6" y="331653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3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1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8"/>
            <a:ext cx="1195552" cy="3347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q-values:</a:t>
            </a:r>
          </a:p>
          <a:p>
            <a:endParaRPr lang="en-US" sz="28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Completely trivial to decide!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Important lesson: actions are easier to select from q-values than values!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99872" y="3781300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813955" y="3768968"/>
            <a:ext cx="1195552" cy="3347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3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0" y="1064126"/>
            <a:ext cx="775273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We are in a non-deterministic, stochastic or noisy environment.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4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With 80% of the time, the action Up (North) takes place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With 10% of the time, the agent moves  Left (West) or Right (East)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If there is a wall in the direction the agent would have been taken, the agent stays there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The transition model </a:t>
            </a:r>
            <a:r>
              <a:rPr lang="en-US" sz="2000" dirty="0">
                <a:latin typeface="Calibri" pitchFamily="34" charset="0"/>
              </a:rPr>
              <a:t>(or just “model,” when the meaning is clear) describes the outcome of each action in each state.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Here, the outcome is stochastic</a:t>
            </a:r>
            <a:r>
              <a:rPr lang="en-US" sz="2000" dirty="0">
                <a:latin typeface="Calibri" pitchFamily="34" charset="0"/>
              </a:rPr>
              <a:t>, so we write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transition functions P(s’ | s, a) (or T(s ,a,  s’)) </a:t>
            </a:r>
            <a:r>
              <a:rPr lang="en-US" sz="2000" dirty="0">
                <a:latin typeface="Calibri" pitchFamily="34" charset="0"/>
              </a:rPr>
              <a:t>for the probability of reaching state s’ if action a is done in state s.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We will assume that </a:t>
            </a:r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transitions are Markovian</a:t>
            </a:r>
            <a:r>
              <a:rPr lang="en-US" sz="2000" dirty="0">
                <a:latin typeface="Calibri" pitchFamily="34" charset="0"/>
              </a:rPr>
              <a:t>: the probability of reaching s’ from s depends only on s and not on the history of earlier states.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5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7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204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810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5884" y="5007864"/>
            <a:ext cx="1650380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862" y="1448320"/>
            <a:ext cx="7018338" cy="4599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Value Iteration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Value iteration repeats the Bellman updates: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1: It’s slow – O(S</a:t>
            </a:r>
            <a:r>
              <a:rPr lang="en-US" sz="2800" baseline="30000" dirty="0">
                <a:latin typeface="Calibri"/>
                <a:cs typeface="Calibri"/>
              </a:rPr>
              <a:t>2</a:t>
            </a:r>
            <a:r>
              <a:rPr lang="en-US" sz="2800" dirty="0">
                <a:latin typeface="Calibri"/>
                <a:cs typeface="Calibri"/>
              </a:rPr>
              <a:t>A) per iteration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2: The “max” at each state rarely changes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3: The policy often converges long before the values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66801" y="2362200"/>
            <a:ext cx="6629400" cy="630314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34400" y="1447800"/>
            <a:ext cx="3048000" cy="2754586"/>
            <a:chOff x="2400" y="1401"/>
            <a:chExt cx="1392" cy="1258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067800" y="6411913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[Demo: value iteration (L9D2)]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98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41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1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016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91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99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2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" y="1117600"/>
            <a:ext cx="7752734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5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Small </a:t>
            </a:r>
            <a:r>
              <a:rPr lang="en-US" altLang="ja-JP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end (good or bad)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To complete the definition of the task environment, we must 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specify the utility function</a:t>
            </a:r>
            <a:r>
              <a:rPr lang="en-US" dirty="0">
                <a:latin typeface="Calibri" pitchFamily="34" charset="0"/>
              </a:rPr>
              <a:t> for the agent. Because the decision problem is sequential, the utility (reward) function  will depend on a sequence of states and actions.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For every transition from s to s’ via action a, the agent receives 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a reward </a:t>
            </a:r>
            <a:r>
              <a:rPr lang="en-US" dirty="0" err="1">
                <a:solidFill>
                  <a:srgbClr val="0000FF"/>
                </a:solidFill>
                <a:latin typeface="Calibri" pitchFamily="34" charset="0"/>
              </a:rPr>
              <a:t>Reward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 R(s, a,  s’)</a:t>
            </a:r>
            <a:r>
              <a:rPr lang="en-US" dirty="0">
                <a:latin typeface="Calibri" pitchFamily="34" charset="0"/>
              </a:rPr>
              <a:t>. The rewards may be positive or negative, but they are bounded by  -</a:t>
            </a:r>
            <a:r>
              <a:rPr lang="en-US" dirty="0" err="1">
                <a:latin typeface="Calibri" pitchFamily="34" charset="0"/>
              </a:rPr>
              <a:t>Rmax</a:t>
            </a:r>
            <a:r>
              <a:rPr lang="en-US" dirty="0">
                <a:latin typeface="Calibri" pitchFamily="34" charset="0"/>
              </a:rPr>
              <a:t> and +</a:t>
            </a:r>
            <a:r>
              <a:rPr lang="en-US" dirty="0" err="1">
                <a:latin typeface="Calibri" pitchFamily="34" charset="0"/>
              </a:rPr>
              <a:t>Rmax</a:t>
            </a:r>
            <a:r>
              <a:rPr lang="en-US" dirty="0">
                <a:latin typeface="Calibri" pitchFamily="34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For our particular example, the reward is 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-0.04 for all transitions except those entering terminal states (which have rewards +1 and –1)</a:t>
            </a:r>
            <a:r>
              <a:rPr lang="en-US" dirty="0">
                <a:latin typeface="Calibri" pitchFamily="34" charset="0"/>
              </a:rPr>
              <a:t>. The utility of an environment history is just (for now) the sum of the rewards received.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For example, if the agent reaches the +1 state after 10 steps, its total utility will be (9 x -0.04)+1=0.64. The negative reward of –0.04 gives the agent an incentive to reach (4,3) quickly, so our environment is a stochastic generalization of the search problems of Chapter 3. </a:t>
            </a:r>
          </a:p>
          <a:p>
            <a:pPr lvl="1" eaLnBrk="0" hangingPunct="0">
              <a:spcBef>
                <a:spcPct val="20000"/>
              </a:spcBef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7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91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48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8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524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284" y="5007864"/>
            <a:ext cx="1650380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3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779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825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23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50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71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Alternative approach for optimal values: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1: Policy evaluation: </a:t>
            </a:r>
            <a:r>
              <a:rPr lang="en-US" sz="2400" dirty="0"/>
              <a:t>calculate utilities for some fixed policy (not optimal utilities!) until convergence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2: Policy improvement: </a:t>
            </a:r>
            <a:r>
              <a:rPr lang="en-US" sz="2400" dirty="0"/>
              <a:t>update policy using one-step look-ahead with resulting converged (but not optimal!) utilities as future values</a:t>
            </a:r>
          </a:p>
          <a:p>
            <a:pPr lvl="1"/>
            <a:r>
              <a:rPr lang="en-US" sz="2400" dirty="0"/>
              <a:t>Repeat steps until policy converges</a:t>
            </a:r>
          </a:p>
          <a:p>
            <a:pPr lvl="1"/>
            <a:endParaRPr lang="en-US" sz="2400" dirty="0"/>
          </a:p>
          <a:p>
            <a:r>
              <a:rPr lang="en-US" sz="2800" dirty="0"/>
              <a:t>This is </a:t>
            </a:r>
            <a:r>
              <a:rPr lang="en-US" sz="2800" dirty="0">
                <a:solidFill>
                  <a:srgbClr val="CC0000"/>
                </a:solidFill>
              </a:rPr>
              <a:t>policy iteration</a:t>
            </a:r>
          </a:p>
          <a:p>
            <a:pPr lvl="1"/>
            <a:r>
              <a:rPr lang="en-US" sz="2400" dirty="0"/>
              <a:t>It’s still optimal!</a:t>
            </a:r>
          </a:p>
          <a:p>
            <a:pPr lvl="1"/>
            <a:r>
              <a:rPr lang="en-US" sz="2400" dirty="0"/>
              <a:t>Can converge (much) faster under some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/>
          </a:p>
          <a:p>
            <a:r>
              <a:rPr lang="en-US" sz="2400" dirty="0"/>
              <a:t>Evaluation: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>
                <a:sym typeface="Symbol" pitchFamily="18" charset="2"/>
              </a:rPr>
              <a:t>Iterate until values converge: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/>
              <a:t>Improvement: For fixed values, get a better policy using policy extraction</a:t>
            </a:r>
          </a:p>
          <a:p>
            <a:pPr lvl="1"/>
            <a:r>
              <a:rPr lang="en-US" sz="2000" dirty="0"/>
              <a:t>One-step look-ahead:</a:t>
            </a:r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0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7" y="4921250"/>
            <a:ext cx="7215495" cy="6410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7687-96D0-7D54-A241-9F82C513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</a:t>
            </a:r>
            <a:r>
              <a:rPr lang="en-US" dirty="0" err="1"/>
              <a:t>olicy</a:t>
            </a:r>
            <a:r>
              <a:rPr lang="en-US" dirty="0"/>
              <a:t> iteration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52266-46A3-F582-292D-883C1539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11582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34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01400" cy="5257800"/>
          </a:xfrm>
        </p:spPr>
        <p:txBody>
          <a:bodyPr/>
          <a:lstStyle/>
          <a:p>
            <a:r>
              <a:rPr lang="en-US" sz="2400" dirty="0"/>
              <a:t>Both value iteration and policy iteration compute the same thing (all optimal values)</a:t>
            </a:r>
          </a:p>
          <a:p>
            <a:pPr lvl="3"/>
            <a:endParaRPr lang="en-US" sz="1200" dirty="0"/>
          </a:p>
          <a:p>
            <a:r>
              <a:rPr lang="en-US" sz="2400" dirty="0"/>
              <a:t>In value iteration:</a:t>
            </a:r>
          </a:p>
          <a:p>
            <a:pPr lvl="1"/>
            <a:r>
              <a:rPr lang="en-US" sz="2200" dirty="0"/>
              <a:t>Every iteration updates both the values and (implicitly) the policy</a:t>
            </a:r>
          </a:p>
          <a:p>
            <a:pPr lvl="1"/>
            <a:r>
              <a:rPr lang="en-US" sz="2200" dirty="0"/>
              <a:t>We don’t track the policy, but taking the max over actions implicitly </a:t>
            </a:r>
            <a:r>
              <a:rPr lang="en-US" sz="2200" dirty="0" err="1"/>
              <a:t>recomputes</a:t>
            </a:r>
            <a:r>
              <a:rPr lang="en-US" sz="2200" dirty="0"/>
              <a:t> it</a:t>
            </a:r>
          </a:p>
          <a:p>
            <a:pPr lvl="3"/>
            <a:endParaRPr lang="en-US" sz="1200" dirty="0"/>
          </a:p>
          <a:p>
            <a:r>
              <a:rPr lang="en-US" sz="2400" dirty="0"/>
              <a:t>In policy iteration:</a:t>
            </a:r>
          </a:p>
          <a:p>
            <a:pPr lvl="1"/>
            <a:r>
              <a:rPr lang="en-US" sz="2200" dirty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/>
              <a:t>After the policy is evaluated, a new policy is chosen (slow like a value iteration pass)</a:t>
            </a:r>
          </a:p>
          <a:p>
            <a:pPr lvl="1"/>
            <a:r>
              <a:rPr lang="en-US" sz="2200" dirty="0"/>
              <a:t>The new policy will be better (or we’re done)</a:t>
            </a:r>
          </a:p>
          <a:p>
            <a:pPr lvl="4"/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400" dirty="0"/>
              <a:t>Both are dynamic programs for solving MDPs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\pi(s) = \sum_{s'} T(s, \pi(s), s') [R(s,\pi(s), s') + \gamma V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71"/>
  <p:tag name="PICTUREFILESIZE" val="440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53025</TotalTime>
  <Words>5624</Words>
  <Application>Microsoft Office PowerPoint</Application>
  <PresentationFormat>Widescreen</PresentationFormat>
  <Paragraphs>956</Paragraphs>
  <Slides>108</Slides>
  <Notes>56</Notes>
  <HiddenSlides>6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ＭＳ Ｐゴシック</vt:lpstr>
      <vt:lpstr>Arial</vt:lpstr>
      <vt:lpstr>Calibri</vt:lpstr>
      <vt:lpstr>cmmi10</vt:lpstr>
      <vt:lpstr>NimbusRomNo9L-Regu</vt:lpstr>
      <vt:lpstr>Symbol</vt:lpstr>
      <vt:lpstr>Times New Roman</vt:lpstr>
      <vt:lpstr>Wingdings</vt:lpstr>
      <vt:lpstr>dan-berkeley-nlp-v1</vt:lpstr>
      <vt:lpstr>COE 4213564 Introduction to Artificial Intelligence </vt:lpstr>
      <vt:lpstr>Sequential Decision Problems</vt:lpstr>
      <vt:lpstr>Non-Deterministic Search</vt:lpstr>
      <vt:lpstr>Stochastic Decision-Making</vt:lpstr>
      <vt:lpstr>Markov Decision Processes</vt:lpstr>
      <vt:lpstr>Markov Decision Processes</vt:lpstr>
      <vt:lpstr>Example: Grid World</vt:lpstr>
      <vt:lpstr>Example: Grid World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 (Compute v0, v1, v2 , …)</vt:lpstr>
      <vt:lpstr>Value Iteration</vt:lpstr>
      <vt:lpstr>Value Iteration</vt:lpstr>
      <vt:lpstr>Example: Value Iteration</vt:lpstr>
      <vt:lpstr>Example: Value Iteration</vt:lpstr>
      <vt:lpstr>Example: Value Iteration</vt:lpstr>
      <vt:lpstr>PowerPoint Presentation</vt:lpstr>
      <vt:lpstr>GridWorld: Dynamic Programming Demo</vt:lpstr>
      <vt:lpstr>The Bellman Equations</vt:lpstr>
      <vt:lpstr>The Bellman Equations</vt:lpstr>
      <vt:lpstr>Value Iteration</vt:lpstr>
      <vt:lpstr>Convergence*</vt:lpstr>
      <vt:lpstr>Value iteration algorithm</vt:lpstr>
      <vt:lpstr>Policy Methods</vt:lpstr>
      <vt:lpstr>Policy Evaluation</vt:lpstr>
      <vt:lpstr>Fixed Policies</vt:lpstr>
      <vt:lpstr>Utilities for a Fixed Policy</vt:lpstr>
      <vt:lpstr>Example: Policy Evaluation</vt:lpstr>
      <vt:lpstr>Example: Policy Evaluation</vt:lpstr>
      <vt:lpstr>Policy Evaluation</vt:lpstr>
      <vt:lpstr>Policy Extraction</vt:lpstr>
      <vt:lpstr>Computing Actions from Values</vt:lpstr>
      <vt:lpstr>Computing Actions from Q-Values</vt:lpstr>
      <vt:lpstr>Policy Iteration</vt:lpstr>
      <vt:lpstr>Problems with 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Policy Iteration</vt:lpstr>
      <vt:lpstr>Policy Iteration</vt:lpstr>
      <vt:lpstr>Policy iteration algorithm</vt:lpstr>
      <vt:lpstr>Comparison</vt:lpstr>
      <vt:lpstr>Summary: MDP Algorithms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Next Time: Reinforcement Learning!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Selim AKYOKUŞ</cp:lastModifiedBy>
  <cp:revision>2759</cp:revision>
  <cp:lastPrinted>2014-02-13T17:51:45Z</cp:lastPrinted>
  <dcterms:created xsi:type="dcterms:W3CDTF">2004-08-27T04:16:05Z</dcterms:created>
  <dcterms:modified xsi:type="dcterms:W3CDTF">2025-11-26T18:21:18Z</dcterms:modified>
</cp:coreProperties>
</file>